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60" r:id="rId5"/>
    <p:sldId id="264" r:id="rId6"/>
    <p:sldId id="258" r:id="rId7"/>
    <p:sldId id="265" r:id="rId8"/>
    <p:sldId id="261" r:id="rId9"/>
    <p:sldId id="262" r:id="rId10"/>
    <p:sldId id="259" r:id="rId11"/>
    <p:sldId id="266" r:id="rId12"/>
    <p:sldId id="273" r:id="rId13"/>
    <p:sldId id="274" r:id="rId14"/>
    <p:sldId id="275"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1" d="100"/>
          <a:sy n="91" d="100"/>
        </p:scale>
        <p:origin x="53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0753285916629862E-2"/>
          <c:y val="0.10281358281358281"/>
          <c:w val="0.95537824212979183"/>
          <c:h val="0.67264218791777852"/>
        </c:manualLayout>
      </c:layout>
      <c:barChart>
        <c:barDir val="col"/>
        <c:grouping val="clustered"/>
        <c:varyColors val="0"/>
        <c:ser>
          <c:idx val="0"/>
          <c:order val="0"/>
          <c:tx>
            <c:strRef>
              <c:f>Sheet1!$B$1</c:f>
              <c:strCache>
                <c:ptCount val="1"/>
                <c:pt idx="0">
                  <c:v>سال1403</c:v>
                </c:pt>
              </c:strCache>
            </c:strRef>
          </c:tx>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Sheet1!$B$2:$B$29</c:f>
              <c:numCache>
                <c:formatCode>0.0</c:formatCode>
                <c:ptCount val="28"/>
                <c:pt idx="0">
                  <c:v>97.067448680351902</c:v>
                </c:pt>
                <c:pt idx="1">
                  <c:v>96.7</c:v>
                </c:pt>
                <c:pt idx="2">
                  <c:v>96.7</c:v>
                </c:pt>
                <c:pt idx="3">
                  <c:v>99.925149700598809</c:v>
                </c:pt>
                <c:pt idx="4">
                  <c:v>85.029940119760482</c:v>
                </c:pt>
                <c:pt idx="5">
                  <c:v>94.5983379501385</c:v>
                </c:pt>
                <c:pt idx="6">
                  <c:v>78.767123287671239</c:v>
                </c:pt>
                <c:pt idx="7">
                  <c:v>84.848484848484844</c:v>
                </c:pt>
                <c:pt idx="8">
                  <c:v>113.61361361361362</c:v>
                </c:pt>
                <c:pt idx="9">
                  <c:v>85.585585585585591</c:v>
                </c:pt>
                <c:pt idx="10">
                  <c:v>103.38164251207729</c:v>
                </c:pt>
                <c:pt idx="11">
                  <c:v>99.122807017543863</c:v>
                </c:pt>
                <c:pt idx="12">
                  <c:v>80.760095011876487</c:v>
                </c:pt>
                <c:pt idx="13">
                  <c:v>96.953781512605048</c:v>
                </c:pt>
                <c:pt idx="14">
                  <c:v>108.55654761904762</c:v>
                </c:pt>
                <c:pt idx="15">
                  <c:v>102.9038112522686</c:v>
                </c:pt>
                <c:pt idx="16">
                  <c:v>76.694915254237287</c:v>
                </c:pt>
                <c:pt idx="17">
                  <c:v>99.342105263157904</c:v>
                </c:pt>
                <c:pt idx="18">
                  <c:v>96.951219512195124</c:v>
                </c:pt>
                <c:pt idx="19">
                  <c:v>106.41200545702591</c:v>
                </c:pt>
                <c:pt idx="20">
                  <c:v>107.72708590217839</c:v>
                </c:pt>
                <c:pt idx="21">
                  <c:v>95.610534716679979</c:v>
                </c:pt>
                <c:pt idx="22">
                  <c:v>95.762711864406782</c:v>
                </c:pt>
                <c:pt idx="23">
                  <c:v>103.33543108873506</c:v>
                </c:pt>
                <c:pt idx="24">
                  <c:v>96.287703016241295</c:v>
                </c:pt>
                <c:pt idx="25">
                  <c:v>89.597315436241615</c:v>
                </c:pt>
                <c:pt idx="26">
                  <c:v>101.96078431372548</c:v>
                </c:pt>
                <c:pt idx="27">
                  <c:v>99.098890942698702</c:v>
                </c:pt>
              </c:numCache>
            </c:numRef>
          </c:val>
          <c:extLst>
            <c:ext xmlns:c16="http://schemas.microsoft.com/office/drawing/2014/chart" uri="{C3380CC4-5D6E-409C-BE32-E72D297353CC}">
              <c16:uniqueId val="{00000000-D32C-4960-B72E-7D4B05108F22}"/>
            </c:ext>
          </c:extLst>
        </c:ser>
        <c:ser>
          <c:idx val="1"/>
          <c:order val="1"/>
          <c:tx>
            <c:strRef>
              <c:f>Sheet1!$C$1</c:f>
              <c:strCache>
                <c:ptCount val="1"/>
                <c:pt idx="0">
                  <c:v>سال1404</c:v>
                </c:pt>
              </c:strCache>
            </c:strRef>
          </c:tx>
          <c:spPr>
            <a:solidFill>
              <a:schemeClr val="accent2"/>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B Zar" panose="000004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Sheet1!$C$2:$C$29</c:f>
              <c:numCache>
                <c:formatCode>0.0</c:formatCode>
                <c:ptCount val="28"/>
                <c:pt idx="0">
                  <c:v>105.13698630136987</c:v>
                </c:pt>
                <c:pt idx="1">
                  <c:v>100.9</c:v>
                </c:pt>
                <c:pt idx="2">
                  <c:v>100.9</c:v>
                </c:pt>
                <c:pt idx="3">
                  <c:v>100.50377833753149</c:v>
                </c:pt>
                <c:pt idx="4">
                  <c:v>91.44736842105263</c:v>
                </c:pt>
                <c:pt idx="5">
                  <c:v>95.729013254786452</c:v>
                </c:pt>
                <c:pt idx="6">
                  <c:v>88.679245283018872</c:v>
                </c:pt>
                <c:pt idx="7">
                  <c:v>85.833333333333329</c:v>
                </c:pt>
                <c:pt idx="8">
                  <c:v>109.73603016798079</c:v>
                </c:pt>
                <c:pt idx="9">
                  <c:v>95.384615384615387</c:v>
                </c:pt>
                <c:pt idx="10">
                  <c:v>103.5175879396985</c:v>
                </c:pt>
                <c:pt idx="11">
                  <c:v>93.515358361774744</c:v>
                </c:pt>
                <c:pt idx="12">
                  <c:v>90.888382687927106</c:v>
                </c:pt>
                <c:pt idx="13">
                  <c:v>94.783573806881236</c:v>
                </c:pt>
                <c:pt idx="14">
                  <c:v>107.55767700875099</c:v>
                </c:pt>
                <c:pt idx="15">
                  <c:v>103.8548752834467</c:v>
                </c:pt>
                <c:pt idx="16">
                  <c:v>78.225806451612897</c:v>
                </c:pt>
                <c:pt idx="17">
                  <c:v>98.740920096852307</c:v>
                </c:pt>
                <c:pt idx="18">
                  <c:v>99.386503067484668</c:v>
                </c:pt>
                <c:pt idx="19">
                  <c:v>106.73499267935578</c:v>
                </c:pt>
                <c:pt idx="20">
                  <c:v>102.49140893470789</c:v>
                </c:pt>
                <c:pt idx="21">
                  <c:v>94.823123382226058</c:v>
                </c:pt>
                <c:pt idx="22">
                  <c:v>97.681159420289859</c:v>
                </c:pt>
                <c:pt idx="23">
                  <c:v>103.14444808385194</c:v>
                </c:pt>
                <c:pt idx="24">
                  <c:v>94.179894179894177</c:v>
                </c:pt>
                <c:pt idx="25">
                  <c:v>93.181818181818173</c:v>
                </c:pt>
                <c:pt idx="26">
                  <c:v>89.666666666666657</c:v>
                </c:pt>
                <c:pt idx="27">
                  <c:v>100.60556506630553</c:v>
                </c:pt>
              </c:numCache>
            </c:numRef>
          </c:val>
          <c:extLst>
            <c:ext xmlns:c16="http://schemas.microsoft.com/office/drawing/2014/chart" uri="{C3380CC4-5D6E-409C-BE32-E72D297353CC}">
              <c16:uniqueId val="{00000001-D32C-4960-B72E-7D4B05108F22}"/>
            </c:ext>
          </c:extLst>
        </c:ser>
        <c:dLbls>
          <c:dLblPos val="outEnd"/>
          <c:showLegendKey val="0"/>
          <c:showVal val="1"/>
          <c:showCatName val="0"/>
          <c:showSerName val="0"/>
          <c:showPercent val="0"/>
          <c:showBubbleSize val="0"/>
        </c:dLbls>
        <c:gapWidth val="219"/>
        <c:overlap val="-27"/>
        <c:axId val="488164352"/>
        <c:axId val="488161072"/>
      </c:barChart>
      <c:catAx>
        <c:axId val="488164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B Titr" panose="00000700000000000000" pitchFamily="2" charset="-78"/>
              </a:defRPr>
            </a:pPr>
            <a:endParaRPr lang="en-US"/>
          </a:p>
        </c:txPr>
        <c:crossAx val="488161072"/>
        <c:crosses val="autoZero"/>
        <c:auto val="1"/>
        <c:lblAlgn val="ctr"/>
        <c:lblOffset val="100"/>
        <c:noMultiLvlLbl val="0"/>
      </c:catAx>
      <c:valAx>
        <c:axId val="488161072"/>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8164352"/>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Entry>
      <c:legendEntry>
        <c:idx val="1"/>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Entry>
      <c:layout>
        <c:manualLayout>
          <c:xMode val="edge"/>
          <c:yMode val="edge"/>
          <c:x val="0.79451468175853024"/>
          <c:y val="0.93810687610657995"/>
          <c:w val="0.20472055446194226"/>
          <c:h val="6.189312389342006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سال1403</c:v>
                </c:pt>
              </c:strCache>
            </c:strRef>
          </c:tx>
          <c:spPr>
            <a:solidFill>
              <a:schemeClr val="accent1"/>
            </a:solidFill>
            <a:ln>
              <a:solidFill>
                <a:schemeClr val="tx1"/>
              </a:solid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Sheet1!$B$2:$B$29</c:f>
              <c:numCache>
                <c:formatCode>0.0</c:formatCode>
                <c:ptCount val="28"/>
                <c:pt idx="0">
                  <c:v>90.314136125654457</c:v>
                </c:pt>
                <c:pt idx="1">
                  <c:v>77.191196052322397</c:v>
                </c:pt>
                <c:pt idx="2">
                  <c:v>78.511121198365856</c:v>
                </c:pt>
                <c:pt idx="3">
                  <c:v>86.23481781376519</c:v>
                </c:pt>
                <c:pt idx="4">
                  <c:v>95.070422535211264</c:v>
                </c:pt>
                <c:pt idx="5">
                  <c:v>89.389920424403186</c:v>
                </c:pt>
                <c:pt idx="6">
                  <c:v>82.33695652173914</c:v>
                </c:pt>
                <c:pt idx="7">
                  <c:v>92.52669039145907</c:v>
                </c:pt>
                <c:pt idx="8">
                  <c:v>87.528287654010555</c:v>
                </c:pt>
                <c:pt idx="9">
                  <c:v>88.265306122448976</c:v>
                </c:pt>
                <c:pt idx="10">
                  <c:v>86.976744186046503</c:v>
                </c:pt>
                <c:pt idx="11">
                  <c:v>84.195402298850581</c:v>
                </c:pt>
                <c:pt idx="12">
                  <c:v>81.534090909090907</c:v>
                </c:pt>
                <c:pt idx="13">
                  <c:v>83.333333333333343</c:v>
                </c:pt>
                <c:pt idx="14">
                  <c:v>86.908420405654567</c:v>
                </c:pt>
                <c:pt idx="15">
                  <c:v>87.697715289982426</c:v>
                </c:pt>
                <c:pt idx="16">
                  <c:v>87.016574585635368</c:v>
                </c:pt>
                <c:pt idx="17">
                  <c:v>80.139130434782615</c:v>
                </c:pt>
                <c:pt idx="18">
                  <c:v>88.659793814432987</c:v>
                </c:pt>
                <c:pt idx="19">
                  <c:v>89.460476787954832</c:v>
                </c:pt>
                <c:pt idx="20">
                  <c:v>89.076246334310852</c:v>
                </c:pt>
                <c:pt idx="21">
                  <c:v>84.797297297297305</c:v>
                </c:pt>
                <c:pt idx="22">
                  <c:v>85.070422535211264</c:v>
                </c:pt>
                <c:pt idx="23">
                  <c:v>78.727369542066029</c:v>
                </c:pt>
                <c:pt idx="24">
                  <c:v>84.28246013667426</c:v>
                </c:pt>
                <c:pt idx="25">
                  <c:v>87.681159420289859</c:v>
                </c:pt>
                <c:pt idx="26">
                  <c:v>85.676392572944295</c:v>
                </c:pt>
                <c:pt idx="27">
                  <c:v>81.60628425572331</c:v>
                </c:pt>
              </c:numCache>
            </c:numRef>
          </c:val>
          <c:extLst>
            <c:ext xmlns:c16="http://schemas.microsoft.com/office/drawing/2014/chart" uri="{C3380CC4-5D6E-409C-BE32-E72D297353CC}">
              <c16:uniqueId val="{00000000-DD26-4183-8EB7-A6EFE5EE78F0}"/>
            </c:ext>
          </c:extLst>
        </c:ser>
        <c:ser>
          <c:idx val="1"/>
          <c:order val="1"/>
          <c:tx>
            <c:strRef>
              <c:f>Sheet1!$C$1</c:f>
              <c:strCache>
                <c:ptCount val="1"/>
                <c:pt idx="0">
                  <c:v>سال1404</c:v>
                </c:pt>
              </c:strCache>
            </c:strRef>
          </c:tx>
          <c:spPr>
            <a:solidFill>
              <a:schemeClr val="accent2"/>
            </a:solidFill>
            <a:ln>
              <a:solidFill>
                <a:schemeClr val="tx1"/>
              </a:solid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Sheet1!$C$2:$C$29</c:f>
              <c:numCache>
                <c:formatCode>0.0</c:formatCode>
                <c:ptCount val="28"/>
                <c:pt idx="0">
                  <c:v>85.250737463126853</c:v>
                </c:pt>
                <c:pt idx="1">
                  <c:v>69.79402872260016</c:v>
                </c:pt>
                <c:pt idx="2">
                  <c:v>71.652156901105343</c:v>
                </c:pt>
                <c:pt idx="3">
                  <c:v>81.44192256341789</c:v>
                </c:pt>
                <c:pt idx="4">
                  <c:v>96.402877697841731</c:v>
                </c:pt>
                <c:pt idx="5">
                  <c:v>82.187938288920066</c:v>
                </c:pt>
                <c:pt idx="6">
                  <c:v>76.424870466321252</c:v>
                </c:pt>
                <c:pt idx="7">
                  <c:v>86.129032258064512</c:v>
                </c:pt>
                <c:pt idx="8">
                  <c:v>83.495145631067956</c:v>
                </c:pt>
                <c:pt idx="9">
                  <c:v>89.839572192513373</c:v>
                </c:pt>
                <c:pt idx="10">
                  <c:v>80.193236714975853</c:v>
                </c:pt>
                <c:pt idx="11">
                  <c:v>85.869565217391312</c:v>
                </c:pt>
                <c:pt idx="12">
                  <c:v>79.301745635910223</c:v>
                </c:pt>
                <c:pt idx="13">
                  <c:v>75.7840616966581</c:v>
                </c:pt>
                <c:pt idx="14">
                  <c:v>80.667120490129335</c:v>
                </c:pt>
                <c:pt idx="15">
                  <c:v>87.117903930131007</c:v>
                </c:pt>
                <c:pt idx="16">
                  <c:v>83.161512027491412</c:v>
                </c:pt>
                <c:pt idx="17">
                  <c:v>77.066356228172296</c:v>
                </c:pt>
                <c:pt idx="18">
                  <c:v>83.78378378378379</c:v>
                </c:pt>
                <c:pt idx="19">
                  <c:v>88.163265306122454</c:v>
                </c:pt>
                <c:pt idx="20">
                  <c:v>86.652977412731005</c:v>
                </c:pt>
                <c:pt idx="21">
                  <c:v>80.076045627376431</c:v>
                </c:pt>
                <c:pt idx="22">
                  <c:v>80.563380281690144</c:v>
                </c:pt>
                <c:pt idx="23">
                  <c:v>69.716900200171565</c:v>
                </c:pt>
                <c:pt idx="24">
                  <c:v>79.787234042553195</c:v>
                </c:pt>
                <c:pt idx="25">
                  <c:v>78.431372549019613</c:v>
                </c:pt>
                <c:pt idx="26">
                  <c:v>77.818181818181813</c:v>
                </c:pt>
                <c:pt idx="27">
                  <c:v>75.699440447641891</c:v>
                </c:pt>
              </c:numCache>
            </c:numRef>
          </c:val>
          <c:extLst>
            <c:ext xmlns:c16="http://schemas.microsoft.com/office/drawing/2014/chart" uri="{C3380CC4-5D6E-409C-BE32-E72D297353CC}">
              <c16:uniqueId val="{00000001-DD26-4183-8EB7-A6EFE5EE78F0}"/>
            </c:ext>
          </c:extLst>
        </c:ser>
        <c:dLbls>
          <c:showLegendKey val="0"/>
          <c:showVal val="0"/>
          <c:showCatName val="0"/>
          <c:showSerName val="0"/>
          <c:showPercent val="0"/>
          <c:showBubbleSize val="0"/>
        </c:dLbls>
        <c:gapWidth val="219"/>
        <c:overlap val="-27"/>
        <c:axId val="540682256"/>
        <c:axId val="540684552"/>
      </c:barChart>
      <c:catAx>
        <c:axId val="540682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B Titr" panose="00000700000000000000" pitchFamily="2" charset="-78"/>
              </a:defRPr>
            </a:pPr>
            <a:endParaRPr lang="en-US"/>
          </a:p>
        </c:txPr>
        <c:crossAx val="540684552"/>
        <c:crosses val="autoZero"/>
        <c:auto val="1"/>
        <c:lblAlgn val="ctr"/>
        <c:lblOffset val="100"/>
        <c:noMultiLvlLbl val="0"/>
      </c:catAx>
      <c:valAx>
        <c:axId val="540684552"/>
        <c:scaling>
          <c:orientation val="minMax"/>
        </c:scaling>
        <c:delete val="1"/>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crossAx val="540682256"/>
        <c:crosses val="autoZero"/>
        <c:crossBetween val="between"/>
      </c:valAx>
      <c:spPr>
        <a:noFill/>
        <a:ln>
          <a:noFill/>
        </a:ln>
        <a:effectLst/>
      </c:spPr>
    </c:plotArea>
    <c:legend>
      <c:legendPos val="b"/>
      <c:layout>
        <c:manualLayout>
          <c:xMode val="edge"/>
          <c:yMode val="edge"/>
          <c:x val="0.75049546275986889"/>
          <c:y val="0.95530424214973442"/>
          <c:w val="0.2480620364089228"/>
          <c:h val="4.2503543052701348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3416023455021009"/>
          <c:w val="0.98377050524934384"/>
          <c:h val="0.5709262059394532"/>
        </c:manualLayout>
      </c:layout>
      <c:barChart>
        <c:barDir val="col"/>
        <c:grouping val="clustered"/>
        <c:varyColors val="0"/>
        <c:ser>
          <c:idx val="0"/>
          <c:order val="0"/>
          <c:tx>
            <c:strRef>
              <c:f>Sheet1!$K$1</c:f>
              <c:strCache>
                <c:ptCount val="1"/>
                <c:pt idx="0">
                  <c:v>سال1403</c:v>
                </c:pt>
              </c:strCache>
            </c:strRef>
          </c:tx>
          <c:spPr>
            <a:solidFill>
              <a:schemeClr val="accent1"/>
            </a:solidFill>
            <a:ln>
              <a:solidFill>
                <a:schemeClr val="accent1">
                  <a:lumMod val="50000"/>
                </a:schemeClr>
              </a:solid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Sheet1!$J$2:$J$29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Sheet1!$K$2:$K$29</c:f>
              <c:numCache>
                <c:formatCode>0.0</c:formatCode>
                <c:ptCount val="28"/>
                <c:pt idx="0">
                  <c:v>1.832460732984293</c:v>
                </c:pt>
                <c:pt idx="1">
                  <c:v>0.2976423592073314</c:v>
                </c:pt>
                <c:pt idx="2">
                  <c:v>0.86246028143440767</c:v>
                </c:pt>
                <c:pt idx="3">
                  <c:v>0.2891844997108155</c:v>
                </c:pt>
                <c:pt idx="4">
                  <c:v>2.8169014084507045</c:v>
                </c:pt>
                <c:pt idx="5">
                  <c:v>0.66312997347480107</c:v>
                </c:pt>
                <c:pt idx="6">
                  <c:v>3.804347826086957</c:v>
                </c:pt>
                <c:pt idx="7">
                  <c:v>0</c:v>
                </c:pt>
                <c:pt idx="8">
                  <c:v>0.1257229067136032</c:v>
                </c:pt>
                <c:pt idx="9">
                  <c:v>2.5510204081632653</c:v>
                </c:pt>
                <c:pt idx="10">
                  <c:v>1.3953488372093024</c:v>
                </c:pt>
                <c:pt idx="11">
                  <c:v>0.28735632183908044</c:v>
                </c:pt>
                <c:pt idx="12">
                  <c:v>3.6931818181818183</c:v>
                </c:pt>
                <c:pt idx="13">
                  <c:v>0.7346189164370982</c:v>
                </c:pt>
                <c:pt idx="14">
                  <c:v>0.98340503995082962</c:v>
                </c:pt>
                <c:pt idx="15">
                  <c:v>0.87873462214411258</c:v>
                </c:pt>
                <c:pt idx="16">
                  <c:v>1.1049723756906076</c:v>
                </c:pt>
                <c:pt idx="17">
                  <c:v>0.27826086956521739</c:v>
                </c:pt>
                <c:pt idx="18">
                  <c:v>2.0618556701030926</c:v>
                </c:pt>
                <c:pt idx="19">
                  <c:v>3.7641154328732744</c:v>
                </c:pt>
                <c:pt idx="20">
                  <c:v>0.5865102639296188</c:v>
                </c:pt>
                <c:pt idx="21">
                  <c:v>0</c:v>
                </c:pt>
                <c:pt idx="22">
                  <c:v>4.507042253521127</c:v>
                </c:pt>
                <c:pt idx="23">
                  <c:v>0.69222577209797653</c:v>
                </c:pt>
                <c:pt idx="24">
                  <c:v>0.45558086560364464</c:v>
                </c:pt>
                <c:pt idx="25">
                  <c:v>1.0869565217391304</c:v>
                </c:pt>
                <c:pt idx="26">
                  <c:v>0.53050397877984079</c:v>
                </c:pt>
                <c:pt idx="27">
                  <c:v>0.67868378875719737</c:v>
                </c:pt>
              </c:numCache>
            </c:numRef>
          </c:val>
          <c:extLst>
            <c:ext xmlns:c16="http://schemas.microsoft.com/office/drawing/2014/chart" uri="{C3380CC4-5D6E-409C-BE32-E72D297353CC}">
              <c16:uniqueId val="{00000000-419D-4C1D-ABB0-CF24C4BE0F74}"/>
            </c:ext>
          </c:extLst>
        </c:ser>
        <c:ser>
          <c:idx val="1"/>
          <c:order val="1"/>
          <c:tx>
            <c:strRef>
              <c:f>Sheet1!$L$1</c:f>
              <c:strCache>
                <c:ptCount val="1"/>
                <c:pt idx="0">
                  <c:v>سال1404</c:v>
                </c:pt>
              </c:strCache>
            </c:strRef>
          </c:tx>
          <c:spPr>
            <a:solidFill>
              <a:schemeClr val="accent2"/>
            </a:solidFill>
            <a:ln>
              <a:solidFill>
                <a:srgbClr val="FF0000"/>
              </a:solid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solidFill>
                    <a:effectLst/>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Sheet1!$J$2:$J$29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Sheet1!$L$2:$L$29</c:f>
              <c:numCache>
                <c:formatCode>0.0</c:formatCode>
                <c:ptCount val="28"/>
                <c:pt idx="0">
                  <c:v>6.7846607669616521</c:v>
                </c:pt>
                <c:pt idx="1">
                  <c:v>0.3212396069538927</c:v>
                </c:pt>
                <c:pt idx="2">
                  <c:v>0.96840457791255008</c:v>
                </c:pt>
                <c:pt idx="3">
                  <c:v>0.6008010680907877</c:v>
                </c:pt>
                <c:pt idx="4">
                  <c:v>0</c:v>
                </c:pt>
                <c:pt idx="5">
                  <c:v>0.56100981767180924</c:v>
                </c:pt>
                <c:pt idx="6">
                  <c:v>3.3678756476683938</c:v>
                </c:pt>
                <c:pt idx="7">
                  <c:v>1.935483870967742</c:v>
                </c:pt>
                <c:pt idx="8">
                  <c:v>0.30513176144244109</c:v>
                </c:pt>
                <c:pt idx="9">
                  <c:v>1.6042780748663104</c:v>
                </c:pt>
                <c:pt idx="10">
                  <c:v>1.4492753623188406</c:v>
                </c:pt>
                <c:pt idx="11">
                  <c:v>0.72463768115942029</c:v>
                </c:pt>
                <c:pt idx="12">
                  <c:v>2.2443890274314215</c:v>
                </c:pt>
                <c:pt idx="13">
                  <c:v>0.82262210796915158</c:v>
                </c:pt>
                <c:pt idx="14">
                  <c:v>0.3403675970047651</c:v>
                </c:pt>
                <c:pt idx="15">
                  <c:v>0.65502183406113534</c:v>
                </c:pt>
                <c:pt idx="16">
                  <c:v>0.3436426116838488</c:v>
                </c:pt>
                <c:pt idx="17">
                  <c:v>7.7609623593325572E-2</c:v>
                </c:pt>
                <c:pt idx="18">
                  <c:v>5.4054054054054053</c:v>
                </c:pt>
                <c:pt idx="19">
                  <c:v>3.4013605442176873</c:v>
                </c:pt>
                <c:pt idx="20">
                  <c:v>0.78028747433264889</c:v>
                </c:pt>
                <c:pt idx="21">
                  <c:v>0.15209125475285171</c:v>
                </c:pt>
                <c:pt idx="22">
                  <c:v>5.352112676056338</c:v>
                </c:pt>
                <c:pt idx="23">
                  <c:v>1.3726050900772091</c:v>
                </c:pt>
                <c:pt idx="24">
                  <c:v>0</c:v>
                </c:pt>
                <c:pt idx="25">
                  <c:v>1.1764705882352942</c:v>
                </c:pt>
                <c:pt idx="26">
                  <c:v>0.36363636363636365</c:v>
                </c:pt>
                <c:pt idx="27">
                  <c:v>0.82156497024602537</c:v>
                </c:pt>
              </c:numCache>
            </c:numRef>
          </c:val>
          <c:extLst>
            <c:ext xmlns:c16="http://schemas.microsoft.com/office/drawing/2014/chart" uri="{C3380CC4-5D6E-409C-BE32-E72D297353CC}">
              <c16:uniqueId val="{00000001-419D-4C1D-ABB0-CF24C4BE0F74}"/>
            </c:ext>
          </c:extLst>
        </c:ser>
        <c:dLbls>
          <c:showLegendKey val="0"/>
          <c:showVal val="0"/>
          <c:showCatName val="0"/>
          <c:showSerName val="0"/>
          <c:showPercent val="0"/>
          <c:showBubbleSize val="0"/>
        </c:dLbls>
        <c:gapWidth val="219"/>
        <c:overlap val="-27"/>
        <c:axId val="483510272"/>
        <c:axId val="483507320"/>
      </c:barChart>
      <c:catAx>
        <c:axId val="483510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B Titr" panose="00000700000000000000" pitchFamily="2" charset="-78"/>
              </a:defRPr>
            </a:pPr>
            <a:endParaRPr lang="en-US"/>
          </a:p>
        </c:txPr>
        <c:crossAx val="483507320"/>
        <c:crosses val="autoZero"/>
        <c:auto val="1"/>
        <c:lblAlgn val="ctr"/>
        <c:lblOffset val="100"/>
        <c:noMultiLvlLbl val="0"/>
      </c:catAx>
      <c:valAx>
        <c:axId val="483507320"/>
        <c:scaling>
          <c:orientation val="minMax"/>
        </c:scaling>
        <c:delete val="1"/>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crossAx val="483510272"/>
        <c:crosses val="autoZero"/>
        <c:crossBetween val="between"/>
      </c:valAx>
      <c:spPr>
        <a:noFill/>
        <a:ln>
          <a:noFill/>
        </a:ln>
        <a:effectLst/>
      </c:spPr>
    </c:plotArea>
    <c:legend>
      <c:legendPos val="b"/>
      <c:layout>
        <c:manualLayout>
          <c:xMode val="edge"/>
          <c:yMode val="edge"/>
          <c:x val="0.84263845144356975"/>
          <c:y val="0.9479229734275143"/>
          <c:w val="0.15638976377952757"/>
          <c:h val="5.2077026572485703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سال1403</c:v>
                </c:pt>
              </c:strCache>
            </c:strRef>
          </c:tx>
          <c:spPr>
            <a:solidFill>
              <a:schemeClr val="accent1"/>
            </a:solidFill>
            <a:ln>
              <a:solidFill>
                <a:schemeClr val="tx1"/>
              </a:solid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Sheet1!$B$2:$B$29</c:f>
              <c:numCache>
                <c:formatCode>0.0</c:formatCode>
                <c:ptCount val="28"/>
                <c:pt idx="0">
                  <c:v>5.2356020942408383</c:v>
                </c:pt>
                <c:pt idx="1">
                  <c:v>7.4410589801832847</c:v>
                </c:pt>
                <c:pt idx="2">
                  <c:v>9.4416704493871979</c:v>
                </c:pt>
                <c:pt idx="3">
                  <c:v>9.832272990167727</c:v>
                </c:pt>
                <c:pt idx="4">
                  <c:v>21.12676056338028</c:v>
                </c:pt>
                <c:pt idx="5">
                  <c:v>13.262599469496022</c:v>
                </c:pt>
                <c:pt idx="6">
                  <c:v>8.1521739130434785</c:v>
                </c:pt>
                <c:pt idx="7">
                  <c:v>28.469750889679712</c:v>
                </c:pt>
                <c:pt idx="8">
                  <c:v>5.5318078953985417</c:v>
                </c:pt>
                <c:pt idx="9">
                  <c:v>20.408163265306122</c:v>
                </c:pt>
                <c:pt idx="10">
                  <c:v>4.6511627906976747</c:v>
                </c:pt>
                <c:pt idx="11">
                  <c:v>2.8735632183908044</c:v>
                </c:pt>
                <c:pt idx="12">
                  <c:v>11.363636363636363</c:v>
                </c:pt>
                <c:pt idx="13">
                  <c:v>11.019283746556475</c:v>
                </c:pt>
                <c:pt idx="14">
                  <c:v>4.9170251997541481</c:v>
                </c:pt>
                <c:pt idx="15">
                  <c:v>10.54481546572935</c:v>
                </c:pt>
                <c:pt idx="16">
                  <c:v>13.812154696132596</c:v>
                </c:pt>
                <c:pt idx="17">
                  <c:v>6.6086956521739131</c:v>
                </c:pt>
                <c:pt idx="18">
                  <c:v>5.1546391752577323</c:v>
                </c:pt>
                <c:pt idx="19">
                  <c:v>6.2735257214554583</c:v>
                </c:pt>
                <c:pt idx="20">
                  <c:v>12.096774193548386</c:v>
                </c:pt>
                <c:pt idx="21">
                  <c:v>5.4054054054054053</c:v>
                </c:pt>
                <c:pt idx="22">
                  <c:v>11.267605633802818</c:v>
                </c:pt>
                <c:pt idx="23">
                  <c:v>3.9936102236421722</c:v>
                </c:pt>
                <c:pt idx="24">
                  <c:v>9.1116173120728927</c:v>
                </c:pt>
                <c:pt idx="25">
                  <c:v>7.2463768115942031</c:v>
                </c:pt>
                <c:pt idx="26">
                  <c:v>7.9575596816976129</c:v>
                </c:pt>
                <c:pt idx="27">
                  <c:v>8.132333445457963</c:v>
                </c:pt>
              </c:numCache>
            </c:numRef>
          </c:val>
          <c:extLst>
            <c:ext xmlns:c16="http://schemas.microsoft.com/office/drawing/2014/chart" uri="{C3380CC4-5D6E-409C-BE32-E72D297353CC}">
              <c16:uniqueId val="{00000000-8641-4A49-9332-CBB67D51AC66}"/>
            </c:ext>
          </c:extLst>
        </c:ser>
        <c:ser>
          <c:idx val="1"/>
          <c:order val="1"/>
          <c:tx>
            <c:strRef>
              <c:f>Sheet1!$C$1</c:f>
              <c:strCache>
                <c:ptCount val="1"/>
                <c:pt idx="0">
                  <c:v>سال1404</c:v>
                </c:pt>
              </c:strCache>
            </c:strRef>
          </c:tx>
          <c:spPr>
            <a:solidFill>
              <a:schemeClr val="accent2"/>
            </a:solidFill>
            <a:ln>
              <a:solidFill>
                <a:schemeClr val="tx1"/>
              </a:solid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Sheet1!$C$2:$C$29</c:f>
              <c:numCache>
                <c:formatCode>0.0</c:formatCode>
                <c:ptCount val="28"/>
                <c:pt idx="0">
                  <c:v>8.8495575221238933</c:v>
                </c:pt>
                <c:pt idx="1">
                  <c:v>8.5034013605442187</c:v>
                </c:pt>
                <c:pt idx="2">
                  <c:v>6.8473050963513646</c:v>
                </c:pt>
                <c:pt idx="3">
                  <c:v>3.3377837116154874</c:v>
                </c:pt>
                <c:pt idx="4">
                  <c:v>28.776978417266189</c:v>
                </c:pt>
                <c:pt idx="5">
                  <c:v>12.622720897615707</c:v>
                </c:pt>
                <c:pt idx="6">
                  <c:v>15.544041450777202</c:v>
                </c:pt>
                <c:pt idx="7">
                  <c:v>12.903225806451612</c:v>
                </c:pt>
                <c:pt idx="8">
                  <c:v>7.2122052704576971</c:v>
                </c:pt>
                <c:pt idx="9">
                  <c:v>10.695187165775401</c:v>
                </c:pt>
                <c:pt idx="10">
                  <c:v>0</c:v>
                </c:pt>
                <c:pt idx="11">
                  <c:v>7.2463768115942031</c:v>
                </c:pt>
                <c:pt idx="12">
                  <c:v>14.962593516209475</c:v>
                </c:pt>
                <c:pt idx="13">
                  <c:v>6.1696658097686381</c:v>
                </c:pt>
                <c:pt idx="14">
                  <c:v>11.572498298162015</c:v>
                </c:pt>
                <c:pt idx="15">
                  <c:v>17.467248908296941</c:v>
                </c:pt>
                <c:pt idx="16">
                  <c:v>17.182130584192443</c:v>
                </c:pt>
                <c:pt idx="17">
                  <c:v>12.417539774932091</c:v>
                </c:pt>
                <c:pt idx="18">
                  <c:v>10.810810810810811</c:v>
                </c:pt>
                <c:pt idx="19">
                  <c:v>9.5238095238095255</c:v>
                </c:pt>
                <c:pt idx="20">
                  <c:v>14.373716632443532</c:v>
                </c:pt>
                <c:pt idx="21">
                  <c:v>11.406844106463879</c:v>
                </c:pt>
                <c:pt idx="22">
                  <c:v>11.267605633802818</c:v>
                </c:pt>
                <c:pt idx="23">
                  <c:v>8.578781812982557</c:v>
                </c:pt>
                <c:pt idx="24">
                  <c:v>15.957446808510637</c:v>
                </c:pt>
                <c:pt idx="25">
                  <c:v>11.76470588235294</c:v>
                </c:pt>
                <c:pt idx="26">
                  <c:v>7.2727272727272725</c:v>
                </c:pt>
                <c:pt idx="27">
                  <c:v>8.9928057553956826</c:v>
                </c:pt>
              </c:numCache>
            </c:numRef>
          </c:val>
          <c:extLst>
            <c:ext xmlns:c16="http://schemas.microsoft.com/office/drawing/2014/chart" uri="{C3380CC4-5D6E-409C-BE32-E72D297353CC}">
              <c16:uniqueId val="{00000001-8641-4A49-9332-CBB67D51AC66}"/>
            </c:ext>
          </c:extLst>
        </c:ser>
        <c:dLbls>
          <c:showLegendKey val="0"/>
          <c:showVal val="0"/>
          <c:showCatName val="0"/>
          <c:showSerName val="0"/>
          <c:showPercent val="0"/>
          <c:showBubbleSize val="0"/>
        </c:dLbls>
        <c:gapWidth val="219"/>
        <c:overlap val="-27"/>
        <c:axId val="540682256"/>
        <c:axId val="540684552"/>
      </c:barChart>
      <c:catAx>
        <c:axId val="540682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B Titr" panose="00000700000000000000" pitchFamily="2" charset="-78"/>
              </a:defRPr>
            </a:pPr>
            <a:endParaRPr lang="en-US"/>
          </a:p>
        </c:txPr>
        <c:crossAx val="540684552"/>
        <c:crosses val="autoZero"/>
        <c:auto val="1"/>
        <c:lblAlgn val="ctr"/>
        <c:lblOffset val="100"/>
        <c:noMultiLvlLbl val="0"/>
      </c:catAx>
      <c:valAx>
        <c:axId val="540684552"/>
        <c:scaling>
          <c:orientation val="minMax"/>
        </c:scaling>
        <c:delete val="1"/>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crossAx val="540682256"/>
        <c:crosses val="autoZero"/>
        <c:crossBetween val="between"/>
      </c:valAx>
      <c:spPr>
        <a:noFill/>
        <a:ln>
          <a:noFill/>
        </a:ln>
        <a:effectLst/>
      </c:spPr>
    </c:plotArea>
    <c:legend>
      <c:legendPos val="b"/>
      <c:layout>
        <c:manualLayout>
          <c:xMode val="edge"/>
          <c:yMode val="edge"/>
          <c:x val="0.78142996036509582"/>
          <c:y val="0.95525768385669085"/>
          <c:w val="0.20919889360168442"/>
          <c:h val="4.4643169603799528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سال1403</c:v>
                </c:pt>
              </c:strCache>
            </c:strRef>
          </c:tx>
          <c:spPr>
            <a:solidFill>
              <a:schemeClr val="accent1"/>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B Titr" panose="00000700000000000000" pitchFamily="2"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Sheet1!$B$2:$B$28</c:f>
              <c:numCache>
                <c:formatCode>General</c:formatCode>
                <c:ptCount val="27"/>
                <c:pt idx="0">
                  <c:v>2</c:v>
                </c:pt>
                <c:pt idx="1">
                  <c:v>95</c:v>
                </c:pt>
                <c:pt idx="2">
                  <c:v>104</c:v>
                </c:pt>
                <c:pt idx="3">
                  <c:v>17</c:v>
                </c:pt>
                <c:pt idx="4">
                  <c:v>3</c:v>
                </c:pt>
                <c:pt idx="5">
                  <c:v>10</c:v>
                </c:pt>
                <c:pt idx="6">
                  <c:v>3</c:v>
                </c:pt>
                <c:pt idx="7">
                  <c:v>8</c:v>
                </c:pt>
                <c:pt idx="8">
                  <c:v>22</c:v>
                </c:pt>
                <c:pt idx="9">
                  <c:v>4</c:v>
                </c:pt>
                <c:pt idx="10">
                  <c:v>1</c:v>
                </c:pt>
                <c:pt idx="11">
                  <c:v>1</c:v>
                </c:pt>
                <c:pt idx="12">
                  <c:v>4</c:v>
                </c:pt>
                <c:pt idx="13">
                  <c:v>24</c:v>
                </c:pt>
                <c:pt idx="14">
                  <c:v>8</c:v>
                </c:pt>
                <c:pt idx="15">
                  <c:v>6</c:v>
                </c:pt>
                <c:pt idx="16">
                  <c:v>5</c:v>
                </c:pt>
                <c:pt idx="17">
                  <c:v>19</c:v>
                </c:pt>
                <c:pt idx="18">
                  <c:v>1</c:v>
                </c:pt>
                <c:pt idx="19">
                  <c:v>5</c:v>
                </c:pt>
                <c:pt idx="20">
                  <c:v>33</c:v>
                </c:pt>
                <c:pt idx="21">
                  <c:v>8</c:v>
                </c:pt>
                <c:pt idx="22">
                  <c:v>4</c:v>
                </c:pt>
                <c:pt idx="23">
                  <c:v>15</c:v>
                </c:pt>
                <c:pt idx="24">
                  <c:v>4</c:v>
                </c:pt>
                <c:pt idx="25">
                  <c:v>2</c:v>
                </c:pt>
                <c:pt idx="26">
                  <c:v>3</c:v>
                </c:pt>
              </c:numCache>
            </c:numRef>
          </c:val>
          <c:extLst>
            <c:ext xmlns:c16="http://schemas.microsoft.com/office/drawing/2014/chart" uri="{C3380CC4-5D6E-409C-BE32-E72D297353CC}">
              <c16:uniqueId val="{00000000-10C2-4661-A937-475E43D9DA0A}"/>
            </c:ext>
          </c:extLst>
        </c:ser>
        <c:ser>
          <c:idx val="1"/>
          <c:order val="1"/>
          <c:tx>
            <c:strRef>
              <c:f>Sheet1!$C$1</c:f>
              <c:strCache>
                <c:ptCount val="1"/>
                <c:pt idx="0">
                  <c:v>سال1404</c:v>
                </c:pt>
              </c:strCache>
            </c:strRef>
          </c:tx>
          <c:spPr>
            <a:solidFill>
              <a:schemeClr val="accent2"/>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Sheet1!$C$2:$C$28</c:f>
              <c:numCache>
                <c:formatCode>General</c:formatCode>
                <c:ptCount val="27"/>
                <c:pt idx="0">
                  <c:v>3</c:v>
                </c:pt>
                <c:pt idx="1">
                  <c:v>90</c:v>
                </c:pt>
                <c:pt idx="2">
                  <c:v>70</c:v>
                </c:pt>
                <c:pt idx="3">
                  <c:v>5</c:v>
                </c:pt>
                <c:pt idx="4">
                  <c:v>4</c:v>
                </c:pt>
                <c:pt idx="5">
                  <c:v>9</c:v>
                </c:pt>
                <c:pt idx="6">
                  <c:v>6</c:v>
                </c:pt>
                <c:pt idx="7">
                  <c:v>4</c:v>
                </c:pt>
                <c:pt idx="8">
                  <c:v>26</c:v>
                </c:pt>
                <c:pt idx="9">
                  <c:v>2</c:v>
                </c:pt>
                <c:pt idx="10">
                  <c:v>0</c:v>
                </c:pt>
                <c:pt idx="11">
                  <c:v>2</c:v>
                </c:pt>
                <c:pt idx="12">
                  <c:v>6</c:v>
                </c:pt>
                <c:pt idx="13">
                  <c:v>12</c:v>
                </c:pt>
                <c:pt idx="14">
                  <c:v>17</c:v>
                </c:pt>
                <c:pt idx="15">
                  <c:v>8</c:v>
                </c:pt>
                <c:pt idx="16">
                  <c:v>5</c:v>
                </c:pt>
                <c:pt idx="17">
                  <c:v>32</c:v>
                </c:pt>
                <c:pt idx="18">
                  <c:v>2</c:v>
                </c:pt>
                <c:pt idx="19">
                  <c:v>7</c:v>
                </c:pt>
                <c:pt idx="20">
                  <c:v>35</c:v>
                </c:pt>
                <c:pt idx="21">
                  <c:v>15</c:v>
                </c:pt>
                <c:pt idx="22">
                  <c:v>4</c:v>
                </c:pt>
                <c:pt idx="23">
                  <c:v>30</c:v>
                </c:pt>
                <c:pt idx="24">
                  <c:v>6</c:v>
                </c:pt>
                <c:pt idx="25">
                  <c:v>3</c:v>
                </c:pt>
                <c:pt idx="26">
                  <c:v>2</c:v>
                </c:pt>
              </c:numCache>
            </c:numRef>
          </c:val>
          <c:extLst>
            <c:ext xmlns:c16="http://schemas.microsoft.com/office/drawing/2014/chart" uri="{C3380CC4-5D6E-409C-BE32-E72D297353CC}">
              <c16:uniqueId val="{00000001-10C2-4661-A937-475E43D9DA0A}"/>
            </c:ext>
          </c:extLst>
        </c:ser>
        <c:dLbls>
          <c:showLegendKey val="0"/>
          <c:showVal val="0"/>
          <c:showCatName val="0"/>
          <c:showSerName val="0"/>
          <c:showPercent val="0"/>
          <c:showBubbleSize val="0"/>
        </c:dLbls>
        <c:gapWidth val="219"/>
        <c:overlap val="-27"/>
        <c:axId val="540682256"/>
        <c:axId val="540684552"/>
      </c:barChart>
      <c:catAx>
        <c:axId val="540682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B Nazanin" panose="00000400000000000000" pitchFamily="2" charset="-78"/>
              </a:defRPr>
            </a:pPr>
            <a:endParaRPr lang="en-US"/>
          </a:p>
        </c:txPr>
        <c:crossAx val="540684552"/>
        <c:crosses val="autoZero"/>
        <c:auto val="1"/>
        <c:lblAlgn val="ctr"/>
        <c:lblOffset val="100"/>
        <c:noMultiLvlLbl val="0"/>
      </c:catAx>
      <c:valAx>
        <c:axId val="54068455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540682256"/>
        <c:crosses val="autoZero"/>
        <c:crossBetween val="between"/>
      </c:valAx>
      <c:spPr>
        <a:noFill/>
        <a:ln>
          <a:noFill/>
        </a:ln>
        <a:effectLst/>
      </c:spPr>
    </c:plotArea>
    <c:legend>
      <c:legendPos val="b"/>
      <c:layout>
        <c:manualLayout>
          <c:xMode val="edge"/>
          <c:yMode val="edge"/>
          <c:x val="0.75561968503020893"/>
          <c:y val="0.95352608522559912"/>
          <c:w val="0.23505889938803182"/>
          <c:h val="4.4643169603799528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Sheet1!$K$1</c:f>
              <c:strCache>
                <c:ptCount val="1"/>
                <c:pt idx="0">
                  <c:v>سال1403</c:v>
                </c:pt>
              </c:strCache>
            </c:strRef>
          </c:tx>
          <c:spPr>
            <a:solidFill>
              <a:schemeClr val="accent1"/>
            </a:solidFill>
            <a:ln>
              <a:solidFill>
                <a:schemeClr val="tx1"/>
              </a:solid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Sheet1!$J$2:$J$29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Sheet1!$K$2:$K$29</c:f>
              <c:numCache>
                <c:formatCode>0.0</c:formatCode>
                <c:ptCount val="28"/>
                <c:pt idx="1">
                  <c:v>61.842105263157897</c:v>
                </c:pt>
                <c:pt idx="2">
                  <c:v>38.181818181818187</c:v>
                </c:pt>
                <c:pt idx="5">
                  <c:v>75</c:v>
                </c:pt>
                <c:pt idx="7">
                  <c:v>75</c:v>
                </c:pt>
                <c:pt idx="8">
                  <c:v>43.75</c:v>
                </c:pt>
                <c:pt idx="12">
                  <c:v>100</c:v>
                </c:pt>
                <c:pt idx="13">
                  <c:v>75</c:v>
                </c:pt>
                <c:pt idx="15">
                  <c:v>50</c:v>
                </c:pt>
                <c:pt idx="16">
                  <c:v>100</c:v>
                </c:pt>
                <c:pt idx="17">
                  <c:v>61.53846153846154</c:v>
                </c:pt>
                <c:pt idx="20">
                  <c:v>52</c:v>
                </c:pt>
                <c:pt idx="21">
                  <c:v>71.428571428571431</c:v>
                </c:pt>
                <c:pt idx="22">
                  <c:v>100</c:v>
                </c:pt>
                <c:pt idx="23">
                  <c:v>66.666666666666657</c:v>
                </c:pt>
                <c:pt idx="24">
                  <c:v>100</c:v>
                </c:pt>
                <c:pt idx="25">
                  <c:v>100</c:v>
                </c:pt>
                <c:pt idx="27">
                  <c:v>58.007117437722421</c:v>
                </c:pt>
              </c:numCache>
            </c:numRef>
          </c:val>
          <c:extLst>
            <c:ext xmlns:c16="http://schemas.microsoft.com/office/drawing/2014/chart" uri="{C3380CC4-5D6E-409C-BE32-E72D297353CC}">
              <c16:uniqueId val="{00000000-EA3D-4F48-8AFF-B0FF29ECB43D}"/>
            </c:ext>
          </c:extLst>
        </c:ser>
        <c:ser>
          <c:idx val="1"/>
          <c:order val="1"/>
          <c:tx>
            <c:strRef>
              <c:f>Sheet1!$L$1</c:f>
              <c:strCache>
                <c:ptCount val="1"/>
                <c:pt idx="0">
                  <c:v>سال1404</c:v>
                </c:pt>
              </c:strCache>
            </c:strRef>
          </c:tx>
          <c:spPr>
            <a:solidFill>
              <a:schemeClr val="accent2"/>
            </a:solidFill>
            <a:ln>
              <a:solidFill>
                <a:schemeClr val="tx1"/>
              </a:solid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Sheet1!$J$2:$J$29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Sheet1!$L$2:$L$29</c:f>
              <c:numCache>
                <c:formatCode>0.0</c:formatCode>
                <c:ptCount val="28"/>
                <c:pt idx="0">
                  <c:v>100</c:v>
                </c:pt>
                <c:pt idx="1">
                  <c:v>55.223880597014926</c:v>
                </c:pt>
                <c:pt idx="2">
                  <c:v>52</c:v>
                </c:pt>
                <c:pt idx="3">
                  <c:v>40</c:v>
                </c:pt>
                <c:pt idx="4">
                  <c:v>50</c:v>
                </c:pt>
                <c:pt idx="5">
                  <c:v>60</c:v>
                </c:pt>
                <c:pt idx="6">
                  <c:v>80</c:v>
                </c:pt>
                <c:pt idx="7">
                  <c:v>100</c:v>
                </c:pt>
                <c:pt idx="8">
                  <c:v>52.941176470588239</c:v>
                </c:pt>
                <c:pt idx="9">
                  <c:v>100</c:v>
                </c:pt>
                <c:pt idx="11">
                  <c:v>100</c:v>
                </c:pt>
                <c:pt idx="12">
                  <c:v>0</c:v>
                </c:pt>
                <c:pt idx="13">
                  <c:v>87.5</c:v>
                </c:pt>
                <c:pt idx="14">
                  <c:v>33.333333333333329</c:v>
                </c:pt>
                <c:pt idx="15">
                  <c:v>66.666666666666657</c:v>
                </c:pt>
                <c:pt idx="16">
                  <c:v>100</c:v>
                </c:pt>
                <c:pt idx="17">
                  <c:v>80</c:v>
                </c:pt>
                <c:pt idx="18">
                  <c:v>50</c:v>
                </c:pt>
                <c:pt idx="19">
                  <c:v>50</c:v>
                </c:pt>
                <c:pt idx="20">
                  <c:v>55.000000000000007</c:v>
                </c:pt>
                <c:pt idx="21">
                  <c:v>66.666666666666657</c:v>
                </c:pt>
                <c:pt idx="22">
                  <c:v>66.666666666666657</c:v>
                </c:pt>
                <c:pt idx="23">
                  <c:v>56.000000000000007</c:v>
                </c:pt>
                <c:pt idx="24">
                  <c:v>33.333333333333329</c:v>
                </c:pt>
                <c:pt idx="25">
                  <c:v>50</c:v>
                </c:pt>
                <c:pt idx="26">
                  <c:v>0</c:v>
                </c:pt>
                <c:pt idx="27">
                  <c:v>58.214285714285715</c:v>
                </c:pt>
              </c:numCache>
            </c:numRef>
          </c:val>
          <c:extLst>
            <c:ext xmlns:c16="http://schemas.microsoft.com/office/drawing/2014/chart" uri="{C3380CC4-5D6E-409C-BE32-E72D297353CC}">
              <c16:uniqueId val="{00000001-EA3D-4F48-8AFF-B0FF29ECB43D}"/>
            </c:ext>
          </c:extLst>
        </c:ser>
        <c:dLbls>
          <c:showLegendKey val="0"/>
          <c:showVal val="0"/>
          <c:showCatName val="0"/>
          <c:showSerName val="0"/>
          <c:showPercent val="0"/>
          <c:showBubbleSize val="0"/>
        </c:dLbls>
        <c:gapWidth val="219"/>
        <c:overlap val="-27"/>
        <c:axId val="399779216"/>
        <c:axId val="473206968"/>
      </c:barChart>
      <c:catAx>
        <c:axId val="399779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B Nazanin" panose="00000400000000000000" pitchFamily="2" charset="-78"/>
              </a:defRPr>
            </a:pPr>
            <a:endParaRPr lang="en-US"/>
          </a:p>
        </c:txPr>
        <c:crossAx val="473206968"/>
        <c:crosses val="autoZero"/>
        <c:auto val="1"/>
        <c:lblAlgn val="ctr"/>
        <c:lblOffset val="100"/>
        <c:noMultiLvlLbl val="0"/>
      </c:catAx>
      <c:valAx>
        <c:axId val="473206968"/>
        <c:scaling>
          <c:orientation val="minMax"/>
        </c:scaling>
        <c:delete val="1"/>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crossAx val="399779216"/>
        <c:crosses val="autoZero"/>
        <c:crossBetween val="between"/>
      </c:valAx>
      <c:spPr>
        <a:noFill/>
        <a:ln>
          <a:noFill/>
        </a:ln>
        <a:effectLst/>
      </c:spPr>
    </c:plotArea>
    <c:legend>
      <c:legendPos val="b"/>
      <c:layout>
        <c:manualLayout>
          <c:xMode val="edge"/>
          <c:yMode val="edge"/>
          <c:x val="0.78513968175853022"/>
          <c:y val="0.91152465566871743"/>
          <c:w val="0.21305388779527559"/>
          <c:h val="8.720939269927760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2BB631-7405-4C2B-AE5A-202E72C93346}"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261214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BB631-7405-4C2B-AE5A-202E72C93346}"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2048526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BB631-7405-4C2B-AE5A-202E72C93346}"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1305022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BB631-7405-4C2B-AE5A-202E72C93346}"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3541112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42BB631-7405-4C2B-AE5A-202E72C93346}"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3405836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2BB631-7405-4C2B-AE5A-202E72C93346}"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3212181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2BB631-7405-4C2B-AE5A-202E72C93346}" type="datetimeFigureOut">
              <a:rPr lang="en-US" smtClean="0"/>
              <a:t>6/23/2026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2920587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2BB631-7405-4C2B-AE5A-202E72C93346}" type="datetimeFigureOut">
              <a:rPr lang="en-US" smtClean="0"/>
              <a:t>6/23/2026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2722295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2BB631-7405-4C2B-AE5A-202E72C93346}" type="datetimeFigureOut">
              <a:rPr lang="en-US" smtClean="0"/>
              <a:t>6/23/2026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243976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42BB631-7405-4C2B-AE5A-202E72C93346}"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1447950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42BB631-7405-4C2B-AE5A-202E72C93346}"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D4272D-EBE4-4182-8F0D-BC13BF10AAB5}" type="slidenum">
              <a:rPr lang="en-US" smtClean="0"/>
              <a:t>‹#›</a:t>
            </a:fld>
            <a:endParaRPr lang="en-US"/>
          </a:p>
        </p:txBody>
      </p:sp>
    </p:spTree>
    <p:extLst>
      <p:ext uri="{BB962C8B-B14F-4D97-AF65-F5344CB8AC3E}">
        <p14:creationId xmlns:p14="http://schemas.microsoft.com/office/powerpoint/2010/main" val="2701915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3000"/>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2BB631-7405-4C2B-AE5A-202E72C93346}" type="datetimeFigureOut">
              <a:rPr lang="en-US" smtClean="0"/>
              <a:t>6/23/2026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D4272D-EBE4-4182-8F0D-BC13BF10AAB5}" type="slidenum">
              <a:rPr lang="en-US" smtClean="0"/>
              <a:t>‹#›</a:t>
            </a:fld>
            <a:endParaRPr lang="en-US"/>
          </a:p>
        </p:txBody>
      </p:sp>
    </p:spTree>
    <p:extLst>
      <p:ext uri="{BB962C8B-B14F-4D97-AF65-F5344CB8AC3E}">
        <p14:creationId xmlns:p14="http://schemas.microsoft.com/office/powerpoint/2010/main" val="3990165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9898" y="2730137"/>
            <a:ext cx="10711542" cy="1569660"/>
          </a:xfrm>
          <a:prstGeom prst="rect">
            <a:avLst/>
          </a:prstGeom>
          <a:noFill/>
        </p:spPr>
        <p:txBody>
          <a:bodyPr wrap="square" rtlCol="0">
            <a:spAutoFit/>
          </a:bodyPr>
          <a:lstStyle/>
          <a:p>
            <a:pPr lvl="0" algn="ctr" rtl="1"/>
            <a:r>
              <a:rPr lang="fa-IR" sz="4800" b="1" dirty="0">
                <a:solidFill>
                  <a:prstClr val="black"/>
                </a:solidFill>
                <a:latin typeface="Gill Sans MT"/>
                <a:cs typeface="2  Nazanin" panose="00000400000000000000" pitchFamily="2" charset="-78"/>
              </a:rPr>
              <a:t>شاخصهای برنامه کم کاری تیروئید </a:t>
            </a:r>
            <a:r>
              <a:rPr lang="fa-IR" sz="4800" b="1" dirty="0" smtClean="0">
                <a:solidFill>
                  <a:prstClr val="black"/>
                </a:solidFill>
                <a:latin typeface="Gill Sans MT"/>
                <a:cs typeface="2  Nazanin" panose="00000400000000000000" pitchFamily="2" charset="-78"/>
              </a:rPr>
              <a:t>نوزادان و</a:t>
            </a:r>
            <a:r>
              <a:rPr lang="en-US" sz="4800" b="1" dirty="0" err="1" smtClean="0">
                <a:solidFill>
                  <a:prstClr val="black"/>
                </a:solidFill>
                <a:latin typeface="Gill Sans MT"/>
                <a:cs typeface="2  Nazanin" panose="00000400000000000000" pitchFamily="2" charset="-78"/>
              </a:rPr>
              <a:t>pku</a:t>
            </a:r>
            <a:endParaRPr lang="fa-IR" sz="4800" b="1" dirty="0" smtClean="0">
              <a:solidFill>
                <a:prstClr val="black"/>
              </a:solidFill>
              <a:latin typeface="Gill Sans MT"/>
              <a:cs typeface="2  Nazanin" panose="00000400000000000000" pitchFamily="2" charset="-78"/>
            </a:endParaRPr>
          </a:p>
          <a:p>
            <a:pPr lvl="0" algn="ctr" rtl="1"/>
            <a:r>
              <a:rPr lang="fa-IR" sz="4800" b="1" dirty="0" smtClean="0">
                <a:solidFill>
                  <a:prstClr val="black"/>
                </a:solidFill>
                <a:latin typeface="Gill Sans MT"/>
                <a:cs typeface="2  Nazanin" panose="00000400000000000000" pitchFamily="2" charset="-78"/>
              </a:rPr>
              <a:t>خرداد1405</a:t>
            </a:r>
            <a:endParaRPr lang="en-US" sz="4800" b="1" dirty="0">
              <a:solidFill>
                <a:prstClr val="black"/>
              </a:solidFill>
              <a:latin typeface="Gill Sans MT"/>
              <a:cs typeface="2  Nazanin" panose="00000400000000000000" pitchFamily="2" charset="-78"/>
            </a:endParaRPr>
          </a:p>
        </p:txBody>
      </p:sp>
    </p:spTree>
    <p:extLst>
      <p:ext uri="{BB962C8B-B14F-4D97-AF65-F5344CB8AC3E}">
        <p14:creationId xmlns:p14="http://schemas.microsoft.com/office/powerpoint/2010/main" val="3535323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7000"/>
            <a:lum/>
          </a:blip>
          <a:srcRect/>
          <a:stretch>
            <a:fillRect t="-17000" b="-17000"/>
          </a:stretch>
        </a:blipFill>
        <a:effectLst/>
      </p:bgPr>
    </p:bg>
    <p:spTree>
      <p:nvGrpSpPr>
        <p:cNvPr id="1" name=""/>
        <p:cNvGrpSpPr/>
        <p:nvPr/>
      </p:nvGrpSpPr>
      <p:grpSpPr>
        <a:xfrm>
          <a:off x="0" y="0"/>
          <a:ext cx="0" cy="0"/>
          <a:chOff x="0" y="0"/>
          <a:chExt cx="0" cy="0"/>
        </a:xfrm>
      </p:grpSpPr>
      <p:sp>
        <p:nvSpPr>
          <p:cNvPr id="2" name="TextBox 1"/>
          <p:cNvSpPr txBox="1"/>
          <p:nvPr/>
        </p:nvSpPr>
        <p:spPr>
          <a:xfrm>
            <a:off x="2468879" y="365760"/>
            <a:ext cx="6910252" cy="584775"/>
          </a:xfrm>
          <a:prstGeom prst="rect">
            <a:avLst/>
          </a:prstGeom>
          <a:noFill/>
        </p:spPr>
        <p:txBody>
          <a:bodyPr wrap="square" rtlCol="0">
            <a:spAutoFit/>
          </a:bodyPr>
          <a:lstStyle/>
          <a:p>
            <a:pPr algn="ctr"/>
            <a:r>
              <a:rPr lang="fa-IR" sz="3200" b="1" dirty="0" smtClean="0"/>
              <a:t>درصد شروع درمان زیر 28 روزگی</a:t>
            </a:r>
            <a:endParaRPr lang="en-US" sz="3200" b="1" dirty="0"/>
          </a:p>
        </p:txBody>
      </p:sp>
      <p:graphicFrame>
        <p:nvGraphicFramePr>
          <p:cNvPr id="5" name="Chart 4"/>
          <p:cNvGraphicFramePr>
            <a:graphicFrameLocks/>
          </p:cNvGraphicFramePr>
          <p:nvPr>
            <p:extLst>
              <p:ext uri="{D42A27DB-BD31-4B8C-83A1-F6EECF244321}">
                <p14:modId xmlns:p14="http://schemas.microsoft.com/office/powerpoint/2010/main" val="3268865609"/>
              </p:ext>
            </p:extLst>
          </p:nvPr>
        </p:nvGraphicFramePr>
        <p:xfrm>
          <a:off x="0" y="950535"/>
          <a:ext cx="12192000" cy="59074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41171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9000"/>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261424" y="217994"/>
            <a:ext cx="11524958" cy="2554545"/>
          </a:xfrm>
          <a:prstGeom prst="rect">
            <a:avLst/>
          </a:prstGeom>
        </p:spPr>
        <p:txBody>
          <a:bodyPr wrap="square">
            <a:spAutoFit/>
          </a:bodyPr>
          <a:lstStyle/>
          <a:p>
            <a:pPr algn="ctr"/>
            <a:r>
              <a:rPr lang="fa-IR" sz="2400" dirty="0" smtClean="0">
                <a:cs typeface="B Titr" panose="00000700000000000000" pitchFamily="2" charset="-78"/>
              </a:rPr>
              <a:t>شاخص سن شروع درمان زیر28 روز(%)   مطلوب: بالای75%</a:t>
            </a:r>
          </a:p>
          <a:p>
            <a:pPr algn="ctr"/>
            <a:r>
              <a:rPr lang="fa-IR" sz="2400" b="1" dirty="0">
                <a:cs typeface="B Nazanin" panose="00000400000000000000" pitchFamily="2" charset="-78"/>
              </a:rPr>
              <a:t>مطلوب کشوری درصد شروع درمان بین 28تا41 کمتر از15% وبالاتر از41روز کمتر از10%می باشد </a:t>
            </a:r>
            <a:endParaRPr lang="fa-IR" sz="2400" dirty="0" smtClean="0">
              <a:cs typeface="B Titr" panose="00000700000000000000" pitchFamily="2" charset="-78"/>
            </a:endParaRPr>
          </a:p>
          <a:p>
            <a:pPr algn="ctr"/>
            <a:r>
              <a:rPr lang="fa-IR" sz="2000" b="1" dirty="0" smtClean="0">
                <a:cs typeface="B Titr" panose="00000700000000000000" pitchFamily="2" charset="-78"/>
              </a:rPr>
              <a:t>100×(تعداد کل بیمار ترم شناسایی شده/تعداد نوزاد ترم مبتلا به کم کاری تیروئید که زیر 28 روز شروع درمان شده)</a:t>
            </a:r>
            <a:r>
              <a:rPr lang="fa-IR" sz="4000" b="1" dirty="0" smtClean="0">
                <a:cs typeface="B Titr" panose="00000700000000000000" pitchFamily="2" charset="-78"/>
              </a:rPr>
              <a:t> </a:t>
            </a:r>
            <a:r>
              <a:rPr lang="fa-IR" sz="2800" b="1" dirty="0">
                <a:cs typeface="B Nazanin" panose="00000400000000000000" pitchFamily="2" charset="-78"/>
              </a:rPr>
              <a:t>شهرستانهایی که در سال 1404 پایین تر از درصد مطلوب شاخص هستند</a:t>
            </a:r>
            <a:endParaRPr lang="en-US" sz="4000" dirty="0"/>
          </a:p>
          <a:p>
            <a:pPr algn="ctr"/>
            <a:r>
              <a:rPr lang="fa-IR" sz="3600" b="1" dirty="0" smtClean="0">
                <a:cs typeface="B Nazanin" panose="00000400000000000000" pitchFamily="2" charset="-78"/>
              </a:rPr>
              <a:t/>
            </a:r>
            <a:br>
              <a:rPr lang="fa-IR" sz="3600" b="1" dirty="0" smtClean="0">
                <a:cs typeface="B Nazanin" panose="00000400000000000000" pitchFamily="2" charset="-78"/>
              </a:rPr>
            </a:br>
            <a:endParaRPr lang="fa-IR" sz="2800" b="1" dirty="0" smtClean="0">
              <a:cs typeface="B Nazanin" panose="00000400000000000000"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232673134"/>
              </p:ext>
            </p:extLst>
          </p:nvPr>
        </p:nvGraphicFramePr>
        <p:xfrm>
          <a:off x="6131170" y="1957623"/>
          <a:ext cx="5298830" cy="4235128"/>
        </p:xfrm>
        <a:graphic>
          <a:graphicData uri="http://schemas.openxmlformats.org/drawingml/2006/table">
            <a:tbl>
              <a:tblPr firstRow="1" bandRow="1">
                <a:tableStyleId>{5C22544A-7EE6-4342-B048-85BDC9FD1C3A}</a:tableStyleId>
              </a:tblPr>
              <a:tblGrid>
                <a:gridCol w="2662596">
                  <a:extLst>
                    <a:ext uri="{9D8B030D-6E8A-4147-A177-3AD203B41FA5}">
                      <a16:colId xmlns:a16="http://schemas.microsoft.com/office/drawing/2014/main" val="401628650"/>
                    </a:ext>
                  </a:extLst>
                </a:gridCol>
                <a:gridCol w="2636234">
                  <a:extLst>
                    <a:ext uri="{9D8B030D-6E8A-4147-A177-3AD203B41FA5}">
                      <a16:colId xmlns:a16="http://schemas.microsoft.com/office/drawing/2014/main" val="1749777913"/>
                    </a:ext>
                  </a:extLst>
                </a:gridCol>
              </a:tblGrid>
              <a:tr h="374578">
                <a:tc>
                  <a:txBody>
                    <a:bodyPr/>
                    <a:lstStyle/>
                    <a:p>
                      <a:pPr algn="ctr"/>
                      <a:r>
                        <a:rPr lang="fa-IR" sz="1800" dirty="0" smtClean="0">
                          <a:solidFill>
                            <a:schemeClr val="tx1"/>
                          </a:solidFill>
                        </a:rPr>
                        <a:t>درصد شروع درمان زیر28 روز</a:t>
                      </a:r>
                      <a:endParaRPr lang="en-US" sz="1800" dirty="0">
                        <a:solidFill>
                          <a:schemeClr val="tx1"/>
                        </a:solidFill>
                      </a:endParaRPr>
                    </a:p>
                  </a:txBody>
                  <a:tcPr>
                    <a:noFill/>
                  </a:tcPr>
                </a:tc>
                <a:tc>
                  <a:txBody>
                    <a:bodyPr/>
                    <a:lstStyle/>
                    <a:p>
                      <a:pPr algn="ctr"/>
                      <a:r>
                        <a:rPr lang="fa-IR" sz="1800" dirty="0" smtClean="0">
                          <a:solidFill>
                            <a:schemeClr val="tx1"/>
                          </a:solidFill>
                        </a:rPr>
                        <a:t>شهرستان</a:t>
                      </a:r>
                      <a:endParaRPr lang="en-US" sz="1800" dirty="0">
                        <a:solidFill>
                          <a:schemeClr val="tx1"/>
                        </a:solidFill>
                      </a:endParaRPr>
                    </a:p>
                  </a:txBody>
                  <a:tcPr>
                    <a:noFill/>
                  </a:tcPr>
                </a:tc>
                <a:extLst>
                  <a:ext uri="{0D108BD9-81ED-4DB2-BD59-A6C34878D82A}">
                    <a16:rowId xmlns:a16="http://schemas.microsoft.com/office/drawing/2014/main" val="321395924"/>
                  </a:ext>
                </a:extLst>
              </a:tr>
              <a:tr h="428950">
                <a:tc>
                  <a:txBody>
                    <a:bodyPr/>
                    <a:lstStyle/>
                    <a:p>
                      <a:pPr algn="ctr" fontAlgn="b"/>
                      <a:r>
                        <a:rPr lang="en-US" sz="1800" b="1" i="0" u="none" strike="noStrike">
                          <a:solidFill>
                            <a:srgbClr val="000000"/>
                          </a:solidFill>
                          <a:effectLst/>
                          <a:latin typeface="Calibri" panose="020F0502020204030204" pitchFamily="34" charset="0"/>
                        </a:rPr>
                        <a:t>0/0</a:t>
                      </a:r>
                    </a:p>
                  </a:txBody>
                  <a:tcPr marL="9525" marR="9525" marT="9525" marB="0" anchor="b">
                    <a:noFill/>
                  </a:tcPr>
                </a:tc>
                <a:tc>
                  <a:txBody>
                    <a:bodyPr/>
                    <a:lstStyle/>
                    <a:p>
                      <a:pPr algn="ctr" rtl="1" fontAlgn="b"/>
                      <a:r>
                        <a:rPr lang="fa-IR" sz="1800" b="1" i="0" u="none" strike="noStrike">
                          <a:solidFill>
                            <a:srgbClr val="000000"/>
                          </a:solidFill>
                          <a:effectLst/>
                          <a:latin typeface="Calibri" panose="020F0502020204030204" pitchFamily="34" charset="0"/>
                        </a:rPr>
                        <a:t>سمیرم</a:t>
                      </a:r>
                    </a:p>
                  </a:txBody>
                  <a:tcPr marL="9525" marR="9525" marT="9525" marB="0" anchor="b">
                    <a:noFill/>
                  </a:tcPr>
                </a:tc>
                <a:extLst>
                  <a:ext uri="{0D108BD9-81ED-4DB2-BD59-A6C34878D82A}">
                    <a16:rowId xmlns:a16="http://schemas.microsoft.com/office/drawing/2014/main" val="4203747645"/>
                  </a:ext>
                </a:extLst>
              </a:tr>
              <a:tr h="428950">
                <a:tc>
                  <a:txBody>
                    <a:bodyPr/>
                    <a:lstStyle/>
                    <a:p>
                      <a:pPr algn="ctr" fontAlgn="b"/>
                      <a:r>
                        <a:rPr lang="en-US" sz="1800" b="1" i="0" u="none" strike="noStrike">
                          <a:solidFill>
                            <a:srgbClr val="000000"/>
                          </a:solidFill>
                          <a:effectLst/>
                          <a:latin typeface="Calibri" panose="020F0502020204030204" pitchFamily="34" charset="0"/>
                        </a:rPr>
                        <a:t>0/0</a:t>
                      </a:r>
                    </a:p>
                  </a:txBody>
                  <a:tcPr marL="9525" marR="9525" marT="9525" marB="0" anchor="b">
                    <a:noFill/>
                  </a:tcPr>
                </a:tc>
                <a:tc>
                  <a:txBody>
                    <a:bodyPr/>
                    <a:lstStyle/>
                    <a:p>
                      <a:pPr algn="ctr" rtl="1" fontAlgn="b"/>
                      <a:r>
                        <a:rPr lang="fa-IR" sz="1800" b="1" i="0" u="none" strike="noStrike">
                          <a:solidFill>
                            <a:srgbClr val="000000"/>
                          </a:solidFill>
                          <a:effectLst/>
                          <a:latin typeface="Calibri" panose="020F0502020204030204" pitchFamily="34" charset="0"/>
                        </a:rPr>
                        <a:t>ورزنه</a:t>
                      </a:r>
                    </a:p>
                  </a:txBody>
                  <a:tcPr marL="9525" marR="9525" marT="9525" marB="0" anchor="b">
                    <a:noFill/>
                  </a:tcPr>
                </a:tc>
                <a:extLst>
                  <a:ext uri="{0D108BD9-81ED-4DB2-BD59-A6C34878D82A}">
                    <a16:rowId xmlns:a16="http://schemas.microsoft.com/office/drawing/2014/main" val="3254035499"/>
                  </a:ext>
                </a:extLst>
              </a:tr>
              <a:tr h="428950">
                <a:tc>
                  <a:txBody>
                    <a:bodyPr/>
                    <a:lstStyle/>
                    <a:p>
                      <a:pPr algn="ctr" fontAlgn="b"/>
                      <a:r>
                        <a:rPr lang="en-US" sz="1800" b="1" i="0" u="none" strike="noStrike">
                          <a:solidFill>
                            <a:srgbClr val="000000"/>
                          </a:solidFill>
                          <a:effectLst/>
                          <a:latin typeface="Calibri" panose="020F0502020204030204" pitchFamily="34" charset="0"/>
                        </a:rPr>
                        <a:t>33/3</a:t>
                      </a:r>
                    </a:p>
                  </a:txBody>
                  <a:tcPr marL="9525" marR="9525" marT="9525" marB="0" anchor="b">
                    <a:noFill/>
                  </a:tcPr>
                </a:tc>
                <a:tc>
                  <a:txBody>
                    <a:bodyPr/>
                    <a:lstStyle/>
                    <a:p>
                      <a:pPr algn="ctr" rtl="1" fontAlgn="b"/>
                      <a:r>
                        <a:rPr lang="fa-IR" sz="1800" b="1" i="0" u="none" strike="noStrike">
                          <a:solidFill>
                            <a:srgbClr val="000000"/>
                          </a:solidFill>
                          <a:effectLst/>
                          <a:latin typeface="Calibri" panose="020F0502020204030204" pitchFamily="34" charset="0"/>
                        </a:rPr>
                        <a:t>شهرضا</a:t>
                      </a:r>
                    </a:p>
                  </a:txBody>
                  <a:tcPr marL="9525" marR="9525" marT="9525" marB="0" anchor="b">
                    <a:noFill/>
                  </a:tcPr>
                </a:tc>
                <a:extLst>
                  <a:ext uri="{0D108BD9-81ED-4DB2-BD59-A6C34878D82A}">
                    <a16:rowId xmlns:a16="http://schemas.microsoft.com/office/drawing/2014/main" val="1861567461"/>
                  </a:ext>
                </a:extLst>
              </a:tr>
              <a:tr h="428950">
                <a:tc>
                  <a:txBody>
                    <a:bodyPr/>
                    <a:lstStyle/>
                    <a:p>
                      <a:pPr algn="ctr" fontAlgn="b"/>
                      <a:r>
                        <a:rPr lang="en-US" sz="1800" b="1" i="0" u="none" strike="noStrike">
                          <a:solidFill>
                            <a:srgbClr val="000000"/>
                          </a:solidFill>
                          <a:effectLst/>
                          <a:latin typeface="Calibri" panose="020F0502020204030204" pitchFamily="34" charset="0"/>
                        </a:rPr>
                        <a:t>33/3</a:t>
                      </a:r>
                    </a:p>
                  </a:txBody>
                  <a:tcPr marL="9525" marR="9525" marT="9525" marB="0" anchor="b">
                    <a:noFill/>
                  </a:tcPr>
                </a:tc>
                <a:tc>
                  <a:txBody>
                    <a:bodyPr/>
                    <a:lstStyle/>
                    <a:p>
                      <a:pPr algn="ctr" rtl="1" fontAlgn="b"/>
                      <a:r>
                        <a:rPr lang="fa-IR" sz="1800" b="1" i="0" u="none" strike="noStrike">
                          <a:solidFill>
                            <a:srgbClr val="000000"/>
                          </a:solidFill>
                          <a:effectLst/>
                          <a:latin typeface="Calibri" panose="020F0502020204030204" pitchFamily="34" charset="0"/>
                        </a:rPr>
                        <a:t>نطنز</a:t>
                      </a:r>
                    </a:p>
                  </a:txBody>
                  <a:tcPr marL="9525" marR="9525" marT="9525" marB="0" anchor="b">
                    <a:noFill/>
                  </a:tcPr>
                </a:tc>
                <a:extLst>
                  <a:ext uri="{0D108BD9-81ED-4DB2-BD59-A6C34878D82A}">
                    <a16:rowId xmlns:a16="http://schemas.microsoft.com/office/drawing/2014/main" val="179965527"/>
                  </a:ext>
                </a:extLst>
              </a:tr>
              <a:tr h="428950">
                <a:tc>
                  <a:txBody>
                    <a:bodyPr/>
                    <a:lstStyle/>
                    <a:p>
                      <a:pPr algn="ctr" fontAlgn="b"/>
                      <a:r>
                        <a:rPr lang="en-US" sz="1800" b="1" i="0" u="none" strike="noStrike">
                          <a:solidFill>
                            <a:srgbClr val="000000"/>
                          </a:solidFill>
                          <a:effectLst/>
                          <a:latin typeface="Calibri" panose="020F0502020204030204" pitchFamily="34" charset="0"/>
                        </a:rPr>
                        <a:t>40/0</a:t>
                      </a:r>
                    </a:p>
                  </a:txBody>
                  <a:tcPr marL="9525" marR="9525" marT="9525" marB="0" anchor="b">
                    <a:noFill/>
                  </a:tcPr>
                </a:tc>
                <a:tc>
                  <a:txBody>
                    <a:bodyPr/>
                    <a:lstStyle/>
                    <a:p>
                      <a:pPr algn="ctr" rtl="1" fontAlgn="b"/>
                      <a:r>
                        <a:rPr lang="fa-IR" sz="1800" b="1" i="0" u="none" strike="noStrike">
                          <a:solidFill>
                            <a:srgbClr val="000000"/>
                          </a:solidFill>
                          <a:effectLst/>
                          <a:latin typeface="Calibri" panose="020F0502020204030204" pitchFamily="34" charset="0"/>
                        </a:rPr>
                        <a:t>برخوار</a:t>
                      </a:r>
                    </a:p>
                  </a:txBody>
                  <a:tcPr marL="9525" marR="9525" marT="9525" marB="0" anchor="b">
                    <a:noFill/>
                  </a:tcPr>
                </a:tc>
                <a:extLst>
                  <a:ext uri="{0D108BD9-81ED-4DB2-BD59-A6C34878D82A}">
                    <a16:rowId xmlns:a16="http://schemas.microsoft.com/office/drawing/2014/main" val="4124252490"/>
                  </a:ext>
                </a:extLst>
              </a:tr>
              <a:tr h="428950">
                <a:tc>
                  <a:txBody>
                    <a:bodyPr/>
                    <a:lstStyle/>
                    <a:p>
                      <a:pPr algn="ctr" fontAlgn="b"/>
                      <a:r>
                        <a:rPr lang="en-US" sz="1800" b="1" i="0" u="none" strike="noStrike">
                          <a:solidFill>
                            <a:srgbClr val="000000"/>
                          </a:solidFill>
                          <a:effectLst/>
                          <a:latin typeface="Calibri" panose="020F0502020204030204" pitchFamily="34" charset="0"/>
                        </a:rPr>
                        <a:t>50/0</a:t>
                      </a:r>
                    </a:p>
                  </a:txBody>
                  <a:tcPr marL="9525" marR="9525" marT="9525" marB="0" anchor="b">
                    <a:noFill/>
                  </a:tcPr>
                </a:tc>
                <a:tc>
                  <a:txBody>
                    <a:bodyPr/>
                    <a:lstStyle/>
                    <a:p>
                      <a:pPr algn="ctr" rtl="1" fontAlgn="b"/>
                      <a:r>
                        <a:rPr lang="fa-IR" sz="1800" b="1" i="0" u="none" strike="noStrike">
                          <a:solidFill>
                            <a:srgbClr val="000000"/>
                          </a:solidFill>
                          <a:effectLst/>
                          <a:latin typeface="Calibri" panose="020F0502020204030204" pitchFamily="34" charset="0"/>
                        </a:rPr>
                        <a:t>بوئین و میاندشت</a:t>
                      </a:r>
                    </a:p>
                  </a:txBody>
                  <a:tcPr marL="9525" marR="9525" marT="9525" marB="0" anchor="b">
                    <a:noFill/>
                  </a:tcPr>
                </a:tc>
                <a:extLst>
                  <a:ext uri="{0D108BD9-81ED-4DB2-BD59-A6C34878D82A}">
                    <a16:rowId xmlns:a16="http://schemas.microsoft.com/office/drawing/2014/main" val="288943209"/>
                  </a:ext>
                </a:extLst>
              </a:tr>
              <a:tr h="428950">
                <a:tc>
                  <a:txBody>
                    <a:bodyPr/>
                    <a:lstStyle/>
                    <a:p>
                      <a:pPr algn="ctr" fontAlgn="b"/>
                      <a:r>
                        <a:rPr lang="en-US" sz="1800" b="1" i="0" u="none" strike="noStrike">
                          <a:solidFill>
                            <a:srgbClr val="000000"/>
                          </a:solidFill>
                          <a:effectLst/>
                          <a:latin typeface="Calibri" panose="020F0502020204030204" pitchFamily="34" charset="0"/>
                        </a:rPr>
                        <a:t>50/0</a:t>
                      </a:r>
                    </a:p>
                  </a:txBody>
                  <a:tcPr marL="9525" marR="9525" marT="9525" marB="0" anchor="b">
                    <a:noFill/>
                  </a:tcPr>
                </a:tc>
                <a:tc>
                  <a:txBody>
                    <a:bodyPr/>
                    <a:lstStyle/>
                    <a:p>
                      <a:pPr algn="ctr" rtl="1" fontAlgn="b"/>
                      <a:r>
                        <a:rPr lang="fa-IR" sz="1800" b="1" i="0" u="none" strike="noStrike">
                          <a:solidFill>
                            <a:srgbClr val="000000"/>
                          </a:solidFill>
                          <a:effectLst/>
                          <a:latin typeface="Calibri" panose="020F0502020204030204" pitchFamily="34" charset="0"/>
                        </a:rPr>
                        <a:t>کوهپایه</a:t>
                      </a:r>
                    </a:p>
                  </a:txBody>
                  <a:tcPr marL="9525" marR="9525" marT="9525" marB="0" anchor="b">
                    <a:noFill/>
                  </a:tcPr>
                </a:tc>
                <a:extLst>
                  <a:ext uri="{0D108BD9-81ED-4DB2-BD59-A6C34878D82A}">
                    <a16:rowId xmlns:a16="http://schemas.microsoft.com/office/drawing/2014/main" val="1619612256"/>
                  </a:ext>
                </a:extLst>
              </a:tr>
              <a:tr h="428950">
                <a:tc>
                  <a:txBody>
                    <a:bodyPr/>
                    <a:lstStyle/>
                    <a:p>
                      <a:pPr algn="ctr" fontAlgn="b"/>
                      <a:r>
                        <a:rPr lang="en-US" sz="1800" b="1" i="0" u="none" strike="noStrike" dirty="0">
                          <a:solidFill>
                            <a:srgbClr val="000000"/>
                          </a:solidFill>
                          <a:effectLst/>
                          <a:latin typeface="Calibri" panose="020F0502020204030204" pitchFamily="34" charset="0"/>
                        </a:rPr>
                        <a:t>50/0</a:t>
                      </a:r>
                    </a:p>
                  </a:txBody>
                  <a:tcPr marL="9525" marR="9525" marT="9525" marB="0" anchor="b">
                    <a:noFill/>
                  </a:tcPr>
                </a:tc>
                <a:tc>
                  <a:txBody>
                    <a:bodyPr/>
                    <a:lstStyle/>
                    <a:p>
                      <a:pPr algn="ctr" rtl="1" fontAlgn="b"/>
                      <a:r>
                        <a:rPr lang="fa-IR" sz="1800" b="1" i="0" u="none" strike="noStrike">
                          <a:solidFill>
                            <a:srgbClr val="000000"/>
                          </a:solidFill>
                          <a:effectLst/>
                          <a:latin typeface="Calibri" panose="020F0502020204030204" pitchFamily="34" charset="0"/>
                        </a:rPr>
                        <a:t>گلپایگان</a:t>
                      </a:r>
                    </a:p>
                  </a:txBody>
                  <a:tcPr marL="9525" marR="9525" marT="9525" marB="0" anchor="b">
                    <a:noFill/>
                  </a:tcPr>
                </a:tc>
                <a:extLst>
                  <a:ext uri="{0D108BD9-81ED-4DB2-BD59-A6C34878D82A}">
                    <a16:rowId xmlns:a16="http://schemas.microsoft.com/office/drawing/2014/main" val="3182966750"/>
                  </a:ext>
                </a:extLst>
              </a:tr>
              <a:tr h="428950">
                <a:tc>
                  <a:txBody>
                    <a:bodyPr/>
                    <a:lstStyle/>
                    <a:p>
                      <a:pPr algn="ctr" fontAlgn="b"/>
                      <a:r>
                        <a:rPr lang="en-US" sz="1800" b="1" i="0" u="none" strike="noStrike">
                          <a:solidFill>
                            <a:srgbClr val="000000"/>
                          </a:solidFill>
                          <a:effectLst/>
                          <a:latin typeface="Calibri" panose="020F0502020204030204" pitchFamily="34" charset="0"/>
                        </a:rPr>
                        <a:t>50/0</a:t>
                      </a:r>
                    </a:p>
                  </a:txBody>
                  <a:tcPr marL="9525" marR="9525" marT="9525" marB="0" anchor="b">
                    <a:noFill/>
                  </a:tcPr>
                </a:tc>
                <a:tc>
                  <a:txBody>
                    <a:bodyPr/>
                    <a:lstStyle/>
                    <a:p>
                      <a:pPr algn="ctr" rtl="1" fontAlgn="b"/>
                      <a:r>
                        <a:rPr lang="fa-IR" sz="1800" b="1" i="0" u="none" strike="noStrike" dirty="0">
                          <a:solidFill>
                            <a:srgbClr val="000000"/>
                          </a:solidFill>
                          <a:effectLst/>
                          <a:latin typeface="Calibri" panose="020F0502020204030204" pitchFamily="34" charset="0"/>
                        </a:rPr>
                        <a:t>هرند</a:t>
                      </a:r>
                    </a:p>
                  </a:txBody>
                  <a:tcPr marL="9525" marR="9525" marT="9525" marB="0" anchor="b">
                    <a:noFill/>
                  </a:tcPr>
                </a:tc>
                <a:extLst>
                  <a:ext uri="{0D108BD9-81ED-4DB2-BD59-A6C34878D82A}">
                    <a16:rowId xmlns:a16="http://schemas.microsoft.com/office/drawing/2014/main" val="1641875587"/>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349201640"/>
              </p:ext>
            </p:extLst>
          </p:nvPr>
        </p:nvGraphicFramePr>
        <p:xfrm>
          <a:off x="470264" y="1957623"/>
          <a:ext cx="5660906" cy="4235130"/>
        </p:xfrm>
        <a:graphic>
          <a:graphicData uri="http://schemas.openxmlformats.org/drawingml/2006/table">
            <a:tbl>
              <a:tblPr firstRow="1" bandRow="1">
                <a:tableStyleId>{5C22544A-7EE6-4342-B048-85BDC9FD1C3A}</a:tableStyleId>
              </a:tblPr>
              <a:tblGrid>
                <a:gridCol w="2844535">
                  <a:extLst>
                    <a:ext uri="{9D8B030D-6E8A-4147-A177-3AD203B41FA5}">
                      <a16:colId xmlns:a16="http://schemas.microsoft.com/office/drawing/2014/main" val="401628650"/>
                    </a:ext>
                  </a:extLst>
                </a:gridCol>
                <a:gridCol w="2816371">
                  <a:extLst>
                    <a:ext uri="{9D8B030D-6E8A-4147-A177-3AD203B41FA5}">
                      <a16:colId xmlns:a16="http://schemas.microsoft.com/office/drawing/2014/main" val="1749777913"/>
                    </a:ext>
                  </a:extLst>
                </a:gridCol>
              </a:tblGrid>
              <a:tr h="348721">
                <a:tc>
                  <a:txBody>
                    <a:bodyPr/>
                    <a:lstStyle/>
                    <a:p>
                      <a:pPr algn="ctr"/>
                      <a:r>
                        <a:rPr lang="fa-IR" sz="1800" dirty="0" smtClean="0">
                          <a:solidFill>
                            <a:schemeClr val="tx1"/>
                          </a:solidFill>
                        </a:rPr>
                        <a:t>درصد شروع درمان زیر28 روز</a:t>
                      </a:r>
                      <a:endParaRPr lang="en-US" sz="1800" dirty="0">
                        <a:solidFill>
                          <a:schemeClr val="tx1"/>
                        </a:solidFill>
                      </a:endParaRPr>
                    </a:p>
                  </a:txBody>
                  <a:tcPr>
                    <a:noFill/>
                  </a:tcPr>
                </a:tc>
                <a:tc>
                  <a:txBody>
                    <a:bodyPr/>
                    <a:lstStyle/>
                    <a:p>
                      <a:pPr algn="ctr"/>
                      <a:r>
                        <a:rPr lang="fa-IR" sz="1800" dirty="0" smtClean="0">
                          <a:solidFill>
                            <a:schemeClr val="tx1"/>
                          </a:solidFill>
                        </a:rPr>
                        <a:t>شهرستان</a:t>
                      </a:r>
                      <a:endParaRPr lang="en-US" sz="1800" dirty="0">
                        <a:solidFill>
                          <a:schemeClr val="tx1"/>
                        </a:solidFill>
                      </a:endParaRPr>
                    </a:p>
                  </a:txBody>
                  <a:tcPr>
                    <a:noFill/>
                  </a:tcPr>
                </a:tc>
                <a:extLst>
                  <a:ext uri="{0D108BD9-81ED-4DB2-BD59-A6C34878D82A}">
                    <a16:rowId xmlns:a16="http://schemas.microsoft.com/office/drawing/2014/main" val="321395924"/>
                  </a:ext>
                </a:extLst>
              </a:tr>
              <a:tr h="429930">
                <a:tc>
                  <a:txBody>
                    <a:bodyPr/>
                    <a:lstStyle/>
                    <a:p>
                      <a:pPr algn="ctr" fontAlgn="b"/>
                      <a:r>
                        <a:rPr lang="en-US" sz="2000" b="1" i="0" u="none" strike="noStrike">
                          <a:solidFill>
                            <a:srgbClr val="000000"/>
                          </a:solidFill>
                          <a:effectLst/>
                          <a:latin typeface="Calibri" panose="020F0502020204030204" pitchFamily="34" charset="0"/>
                        </a:rPr>
                        <a:t>52/0</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اصفهان 2</a:t>
                      </a:r>
                    </a:p>
                  </a:txBody>
                  <a:tcPr marL="9525" marR="9525" marT="9525" marB="0" anchor="b">
                    <a:noFill/>
                  </a:tcPr>
                </a:tc>
                <a:extLst>
                  <a:ext uri="{0D108BD9-81ED-4DB2-BD59-A6C34878D82A}">
                    <a16:rowId xmlns:a16="http://schemas.microsoft.com/office/drawing/2014/main" val="4203747645"/>
                  </a:ext>
                </a:extLst>
              </a:tr>
              <a:tr h="429930">
                <a:tc>
                  <a:txBody>
                    <a:bodyPr/>
                    <a:lstStyle/>
                    <a:p>
                      <a:pPr algn="ctr" fontAlgn="b"/>
                      <a:r>
                        <a:rPr lang="en-US" sz="2000" b="1" i="0" u="none" strike="noStrike">
                          <a:solidFill>
                            <a:srgbClr val="000000"/>
                          </a:solidFill>
                          <a:effectLst/>
                          <a:latin typeface="Calibri" panose="020F0502020204030204" pitchFamily="34" charset="0"/>
                        </a:rPr>
                        <a:t>52/9</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خمینی شهر</a:t>
                      </a:r>
                    </a:p>
                  </a:txBody>
                  <a:tcPr marL="9525" marR="9525" marT="9525" marB="0" anchor="b">
                    <a:noFill/>
                  </a:tcPr>
                </a:tc>
                <a:extLst>
                  <a:ext uri="{0D108BD9-81ED-4DB2-BD59-A6C34878D82A}">
                    <a16:rowId xmlns:a16="http://schemas.microsoft.com/office/drawing/2014/main" val="3254035499"/>
                  </a:ext>
                </a:extLst>
              </a:tr>
              <a:tr h="429930">
                <a:tc>
                  <a:txBody>
                    <a:bodyPr/>
                    <a:lstStyle/>
                    <a:p>
                      <a:pPr algn="ctr" fontAlgn="b"/>
                      <a:r>
                        <a:rPr lang="en-US" sz="2000" b="1" i="0" u="none" strike="noStrike">
                          <a:solidFill>
                            <a:srgbClr val="000000"/>
                          </a:solidFill>
                          <a:effectLst/>
                          <a:latin typeface="Calibri" panose="020F0502020204030204" pitchFamily="34" charset="0"/>
                        </a:rPr>
                        <a:t>55/0</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لنجان</a:t>
                      </a:r>
                    </a:p>
                  </a:txBody>
                  <a:tcPr marL="9525" marR="9525" marT="9525" marB="0" anchor="b">
                    <a:noFill/>
                  </a:tcPr>
                </a:tc>
                <a:extLst>
                  <a:ext uri="{0D108BD9-81ED-4DB2-BD59-A6C34878D82A}">
                    <a16:rowId xmlns:a16="http://schemas.microsoft.com/office/drawing/2014/main" val="1839425597"/>
                  </a:ext>
                </a:extLst>
              </a:tr>
              <a:tr h="429930">
                <a:tc>
                  <a:txBody>
                    <a:bodyPr/>
                    <a:lstStyle/>
                    <a:p>
                      <a:pPr algn="ctr" fontAlgn="b"/>
                      <a:r>
                        <a:rPr lang="en-US" sz="2000" b="1" i="0" u="none" strike="noStrike">
                          <a:solidFill>
                            <a:srgbClr val="000000"/>
                          </a:solidFill>
                          <a:effectLst/>
                          <a:latin typeface="Calibri" panose="020F0502020204030204" pitchFamily="34" charset="0"/>
                        </a:rPr>
                        <a:t>55/2</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اصفهان 1</a:t>
                      </a:r>
                    </a:p>
                  </a:txBody>
                  <a:tcPr marL="9525" marR="9525" marT="9525" marB="0" anchor="b">
                    <a:noFill/>
                  </a:tcPr>
                </a:tc>
                <a:extLst>
                  <a:ext uri="{0D108BD9-81ED-4DB2-BD59-A6C34878D82A}">
                    <a16:rowId xmlns:a16="http://schemas.microsoft.com/office/drawing/2014/main" val="1861567461"/>
                  </a:ext>
                </a:extLst>
              </a:tr>
              <a:tr h="429930">
                <a:tc>
                  <a:txBody>
                    <a:bodyPr/>
                    <a:lstStyle/>
                    <a:p>
                      <a:pPr algn="ctr" fontAlgn="b"/>
                      <a:r>
                        <a:rPr lang="en-US" sz="2000" b="1" i="0" u="none" strike="noStrike">
                          <a:solidFill>
                            <a:srgbClr val="000000"/>
                          </a:solidFill>
                          <a:effectLst/>
                          <a:latin typeface="Calibri" panose="020F0502020204030204" pitchFamily="34" charset="0"/>
                        </a:rPr>
                        <a:t>56/0</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نجف آباد</a:t>
                      </a:r>
                    </a:p>
                  </a:txBody>
                  <a:tcPr marL="9525" marR="9525" marT="9525" marB="0" anchor="b">
                    <a:noFill/>
                  </a:tcPr>
                </a:tc>
                <a:extLst>
                  <a:ext uri="{0D108BD9-81ED-4DB2-BD59-A6C34878D82A}">
                    <a16:rowId xmlns:a16="http://schemas.microsoft.com/office/drawing/2014/main" val="179965527"/>
                  </a:ext>
                </a:extLst>
              </a:tr>
              <a:tr h="429930">
                <a:tc>
                  <a:txBody>
                    <a:bodyPr/>
                    <a:lstStyle/>
                    <a:p>
                      <a:pPr algn="ctr" fontAlgn="b"/>
                      <a:r>
                        <a:rPr lang="en-US" sz="2000" b="1" i="0" u="none" strike="noStrike">
                          <a:solidFill>
                            <a:srgbClr val="000000"/>
                          </a:solidFill>
                          <a:effectLst/>
                          <a:latin typeface="Calibri" panose="020F0502020204030204" pitchFamily="34" charset="0"/>
                        </a:rPr>
                        <a:t>60/0</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تیران و کرون</a:t>
                      </a:r>
                    </a:p>
                  </a:txBody>
                  <a:tcPr marL="9525" marR="9525" marT="9525" marB="0" anchor="b">
                    <a:noFill/>
                  </a:tcPr>
                </a:tc>
                <a:extLst>
                  <a:ext uri="{0D108BD9-81ED-4DB2-BD59-A6C34878D82A}">
                    <a16:rowId xmlns:a16="http://schemas.microsoft.com/office/drawing/2014/main" val="4124252490"/>
                  </a:ext>
                </a:extLst>
              </a:tr>
              <a:tr h="429930">
                <a:tc>
                  <a:txBody>
                    <a:bodyPr/>
                    <a:lstStyle/>
                    <a:p>
                      <a:pPr algn="ctr" fontAlgn="b"/>
                      <a:r>
                        <a:rPr lang="en-US" sz="2000" b="1" i="0" u="none" strike="noStrike">
                          <a:solidFill>
                            <a:srgbClr val="000000"/>
                          </a:solidFill>
                          <a:effectLst/>
                          <a:latin typeface="Calibri" panose="020F0502020204030204" pitchFamily="34" charset="0"/>
                        </a:rPr>
                        <a:t>66/7</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فریدن</a:t>
                      </a:r>
                    </a:p>
                  </a:txBody>
                  <a:tcPr marL="9525" marR="9525" marT="9525" marB="0" anchor="b">
                    <a:noFill/>
                  </a:tcPr>
                </a:tc>
                <a:extLst>
                  <a:ext uri="{0D108BD9-81ED-4DB2-BD59-A6C34878D82A}">
                    <a16:rowId xmlns:a16="http://schemas.microsoft.com/office/drawing/2014/main" val="288943209"/>
                  </a:ext>
                </a:extLst>
              </a:tr>
              <a:tr h="429930">
                <a:tc>
                  <a:txBody>
                    <a:bodyPr/>
                    <a:lstStyle/>
                    <a:p>
                      <a:pPr algn="ctr" fontAlgn="b"/>
                      <a:r>
                        <a:rPr lang="en-US" sz="2000" b="1" i="0" u="none" strike="noStrike">
                          <a:solidFill>
                            <a:srgbClr val="000000"/>
                          </a:solidFill>
                          <a:effectLst/>
                          <a:latin typeface="Calibri" panose="020F0502020204030204" pitchFamily="34" charset="0"/>
                        </a:rPr>
                        <a:t>66/7</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مبارکه</a:t>
                      </a:r>
                    </a:p>
                  </a:txBody>
                  <a:tcPr marL="9525" marR="9525" marT="9525" marB="0" anchor="b">
                    <a:noFill/>
                  </a:tcPr>
                </a:tc>
                <a:extLst>
                  <a:ext uri="{0D108BD9-81ED-4DB2-BD59-A6C34878D82A}">
                    <a16:rowId xmlns:a16="http://schemas.microsoft.com/office/drawing/2014/main" val="1619612256"/>
                  </a:ext>
                </a:extLst>
              </a:tr>
              <a:tr h="429930">
                <a:tc>
                  <a:txBody>
                    <a:bodyPr/>
                    <a:lstStyle/>
                    <a:p>
                      <a:pPr algn="ctr" fontAlgn="b"/>
                      <a:r>
                        <a:rPr lang="en-US" sz="2000" b="1" i="0" u="none" strike="noStrike">
                          <a:solidFill>
                            <a:srgbClr val="000000"/>
                          </a:solidFill>
                          <a:effectLst/>
                          <a:latin typeface="Calibri" panose="020F0502020204030204" pitchFamily="34" charset="0"/>
                        </a:rPr>
                        <a:t>66/7</a:t>
                      </a:r>
                    </a:p>
                  </a:txBody>
                  <a:tcPr marL="9525" marR="9525" marT="9525" marB="0" anchor="b">
                    <a:noFill/>
                  </a:tcPr>
                </a:tc>
                <a:tc>
                  <a:txBody>
                    <a:bodyPr/>
                    <a:lstStyle/>
                    <a:p>
                      <a:pPr algn="ctr" rtl="1" fontAlgn="b"/>
                      <a:r>
                        <a:rPr lang="fa-IR" sz="2000" b="1" i="0" u="none" strike="noStrike" dirty="0">
                          <a:solidFill>
                            <a:srgbClr val="000000"/>
                          </a:solidFill>
                          <a:effectLst/>
                          <a:latin typeface="Calibri" panose="020F0502020204030204" pitchFamily="34" charset="0"/>
                        </a:rPr>
                        <a:t>نائین</a:t>
                      </a:r>
                    </a:p>
                  </a:txBody>
                  <a:tcPr marL="9525" marR="9525" marT="9525" marB="0" anchor="b">
                    <a:noFill/>
                  </a:tcPr>
                </a:tc>
                <a:extLst>
                  <a:ext uri="{0D108BD9-81ED-4DB2-BD59-A6C34878D82A}">
                    <a16:rowId xmlns:a16="http://schemas.microsoft.com/office/drawing/2014/main" val="3182966750"/>
                  </a:ext>
                </a:extLst>
              </a:tr>
            </a:tbl>
          </a:graphicData>
        </a:graphic>
      </p:graphicFrame>
    </p:spTree>
    <p:extLst>
      <p:ext uri="{BB962C8B-B14F-4D97-AF65-F5344CB8AC3E}">
        <p14:creationId xmlns:p14="http://schemas.microsoft.com/office/powerpoint/2010/main" val="3110786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6138"/>
            <a:ext cx="12192000" cy="6801862"/>
          </a:xfrm>
          <a:prstGeom prst="rect">
            <a:avLst/>
          </a:prstGeom>
        </p:spPr>
        <p:txBody>
          <a:bodyPr wrap="square">
            <a:spAutoFit/>
          </a:bodyPr>
          <a:lstStyle/>
          <a:p>
            <a:pPr algn="r" rtl="1"/>
            <a:r>
              <a:rPr lang="fa-IR" dirty="0">
                <a:solidFill>
                  <a:srgbClr val="7030A0"/>
                </a:solidFill>
                <a:cs typeface="B Titr" panose="00000700000000000000" pitchFamily="2" charset="-78"/>
              </a:rPr>
              <a:t>خدمات جدید برنامه غربالگری نوزادان درسامانه </a:t>
            </a:r>
            <a:r>
              <a:rPr lang="fa-IR" dirty="0" smtClean="0">
                <a:solidFill>
                  <a:srgbClr val="7030A0"/>
                </a:solidFill>
                <a:cs typeface="B Titr" panose="00000700000000000000" pitchFamily="2" charset="-78"/>
              </a:rPr>
              <a:t>سیب</a:t>
            </a:r>
            <a:endParaRPr lang="en-US" dirty="0" smtClean="0">
              <a:solidFill>
                <a:srgbClr val="7030A0"/>
              </a:solidFill>
              <a:cs typeface="B Titr" panose="00000700000000000000" pitchFamily="2" charset="-78"/>
            </a:endParaRPr>
          </a:p>
          <a:p>
            <a:pPr algn="r" rtl="1"/>
            <a:endParaRPr lang="fa-IR" dirty="0" smtClean="0">
              <a:solidFill>
                <a:srgbClr val="7030A0"/>
              </a:solidFill>
              <a:cs typeface="B Titr" panose="00000700000000000000" pitchFamily="2" charset="-78"/>
            </a:endParaRPr>
          </a:p>
          <a:p>
            <a:pPr algn="r" rtl="1"/>
            <a:r>
              <a:rPr lang="fa-IR" sz="2000" dirty="0" smtClean="0">
                <a:solidFill>
                  <a:srgbClr val="7030A0"/>
                </a:solidFill>
                <a:cs typeface="B Titr" panose="00000700000000000000" pitchFamily="2" charset="-78"/>
              </a:rPr>
              <a:t>توسط پزشک:</a:t>
            </a:r>
          </a:p>
          <a:p>
            <a:pPr algn="r" rtl="1"/>
            <a:r>
              <a:rPr lang="fa-IR" sz="2000" b="1" dirty="0">
                <a:cs typeface="B Nazanin" panose="00000400000000000000" pitchFamily="2" charset="-78"/>
              </a:rPr>
              <a:t>ثبت </a:t>
            </a:r>
            <a:r>
              <a:rPr lang="fa-IR" sz="2000" b="1" dirty="0" smtClean="0">
                <a:cs typeface="B Nazanin" panose="00000400000000000000" pitchFamily="2" charset="-78"/>
              </a:rPr>
              <a:t>بیماری کم کاری تیروئید نوزاد </a:t>
            </a:r>
            <a:r>
              <a:rPr lang="fa-IR" sz="2000" b="1" dirty="0">
                <a:cs typeface="B Nazanin" panose="00000400000000000000" pitchFamily="2" charset="-78"/>
              </a:rPr>
              <a:t>با کد</a:t>
            </a:r>
            <a:r>
              <a:rPr lang="en-US" sz="2000" b="1" dirty="0" smtClean="0">
                <a:cs typeface="B Nazanin" panose="00000400000000000000" pitchFamily="2" charset="-78"/>
              </a:rPr>
              <a:t>E031</a:t>
            </a:r>
            <a:endParaRPr lang="fa-IR" sz="2000" b="1" dirty="0" smtClean="0">
              <a:cs typeface="B Nazanin" panose="00000400000000000000" pitchFamily="2" charset="-78"/>
            </a:endParaRPr>
          </a:p>
          <a:p>
            <a:pPr algn="r" rtl="1"/>
            <a:r>
              <a:rPr lang="fa-IR" sz="2000" b="1" dirty="0" smtClean="0">
                <a:cs typeface="B Nazanin" panose="00000400000000000000" pitchFamily="2" charset="-78"/>
              </a:rPr>
              <a:t>خدمت شروع مراقبت ژنتیک جهت مادری که فرزند مبتلا به </a:t>
            </a:r>
            <a:r>
              <a:rPr lang="en-US" sz="2000" b="1" dirty="0" err="1" smtClean="0">
                <a:cs typeface="B Nazanin" panose="00000400000000000000" pitchFamily="2" charset="-78"/>
              </a:rPr>
              <a:t>pku</a:t>
            </a:r>
            <a:r>
              <a:rPr lang="fa-IR" sz="2000" b="1" dirty="0" smtClean="0">
                <a:cs typeface="B Nazanin" panose="00000400000000000000" pitchFamily="2" charset="-78"/>
              </a:rPr>
              <a:t> می باشد (یک بار)</a:t>
            </a:r>
          </a:p>
          <a:p>
            <a:pPr algn="r" rtl="1"/>
            <a:r>
              <a:rPr lang="fa-IR" sz="2000" b="1" dirty="0" smtClean="0">
                <a:cs typeface="B Nazanin" panose="00000400000000000000" pitchFamily="2" charset="-78"/>
              </a:rPr>
              <a:t>خدمت مراقبت ژنتیک </a:t>
            </a:r>
            <a:r>
              <a:rPr lang="fa-IR" sz="2000" b="1" dirty="0">
                <a:cs typeface="B Nazanin" panose="00000400000000000000" pitchFamily="2" charset="-78"/>
              </a:rPr>
              <a:t>جهت مادری که فرزند مبتلا به </a:t>
            </a:r>
            <a:r>
              <a:rPr lang="en-US" sz="2000" b="1" dirty="0" err="1">
                <a:cs typeface="B Nazanin" panose="00000400000000000000" pitchFamily="2" charset="-78"/>
              </a:rPr>
              <a:t>pku</a:t>
            </a:r>
            <a:r>
              <a:rPr lang="fa-IR" sz="2000" b="1" dirty="0">
                <a:cs typeface="B Nazanin" panose="00000400000000000000" pitchFamily="2" charset="-78"/>
              </a:rPr>
              <a:t> می باشد </a:t>
            </a:r>
            <a:r>
              <a:rPr lang="fa-IR" sz="2000" b="1" dirty="0" smtClean="0">
                <a:cs typeface="B Nazanin" panose="00000400000000000000" pitchFamily="2" charset="-78"/>
              </a:rPr>
              <a:t>(سالیانه)</a:t>
            </a:r>
            <a:endParaRPr lang="en-US" sz="2000" b="1" dirty="0" smtClean="0">
              <a:cs typeface="B Nazanin" panose="00000400000000000000" pitchFamily="2" charset="-78"/>
            </a:endParaRPr>
          </a:p>
          <a:p>
            <a:pPr algn="r" rtl="1"/>
            <a:endParaRPr lang="fa-IR" sz="2000" b="1" dirty="0">
              <a:cs typeface="B Nazanin" panose="00000400000000000000" pitchFamily="2" charset="-78"/>
            </a:endParaRPr>
          </a:p>
          <a:p>
            <a:pPr algn="r" rtl="1"/>
            <a:r>
              <a:rPr lang="fa-IR" sz="2000" dirty="0" smtClean="0">
                <a:solidFill>
                  <a:srgbClr val="7030A0"/>
                </a:solidFill>
                <a:cs typeface="B Nazanin" panose="00000400000000000000" pitchFamily="2" charset="-78"/>
              </a:rPr>
              <a:t> </a:t>
            </a:r>
            <a:r>
              <a:rPr lang="fa-IR" sz="2000" dirty="0">
                <a:solidFill>
                  <a:srgbClr val="7030A0"/>
                </a:solidFill>
                <a:cs typeface="B Titr" panose="00000700000000000000" pitchFamily="2" charset="-78"/>
              </a:rPr>
              <a:t>توسط مراقب:</a:t>
            </a:r>
          </a:p>
          <a:p>
            <a:pPr algn="r" rtl="1"/>
            <a:r>
              <a:rPr lang="fa-IR" sz="2000" b="1" dirty="0">
                <a:solidFill>
                  <a:srgbClr val="FF0000"/>
                </a:solidFill>
                <a:cs typeface="B Nazanin" panose="00000400000000000000" pitchFamily="2" charset="-78"/>
              </a:rPr>
              <a:t>8739: </a:t>
            </a:r>
            <a:r>
              <a:rPr lang="fa-IR" sz="2000" b="1" dirty="0">
                <a:cs typeface="B Nazanin" panose="00000400000000000000" pitchFamily="2" charset="-78"/>
              </a:rPr>
              <a:t>سابقه دریافت خدمت غربالگری </a:t>
            </a:r>
            <a:r>
              <a:rPr lang="fa-IR" sz="2000" b="1" dirty="0" smtClean="0">
                <a:cs typeface="B Nazanin" panose="00000400000000000000" pitchFamily="2" charset="-78"/>
              </a:rPr>
              <a:t>نوزادان</a:t>
            </a:r>
            <a:r>
              <a:rPr lang="fa-IR" sz="2000" b="1" dirty="0">
                <a:cs typeface="B Nazanin" panose="00000400000000000000" pitchFamily="2" charset="-78"/>
              </a:rPr>
              <a:t>(همه نوزادان)</a:t>
            </a:r>
          </a:p>
          <a:p>
            <a:pPr algn="r" rtl="1"/>
            <a:r>
              <a:rPr lang="fa-IR" sz="2000" b="1" dirty="0">
                <a:solidFill>
                  <a:srgbClr val="00B0F0"/>
                </a:solidFill>
                <a:cs typeface="B Nazanin" panose="00000400000000000000" pitchFamily="2" charset="-78"/>
              </a:rPr>
              <a:t>8531:</a:t>
            </a:r>
            <a:r>
              <a:rPr lang="fa-IR" sz="2000" b="1" dirty="0">
                <a:cs typeface="B Nazanin" panose="00000400000000000000" pitchFamily="2" charset="-78"/>
              </a:rPr>
              <a:t>ثبت وپیگیری نتایج آزمایش غربالگری نوزادان وموارد نیازمند </a:t>
            </a:r>
            <a:r>
              <a:rPr lang="fa-IR" sz="2000" b="1" dirty="0" smtClean="0">
                <a:cs typeface="B Nazanin" panose="00000400000000000000" pitchFamily="2" charset="-78"/>
              </a:rPr>
              <a:t>نمونه </a:t>
            </a:r>
            <a:r>
              <a:rPr lang="fa-IR" sz="2000" b="1" dirty="0">
                <a:cs typeface="B Nazanin" panose="00000400000000000000" pitchFamily="2" charset="-78"/>
              </a:rPr>
              <a:t>گیری </a:t>
            </a:r>
            <a:r>
              <a:rPr lang="fa-IR" sz="2000" b="1" dirty="0" smtClean="0">
                <a:cs typeface="B Nazanin" panose="00000400000000000000" pitchFamily="2" charset="-78"/>
              </a:rPr>
              <a:t>مجدد(برای همه نوزادان ودرصورت نیاز تکرار خدمت)</a:t>
            </a:r>
            <a:endParaRPr lang="fa-IR" sz="2000" b="1" dirty="0">
              <a:cs typeface="B Nazanin" panose="00000400000000000000" pitchFamily="2" charset="-78"/>
            </a:endParaRPr>
          </a:p>
          <a:p>
            <a:pPr algn="r" rtl="1"/>
            <a:r>
              <a:rPr lang="fa-IR" sz="2000" b="1" dirty="0">
                <a:solidFill>
                  <a:srgbClr val="00B0F0"/>
                </a:solidFill>
                <a:cs typeface="B Nazanin" panose="00000400000000000000" pitchFamily="2" charset="-78"/>
              </a:rPr>
              <a:t>8625:</a:t>
            </a:r>
            <a:r>
              <a:rPr lang="fa-IR" sz="2000" b="1" dirty="0">
                <a:cs typeface="B Nazanin" panose="00000400000000000000" pitchFamily="2" charset="-78"/>
              </a:rPr>
              <a:t>ارزیابی کودک از نظر فنیل کتونوری :آزمایش </a:t>
            </a:r>
            <a:r>
              <a:rPr lang="fa-IR" sz="2000" b="1" dirty="0" smtClean="0">
                <a:cs typeface="B Nazanin" panose="00000400000000000000" pitchFamily="2" charset="-78"/>
              </a:rPr>
              <a:t>تایید</a:t>
            </a:r>
            <a:r>
              <a:rPr lang="en-US" sz="2000" b="1" dirty="0" err="1" smtClean="0">
                <a:cs typeface="B Nazanin" panose="00000400000000000000" pitchFamily="2" charset="-78"/>
              </a:rPr>
              <a:t>pku</a:t>
            </a:r>
            <a:r>
              <a:rPr lang="fa-IR" sz="2000" b="1" dirty="0" smtClean="0">
                <a:cs typeface="B Nazanin" panose="00000400000000000000" pitchFamily="2" charset="-78"/>
              </a:rPr>
              <a:t>(در </a:t>
            </a:r>
            <a:r>
              <a:rPr lang="fa-IR" sz="2000" b="1" dirty="0">
                <a:cs typeface="B Nazanin" panose="00000400000000000000" pitchFamily="2" charset="-78"/>
              </a:rPr>
              <a:t>صورت مثبت شدن تست نوزاد)</a:t>
            </a:r>
            <a:r>
              <a:rPr lang="fa-IR" sz="2000" b="1" dirty="0" smtClean="0">
                <a:cs typeface="B Nazanin" panose="00000400000000000000" pitchFamily="2" charset="-78"/>
              </a:rPr>
              <a:t> </a:t>
            </a:r>
            <a:endParaRPr lang="en-US" sz="2000" b="1" dirty="0" smtClean="0">
              <a:cs typeface="B Nazanin" panose="00000400000000000000" pitchFamily="2" charset="-78"/>
            </a:endParaRPr>
          </a:p>
          <a:p>
            <a:pPr algn="r" rtl="1"/>
            <a:r>
              <a:rPr lang="fa-IR" sz="2000" b="1" dirty="0" smtClean="0">
                <a:solidFill>
                  <a:srgbClr val="FF0000"/>
                </a:solidFill>
                <a:cs typeface="B Nazanin" panose="00000400000000000000" pitchFamily="2" charset="-78"/>
              </a:rPr>
              <a:t>8817</a:t>
            </a:r>
            <a:r>
              <a:rPr lang="en-US" sz="2000" b="1" dirty="0" smtClean="0">
                <a:cs typeface="B Nazanin" panose="00000400000000000000" pitchFamily="2" charset="-78"/>
              </a:rPr>
              <a:t>:</a:t>
            </a:r>
            <a:r>
              <a:rPr lang="fa-IR" sz="2000" b="1" dirty="0" smtClean="0">
                <a:cs typeface="B Nazanin" panose="00000400000000000000" pitchFamily="2" charset="-78"/>
              </a:rPr>
              <a:t>نتیجه </a:t>
            </a:r>
            <a:r>
              <a:rPr lang="fa-IR" sz="2000" b="1" dirty="0">
                <a:cs typeface="B Nazanin" panose="00000400000000000000" pitchFamily="2" charset="-78"/>
              </a:rPr>
              <a:t>ارزیابی کودک از نظر بیماری </a:t>
            </a:r>
            <a:r>
              <a:rPr lang="fa-IR" sz="2000" b="1" dirty="0" smtClean="0">
                <a:cs typeface="B Nazanin" panose="00000400000000000000" pitchFamily="2" charset="-78"/>
              </a:rPr>
              <a:t>هیپوتیروئیدی</a:t>
            </a:r>
            <a:r>
              <a:rPr lang="fa-IR" sz="2000" b="1" dirty="0">
                <a:cs typeface="B Nazanin" panose="00000400000000000000" pitchFamily="2" charset="-78"/>
              </a:rPr>
              <a:t>(در صورت بیمار بودن نوزاد)</a:t>
            </a:r>
          </a:p>
          <a:p>
            <a:pPr algn="r" rtl="1"/>
            <a:r>
              <a:rPr lang="fa-IR" sz="2000" b="1" dirty="0">
                <a:solidFill>
                  <a:srgbClr val="FF0000"/>
                </a:solidFill>
                <a:cs typeface="B Nazanin" panose="00000400000000000000" pitchFamily="2" charset="-78"/>
              </a:rPr>
              <a:t>8179: </a:t>
            </a:r>
            <a:r>
              <a:rPr lang="fa-IR" sz="2000" b="1" dirty="0">
                <a:cs typeface="B Nazanin" panose="00000400000000000000" pitchFamily="2" charset="-78"/>
              </a:rPr>
              <a:t>پیگیری ومراقبت بیمار مبتلا به کم کاری </a:t>
            </a:r>
            <a:r>
              <a:rPr lang="fa-IR" sz="2000" b="1" dirty="0" smtClean="0">
                <a:cs typeface="B Nazanin" panose="00000400000000000000" pitchFamily="2" charset="-78"/>
              </a:rPr>
              <a:t>تیروئید</a:t>
            </a:r>
            <a:r>
              <a:rPr lang="fa-IR" sz="2000" b="1" dirty="0">
                <a:cs typeface="B Nazanin" panose="00000400000000000000" pitchFamily="2" charset="-78"/>
              </a:rPr>
              <a:t>(در صورت بیمار بودن </a:t>
            </a:r>
            <a:r>
              <a:rPr lang="fa-IR" sz="2000" b="1" dirty="0" smtClean="0">
                <a:cs typeface="B Nazanin" panose="00000400000000000000" pitchFamily="2" charset="-78"/>
              </a:rPr>
              <a:t>نوزاد</a:t>
            </a:r>
            <a:r>
              <a:rPr lang="en-US" sz="2000" b="1" dirty="0" smtClean="0">
                <a:cs typeface="B Nazanin" panose="00000400000000000000" pitchFamily="2" charset="-78"/>
              </a:rPr>
              <a:t>   </a:t>
            </a:r>
            <a:r>
              <a:rPr lang="fa-IR" sz="2000" b="1" dirty="0" smtClean="0">
                <a:cs typeface="B Nazanin" panose="00000400000000000000" pitchFamily="2" charset="-78"/>
              </a:rPr>
              <a:t>طبق دستورالعمل تکرار می گردد 2تا4 هفته پس از شروع درمان،2ماه یکبار تا شش ماهگی و3ماه یکبار تا 3 سالگی) درسن 3 سالگی نوزاد گذرا یا دایم می شود وباید در سامانه سیب ثبت گردد.</a:t>
            </a:r>
            <a:endParaRPr lang="en-US" sz="2000" b="1" dirty="0" smtClean="0">
              <a:cs typeface="B Nazanin" panose="00000400000000000000" pitchFamily="2" charset="-78"/>
            </a:endParaRPr>
          </a:p>
          <a:p>
            <a:pPr algn="r" rtl="1"/>
            <a:r>
              <a:rPr lang="fa-IR" sz="2000" b="1" dirty="0" smtClean="0">
                <a:cs typeface="B Nazanin" panose="00000400000000000000" pitchFamily="2" charset="-78"/>
              </a:rPr>
              <a:t>در صورتی که مادری فرزند مبتلا به </a:t>
            </a:r>
            <a:r>
              <a:rPr lang="en-US" sz="2000" b="1" dirty="0" err="1" smtClean="0">
                <a:cs typeface="B Nazanin" panose="00000400000000000000" pitchFamily="2" charset="-78"/>
              </a:rPr>
              <a:t>pku</a:t>
            </a:r>
            <a:r>
              <a:rPr lang="fa-IR" sz="2000" b="1" dirty="0" smtClean="0">
                <a:cs typeface="B Nazanin" panose="00000400000000000000" pitchFamily="2" charset="-78"/>
              </a:rPr>
              <a:t> داشته باشد خدمت مراقبت ژنتیک ماهیانه هرماه تکرار گردد.</a:t>
            </a:r>
            <a:endParaRPr lang="fa-IR" sz="2000" b="1" dirty="0">
              <a:cs typeface="B Nazanin" panose="00000400000000000000" pitchFamily="2" charset="-78"/>
            </a:endParaRPr>
          </a:p>
          <a:p>
            <a:pPr algn="r" rtl="1"/>
            <a:r>
              <a:rPr lang="fa-IR" sz="2000" dirty="0" smtClean="0">
                <a:solidFill>
                  <a:srgbClr val="7030A0"/>
                </a:solidFill>
                <a:cs typeface="B Titr" panose="00000700000000000000" pitchFamily="2" charset="-78"/>
              </a:rPr>
              <a:t>توسط نمونه گیر </a:t>
            </a:r>
            <a:r>
              <a:rPr lang="fa-IR" sz="2000" dirty="0">
                <a:solidFill>
                  <a:srgbClr val="7030A0"/>
                </a:solidFill>
                <a:cs typeface="B Titr" panose="00000700000000000000" pitchFamily="2" charset="-78"/>
              </a:rPr>
              <a:t>نوزاد:</a:t>
            </a:r>
          </a:p>
          <a:p>
            <a:pPr algn="r" rtl="1"/>
            <a:r>
              <a:rPr lang="fa-IR" sz="2000" b="1" dirty="0">
                <a:solidFill>
                  <a:srgbClr val="00B0F0"/>
                </a:solidFill>
                <a:cs typeface="B Nazanin" panose="00000400000000000000" pitchFamily="2" charset="-78"/>
              </a:rPr>
              <a:t>8624: </a:t>
            </a:r>
            <a:r>
              <a:rPr lang="fa-IR" sz="2000" b="1" dirty="0">
                <a:cs typeface="B Nazanin" panose="00000400000000000000" pitchFamily="2" charset="-78"/>
              </a:rPr>
              <a:t>ارزیابی کودک برای آزمایش غربالگری نوزادان</a:t>
            </a:r>
          </a:p>
          <a:p>
            <a:pPr algn="r" rtl="1"/>
            <a:r>
              <a:rPr lang="fa-IR" sz="2000" b="1" dirty="0">
                <a:cs typeface="B Nazanin" panose="00000400000000000000" pitchFamily="2" charset="-78"/>
              </a:rPr>
              <a:t>با توجه به شاخص مهم پوشش غربالگری وزمان به موقع انجام آن واهمیت زمان در تشخیص وشروع درمان در نوزادان متولد شده اهمیت 4 خدمت اول وخدمت 8624 مد نظر قرار گیرد.</a:t>
            </a:r>
          </a:p>
          <a:p>
            <a:pPr algn="r" rtl="1"/>
            <a:r>
              <a:rPr lang="fa-IR" sz="2000" b="1" dirty="0">
                <a:cs typeface="B Nazanin" panose="00000400000000000000" pitchFamily="2" charset="-78"/>
              </a:rPr>
              <a:t>توجه به این خدمات نه تنها باعث افزایش پوشش غربالگری خواهد شد بلکه باعث افزایش پوشش مراقبت 3تا 5روزگی نوزادان هم می گردد.</a:t>
            </a:r>
          </a:p>
          <a:p>
            <a:pPr algn="r" rtl="1"/>
            <a:r>
              <a:rPr lang="fa-IR" sz="2000" b="1" dirty="0">
                <a:cs typeface="B Nazanin" panose="00000400000000000000" pitchFamily="2" charset="-78"/>
              </a:rPr>
              <a:t>همچنین هدف از خدمت غربالگری شناسایی بیماران ودرمان وکنترل درمان آنان است که این موضوع اهمیت خدمت 8179 را مشخص می نماید .این خدمت باید در فواصل زمانی طبق دستورالعمل تکرار شود تا کودک تحت درمان از مراقبت خارج نشود .</a:t>
            </a:r>
            <a:endParaRPr lang="en-US" sz="2000" b="1" dirty="0">
              <a:cs typeface="B Nazanin" panose="00000400000000000000" pitchFamily="2" charset="-78"/>
            </a:endParaRPr>
          </a:p>
        </p:txBody>
      </p:sp>
    </p:spTree>
    <p:extLst>
      <p:ext uri="{BB962C8B-B14F-4D97-AF65-F5344CB8AC3E}">
        <p14:creationId xmlns:p14="http://schemas.microsoft.com/office/powerpoint/2010/main" val="18807357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37681461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03592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355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t="-17000" b="-17000"/>
          </a:stretch>
        </a:blipFill>
        <a:effectLst/>
      </p:bgPr>
    </p:bg>
    <p:spTree>
      <p:nvGrpSpPr>
        <p:cNvPr id="1" name=""/>
        <p:cNvGrpSpPr/>
        <p:nvPr/>
      </p:nvGrpSpPr>
      <p:grpSpPr>
        <a:xfrm>
          <a:off x="0" y="0"/>
          <a:ext cx="0" cy="0"/>
          <a:chOff x="0" y="0"/>
          <a:chExt cx="0" cy="0"/>
        </a:xfrm>
      </p:grpSpPr>
      <p:sp>
        <p:nvSpPr>
          <p:cNvPr id="2" name="TextBox 1"/>
          <p:cNvSpPr txBox="1"/>
          <p:nvPr/>
        </p:nvSpPr>
        <p:spPr>
          <a:xfrm>
            <a:off x="2468879" y="365760"/>
            <a:ext cx="6910252" cy="584775"/>
          </a:xfrm>
          <a:prstGeom prst="rect">
            <a:avLst/>
          </a:prstGeom>
          <a:noFill/>
        </p:spPr>
        <p:txBody>
          <a:bodyPr wrap="square" rtlCol="0">
            <a:spAutoFit/>
          </a:bodyPr>
          <a:lstStyle/>
          <a:p>
            <a:pPr algn="ctr"/>
            <a:r>
              <a:rPr lang="fa-IR" sz="3200" b="1" dirty="0" smtClean="0"/>
              <a:t>درصد پوشش غربالگری </a:t>
            </a:r>
            <a:endParaRPr lang="en-US" sz="3200" b="1" dirty="0"/>
          </a:p>
        </p:txBody>
      </p:sp>
      <p:graphicFrame>
        <p:nvGraphicFramePr>
          <p:cNvPr id="5" name="Chart 4"/>
          <p:cNvGraphicFramePr>
            <a:graphicFrameLocks/>
          </p:cNvGraphicFramePr>
          <p:nvPr>
            <p:extLst>
              <p:ext uri="{D42A27DB-BD31-4B8C-83A1-F6EECF244321}">
                <p14:modId xmlns:p14="http://schemas.microsoft.com/office/powerpoint/2010/main" val="385352804"/>
              </p:ext>
            </p:extLst>
          </p:nvPr>
        </p:nvGraphicFramePr>
        <p:xfrm>
          <a:off x="0" y="1138237"/>
          <a:ext cx="12192000" cy="57197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54512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9000"/>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1533378" y="583754"/>
            <a:ext cx="8890782" cy="1261884"/>
          </a:xfrm>
          <a:prstGeom prst="rect">
            <a:avLst/>
          </a:prstGeom>
        </p:spPr>
        <p:txBody>
          <a:bodyPr wrap="square">
            <a:spAutoFit/>
          </a:bodyPr>
          <a:lstStyle/>
          <a:p>
            <a:pPr algn="ctr"/>
            <a:r>
              <a:rPr lang="fa-IR" sz="2400" dirty="0" smtClean="0">
                <a:cs typeface="B Titr" panose="00000700000000000000" pitchFamily="2" charset="-78"/>
              </a:rPr>
              <a:t>شاخص پوشش برنامه (%)   مطلوب: بالای 95%</a:t>
            </a:r>
          </a:p>
          <a:p>
            <a:pPr algn="ctr" rtl="1"/>
            <a:r>
              <a:rPr lang="fa-IR" sz="2400" dirty="0" smtClean="0">
                <a:cs typeface="B Titr" panose="00000700000000000000" pitchFamily="2" charset="-78"/>
              </a:rPr>
              <a:t>100×(موالید ثبت احوال/تعداد نوزادان غربالگری شده ایرانی)</a:t>
            </a:r>
            <a:r>
              <a:rPr lang="fa-IR" sz="3600" b="1" dirty="0" smtClean="0">
                <a:cs typeface="B Nazanin" panose="00000400000000000000" pitchFamily="2" charset="-78"/>
              </a:rPr>
              <a:t/>
            </a:r>
            <a:br>
              <a:rPr lang="fa-IR" sz="3600" b="1" dirty="0" smtClean="0">
                <a:cs typeface="B Nazanin" panose="00000400000000000000" pitchFamily="2" charset="-78"/>
              </a:rPr>
            </a:br>
            <a:r>
              <a:rPr lang="fa-IR" sz="2800" b="1" dirty="0" smtClean="0">
                <a:cs typeface="B Nazanin" panose="00000400000000000000" pitchFamily="2" charset="-78"/>
              </a:rPr>
              <a:t>شهرستانهایی که در سال 1404 پایین تر از درصد مطلوب شاخص هستند</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2135327978"/>
              </p:ext>
            </p:extLst>
          </p:nvPr>
        </p:nvGraphicFramePr>
        <p:xfrm>
          <a:off x="3051684" y="1845638"/>
          <a:ext cx="5655213" cy="4585335"/>
        </p:xfrm>
        <a:graphic>
          <a:graphicData uri="http://schemas.openxmlformats.org/drawingml/2006/table">
            <a:tbl>
              <a:tblPr firstRow="1" bandRow="1">
                <a:tableStyleId>{5C22544A-7EE6-4342-B048-85BDC9FD1C3A}</a:tableStyleId>
              </a:tblPr>
              <a:tblGrid>
                <a:gridCol w="2841674">
                  <a:extLst>
                    <a:ext uri="{9D8B030D-6E8A-4147-A177-3AD203B41FA5}">
                      <a16:colId xmlns:a16="http://schemas.microsoft.com/office/drawing/2014/main" val="401628650"/>
                    </a:ext>
                  </a:extLst>
                </a:gridCol>
                <a:gridCol w="2813539">
                  <a:extLst>
                    <a:ext uri="{9D8B030D-6E8A-4147-A177-3AD203B41FA5}">
                      <a16:colId xmlns:a16="http://schemas.microsoft.com/office/drawing/2014/main" val="1749777913"/>
                    </a:ext>
                  </a:extLst>
                </a:gridCol>
              </a:tblGrid>
              <a:tr h="370840">
                <a:tc>
                  <a:txBody>
                    <a:bodyPr/>
                    <a:lstStyle/>
                    <a:p>
                      <a:pPr algn="ctr"/>
                      <a:r>
                        <a:rPr lang="fa-IR" sz="2400" dirty="0" smtClean="0">
                          <a:solidFill>
                            <a:schemeClr val="tx1"/>
                          </a:solidFill>
                        </a:rPr>
                        <a:t>درصد پوشش</a:t>
                      </a:r>
                      <a:endParaRPr lang="en-US" sz="2400" dirty="0">
                        <a:solidFill>
                          <a:schemeClr val="tx1"/>
                        </a:solidFill>
                      </a:endParaRPr>
                    </a:p>
                  </a:txBody>
                  <a:tcPr>
                    <a:noFill/>
                  </a:tcPr>
                </a:tc>
                <a:tc>
                  <a:txBody>
                    <a:bodyPr/>
                    <a:lstStyle/>
                    <a:p>
                      <a:pPr algn="ctr"/>
                      <a:r>
                        <a:rPr lang="fa-IR" sz="2400" dirty="0" smtClean="0">
                          <a:solidFill>
                            <a:schemeClr val="tx1"/>
                          </a:solidFill>
                        </a:rPr>
                        <a:t>شهرستان</a:t>
                      </a:r>
                      <a:endParaRPr lang="en-US" sz="2400" dirty="0">
                        <a:solidFill>
                          <a:schemeClr val="tx1"/>
                        </a:solidFill>
                      </a:endParaRPr>
                    </a:p>
                  </a:txBody>
                  <a:tcPr>
                    <a:noFill/>
                  </a:tcPr>
                </a:tc>
                <a:extLst>
                  <a:ext uri="{0D108BD9-81ED-4DB2-BD59-A6C34878D82A}">
                    <a16:rowId xmlns:a16="http://schemas.microsoft.com/office/drawing/2014/main" val="321395924"/>
                  </a:ext>
                </a:extLst>
              </a:tr>
              <a:tr h="370840">
                <a:tc>
                  <a:txBody>
                    <a:bodyPr/>
                    <a:lstStyle/>
                    <a:p>
                      <a:pPr marL="0" algn="ctr" defTabSz="914400" rtl="1" eaLnBrk="1" fontAlgn="b" latinLnBrk="0" hangingPunct="1"/>
                      <a:r>
                        <a:rPr lang="en-US" sz="2400" b="1" kern="1200" dirty="0">
                          <a:solidFill>
                            <a:schemeClr val="tx1"/>
                          </a:solidFill>
                          <a:latin typeface="+mn-lt"/>
                          <a:ea typeface="+mn-ea"/>
                          <a:cs typeface="+mn-cs"/>
                        </a:rPr>
                        <a:t>78/2</a:t>
                      </a:r>
                    </a:p>
                  </a:txBody>
                  <a:tcPr marL="9525" marR="9525" marT="9525" marB="0" anchor="b">
                    <a:noFill/>
                  </a:tcPr>
                </a:tc>
                <a:tc>
                  <a:txBody>
                    <a:bodyPr/>
                    <a:lstStyle/>
                    <a:p>
                      <a:pPr marL="0" algn="ctr" defTabSz="914400" rtl="1" eaLnBrk="1" fontAlgn="b" latinLnBrk="0" hangingPunct="1"/>
                      <a:r>
                        <a:rPr lang="fa-IR" sz="2400" b="1" kern="1200" dirty="0">
                          <a:solidFill>
                            <a:schemeClr val="tx1"/>
                          </a:solidFill>
                          <a:latin typeface="+mn-lt"/>
                          <a:ea typeface="+mn-ea"/>
                          <a:cs typeface="+mn-cs"/>
                        </a:rPr>
                        <a:t>فریدونشهر</a:t>
                      </a:r>
                    </a:p>
                  </a:txBody>
                  <a:tcPr marL="9525" marR="9525" marT="9525" marB="0" anchor="b">
                    <a:noFill/>
                  </a:tcPr>
                </a:tc>
                <a:extLst>
                  <a:ext uri="{0D108BD9-81ED-4DB2-BD59-A6C34878D82A}">
                    <a16:rowId xmlns:a16="http://schemas.microsoft.com/office/drawing/2014/main" val="4203747645"/>
                  </a:ext>
                </a:extLst>
              </a:tr>
              <a:tr h="370840">
                <a:tc>
                  <a:txBody>
                    <a:bodyPr/>
                    <a:lstStyle/>
                    <a:p>
                      <a:pPr algn="ctr" fontAlgn="b"/>
                      <a:r>
                        <a:rPr lang="en-US" sz="2400" b="1" kern="1200" dirty="0">
                          <a:solidFill>
                            <a:schemeClr val="tx1"/>
                          </a:solidFill>
                          <a:latin typeface="+mn-lt"/>
                          <a:ea typeface="+mn-ea"/>
                          <a:cs typeface="+mn-cs"/>
                        </a:rPr>
                        <a:t>85/8</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چادگان</a:t>
                      </a:r>
                    </a:p>
                  </a:txBody>
                  <a:tcPr marL="9525" marR="9525" marT="9525" marB="0" anchor="b">
                    <a:noFill/>
                  </a:tcPr>
                </a:tc>
                <a:extLst>
                  <a:ext uri="{0D108BD9-81ED-4DB2-BD59-A6C34878D82A}">
                    <a16:rowId xmlns:a16="http://schemas.microsoft.com/office/drawing/2014/main" val="3254035499"/>
                  </a:ext>
                </a:extLst>
              </a:tr>
              <a:tr h="370840">
                <a:tc>
                  <a:txBody>
                    <a:bodyPr/>
                    <a:lstStyle/>
                    <a:p>
                      <a:pPr algn="ctr" fontAlgn="b"/>
                      <a:r>
                        <a:rPr lang="en-US" sz="2400" b="1" kern="1200" dirty="0">
                          <a:solidFill>
                            <a:schemeClr val="tx1"/>
                          </a:solidFill>
                          <a:latin typeface="+mn-lt"/>
                          <a:ea typeface="+mn-ea"/>
                          <a:cs typeface="+mn-cs"/>
                        </a:rPr>
                        <a:t>88/7</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جرقویه</a:t>
                      </a:r>
                    </a:p>
                  </a:txBody>
                  <a:tcPr marL="9525" marR="9525" marT="9525" marB="0" anchor="b">
                    <a:noFill/>
                  </a:tcPr>
                </a:tc>
                <a:extLst>
                  <a:ext uri="{0D108BD9-81ED-4DB2-BD59-A6C34878D82A}">
                    <a16:rowId xmlns:a16="http://schemas.microsoft.com/office/drawing/2014/main" val="1861567461"/>
                  </a:ext>
                </a:extLst>
              </a:tr>
              <a:tr h="370840">
                <a:tc>
                  <a:txBody>
                    <a:bodyPr/>
                    <a:lstStyle/>
                    <a:p>
                      <a:pPr algn="ctr" fontAlgn="b"/>
                      <a:r>
                        <a:rPr lang="en-US" sz="2400" b="1" kern="1200">
                          <a:solidFill>
                            <a:schemeClr val="tx1"/>
                          </a:solidFill>
                          <a:latin typeface="+mn-lt"/>
                          <a:ea typeface="+mn-ea"/>
                          <a:cs typeface="+mn-cs"/>
                        </a:rPr>
                        <a:t>89/7</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ورزنه</a:t>
                      </a:r>
                    </a:p>
                  </a:txBody>
                  <a:tcPr marL="9525" marR="9525" marT="9525" marB="0" anchor="b">
                    <a:noFill/>
                  </a:tcPr>
                </a:tc>
                <a:extLst>
                  <a:ext uri="{0D108BD9-81ED-4DB2-BD59-A6C34878D82A}">
                    <a16:rowId xmlns:a16="http://schemas.microsoft.com/office/drawing/2014/main" val="179965527"/>
                  </a:ext>
                </a:extLst>
              </a:tr>
              <a:tr h="370840">
                <a:tc>
                  <a:txBody>
                    <a:bodyPr/>
                    <a:lstStyle/>
                    <a:p>
                      <a:pPr algn="ctr" fontAlgn="b"/>
                      <a:r>
                        <a:rPr lang="en-US" sz="2400" b="1" kern="1200" dirty="0">
                          <a:solidFill>
                            <a:schemeClr val="tx1"/>
                          </a:solidFill>
                          <a:latin typeface="+mn-lt"/>
                          <a:ea typeface="+mn-ea"/>
                          <a:cs typeface="+mn-cs"/>
                        </a:rPr>
                        <a:t>90/9</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سمیرم</a:t>
                      </a:r>
                    </a:p>
                  </a:txBody>
                  <a:tcPr marL="9525" marR="9525" marT="9525" marB="0" anchor="b">
                    <a:noFill/>
                  </a:tcPr>
                </a:tc>
                <a:extLst>
                  <a:ext uri="{0D108BD9-81ED-4DB2-BD59-A6C34878D82A}">
                    <a16:rowId xmlns:a16="http://schemas.microsoft.com/office/drawing/2014/main" val="4124252490"/>
                  </a:ext>
                </a:extLst>
              </a:tr>
              <a:tr h="370840">
                <a:tc>
                  <a:txBody>
                    <a:bodyPr/>
                    <a:lstStyle/>
                    <a:p>
                      <a:pPr algn="ctr" fontAlgn="b"/>
                      <a:r>
                        <a:rPr lang="en-US" sz="2400" b="1" kern="1200">
                          <a:solidFill>
                            <a:schemeClr val="tx1"/>
                          </a:solidFill>
                          <a:latin typeface="+mn-lt"/>
                          <a:ea typeface="+mn-ea"/>
                          <a:cs typeface="+mn-cs"/>
                        </a:rPr>
                        <a:t>91/4</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بوئین و میاندشت</a:t>
                      </a:r>
                    </a:p>
                  </a:txBody>
                  <a:tcPr marL="9525" marR="9525" marT="9525" marB="0" anchor="b">
                    <a:noFill/>
                  </a:tcPr>
                </a:tc>
                <a:extLst>
                  <a:ext uri="{0D108BD9-81ED-4DB2-BD59-A6C34878D82A}">
                    <a16:rowId xmlns:a16="http://schemas.microsoft.com/office/drawing/2014/main" val="288943209"/>
                  </a:ext>
                </a:extLst>
              </a:tr>
              <a:tr h="370840">
                <a:tc>
                  <a:txBody>
                    <a:bodyPr/>
                    <a:lstStyle/>
                    <a:p>
                      <a:pPr algn="ctr" fontAlgn="b"/>
                      <a:r>
                        <a:rPr lang="en-US" sz="2400" b="1" kern="1200">
                          <a:solidFill>
                            <a:schemeClr val="tx1"/>
                          </a:solidFill>
                          <a:latin typeface="+mn-lt"/>
                          <a:ea typeface="+mn-ea"/>
                          <a:cs typeface="+mn-cs"/>
                        </a:rPr>
                        <a:t>93/2</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هرند</a:t>
                      </a:r>
                    </a:p>
                  </a:txBody>
                  <a:tcPr marL="9525" marR="9525" marT="9525" marB="0" anchor="b">
                    <a:noFill/>
                  </a:tcPr>
                </a:tc>
                <a:extLst>
                  <a:ext uri="{0D108BD9-81ED-4DB2-BD59-A6C34878D82A}">
                    <a16:rowId xmlns:a16="http://schemas.microsoft.com/office/drawing/2014/main" val="1619612256"/>
                  </a:ext>
                </a:extLst>
              </a:tr>
              <a:tr h="370840">
                <a:tc>
                  <a:txBody>
                    <a:bodyPr/>
                    <a:lstStyle/>
                    <a:p>
                      <a:pPr algn="ctr" fontAlgn="b"/>
                      <a:r>
                        <a:rPr lang="en-US" sz="2400" b="1" kern="1200">
                          <a:solidFill>
                            <a:schemeClr val="tx1"/>
                          </a:solidFill>
                          <a:latin typeface="+mn-lt"/>
                          <a:ea typeface="+mn-ea"/>
                          <a:cs typeface="+mn-cs"/>
                        </a:rPr>
                        <a:t>93/5</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دهاقان</a:t>
                      </a:r>
                    </a:p>
                  </a:txBody>
                  <a:tcPr marL="9525" marR="9525" marT="9525" marB="0" anchor="b">
                    <a:noFill/>
                  </a:tcPr>
                </a:tc>
                <a:extLst>
                  <a:ext uri="{0D108BD9-81ED-4DB2-BD59-A6C34878D82A}">
                    <a16:rowId xmlns:a16="http://schemas.microsoft.com/office/drawing/2014/main" val="3182966750"/>
                  </a:ext>
                </a:extLst>
              </a:tr>
              <a:tr h="370840">
                <a:tc>
                  <a:txBody>
                    <a:bodyPr/>
                    <a:lstStyle/>
                    <a:p>
                      <a:pPr algn="ctr" fontAlgn="b"/>
                      <a:r>
                        <a:rPr lang="en-US" sz="2400" b="1" kern="1200">
                          <a:solidFill>
                            <a:schemeClr val="tx1"/>
                          </a:solidFill>
                          <a:latin typeface="+mn-lt"/>
                          <a:ea typeface="+mn-ea"/>
                          <a:cs typeface="+mn-cs"/>
                        </a:rPr>
                        <a:t>94/2</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نطنز</a:t>
                      </a:r>
                    </a:p>
                  </a:txBody>
                  <a:tcPr marL="9525" marR="9525" marT="9525" marB="0" anchor="b">
                    <a:noFill/>
                  </a:tcPr>
                </a:tc>
                <a:extLst>
                  <a:ext uri="{0D108BD9-81ED-4DB2-BD59-A6C34878D82A}">
                    <a16:rowId xmlns:a16="http://schemas.microsoft.com/office/drawing/2014/main" val="1492935973"/>
                  </a:ext>
                </a:extLst>
              </a:tr>
              <a:tr h="370840">
                <a:tc>
                  <a:txBody>
                    <a:bodyPr/>
                    <a:lstStyle/>
                    <a:p>
                      <a:pPr algn="ctr" fontAlgn="b"/>
                      <a:r>
                        <a:rPr lang="en-US" sz="2400" b="1" kern="1200">
                          <a:solidFill>
                            <a:schemeClr val="tx1"/>
                          </a:solidFill>
                          <a:latin typeface="+mn-lt"/>
                          <a:ea typeface="+mn-ea"/>
                          <a:cs typeface="+mn-cs"/>
                        </a:rPr>
                        <a:t>94/8</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شاهین شهر و میمه</a:t>
                      </a:r>
                    </a:p>
                  </a:txBody>
                  <a:tcPr marL="9525" marR="9525" marT="9525" marB="0" anchor="b">
                    <a:noFill/>
                  </a:tcPr>
                </a:tc>
                <a:extLst>
                  <a:ext uri="{0D108BD9-81ED-4DB2-BD59-A6C34878D82A}">
                    <a16:rowId xmlns:a16="http://schemas.microsoft.com/office/drawing/2014/main" val="1217781419"/>
                  </a:ext>
                </a:extLst>
              </a:tr>
              <a:tr h="370840">
                <a:tc>
                  <a:txBody>
                    <a:bodyPr/>
                    <a:lstStyle/>
                    <a:p>
                      <a:pPr algn="ctr" fontAlgn="b"/>
                      <a:r>
                        <a:rPr lang="en-US" sz="2400" b="1" kern="1200">
                          <a:solidFill>
                            <a:schemeClr val="tx1"/>
                          </a:solidFill>
                          <a:latin typeface="+mn-lt"/>
                          <a:ea typeface="+mn-ea"/>
                          <a:cs typeface="+mn-cs"/>
                        </a:rPr>
                        <a:t>94/8</a:t>
                      </a:r>
                    </a:p>
                  </a:txBody>
                  <a:tcPr marL="9525" marR="9525" marT="9525" marB="0" anchor="b">
                    <a:noFill/>
                  </a:tcPr>
                </a:tc>
                <a:tc>
                  <a:txBody>
                    <a:bodyPr/>
                    <a:lstStyle/>
                    <a:p>
                      <a:pPr algn="ctr" rtl="1" fontAlgn="b"/>
                      <a:r>
                        <a:rPr lang="fa-IR" sz="2400" b="1" kern="1200" dirty="0">
                          <a:solidFill>
                            <a:schemeClr val="tx1"/>
                          </a:solidFill>
                          <a:latin typeface="+mn-lt"/>
                          <a:ea typeface="+mn-ea"/>
                          <a:cs typeface="+mn-cs"/>
                        </a:rPr>
                        <a:t>مبارکه</a:t>
                      </a:r>
                    </a:p>
                  </a:txBody>
                  <a:tcPr marL="9525" marR="9525" marT="9525" marB="0" anchor="b">
                    <a:noFill/>
                  </a:tcPr>
                </a:tc>
                <a:extLst>
                  <a:ext uri="{0D108BD9-81ED-4DB2-BD59-A6C34878D82A}">
                    <a16:rowId xmlns:a16="http://schemas.microsoft.com/office/drawing/2014/main" val="550785924"/>
                  </a:ext>
                </a:extLst>
              </a:tr>
            </a:tbl>
          </a:graphicData>
        </a:graphic>
      </p:graphicFrame>
    </p:spTree>
    <p:extLst>
      <p:ext uri="{BB962C8B-B14F-4D97-AF65-F5344CB8AC3E}">
        <p14:creationId xmlns:p14="http://schemas.microsoft.com/office/powerpoint/2010/main" val="240138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7000"/>
            <a:lum/>
          </a:blip>
          <a:srcRect/>
          <a:stretch>
            <a:fillRect t="-17000" b="-17000"/>
          </a:stretch>
        </a:blipFill>
        <a:effectLst/>
      </p:bgPr>
    </p:bg>
    <p:spTree>
      <p:nvGrpSpPr>
        <p:cNvPr id="1" name=""/>
        <p:cNvGrpSpPr/>
        <p:nvPr/>
      </p:nvGrpSpPr>
      <p:grpSpPr>
        <a:xfrm>
          <a:off x="0" y="0"/>
          <a:ext cx="0" cy="0"/>
          <a:chOff x="0" y="0"/>
          <a:chExt cx="0" cy="0"/>
        </a:xfrm>
      </p:grpSpPr>
      <p:sp>
        <p:nvSpPr>
          <p:cNvPr id="2" name="TextBox 1"/>
          <p:cNvSpPr txBox="1"/>
          <p:nvPr/>
        </p:nvSpPr>
        <p:spPr>
          <a:xfrm>
            <a:off x="2468879" y="365760"/>
            <a:ext cx="6910252" cy="584775"/>
          </a:xfrm>
          <a:prstGeom prst="rect">
            <a:avLst/>
          </a:prstGeom>
          <a:noFill/>
        </p:spPr>
        <p:txBody>
          <a:bodyPr wrap="square" rtlCol="0">
            <a:spAutoFit/>
          </a:bodyPr>
          <a:lstStyle/>
          <a:p>
            <a:pPr algn="ctr"/>
            <a:r>
              <a:rPr lang="fa-IR" sz="3200" b="1" dirty="0" smtClean="0"/>
              <a:t>درصد نمونه گیری به هنگام(3تا5روزگی)</a:t>
            </a:r>
            <a:endParaRPr lang="en-US" sz="3200" b="1" dirty="0"/>
          </a:p>
        </p:txBody>
      </p:sp>
      <p:graphicFrame>
        <p:nvGraphicFramePr>
          <p:cNvPr id="5" name="Chart 4"/>
          <p:cNvGraphicFramePr>
            <a:graphicFrameLocks/>
          </p:cNvGraphicFramePr>
          <p:nvPr>
            <p:extLst>
              <p:ext uri="{D42A27DB-BD31-4B8C-83A1-F6EECF244321}">
                <p14:modId xmlns:p14="http://schemas.microsoft.com/office/powerpoint/2010/main" val="3236588873"/>
              </p:ext>
            </p:extLst>
          </p:nvPr>
        </p:nvGraphicFramePr>
        <p:xfrm>
          <a:off x="0" y="950536"/>
          <a:ext cx="12191999" cy="5907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62780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9000"/>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1533378" y="583754"/>
            <a:ext cx="8890782" cy="1261884"/>
          </a:xfrm>
          <a:prstGeom prst="rect">
            <a:avLst/>
          </a:prstGeom>
        </p:spPr>
        <p:txBody>
          <a:bodyPr wrap="square">
            <a:spAutoFit/>
          </a:bodyPr>
          <a:lstStyle/>
          <a:p>
            <a:pPr algn="ctr"/>
            <a:r>
              <a:rPr lang="fa-IR" sz="2400" dirty="0" smtClean="0">
                <a:cs typeface="B Titr" panose="00000700000000000000" pitchFamily="2" charset="-78"/>
              </a:rPr>
              <a:t>شاخص زمان نمونه گیری مناسب(3تا5 روزگی)(%)   مطلوب: بالای 80%</a:t>
            </a:r>
          </a:p>
          <a:p>
            <a:pPr algn="ctr" rtl="1"/>
            <a:r>
              <a:rPr lang="fa-IR" sz="2400" dirty="0" smtClean="0">
                <a:cs typeface="B Titr" panose="00000700000000000000" pitchFamily="2" charset="-78"/>
              </a:rPr>
              <a:t>100×(تعداد کل غربالگری شده/تعداد غربالگری در سن 3تا 5 روز)</a:t>
            </a:r>
            <a:r>
              <a:rPr lang="fa-IR" sz="3600" b="1" dirty="0" smtClean="0">
                <a:cs typeface="B Nazanin" panose="00000400000000000000" pitchFamily="2" charset="-78"/>
              </a:rPr>
              <a:t/>
            </a:r>
            <a:br>
              <a:rPr lang="fa-IR" sz="3600" b="1" dirty="0" smtClean="0">
                <a:cs typeface="B Nazanin" panose="00000400000000000000" pitchFamily="2" charset="-78"/>
              </a:rPr>
            </a:br>
            <a:r>
              <a:rPr lang="fa-IR" sz="2800" b="1" dirty="0" smtClean="0">
                <a:cs typeface="B Nazanin" panose="00000400000000000000" pitchFamily="2" charset="-78"/>
              </a:rPr>
              <a:t>شهرستانهایی که </a:t>
            </a:r>
            <a:r>
              <a:rPr lang="fa-IR" sz="2800" b="1" dirty="0">
                <a:cs typeface="B Nazanin" panose="00000400000000000000" pitchFamily="2" charset="-78"/>
              </a:rPr>
              <a:t>در سال </a:t>
            </a:r>
            <a:r>
              <a:rPr lang="fa-IR" sz="2800" b="1" dirty="0" smtClean="0">
                <a:cs typeface="B Nazanin" panose="00000400000000000000" pitchFamily="2" charset="-78"/>
              </a:rPr>
              <a:t>1404 پایین تر از درصد مطلوب شاخص هستند</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3983068875"/>
              </p:ext>
            </p:extLst>
          </p:nvPr>
        </p:nvGraphicFramePr>
        <p:xfrm>
          <a:off x="2965269" y="1881055"/>
          <a:ext cx="5869239" cy="4325402"/>
        </p:xfrm>
        <a:graphic>
          <a:graphicData uri="http://schemas.openxmlformats.org/drawingml/2006/table">
            <a:tbl>
              <a:tblPr firstRow="1" bandRow="1">
                <a:tableStyleId>{5C22544A-7EE6-4342-B048-85BDC9FD1C3A}</a:tableStyleId>
              </a:tblPr>
              <a:tblGrid>
                <a:gridCol w="2949218">
                  <a:extLst>
                    <a:ext uri="{9D8B030D-6E8A-4147-A177-3AD203B41FA5}">
                      <a16:colId xmlns:a16="http://schemas.microsoft.com/office/drawing/2014/main" val="401628650"/>
                    </a:ext>
                  </a:extLst>
                </a:gridCol>
                <a:gridCol w="2920021">
                  <a:extLst>
                    <a:ext uri="{9D8B030D-6E8A-4147-A177-3AD203B41FA5}">
                      <a16:colId xmlns:a16="http://schemas.microsoft.com/office/drawing/2014/main" val="1749777913"/>
                    </a:ext>
                  </a:extLst>
                </a:gridCol>
              </a:tblGrid>
              <a:tr h="463685">
                <a:tc>
                  <a:txBody>
                    <a:bodyPr/>
                    <a:lstStyle/>
                    <a:p>
                      <a:pPr algn="ctr"/>
                      <a:r>
                        <a:rPr lang="fa-IR" sz="2400" dirty="0" smtClean="0">
                          <a:solidFill>
                            <a:schemeClr val="tx1"/>
                          </a:solidFill>
                        </a:rPr>
                        <a:t>درصد 3تا5روزگی</a:t>
                      </a:r>
                      <a:endParaRPr lang="en-US" sz="2400" dirty="0">
                        <a:solidFill>
                          <a:schemeClr val="tx1"/>
                        </a:solidFill>
                      </a:endParaRPr>
                    </a:p>
                  </a:txBody>
                  <a:tcPr>
                    <a:noFill/>
                  </a:tcPr>
                </a:tc>
                <a:tc>
                  <a:txBody>
                    <a:bodyPr/>
                    <a:lstStyle/>
                    <a:p>
                      <a:pPr algn="ctr"/>
                      <a:r>
                        <a:rPr lang="fa-IR" sz="2400" dirty="0" smtClean="0">
                          <a:solidFill>
                            <a:schemeClr val="tx1"/>
                          </a:solidFill>
                        </a:rPr>
                        <a:t>شهرستان</a:t>
                      </a:r>
                      <a:endParaRPr lang="en-US" sz="2400" dirty="0">
                        <a:solidFill>
                          <a:schemeClr val="tx1"/>
                        </a:solidFill>
                      </a:endParaRPr>
                    </a:p>
                  </a:txBody>
                  <a:tcPr>
                    <a:noFill/>
                  </a:tcPr>
                </a:tc>
                <a:extLst>
                  <a:ext uri="{0D108BD9-81ED-4DB2-BD59-A6C34878D82A}">
                    <a16:rowId xmlns:a16="http://schemas.microsoft.com/office/drawing/2014/main" val="321395924"/>
                  </a:ext>
                </a:extLst>
              </a:tr>
              <a:tr h="380608">
                <a:tc>
                  <a:txBody>
                    <a:bodyPr/>
                    <a:lstStyle/>
                    <a:p>
                      <a:pPr marL="0" algn="ctr" defTabSz="914400" rtl="0" eaLnBrk="1" fontAlgn="b" latinLnBrk="0" hangingPunct="1"/>
                      <a:r>
                        <a:rPr lang="en-US" sz="2400" b="1" kern="1200" dirty="0">
                          <a:solidFill>
                            <a:schemeClr val="tx1"/>
                          </a:solidFill>
                          <a:latin typeface="+mn-lt"/>
                          <a:ea typeface="+mn-ea"/>
                          <a:cs typeface="+mn-cs"/>
                        </a:rPr>
                        <a:t>69/7</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نجف آباد</a:t>
                      </a:r>
                    </a:p>
                  </a:txBody>
                  <a:tcPr marL="9525" marR="9525" marT="9525" marB="0" anchor="b">
                    <a:noFill/>
                  </a:tcPr>
                </a:tc>
                <a:extLst>
                  <a:ext uri="{0D108BD9-81ED-4DB2-BD59-A6C34878D82A}">
                    <a16:rowId xmlns:a16="http://schemas.microsoft.com/office/drawing/2014/main" val="4203747645"/>
                  </a:ext>
                </a:extLst>
              </a:tr>
              <a:tr h="380608">
                <a:tc>
                  <a:txBody>
                    <a:bodyPr/>
                    <a:lstStyle/>
                    <a:p>
                      <a:pPr marL="0" algn="ctr" defTabSz="914400" rtl="0" eaLnBrk="1" fontAlgn="b" latinLnBrk="0" hangingPunct="1"/>
                      <a:r>
                        <a:rPr lang="en-US" sz="2400" b="1" kern="1200">
                          <a:solidFill>
                            <a:schemeClr val="tx1"/>
                          </a:solidFill>
                          <a:latin typeface="+mn-lt"/>
                          <a:ea typeface="+mn-ea"/>
                          <a:cs typeface="+mn-cs"/>
                        </a:rPr>
                        <a:t>69/8</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اصفهان 1</a:t>
                      </a:r>
                    </a:p>
                  </a:txBody>
                  <a:tcPr marL="9525" marR="9525" marT="9525" marB="0" anchor="b">
                    <a:noFill/>
                  </a:tcPr>
                </a:tc>
                <a:extLst>
                  <a:ext uri="{0D108BD9-81ED-4DB2-BD59-A6C34878D82A}">
                    <a16:rowId xmlns:a16="http://schemas.microsoft.com/office/drawing/2014/main" val="1543250736"/>
                  </a:ext>
                </a:extLst>
              </a:tr>
              <a:tr h="380608">
                <a:tc>
                  <a:txBody>
                    <a:bodyPr/>
                    <a:lstStyle/>
                    <a:p>
                      <a:pPr marL="0" algn="ctr" defTabSz="914400" rtl="0" eaLnBrk="1" fontAlgn="b" latinLnBrk="0" hangingPunct="1"/>
                      <a:r>
                        <a:rPr lang="en-US" sz="2400" b="1" kern="1200">
                          <a:solidFill>
                            <a:schemeClr val="tx1"/>
                          </a:solidFill>
                          <a:latin typeface="+mn-lt"/>
                          <a:ea typeface="+mn-ea"/>
                          <a:cs typeface="+mn-cs"/>
                        </a:rPr>
                        <a:t>71/7</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اصفهان 2</a:t>
                      </a:r>
                    </a:p>
                  </a:txBody>
                  <a:tcPr marL="9525" marR="9525" marT="9525" marB="0" anchor="b">
                    <a:noFill/>
                  </a:tcPr>
                </a:tc>
                <a:extLst>
                  <a:ext uri="{0D108BD9-81ED-4DB2-BD59-A6C34878D82A}">
                    <a16:rowId xmlns:a16="http://schemas.microsoft.com/office/drawing/2014/main" val="3254035499"/>
                  </a:ext>
                </a:extLst>
              </a:tr>
              <a:tr h="380608">
                <a:tc>
                  <a:txBody>
                    <a:bodyPr/>
                    <a:lstStyle/>
                    <a:p>
                      <a:pPr marL="0" algn="ctr" defTabSz="914400" rtl="0" eaLnBrk="1" fontAlgn="b" latinLnBrk="0" hangingPunct="1"/>
                      <a:r>
                        <a:rPr lang="en-US" sz="2400" b="1" kern="1200" dirty="0">
                          <a:solidFill>
                            <a:schemeClr val="tx1"/>
                          </a:solidFill>
                          <a:latin typeface="+mn-lt"/>
                          <a:ea typeface="+mn-ea"/>
                          <a:cs typeface="+mn-cs"/>
                        </a:rPr>
                        <a:t>75/8</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شاهین شهر و میمه</a:t>
                      </a:r>
                    </a:p>
                  </a:txBody>
                  <a:tcPr marL="9525" marR="9525" marT="9525" marB="0" anchor="b">
                    <a:noFill/>
                  </a:tcPr>
                </a:tc>
                <a:extLst>
                  <a:ext uri="{0D108BD9-81ED-4DB2-BD59-A6C34878D82A}">
                    <a16:rowId xmlns:a16="http://schemas.microsoft.com/office/drawing/2014/main" val="936541601"/>
                  </a:ext>
                </a:extLst>
              </a:tr>
              <a:tr h="380608">
                <a:tc>
                  <a:txBody>
                    <a:bodyPr/>
                    <a:lstStyle/>
                    <a:p>
                      <a:pPr marL="0" algn="ctr" defTabSz="914400" rtl="0" eaLnBrk="1" fontAlgn="b" latinLnBrk="0" hangingPunct="1"/>
                      <a:r>
                        <a:rPr lang="en-US" sz="2400" b="1" kern="1200">
                          <a:solidFill>
                            <a:schemeClr val="tx1"/>
                          </a:solidFill>
                          <a:latin typeface="+mn-lt"/>
                          <a:ea typeface="+mn-ea"/>
                          <a:cs typeface="+mn-cs"/>
                        </a:rPr>
                        <a:t>76/4</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جرقویه</a:t>
                      </a:r>
                    </a:p>
                  </a:txBody>
                  <a:tcPr marL="9525" marR="9525" marT="9525" marB="0" anchor="b">
                    <a:noFill/>
                  </a:tcPr>
                </a:tc>
                <a:extLst>
                  <a:ext uri="{0D108BD9-81ED-4DB2-BD59-A6C34878D82A}">
                    <a16:rowId xmlns:a16="http://schemas.microsoft.com/office/drawing/2014/main" val="3447811359"/>
                  </a:ext>
                </a:extLst>
              </a:tr>
              <a:tr h="380608">
                <a:tc>
                  <a:txBody>
                    <a:bodyPr/>
                    <a:lstStyle/>
                    <a:p>
                      <a:pPr marL="0" algn="ctr" defTabSz="914400" rtl="0" eaLnBrk="1" fontAlgn="b" latinLnBrk="0" hangingPunct="1"/>
                      <a:r>
                        <a:rPr lang="en-US" sz="2400" b="1" kern="1200">
                          <a:solidFill>
                            <a:schemeClr val="tx1"/>
                          </a:solidFill>
                          <a:latin typeface="+mn-lt"/>
                          <a:ea typeface="+mn-ea"/>
                          <a:cs typeface="+mn-cs"/>
                        </a:rPr>
                        <a:t>77/1</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فلاورجان</a:t>
                      </a:r>
                    </a:p>
                  </a:txBody>
                  <a:tcPr marL="9525" marR="9525" marT="9525" marB="0" anchor="b">
                    <a:noFill/>
                  </a:tcPr>
                </a:tc>
                <a:extLst>
                  <a:ext uri="{0D108BD9-81ED-4DB2-BD59-A6C34878D82A}">
                    <a16:rowId xmlns:a16="http://schemas.microsoft.com/office/drawing/2014/main" val="542233434"/>
                  </a:ext>
                </a:extLst>
              </a:tr>
              <a:tr h="380608">
                <a:tc>
                  <a:txBody>
                    <a:bodyPr/>
                    <a:lstStyle/>
                    <a:p>
                      <a:pPr marL="0" algn="ctr" defTabSz="914400" rtl="0" eaLnBrk="1" fontAlgn="b" latinLnBrk="0" hangingPunct="1"/>
                      <a:r>
                        <a:rPr lang="en-US" sz="2400" b="1" kern="1200">
                          <a:solidFill>
                            <a:schemeClr val="tx1"/>
                          </a:solidFill>
                          <a:latin typeface="+mn-lt"/>
                          <a:ea typeface="+mn-ea"/>
                          <a:cs typeface="+mn-cs"/>
                        </a:rPr>
                        <a:t>77/8</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ورزنه</a:t>
                      </a:r>
                    </a:p>
                  </a:txBody>
                  <a:tcPr marL="9525" marR="9525" marT="9525" marB="0" anchor="b">
                    <a:noFill/>
                  </a:tcPr>
                </a:tc>
                <a:extLst>
                  <a:ext uri="{0D108BD9-81ED-4DB2-BD59-A6C34878D82A}">
                    <a16:rowId xmlns:a16="http://schemas.microsoft.com/office/drawing/2014/main" val="227724699"/>
                  </a:ext>
                </a:extLst>
              </a:tr>
              <a:tr h="380608">
                <a:tc>
                  <a:txBody>
                    <a:bodyPr/>
                    <a:lstStyle/>
                    <a:p>
                      <a:pPr marL="0" algn="ctr" defTabSz="914400" rtl="0" eaLnBrk="1" fontAlgn="b" latinLnBrk="0" hangingPunct="1"/>
                      <a:r>
                        <a:rPr lang="en-US" sz="2400" b="1" kern="1200">
                          <a:solidFill>
                            <a:schemeClr val="tx1"/>
                          </a:solidFill>
                          <a:latin typeface="+mn-lt"/>
                          <a:ea typeface="+mn-ea"/>
                          <a:cs typeface="+mn-cs"/>
                        </a:rPr>
                        <a:t>78/4</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هرند</a:t>
                      </a:r>
                    </a:p>
                  </a:txBody>
                  <a:tcPr marL="9525" marR="9525" marT="9525" marB="0" anchor="b">
                    <a:noFill/>
                  </a:tcPr>
                </a:tc>
                <a:extLst>
                  <a:ext uri="{0D108BD9-81ED-4DB2-BD59-A6C34878D82A}">
                    <a16:rowId xmlns:a16="http://schemas.microsoft.com/office/drawing/2014/main" val="3906221046"/>
                  </a:ext>
                </a:extLst>
              </a:tr>
              <a:tr h="380608">
                <a:tc>
                  <a:txBody>
                    <a:bodyPr/>
                    <a:lstStyle/>
                    <a:p>
                      <a:pPr marL="0" algn="ctr" defTabSz="914400" rtl="0" eaLnBrk="1" fontAlgn="b" latinLnBrk="0" hangingPunct="1"/>
                      <a:r>
                        <a:rPr lang="en-US" sz="2400" b="1" kern="1200" dirty="0">
                          <a:solidFill>
                            <a:schemeClr val="tx1"/>
                          </a:solidFill>
                          <a:latin typeface="+mn-lt"/>
                          <a:ea typeface="+mn-ea"/>
                          <a:cs typeface="+mn-cs"/>
                        </a:rPr>
                        <a:t>79/3</a:t>
                      </a:r>
                    </a:p>
                  </a:txBody>
                  <a:tcPr marL="9525" marR="9525" marT="9525" marB="0" anchor="b">
                    <a:noFill/>
                  </a:tcPr>
                </a:tc>
                <a:tc>
                  <a:txBody>
                    <a:bodyPr/>
                    <a:lstStyle/>
                    <a:p>
                      <a:pPr marL="0" algn="ctr" defTabSz="914400" rtl="0" eaLnBrk="1" fontAlgn="b" latinLnBrk="0" hangingPunct="1"/>
                      <a:r>
                        <a:rPr lang="fa-IR" sz="2400" b="1" kern="1200" dirty="0">
                          <a:solidFill>
                            <a:schemeClr val="tx1"/>
                          </a:solidFill>
                          <a:latin typeface="+mn-lt"/>
                          <a:ea typeface="+mn-ea"/>
                          <a:cs typeface="+mn-cs"/>
                        </a:rPr>
                        <a:t>سمیرم</a:t>
                      </a:r>
                    </a:p>
                  </a:txBody>
                  <a:tcPr marL="9525" marR="9525" marT="9525" marB="0" anchor="b">
                    <a:noFill/>
                  </a:tcPr>
                </a:tc>
                <a:extLst>
                  <a:ext uri="{0D108BD9-81ED-4DB2-BD59-A6C34878D82A}">
                    <a16:rowId xmlns:a16="http://schemas.microsoft.com/office/drawing/2014/main" val="324281519"/>
                  </a:ext>
                </a:extLst>
              </a:tr>
              <a:tr h="380608">
                <a:tc>
                  <a:txBody>
                    <a:bodyPr/>
                    <a:lstStyle/>
                    <a:p>
                      <a:pPr marL="0" algn="ctr" defTabSz="914400" rtl="0" eaLnBrk="1" fontAlgn="b" latinLnBrk="0" hangingPunct="1"/>
                      <a:r>
                        <a:rPr lang="fa-IR" sz="2800" b="1" kern="1200" dirty="0" smtClean="0">
                          <a:solidFill>
                            <a:schemeClr val="tx1"/>
                          </a:solidFill>
                          <a:latin typeface="+mn-lt"/>
                          <a:ea typeface="+mn-ea"/>
                          <a:cs typeface="+mn-cs"/>
                        </a:rPr>
                        <a:t>79/8</a:t>
                      </a:r>
                      <a:endParaRPr lang="en-US" sz="2800" b="1" kern="1200" dirty="0">
                        <a:solidFill>
                          <a:schemeClr val="tx1"/>
                        </a:solidFill>
                        <a:latin typeface="+mn-lt"/>
                        <a:ea typeface="+mn-ea"/>
                        <a:cs typeface="+mn-cs"/>
                      </a:endParaRPr>
                    </a:p>
                  </a:txBody>
                  <a:tcPr marL="9525" marR="9525" marT="9525" marB="0" anchor="b">
                    <a:noFill/>
                  </a:tcPr>
                </a:tc>
                <a:tc>
                  <a:txBody>
                    <a:bodyPr/>
                    <a:lstStyle/>
                    <a:p>
                      <a:pPr marL="0" algn="ctr" defTabSz="914400" rtl="0" eaLnBrk="1" fontAlgn="b" latinLnBrk="0" hangingPunct="1"/>
                      <a:r>
                        <a:rPr lang="fa-IR" sz="2400" b="1" kern="1200" dirty="0" smtClean="0">
                          <a:solidFill>
                            <a:schemeClr val="tx1"/>
                          </a:solidFill>
                          <a:latin typeface="+mn-lt"/>
                          <a:ea typeface="+mn-ea"/>
                          <a:cs typeface="+mn-cs"/>
                        </a:rPr>
                        <a:t>نطنز</a:t>
                      </a:r>
                      <a:endParaRPr lang="fa-IR" sz="2400" b="1" kern="1200" dirty="0">
                        <a:solidFill>
                          <a:schemeClr val="tx1"/>
                        </a:solidFill>
                        <a:latin typeface="+mn-lt"/>
                        <a:ea typeface="+mn-ea"/>
                        <a:cs typeface="+mn-cs"/>
                      </a:endParaRPr>
                    </a:p>
                  </a:txBody>
                  <a:tcPr marL="9525" marR="9525" marT="9525" marB="0" anchor="b">
                    <a:noFill/>
                  </a:tcPr>
                </a:tc>
                <a:extLst>
                  <a:ext uri="{0D108BD9-81ED-4DB2-BD59-A6C34878D82A}">
                    <a16:rowId xmlns:a16="http://schemas.microsoft.com/office/drawing/2014/main" val="3759519840"/>
                  </a:ext>
                </a:extLst>
              </a:tr>
            </a:tbl>
          </a:graphicData>
        </a:graphic>
      </p:graphicFrame>
    </p:spTree>
    <p:extLst>
      <p:ext uri="{BB962C8B-B14F-4D97-AF65-F5344CB8AC3E}">
        <p14:creationId xmlns:p14="http://schemas.microsoft.com/office/powerpoint/2010/main" val="1906057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7000"/>
            <a:lum/>
          </a:blip>
          <a:srcRect/>
          <a:stretch>
            <a:fillRect t="-17000" b="-17000"/>
          </a:stretch>
        </a:blipFill>
        <a:effectLst/>
      </p:bgPr>
    </p:bg>
    <p:spTree>
      <p:nvGrpSpPr>
        <p:cNvPr id="1" name=""/>
        <p:cNvGrpSpPr/>
        <p:nvPr/>
      </p:nvGrpSpPr>
      <p:grpSpPr>
        <a:xfrm>
          <a:off x="0" y="0"/>
          <a:ext cx="0" cy="0"/>
          <a:chOff x="0" y="0"/>
          <a:chExt cx="0" cy="0"/>
        </a:xfrm>
      </p:grpSpPr>
      <p:sp>
        <p:nvSpPr>
          <p:cNvPr id="2" name="TextBox 1"/>
          <p:cNvSpPr txBox="1"/>
          <p:nvPr/>
        </p:nvSpPr>
        <p:spPr>
          <a:xfrm>
            <a:off x="2468879" y="365760"/>
            <a:ext cx="6910252" cy="584775"/>
          </a:xfrm>
          <a:prstGeom prst="rect">
            <a:avLst/>
          </a:prstGeom>
          <a:noFill/>
        </p:spPr>
        <p:txBody>
          <a:bodyPr wrap="square" rtlCol="0">
            <a:spAutoFit/>
          </a:bodyPr>
          <a:lstStyle/>
          <a:p>
            <a:pPr algn="ctr"/>
            <a:r>
              <a:rPr lang="fa-IR" sz="3200" b="1" dirty="0" smtClean="0"/>
              <a:t>درصد نمونه نامناسب</a:t>
            </a:r>
            <a:endParaRPr lang="en-US" sz="3200" b="1" dirty="0"/>
          </a:p>
        </p:txBody>
      </p:sp>
      <p:graphicFrame>
        <p:nvGraphicFramePr>
          <p:cNvPr id="4" name="Chart 3"/>
          <p:cNvGraphicFramePr>
            <a:graphicFrameLocks/>
          </p:cNvGraphicFramePr>
          <p:nvPr>
            <p:extLst>
              <p:ext uri="{D42A27DB-BD31-4B8C-83A1-F6EECF244321}">
                <p14:modId xmlns:p14="http://schemas.microsoft.com/office/powerpoint/2010/main" val="2345609331"/>
              </p:ext>
            </p:extLst>
          </p:nvPr>
        </p:nvGraphicFramePr>
        <p:xfrm>
          <a:off x="0" y="1268760"/>
          <a:ext cx="12192000" cy="5589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4339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9000"/>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1533378" y="244120"/>
            <a:ext cx="8890782" cy="1261884"/>
          </a:xfrm>
          <a:prstGeom prst="rect">
            <a:avLst/>
          </a:prstGeom>
        </p:spPr>
        <p:txBody>
          <a:bodyPr wrap="square">
            <a:spAutoFit/>
          </a:bodyPr>
          <a:lstStyle/>
          <a:p>
            <a:pPr algn="ctr"/>
            <a:r>
              <a:rPr lang="fa-IR" sz="2400" dirty="0" smtClean="0">
                <a:cs typeface="B Titr" panose="00000700000000000000" pitchFamily="2" charset="-78"/>
              </a:rPr>
              <a:t>شاخص نمونه نامناسب(%)   مطلوب: زیریک</a:t>
            </a:r>
            <a:endParaRPr lang="en-US" sz="2400" dirty="0" smtClean="0">
              <a:cs typeface="B Titr" panose="00000700000000000000" pitchFamily="2" charset="-78"/>
            </a:endParaRPr>
          </a:p>
          <a:p>
            <a:pPr algn="ctr"/>
            <a:r>
              <a:rPr lang="fa-IR" sz="2400" b="1" dirty="0" smtClean="0">
                <a:cs typeface="B Titr" panose="00000700000000000000" pitchFamily="2" charset="-78"/>
              </a:rPr>
              <a:t>100×(تعداد غربالگری/تعداد نمونه نامناسب گرفته شده)</a:t>
            </a:r>
            <a:r>
              <a:rPr lang="fa-IR" sz="3600" b="1" dirty="0" smtClean="0">
                <a:cs typeface="B Nazanin" panose="00000400000000000000" pitchFamily="2" charset="-78"/>
              </a:rPr>
              <a:t/>
            </a:r>
            <a:br>
              <a:rPr lang="fa-IR" sz="3600" b="1" dirty="0" smtClean="0">
                <a:cs typeface="B Nazanin" panose="00000400000000000000" pitchFamily="2" charset="-78"/>
              </a:rPr>
            </a:br>
            <a:r>
              <a:rPr lang="fa-IR" sz="2800" b="1" dirty="0" smtClean="0">
                <a:cs typeface="B Nazanin" panose="00000400000000000000" pitchFamily="2" charset="-78"/>
              </a:rPr>
              <a:t>شهرستانهایی که </a:t>
            </a:r>
            <a:r>
              <a:rPr lang="fa-IR" sz="2800" b="1" dirty="0">
                <a:cs typeface="B Nazanin" panose="00000400000000000000" pitchFamily="2" charset="-78"/>
              </a:rPr>
              <a:t>در سال </a:t>
            </a:r>
            <a:r>
              <a:rPr lang="fa-IR" sz="2800" b="1" dirty="0" smtClean="0">
                <a:cs typeface="B Nazanin" panose="00000400000000000000" pitchFamily="2" charset="-78"/>
              </a:rPr>
              <a:t>1404 پایین تر از درصد مطلوب شاخص هستند</a:t>
            </a:r>
            <a:endParaRPr lang="en-US" sz="2800" dirty="0"/>
          </a:p>
        </p:txBody>
      </p:sp>
      <p:graphicFrame>
        <p:nvGraphicFramePr>
          <p:cNvPr id="6" name="Table 5"/>
          <p:cNvGraphicFramePr>
            <a:graphicFrameLocks noGrp="1"/>
          </p:cNvGraphicFramePr>
          <p:nvPr>
            <p:extLst>
              <p:ext uri="{D42A27DB-BD31-4B8C-83A1-F6EECF244321}">
                <p14:modId xmlns:p14="http://schemas.microsoft.com/office/powerpoint/2010/main" val="2222471773"/>
              </p:ext>
            </p:extLst>
          </p:nvPr>
        </p:nvGraphicFramePr>
        <p:xfrm>
          <a:off x="3043646" y="1728074"/>
          <a:ext cx="6126480" cy="5016046"/>
        </p:xfrm>
        <a:graphic>
          <a:graphicData uri="http://schemas.openxmlformats.org/drawingml/2006/table">
            <a:tbl>
              <a:tblPr firstRow="1" bandRow="1">
                <a:tableStyleId>{5C22544A-7EE6-4342-B048-85BDC9FD1C3A}</a:tableStyleId>
              </a:tblPr>
              <a:tblGrid>
                <a:gridCol w="3078480">
                  <a:extLst>
                    <a:ext uri="{9D8B030D-6E8A-4147-A177-3AD203B41FA5}">
                      <a16:colId xmlns:a16="http://schemas.microsoft.com/office/drawing/2014/main" val="401628650"/>
                    </a:ext>
                  </a:extLst>
                </a:gridCol>
                <a:gridCol w="3048000">
                  <a:extLst>
                    <a:ext uri="{9D8B030D-6E8A-4147-A177-3AD203B41FA5}">
                      <a16:colId xmlns:a16="http://schemas.microsoft.com/office/drawing/2014/main" val="1749777913"/>
                    </a:ext>
                  </a:extLst>
                </a:gridCol>
              </a:tblGrid>
              <a:tr h="512626">
                <a:tc>
                  <a:txBody>
                    <a:bodyPr/>
                    <a:lstStyle/>
                    <a:p>
                      <a:pPr algn="ctr"/>
                      <a:r>
                        <a:rPr lang="fa-IR" sz="2400" dirty="0" smtClean="0">
                          <a:solidFill>
                            <a:schemeClr val="tx1"/>
                          </a:solidFill>
                        </a:rPr>
                        <a:t>درصد نمونه نامناسب</a:t>
                      </a:r>
                      <a:endParaRPr lang="en-US" sz="2400" dirty="0">
                        <a:solidFill>
                          <a:schemeClr val="tx1"/>
                        </a:solidFill>
                      </a:endParaRPr>
                    </a:p>
                  </a:txBody>
                  <a:tcPr>
                    <a:noFill/>
                  </a:tcPr>
                </a:tc>
                <a:tc>
                  <a:txBody>
                    <a:bodyPr/>
                    <a:lstStyle/>
                    <a:p>
                      <a:pPr algn="ctr"/>
                      <a:r>
                        <a:rPr lang="fa-IR" sz="2400" dirty="0" smtClean="0">
                          <a:solidFill>
                            <a:schemeClr val="tx1"/>
                          </a:solidFill>
                        </a:rPr>
                        <a:t>شهرستان</a:t>
                      </a:r>
                      <a:endParaRPr lang="en-US" sz="2400" dirty="0">
                        <a:solidFill>
                          <a:schemeClr val="tx1"/>
                        </a:solidFill>
                      </a:endParaRPr>
                    </a:p>
                  </a:txBody>
                  <a:tcPr>
                    <a:noFill/>
                  </a:tcPr>
                </a:tc>
                <a:extLst>
                  <a:ext uri="{0D108BD9-81ED-4DB2-BD59-A6C34878D82A}">
                    <a16:rowId xmlns:a16="http://schemas.microsoft.com/office/drawing/2014/main" val="321395924"/>
                  </a:ext>
                </a:extLst>
              </a:tr>
              <a:tr h="374978">
                <a:tc>
                  <a:txBody>
                    <a:bodyPr/>
                    <a:lstStyle/>
                    <a:p>
                      <a:pPr algn="ctr" fontAlgn="b"/>
                      <a:r>
                        <a:rPr lang="en-US" sz="2400" b="1" i="0" u="none" strike="noStrike">
                          <a:solidFill>
                            <a:srgbClr val="000000"/>
                          </a:solidFill>
                          <a:effectLst/>
                          <a:latin typeface="Calibri" panose="020F0502020204030204" pitchFamily="34" charset="0"/>
                        </a:rPr>
                        <a:t>6/8</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اردستان</a:t>
                      </a:r>
                    </a:p>
                  </a:txBody>
                  <a:tcPr marL="9525" marR="9525" marT="9525" marB="0" anchor="b">
                    <a:noFill/>
                  </a:tcPr>
                </a:tc>
                <a:extLst>
                  <a:ext uri="{0D108BD9-81ED-4DB2-BD59-A6C34878D82A}">
                    <a16:rowId xmlns:a16="http://schemas.microsoft.com/office/drawing/2014/main" val="4203747645"/>
                  </a:ext>
                </a:extLst>
              </a:tr>
              <a:tr h="374978">
                <a:tc>
                  <a:txBody>
                    <a:bodyPr/>
                    <a:lstStyle/>
                    <a:p>
                      <a:pPr algn="ctr" fontAlgn="b"/>
                      <a:r>
                        <a:rPr lang="en-US" sz="2400" b="1" i="0" u="none" strike="noStrike">
                          <a:solidFill>
                            <a:srgbClr val="000000"/>
                          </a:solidFill>
                          <a:effectLst/>
                          <a:latin typeface="Calibri" panose="020F0502020204030204" pitchFamily="34" charset="0"/>
                        </a:rPr>
                        <a:t>5/4</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کوهپایه</a:t>
                      </a:r>
                    </a:p>
                  </a:txBody>
                  <a:tcPr marL="9525" marR="9525" marT="9525" marB="0" anchor="b">
                    <a:noFill/>
                  </a:tcPr>
                </a:tc>
                <a:extLst>
                  <a:ext uri="{0D108BD9-81ED-4DB2-BD59-A6C34878D82A}">
                    <a16:rowId xmlns:a16="http://schemas.microsoft.com/office/drawing/2014/main" val="3254035499"/>
                  </a:ext>
                </a:extLst>
              </a:tr>
              <a:tr h="374978">
                <a:tc>
                  <a:txBody>
                    <a:bodyPr/>
                    <a:lstStyle/>
                    <a:p>
                      <a:pPr algn="ctr" fontAlgn="b"/>
                      <a:r>
                        <a:rPr lang="en-US" sz="2400" b="1" i="0" u="none" strike="noStrike">
                          <a:solidFill>
                            <a:srgbClr val="000000"/>
                          </a:solidFill>
                          <a:effectLst/>
                          <a:latin typeface="Calibri" panose="020F0502020204030204" pitchFamily="34" charset="0"/>
                        </a:rPr>
                        <a:t>5/4</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نائین</a:t>
                      </a:r>
                    </a:p>
                  </a:txBody>
                  <a:tcPr marL="9525" marR="9525" marT="9525" marB="0" anchor="b">
                    <a:noFill/>
                  </a:tcPr>
                </a:tc>
                <a:extLst>
                  <a:ext uri="{0D108BD9-81ED-4DB2-BD59-A6C34878D82A}">
                    <a16:rowId xmlns:a16="http://schemas.microsoft.com/office/drawing/2014/main" val="1916972022"/>
                  </a:ext>
                </a:extLst>
              </a:tr>
              <a:tr h="374978">
                <a:tc>
                  <a:txBody>
                    <a:bodyPr/>
                    <a:lstStyle/>
                    <a:p>
                      <a:pPr algn="ctr" fontAlgn="b"/>
                      <a:r>
                        <a:rPr lang="en-US" sz="2400" b="1" i="0" u="none" strike="noStrike">
                          <a:solidFill>
                            <a:srgbClr val="000000"/>
                          </a:solidFill>
                          <a:effectLst/>
                          <a:latin typeface="Calibri" panose="020F0502020204030204" pitchFamily="34" charset="0"/>
                        </a:rPr>
                        <a:t>3/4</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گلپایگان</a:t>
                      </a:r>
                    </a:p>
                  </a:txBody>
                  <a:tcPr marL="9525" marR="9525" marT="9525" marB="0" anchor="b">
                    <a:noFill/>
                  </a:tcPr>
                </a:tc>
                <a:extLst>
                  <a:ext uri="{0D108BD9-81ED-4DB2-BD59-A6C34878D82A}">
                    <a16:rowId xmlns:a16="http://schemas.microsoft.com/office/drawing/2014/main" val="1292422618"/>
                  </a:ext>
                </a:extLst>
              </a:tr>
              <a:tr h="374978">
                <a:tc>
                  <a:txBody>
                    <a:bodyPr/>
                    <a:lstStyle/>
                    <a:p>
                      <a:pPr algn="ctr" fontAlgn="b"/>
                      <a:r>
                        <a:rPr lang="en-US" sz="2400" b="1" i="0" u="none" strike="noStrike">
                          <a:solidFill>
                            <a:srgbClr val="000000"/>
                          </a:solidFill>
                          <a:effectLst/>
                          <a:latin typeface="Calibri" panose="020F0502020204030204" pitchFamily="34" charset="0"/>
                        </a:rPr>
                        <a:t>3/4</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جرقویه</a:t>
                      </a:r>
                    </a:p>
                  </a:txBody>
                  <a:tcPr marL="9525" marR="9525" marT="9525" marB="0" anchor="b">
                    <a:noFill/>
                  </a:tcPr>
                </a:tc>
                <a:extLst>
                  <a:ext uri="{0D108BD9-81ED-4DB2-BD59-A6C34878D82A}">
                    <a16:rowId xmlns:a16="http://schemas.microsoft.com/office/drawing/2014/main" val="2267418672"/>
                  </a:ext>
                </a:extLst>
              </a:tr>
              <a:tr h="374978">
                <a:tc>
                  <a:txBody>
                    <a:bodyPr/>
                    <a:lstStyle/>
                    <a:p>
                      <a:pPr algn="ctr" fontAlgn="b"/>
                      <a:r>
                        <a:rPr lang="en-US" sz="2400" b="1" i="0" u="none" strike="noStrike">
                          <a:solidFill>
                            <a:srgbClr val="000000"/>
                          </a:solidFill>
                          <a:effectLst/>
                          <a:latin typeface="Calibri" panose="020F0502020204030204" pitchFamily="34" charset="0"/>
                        </a:rPr>
                        <a:t>2/2</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سمیرم</a:t>
                      </a:r>
                    </a:p>
                  </a:txBody>
                  <a:tcPr marL="9525" marR="9525" marT="9525" marB="0" anchor="b">
                    <a:noFill/>
                  </a:tcPr>
                </a:tc>
                <a:extLst>
                  <a:ext uri="{0D108BD9-81ED-4DB2-BD59-A6C34878D82A}">
                    <a16:rowId xmlns:a16="http://schemas.microsoft.com/office/drawing/2014/main" val="1861567461"/>
                  </a:ext>
                </a:extLst>
              </a:tr>
              <a:tr h="374978">
                <a:tc>
                  <a:txBody>
                    <a:bodyPr/>
                    <a:lstStyle/>
                    <a:p>
                      <a:pPr algn="ctr" fontAlgn="b"/>
                      <a:r>
                        <a:rPr lang="en-US" sz="2400" b="1" i="0" u="none" strike="noStrike">
                          <a:solidFill>
                            <a:srgbClr val="000000"/>
                          </a:solidFill>
                          <a:effectLst/>
                          <a:latin typeface="Calibri" panose="020F0502020204030204" pitchFamily="34" charset="0"/>
                        </a:rPr>
                        <a:t>1/9</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چادگان</a:t>
                      </a:r>
                    </a:p>
                  </a:txBody>
                  <a:tcPr marL="9525" marR="9525" marT="9525" marB="0" anchor="b">
                    <a:noFill/>
                  </a:tcPr>
                </a:tc>
                <a:extLst>
                  <a:ext uri="{0D108BD9-81ED-4DB2-BD59-A6C34878D82A}">
                    <a16:rowId xmlns:a16="http://schemas.microsoft.com/office/drawing/2014/main" val="179965527"/>
                  </a:ext>
                </a:extLst>
              </a:tr>
              <a:tr h="374978">
                <a:tc>
                  <a:txBody>
                    <a:bodyPr/>
                    <a:lstStyle/>
                    <a:p>
                      <a:pPr algn="ctr" fontAlgn="b"/>
                      <a:r>
                        <a:rPr lang="en-US" sz="2400" b="1" i="0" u="none" strike="noStrike">
                          <a:solidFill>
                            <a:srgbClr val="000000"/>
                          </a:solidFill>
                          <a:effectLst/>
                          <a:latin typeface="Calibri" panose="020F0502020204030204" pitchFamily="34" charset="0"/>
                        </a:rPr>
                        <a:t>1/6</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خوانسار</a:t>
                      </a:r>
                    </a:p>
                  </a:txBody>
                  <a:tcPr marL="9525" marR="9525" marT="9525" marB="0" anchor="b">
                    <a:noFill/>
                  </a:tcPr>
                </a:tc>
                <a:extLst>
                  <a:ext uri="{0D108BD9-81ED-4DB2-BD59-A6C34878D82A}">
                    <a16:rowId xmlns:a16="http://schemas.microsoft.com/office/drawing/2014/main" val="4124252490"/>
                  </a:ext>
                </a:extLst>
              </a:tr>
              <a:tr h="374978">
                <a:tc>
                  <a:txBody>
                    <a:bodyPr/>
                    <a:lstStyle/>
                    <a:p>
                      <a:pPr algn="ctr" fontAlgn="b"/>
                      <a:r>
                        <a:rPr lang="en-US" sz="2400" b="1" i="0" u="none" strike="noStrike">
                          <a:solidFill>
                            <a:srgbClr val="000000"/>
                          </a:solidFill>
                          <a:effectLst/>
                          <a:latin typeface="Calibri" panose="020F0502020204030204" pitchFamily="34" charset="0"/>
                        </a:rPr>
                        <a:t>1/4</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خور و بیابانک</a:t>
                      </a:r>
                    </a:p>
                  </a:txBody>
                  <a:tcPr marL="9525" marR="9525" marT="9525" marB="0" anchor="b">
                    <a:noFill/>
                  </a:tcPr>
                </a:tc>
                <a:extLst>
                  <a:ext uri="{0D108BD9-81ED-4DB2-BD59-A6C34878D82A}">
                    <a16:rowId xmlns:a16="http://schemas.microsoft.com/office/drawing/2014/main" val="288943209"/>
                  </a:ext>
                </a:extLst>
              </a:tr>
              <a:tr h="374978">
                <a:tc>
                  <a:txBody>
                    <a:bodyPr/>
                    <a:lstStyle/>
                    <a:p>
                      <a:pPr algn="ctr" fontAlgn="b"/>
                      <a:r>
                        <a:rPr lang="en-US" sz="2400" b="1" i="0" u="none" strike="noStrike">
                          <a:solidFill>
                            <a:srgbClr val="000000"/>
                          </a:solidFill>
                          <a:effectLst/>
                          <a:latin typeface="Calibri" panose="020F0502020204030204" pitchFamily="34" charset="0"/>
                        </a:rPr>
                        <a:t>1/4</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نجف آباد</a:t>
                      </a:r>
                    </a:p>
                  </a:txBody>
                  <a:tcPr marL="9525" marR="9525" marT="9525" marB="0" anchor="b">
                    <a:noFill/>
                  </a:tcPr>
                </a:tc>
                <a:extLst>
                  <a:ext uri="{0D108BD9-81ED-4DB2-BD59-A6C34878D82A}">
                    <a16:rowId xmlns:a16="http://schemas.microsoft.com/office/drawing/2014/main" val="1619612256"/>
                  </a:ext>
                </a:extLst>
              </a:tr>
              <a:tr h="374978">
                <a:tc>
                  <a:txBody>
                    <a:bodyPr/>
                    <a:lstStyle/>
                    <a:p>
                      <a:pPr algn="ctr" fontAlgn="b"/>
                      <a:r>
                        <a:rPr lang="en-US" sz="2400" b="1" i="0" u="none" strike="noStrike">
                          <a:solidFill>
                            <a:srgbClr val="000000"/>
                          </a:solidFill>
                          <a:effectLst/>
                          <a:latin typeface="Calibri" panose="020F0502020204030204" pitchFamily="34" charset="0"/>
                        </a:rPr>
                        <a:t>1/2</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هرند</a:t>
                      </a:r>
                    </a:p>
                  </a:txBody>
                  <a:tcPr marL="9525" marR="9525" marT="9525" marB="0" anchor="b">
                    <a:noFill/>
                  </a:tcPr>
                </a:tc>
                <a:extLst>
                  <a:ext uri="{0D108BD9-81ED-4DB2-BD59-A6C34878D82A}">
                    <a16:rowId xmlns:a16="http://schemas.microsoft.com/office/drawing/2014/main" val="3182966750"/>
                  </a:ext>
                </a:extLst>
              </a:tr>
              <a:tr h="374978">
                <a:tc>
                  <a:txBody>
                    <a:bodyPr/>
                    <a:lstStyle/>
                    <a:p>
                      <a:pPr algn="ctr" fontAlgn="b"/>
                      <a:r>
                        <a:rPr lang="en-US" sz="2400" b="1" i="0" u="none" strike="noStrike">
                          <a:solidFill>
                            <a:srgbClr val="000000"/>
                          </a:solidFill>
                          <a:effectLst/>
                          <a:latin typeface="Calibri" panose="020F0502020204030204" pitchFamily="34" charset="0"/>
                        </a:rPr>
                        <a:t>1/0</a:t>
                      </a:r>
                    </a:p>
                  </a:txBody>
                  <a:tcPr marL="9525" marR="9525" marT="9525" marB="0" anchor="b">
                    <a:noFill/>
                  </a:tcPr>
                </a:tc>
                <a:tc>
                  <a:txBody>
                    <a:bodyPr/>
                    <a:lstStyle/>
                    <a:p>
                      <a:pPr algn="ctr" rtl="1" fontAlgn="b"/>
                      <a:r>
                        <a:rPr lang="fa-IR" sz="2400" b="1" i="0" u="none" strike="noStrike" dirty="0">
                          <a:solidFill>
                            <a:srgbClr val="000000"/>
                          </a:solidFill>
                          <a:effectLst/>
                          <a:latin typeface="Calibri" panose="020F0502020204030204" pitchFamily="34" charset="0"/>
                        </a:rPr>
                        <a:t>اصفهان 2</a:t>
                      </a:r>
                    </a:p>
                  </a:txBody>
                  <a:tcPr marL="9525" marR="9525" marT="9525" marB="0" anchor="b">
                    <a:noFill/>
                  </a:tcPr>
                </a:tc>
                <a:extLst>
                  <a:ext uri="{0D108BD9-81ED-4DB2-BD59-A6C34878D82A}">
                    <a16:rowId xmlns:a16="http://schemas.microsoft.com/office/drawing/2014/main" val="550785924"/>
                  </a:ext>
                </a:extLst>
              </a:tr>
            </a:tbl>
          </a:graphicData>
        </a:graphic>
      </p:graphicFrame>
    </p:spTree>
    <p:extLst>
      <p:ext uri="{BB962C8B-B14F-4D97-AF65-F5344CB8AC3E}">
        <p14:creationId xmlns:p14="http://schemas.microsoft.com/office/powerpoint/2010/main" val="1442145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7000"/>
            <a:lum/>
          </a:blip>
          <a:srcRect/>
          <a:stretch>
            <a:fillRect t="-17000" b="-17000"/>
          </a:stretch>
        </a:blipFill>
        <a:effectLst/>
      </p:bgPr>
    </p:bg>
    <p:spTree>
      <p:nvGrpSpPr>
        <p:cNvPr id="1" name=""/>
        <p:cNvGrpSpPr/>
        <p:nvPr/>
      </p:nvGrpSpPr>
      <p:grpSpPr>
        <a:xfrm>
          <a:off x="0" y="0"/>
          <a:ext cx="0" cy="0"/>
          <a:chOff x="0" y="0"/>
          <a:chExt cx="0" cy="0"/>
        </a:xfrm>
      </p:grpSpPr>
      <p:sp>
        <p:nvSpPr>
          <p:cNvPr id="2" name="TextBox 1"/>
          <p:cNvSpPr txBox="1"/>
          <p:nvPr/>
        </p:nvSpPr>
        <p:spPr>
          <a:xfrm>
            <a:off x="2468879" y="365760"/>
            <a:ext cx="6910252" cy="584775"/>
          </a:xfrm>
          <a:prstGeom prst="rect">
            <a:avLst/>
          </a:prstGeom>
          <a:noFill/>
        </p:spPr>
        <p:txBody>
          <a:bodyPr wrap="square" rtlCol="0">
            <a:spAutoFit/>
          </a:bodyPr>
          <a:lstStyle/>
          <a:p>
            <a:pPr algn="ctr"/>
            <a:r>
              <a:rPr lang="fa-IR" sz="3200" b="1" dirty="0" smtClean="0"/>
              <a:t>میزان بروز در هزار مورد غربالگری</a:t>
            </a:r>
            <a:endParaRPr lang="en-US" sz="3200" b="1" dirty="0"/>
          </a:p>
        </p:txBody>
      </p:sp>
      <p:graphicFrame>
        <p:nvGraphicFramePr>
          <p:cNvPr id="4" name="Chart 3"/>
          <p:cNvGraphicFramePr>
            <a:graphicFrameLocks/>
          </p:cNvGraphicFramePr>
          <p:nvPr>
            <p:extLst>
              <p:ext uri="{D42A27DB-BD31-4B8C-83A1-F6EECF244321}">
                <p14:modId xmlns:p14="http://schemas.microsoft.com/office/powerpoint/2010/main" val="3452051792"/>
              </p:ext>
            </p:extLst>
          </p:nvPr>
        </p:nvGraphicFramePr>
        <p:xfrm>
          <a:off x="104503" y="1632857"/>
          <a:ext cx="11991703" cy="52251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036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7000"/>
            <a:lum/>
          </a:blip>
          <a:srcRect/>
          <a:stretch>
            <a:fillRect t="-17000" b="-17000"/>
          </a:stretch>
        </a:blipFill>
        <a:effectLst/>
      </p:bgPr>
    </p:bg>
    <p:spTree>
      <p:nvGrpSpPr>
        <p:cNvPr id="1" name=""/>
        <p:cNvGrpSpPr/>
        <p:nvPr/>
      </p:nvGrpSpPr>
      <p:grpSpPr>
        <a:xfrm>
          <a:off x="0" y="0"/>
          <a:ext cx="0" cy="0"/>
          <a:chOff x="0" y="0"/>
          <a:chExt cx="0" cy="0"/>
        </a:xfrm>
      </p:grpSpPr>
      <p:sp>
        <p:nvSpPr>
          <p:cNvPr id="2" name="TextBox 1"/>
          <p:cNvSpPr txBox="1"/>
          <p:nvPr/>
        </p:nvSpPr>
        <p:spPr>
          <a:xfrm>
            <a:off x="2187526" y="393895"/>
            <a:ext cx="7930159" cy="584775"/>
          </a:xfrm>
          <a:prstGeom prst="rect">
            <a:avLst/>
          </a:prstGeom>
          <a:noFill/>
        </p:spPr>
        <p:txBody>
          <a:bodyPr wrap="square" rtlCol="0">
            <a:spAutoFit/>
          </a:bodyPr>
          <a:lstStyle/>
          <a:p>
            <a:pPr algn="ctr"/>
            <a:r>
              <a:rPr lang="fa-IR" sz="3200" b="1" dirty="0" smtClean="0"/>
              <a:t>تعداد بیماران مبتلا کم کاری تیروئیدنوزادی شناسایی شده</a:t>
            </a:r>
            <a:endParaRPr lang="en-US" sz="3200" b="1" dirty="0"/>
          </a:p>
        </p:txBody>
      </p:sp>
      <p:graphicFrame>
        <p:nvGraphicFramePr>
          <p:cNvPr id="5" name="Chart 4"/>
          <p:cNvGraphicFramePr>
            <a:graphicFrameLocks/>
          </p:cNvGraphicFramePr>
          <p:nvPr>
            <p:extLst>
              <p:ext uri="{D42A27DB-BD31-4B8C-83A1-F6EECF244321}">
                <p14:modId xmlns:p14="http://schemas.microsoft.com/office/powerpoint/2010/main" val="910621383"/>
              </p:ext>
            </p:extLst>
          </p:nvPr>
        </p:nvGraphicFramePr>
        <p:xfrm>
          <a:off x="222069" y="1449977"/>
          <a:ext cx="11861074" cy="54080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52884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608</TotalTime>
  <Words>605</Words>
  <Application>Microsoft Office PowerPoint</Application>
  <PresentationFormat>Widescreen</PresentationFormat>
  <Paragraphs>150</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2  Nazanin</vt:lpstr>
      <vt:lpstr>Arial</vt:lpstr>
      <vt:lpstr>B Nazanin</vt:lpstr>
      <vt:lpstr>B Titr</vt:lpstr>
      <vt:lpstr>Calibri</vt:lpstr>
      <vt:lpstr>Calibri Light</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NCDC ghasemi</cp:lastModifiedBy>
  <cp:revision>67</cp:revision>
  <dcterms:created xsi:type="dcterms:W3CDTF">2024-06-15T16:54:09Z</dcterms:created>
  <dcterms:modified xsi:type="dcterms:W3CDTF">2026-06-23T08:42:20Z</dcterms:modified>
</cp:coreProperties>
</file>