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  <p:sldMasterId id="2147483817" r:id="rId2"/>
  </p:sldMasterIdLst>
  <p:notesMasterIdLst>
    <p:notesMasterId r:id="rId65"/>
  </p:notesMasterIdLst>
  <p:sldIdLst>
    <p:sldId id="256" r:id="rId3"/>
    <p:sldId id="261" r:id="rId4"/>
    <p:sldId id="266" r:id="rId5"/>
    <p:sldId id="265" r:id="rId6"/>
    <p:sldId id="278" r:id="rId7"/>
    <p:sldId id="345" r:id="rId8"/>
    <p:sldId id="346" r:id="rId9"/>
    <p:sldId id="347" r:id="rId10"/>
    <p:sldId id="293" r:id="rId11"/>
    <p:sldId id="300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263" r:id="rId20"/>
    <p:sldId id="355" r:id="rId21"/>
    <p:sldId id="299" r:id="rId22"/>
    <p:sldId id="298" r:id="rId23"/>
    <p:sldId id="294" r:id="rId24"/>
    <p:sldId id="295" r:id="rId25"/>
    <p:sldId id="301" r:id="rId26"/>
    <p:sldId id="296" r:id="rId27"/>
    <p:sldId id="302" r:id="rId28"/>
    <p:sldId id="283" r:id="rId29"/>
    <p:sldId id="282" r:id="rId30"/>
    <p:sldId id="306" r:id="rId31"/>
    <p:sldId id="285" r:id="rId32"/>
    <p:sldId id="308" r:id="rId33"/>
    <p:sldId id="309" r:id="rId34"/>
    <p:sldId id="286" r:id="rId35"/>
    <p:sldId id="328" r:id="rId36"/>
    <p:sldId id="327" r:id="rId37"/>
    <p:sldId id="331" r:id="rId38"/>
    <p:sldId id="334" r:id="rId39"/>
    <p:sldId id="356" r:id="rId40"/>
    <p:sldId id="357" r:id="rId41"/>
    <p:sldId id="358" r:id="rId42"/>
    <p:sldId id="258" r:id="rId43"/>
    <p:sldId id="310" r:id="rId44"/>
    <p:sldId id="311" r:id="rId45"/>
    <p:sldId id="359" r:id="rId46"/>
    <p:sldId id="360" r:id="rId47"/>
    <p:sldId id="361" r:id="rId48"/>
    <p:sldId id="362" r:id="rId49"/>
    <p:sldId id="363" r:id="rId50"/>
    <p:sldId id="318" r:id="rId51"/>
    <p:sldId id="364" r:id="rId52"/>
    <p:sldId id="365" r:id="rId53"/>
    <p:sldId id="366" r:id="rId54"/>
    <p:sldId id="367" r:id="rId55"/>
    <p:sldId id="368" r:id="rId56"/>
    <p:sldId id="369" r:id="rId57"/>
    <p:sldId id="370" r:id="rId58"/>
    <p:sldId id="371" r:id="rId59"/>
    <p:sldId id="372" r:id="rId60"/>
    <p:sldId id="373" r:id="rId61"/>
    <p:sldId id="374" r:id="rId62"/>
    <p:sldId id="375" r:id="rId63"/>
    <p:sldId id="376" r:id="rId6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C47"/>
    <a:srgbClr val="33CC33"/>
    <a:srgbClr val="FFFF21"/>
    <a:srgbClr val="66FFFF"/>
    <a:srgbClr val="FFABC9"/>
    <a:srgbClr val="F00039"/>
    <a:srgbClr val="FF9900"/>
    <a:srgbClr val="5EEC3C"/>
    <a:srgbClr val="9900CC"/>
    <a:srgbClr val="D99B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416" autoAdjust="0"/>
  </p:normalViewPr>
  <p:slideViewPr>
    <p:cSldViewPr>
      <p:cViewPr varScale="1">
        <p:scale>
          <a:sx n="80" d="100"/>
          <a:sy n="80" d="100"/>
        </p:scale>
        <p:origin x="11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3C416-34E5-4AA8-BB65-12429C097646}" type="datetimeFigureOut">
              <a:rPr lang="en-US" smtClean="0"/>
              <a:t>7/19/2023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68D32-871A-4EAD-88EA-927DFF71C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865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068D32-871A-4EAD-88EA-927DFF71C73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677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068D32-871A-4EAD-88EA-927DFF71C73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884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09575" y="-3572"/>
            <a:ext cx="3761184" cy="5147072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6301" y="1035052"/>
            <a:ext cx="6430967" cy="1962149"/>
          </a:xfrm>
        </p:spPr>
        <p:txBody>
          <a:bodyPr anchor="b">
            <a:normAutofit/>
          </a:bodyPr>
          <a:lstStyle>
            <a:lvl1pPr algn="r">
              <a:defRPr sz="45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86533" y="2997200"/>
            <a:ext cx="5240734" cy="1041401"/>
          </a:xfrm>
        </p:spPr>
        <p:txBody>
          <a:bodyPr anchor="t">
            <a:normAutofit/>
          </a:bodyPr>
          <a:lstStyle>
            <a:lvl1pPr marL="0" indent="0" algn="r">
              <a:buNone/>
              <a:defRPr sz="1575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99309" y="4412457"/>
            <a:ext cx="3243033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307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3549649"/>
            <a:ext cx="7514033" cy="425054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509" y="699084"/>
            <a:ext cx="6169458" cy="2373732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234" y="3974702"/>
            <a:ext cx="7514033" cy="370284"/>
          </a:xfrm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008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514350"/>
            <a:ext cx="7514033" cy="2286000"/>
          </a:xfrm>
        </p:spPr>
        <p:txBody>
          <a:bodyPr anchor="ctr">
            <a:normAutofit/>
          </a:bodyPr>
          <a:lstStyle>
            <a:lvl1pPr algn="ctr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3257550"/>
            <a:ext cx="7514035" cy="1085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30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98959" y="6472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0069" y="2114549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6159" y="514351"/>
            <a:ext cx="6742509" cy="20573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827609" y="2571749"/>
            <a:ext cx="6399611" cy="28575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35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3257550"/>
            <a:ext cx="7514033" cy="1085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83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2481436"/>
            <a:ext cx="7514032" cy="1101600"/>
          </a:xfrm>
        </p:spPr>
        <p:txBody>
          <a:bodyPr anchor="b">
            <a:normAutofit/>
          </a:bodyPr>
          <a:lstStyle>
            <a:lvl1pPr algn="r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3583036"/>
            <a:ext cx="7514033" cy="6453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229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98959" y="6472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0069" y="2114549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6159" y="514351"/>
            <a:ext cx="6742509" cy="20573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235" y="2914650"/>
            <a:ext cx="7514033" cy="66675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1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3581400"/>
            <a:ext cx="7514033" cy="762000"/>
          </a:xfrm>
        </p:spPr>
        <p:txBody>
          <a:bodyPr anchor="t">
            <a:norm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59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514350"/>
            <a:ext cx="7514034" cy="204549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234" y="2628900"/>
            <a:ext cx="7514035" cy="6286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1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3257550"/>
            <a:ext cx="7514035" cy="10858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919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431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9492" y="514350"/>
            <a:ext cx="1327777" cy="38290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234" y="514350"/>
            <a:ext cx="6014807" cy="382905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5344F19E-33B3-43C2-9321-12B53B300F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67100" y="3975608"/>
            <a:ext cx="1410310" cy="50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1977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E929B81-64E2-4DAE-848A-29698FC8A8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79F29F2-A266-4CEE-A20D-CF5E827257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5AD21CA-AEE9-499B-814B-018AD7C187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A57B37-7B8D-40D7-9C7A-91CC0B704B9E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332369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90972E-92F3-4EB5-8E2C-782935D374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430B76A-8903-4745-ABDC-F167621639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F16AD4B-9C7B-4891-9467-C461BA04BE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00BA55-4E31-4863-AD13-7D0D4AAA49E0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48375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13893" y="4400349"/>
            <a:ext cx="41337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409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r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E30FD95-3355-4D86-91E8-24A118F0D8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24BCC17-9512-451A-AC84-AC9D8D8583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96F256-68AE-49C0-BEBF-2DB55B0C9C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6384AA-F34E-4A82-A654-1BE6D86697E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944321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4F0AB5-6C82-4B93-9ACF-4AE0703F2B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9CB141-198E-48B9-9955-A4A0416CBB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0AFB4A-1DFC-49C0-A565-C8FDF48A38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AD0D9A-903D-44CF-A6EB-4F9518C2F034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848003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79C3900-40E4-400C-8D2D-84502292DD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607E261-D6C6-470A-9955-4295885C3A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F8FE359-BC38-45DD-8BA6-EA850AF359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A8F930-00DF-4A0F-B354-C73188D3F242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18617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AC08C26-BB4E-449D-85D9-BC213B9A85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A001424-5EAC-4231-8868-AE214A99B7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857CF3E-0277-4FD2-9F0D-FF6154F46A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27E269-C2F6-4FA0-8907-B6D30130FE85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54180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B708EFFF-81B2-4EB2-BCE1-69A0DDB316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D3338B2-5732-4AB5-BA15-1137EBA9F5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F94862E-1BD3-4BA6-BEBD-ECC44744C6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7FB733-BF9D-42DB-92B2-43A3949FE508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805380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r">
              <a:defRPr sz="15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4A3B1C-0598-4E24-99E8-A579DD68C7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17A60F-3A50-458D-BBE1-10FCFD79CB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4D51836-78F2-41A1-B7F9-C1937AA5CC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A0311C-4525-48C8-BF86-8C5F7A4A5F0F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782077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r">
              <a:defRPr sz="15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1DA1E0-DEE6-4A0B-94C7-F32DBF4869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6D51F2-17DA-4EF7-A935-589CF663D9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056D83-E275-4B60-AC9B-D8F9CF4EF8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BAD668-B158-4D44-8F12-1284D302FE55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940830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DC535C-9937-4B01-A43A-6EBC42BA98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A962447-EF44-454B-AA90-D43D72CC87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0909D17-27ED-4F27-B62F-343465E0B9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45F0C-66B5-429D-B098-F55B1B3963FA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227998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BEDF7F8-6018-4813-BDEB-47CE6386DA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B58F459-0E7D-4B90-8AAE-AB7D668C2C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BBBAA4F-B87A-4AFE-B774-5D265A8A51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C42306-3F31-4BD8-BD84-B09BD9890B9D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92886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9210" y="2000249"/>
            <a:ext cx="6698060" cy="1582787"/>
          </a:xfrm>
        </p:spPr>
        <p:txBody>
          <a:bodyPr anchor="b"/>
          <a:lstStyle>
            <a:lvl1pPr algn="r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9209" y="3583036"/>
            <a:ext cx="6698061" cy="6453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369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514351"/>
            <a:ext cx="7514035" cy="13144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3235" y="2000250"/>
            <a:ext cx="3671291" cy="2343151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5975" y="2000250"/>
            <a:ext cx="3671292" cy="234315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94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134" y="1993900"/>
            <a:ext cx="3455391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233" y="2501503"/>
            <a:ext cx="3671292" cy="1841897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366" y="2000250"/>
            <a:ext cx="3466903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5975" y="2501503"/>
            <a:ext cx="3671292" cy="1841897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800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833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039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1200150"/>
            <a:ext cx="2661841" cy="1028700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6525" y="514350"/>
            <a:ext cx="4680743" cy="3829051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234" y="2228850"/>
            <a:ext cx="2661841" cy="13716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875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043" y="1314449"/>
            <a:ext cx="4069619" cy="1028700"/>
          </a:xfrm>
        </p:spPr>
        <p:txBody>
          <a:bodyPr anchor="b">
            <a:normAutofit/>
          </a:bodyPr>
          <a:lstStyle>
            <a:lvl1pPr algn="ctr">
              <a:defRPr sz="21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6011" y="685800"/>
            <a:ext cx="2460731" cy="3429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043" y="2343149"/>
            <a:ext cx="4069619" cy="1371600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78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3109" y="0"/>
            <a:ext cx="1827610" cy="51435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3234" y="514351"/>
            <a:ext cx="7514035" cy="131444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3" y="2000250"/>
            <a:ext cx="7514035" cy="23431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9492" y="4412457"/>
            <a:ext cx="8572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074F12-AA26-4AC8-9962-C36BB8F32554}" type="datetimeFigureOut">
              <a:rPr lang="en-US" smtClean="0"/>
              <a:pPr/>
              <a:t>7/19/2023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9210" y="4412457"/>
            <a:ext cx="531313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3893" y="4412457"/>
            <a:ext cx="41337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004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  <p:sldLayoutId id="2147483814" r:id="rId15"/>
    <p:sldLayoutId id="2147483815" r:id="rId16"/>
    <p:sldLayoutId id="2147483816" r:id="rId17"/>
  </p:sldLayoutIdLst>
  <p:txStyles>
    <p:titleStyle>
      <a:lvl1pPr algn="ctr" defTabSz="342900" rtl="0" eaLnBrk="1" latinLnBrk="0" hangingPunct="1">
        <a:spcBef>
          <a:spcPct val="0"/>
        </a:spcBef>
        <a:buNone/>
        <a:defRPr sz="3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5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3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E889D14-6100-44CB-83F3-932A85AD49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C896FF6-B53E-465D-AABA-AFF49DF287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11F0111-6C26-4A6E-A852-CF251EA0BE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05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F421A5F-ED63-4139-97F0-4B55CBE303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05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95DC430C-C838-4078-86FB-EE59D08A490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 eaLnBrk="1" hangingPunct="1">
              <a:defRPr sz="1050"/>
            </a:lvl1pPr>
          </a:lstStyle>
          <a:p>
            <a:fld id="{217C9BDD-5AF0-40B2-9177-F62DB8DEA1B1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4762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ransition/>
  <p:txStyles>
    <p:titleStyle>
      <a:lvl1pPr algn="ctr" rtl="1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342900" algn="ctr" rtl="1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685800" algn="ctr" rtl="1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028700" algn="ctr" rtl="1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371600" algn="ctr" rtl="1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257175" indent="-257175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r" rtl="1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cs typeface="+mn-cs"/>
        </a:defRPr>
      </a:lvl2pPr>
      <a:lvl3pPr marL="857250" indent="-171450" algn="r" rtl="1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cs typeface="+mn-cs"/>
        </a:defRPr>
      </a:lvl3pPr>
      <a:lvl4pPr marL="1200150" indent="-171450" algn="r" rtl="1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cs typeface="+mn-cs"/>
        </a:defRPr>
      </a:lvl4pPr>
      <a:lvl5pPr marL="1543050" indent="-171450" algn="r" rtl="1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5pPr>
      <a:lvl6pPr marL="1885950" indent="-171450" algn="r" rtl="1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2228850" indent="-171450" algn="r" rtl="1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2571750" indent="-171450" algn="r" rtl="1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2914650" indent="-171450" algn="r" rtl="1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7900" y="1044700"/>
            <a:ext cx="7024430" cy="1374345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dirty="0">
                <a:solidFill>
                  <a:schemeClr val="tx1">
                    <a:lumMod val="85000"/>
                    <a:lumOff val="15000"/>
                  </a:schemeClr>
                </a:solidFill>
                <a:cs typeface="B Titr" panose="00000700000000000000" pitchFamily="2" charset="-78"/>
              </a:rPr>
              <a:t>مراقبت ادغام یافته ناخوشی اطفال مانا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0360" y="3182570"/>
            <a:ext cx="4428445" cy="755175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گروه سلامت جمعیت ،خانواده و مدارس</a:t>
            </a:r>
          </a:p>
          <a:p>
            <a:pPr algn="r" rtl="1"/>
            <a:r>
              <a:rPr lang="fa-I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واحد سلامت کودکان- تیر 1402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0935" y="44326"/>
            <a:ext cx="3359511" cy="542260"/>
          </a:xfrm>
        </p:spPr>
        <p:txBody>
          <a:bodyPr>
            <a:normAutofit/>
          </a:bodyPr>
          <a:lstStyle/>
          <a:p>
            <a:r>
              <a:rPr lang="fa-IR" sz="20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جدول تجویز دیازپام</a:t>
            </a: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DFEC7E-504C-446F-B22D-BBB3013075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535" t="14591" r="50735" b="34913"/>
          <a:stretch/>
        </p:blipFill>
        <p:spPr>
          <a:xfrm>
            <a:off x="1823309" y="586586"/>
            <a:ext cx="6871725" cy="451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61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43D99C-DF61-41E4-9933-54BCA58B49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65" t="20315" r="19959" b="841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656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43930B-6126-4CAC-A1EC-008C0A44D6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40" t="14356" r="21610" b="8415"/>
          <a:stretch/>
        </p:blipFill>
        <p:spPr>
          <a:xfrm>
            <a:off x="0" y="-37264"/>
            <a:ext cx="9144000" cy="51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813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5F8A88-E2DD-4169-B660-030940DD18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30" t="14353" r="14930" b="11407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466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76387D-7DD2-4DAF-96D3-A6242D9FE0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16" t="14377" r="14904" b="8413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537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FFF666-CBCC-49C1-8EEA-730EA232D4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40" t="20297" r="21610" b="544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43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A15D-A0ED-4802-8EE0-4B8016870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EDC7D7-351B-47DD-951C-FCB6DA0D0F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F08A5A-2FA6-4C2D-B504-DCF2C81D19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74" t="14356" r="14930" b="35548"/>
          <a:stretch/>
        </p:blipFill>
        <p:spPr>
          <a:xfrm>
            <a:off x="0" y="-24236"/>
            <a:ext cx="9144000" cy="516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076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681EF-D5E5-4C8D-9541-B5B11A9A6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0CE842C-5310-4453-BEA9-D3D738FE02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545" t="38133" r="13173" b="23734"/>
          <a:stretch/>
        </p:blipFill>
        <p:spPr>
          <a:xfrm>
            <a:off x="0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1550705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09850" y="978557"/>
            <a:ext cx="7840530" cy="204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11109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rtl="1">
              <a:lnSpc>
                <a:spcPct val="150000"/>
              </a:lnSpc>
            </a:pPr>
            <a:r>
              <a:rPr lang="ar-SA" b="1" dirty="0">
                <a:cs typeface="B Nazanin" panose="00000400000000000000" pitchFamily="2" charset="-78"/>
              </a:rPr>
              <a:t>در هر کودک بیمار پس از انجام سایر ارزیابی ها لازم است: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ارزیابی ، طبقه بندی ، درمان و پیگیری  اختلال رشد و سوء تغذیه را طبق بوکلت و راهنمای " کودک سالم " انجام دهید 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مشاوره های عمومی تغذیه و رشد کودک را طبق " راهنمای مشاوره سلامت کودک " انجام دهید .</a:t>
            </a:r>
            <a:endParaRPr lang="en-US" b="1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مشاوره های تغذیه در زمان بیماری را با توجه به بوکلت و راهنما انجام دهید </a:t>
            </a:r>
            <a:r>
              <a:rPr kumimoji="0" lang="fa-IR" altLang="en-US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kumimoji="0" lang="fa-IR" altLang="en-US" b="1" i="0" u="none" strike="noStrike" cap="none" normalizeH="0" baseline="0" dirty="0">
              <a:ln>
                <a:noFill/>
              </a:ln>
              <a:effectLst/>
              <a:cs typeface="B Nazanin" panose="00000400000000000000" pitchFamily="2" charset="-78"/>
            </a:endParaRPr>
          </a:p>
        </p:txBody>
      </p:sp>
      <p:sp>
        <p:nvSpPr>
          <p:cNvPr id="7" name="AutoShape 132"/>
          <p:cNvSpPr>
            <a:spLocks noChangeArrowheads="1"/>
          </p:cNvSpPr>
          <p:nvPr/>
        </p:nvSpPr>
        <p:spPr bwMode="auto">
          <a:xfrm flipH="1">
            <a:off x="15528924" y="1661368"/>
            <a:ext cx="503311" cy="1662858"/>
          </a:xfrm>
          <a:prstGeom prst="homePlate">
            <a:avLst>
              <a:gd name="adj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طبقه بندی کنید</a:t>
            </a:r>
            <a:endParaRPr kumimoji="0" lang="fa-I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365195" y="128470"/>
            <a:ext cx="732984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20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اختلال رشد و سوء تغذیه / ایمن سازی / مکمل ها / سایر مشکلات(جدید) </a:t>
            </a: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7529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3403F-E1A7-4F82-9A8B-6C8A39A98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44782D-97E9-4E3F-8F44-04EF62A2E6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5C7ECE-C0D8-49F5-A702-5398C89E0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70" t="20297" r="18270" b="544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78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3885" y="281175"/>
            <a:ext cx="4581150" cy="610820"/>
          </a:xfrm>
        </p:spPr>
        <p:txBody>
          <a:bodyPr>
            <a:noAutofit/>
          </a:bodyPr>
          <a:lstStyle/>
          <a:p>
            <a:pPr algn="r" rtl="1"/>
            <a:r>
              <a:rPr lang="fa-IR" sz="2400" dirty="0">
                <a:solidFill>
                  <a:schemeClr val="tx1">
                    <a:lumMod val="85000"/>
                    <a:lumOff val="15000"/>
                  </a:schemeClr>
                </a:solidFill>
                <a:cs typeface="B Titr" panose="00000700000000000000" pitchFamily="2" charset="-78"/>
              </a:rPr>
              <a:t>نکات ضروری </a:t>
            </a:r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Titr" panose="00000700000000000000" pitchFamily="2" charset="-78"/>
              </a:rPr>
              <a:t>در استفاده از بوکلت 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891995"/>
            <a:ext cx="7940660" cy="3054100"/>
          </a:xfrm>
        </p:spPr>
        <p:txBody>
          <a:bodyPr>
            <a:noAutofit/>
          </a:bodyPr>
          <a:lstStyle/>
          <a:p>
            <a:pPr marL="0" lvl="0" indent="0" algn="just" rtl="1">
              <a:buClr>
                <a:srgbClr val="5EEC3C"/>
              </a:buClr>
              <a:buNone/>
            </a:pPr>
            <a:r>
              <a:rPr lang="fa-IR" sz="2000" b="1" dirty="0">
                <a:solidFill>
                  <a:srgbClr val="FFC000"/>
                </a:solidFill>
                <a:cs typeface="B Nazanin" panose="00000400000000000000" pitchFamily="2" charset="-78"/>
              </a:rPr>
              <a:t>1- پزشک در محل  ارائه خدمت(مرکز/پایگاه /خانه بهداشت) </a:t>
            </a:r>
            <a:r>
              <a:rPr lang="fa-IR" sz="2000" b="1" u="sng" dirty="0">
                <a:solidFill>
                  <a:srgbClr val="FFC000"/>
                </a:solidFill>
                <a:cs typeface="B Nazanin" panose="00000400000000000000" pitchFamily="2" charset="-78"/>
              </a:rPr>
              <a:t>حضور دارد </a:t>
            </a:r>
            <a:r>
              <a:rPr lang="fa-IR" sz="2000" b="1" dirty="0">
                <a:solidFill>
                  <a:srgbClr val="FFC000"/>
                </a:solidFill>
                <a:cs typeface="B Nazanin" panose="00000400000000000000" pitchFamily="2" charset="-78"/>
              </a:rPr>
              <a:t>: </a:t>
            </a:r>
          </a:p>
          <a:p>
            <a:pPr lvl="0" algn="just" rtl="1">
              <a:buClr>
                <a:srgbClr val="5EEC3C"/>
              </a:buClr>
              <a:buFont typeface="Wingdings" panose="05000000000000000000" pitchFamily="2" charset="2"/>
              <a:buChar char="q"/>
            </a:pPr>
            <a:r>
              <a:rPr lang="fa-IR" b="1" dirty="0">
                <a:cs typeface="B Nazanin" panose="00000400000000000000" pitchFamily="2" charset="-78"/>
              </a:rPr>
              <a:t>کودک بیمار باید مستقیما توسط پزشک و براساس بوکلت ویژه پزشک ویزیت شود </a:t>
            </a:r>
          </a:p>
          <a:p>
            <a:pPr lvl="0" algn="just" rtl="1">
              <a:buClr>
                <a:srgbClr val="5EEC3C"/>
              </a:buClr>
              <a:buFont typeface="Wingdings" panose="05000000000000000000" pitchFamily="2" charset="2"/>
              <a:buChar char="q"/>
            </a:pPr>
            <a:r>
              <a:rPr lang="fa-IR" b="1" dirty="0">
                <a:cs typeface="B Nazanin" panose="00000400000000000000" pitchFamily="2" charset="-78"/>
              </a:rPr>
              <a:t> مشاوره ها ،توصیه ها و پیگیری های لازم توسط غیر پزشک  و بر اساس این بوکلت انجام شود .</a:t>
            </a:r>
            <a:endParaRPr lang="en-US" dirty="0">
              <a:cs typeface="B Nazanin" panose="00000400000000000000" pitchFamily="2" charset="-78"/>
            </a:endParaRPr>
          </a:p>
          <a:p>
            <a:pPr marL="0" lvl="0" indent="0" algn="just" rtl="1">
              <a:buNone/>
            </a:pPr>
            <a:r>
              <a:rPr lang="fa-IR" sz="2000" b="1" dirty="0">
                <a:solidFill>
                  <a:srgbClr val="FFC000"/>
                </a:solidFill>
                <a:cs typeface="B Nazanin" panose="00000400000000000000" pitchFamily="2" charset="-78"/>
              </a:rPr>
              <a:t>2-اگر به دلایل مختلف پزشک در محل ارائه </a:t>
            </a:r>
            <a:r>
              <a:rPr lang="fa-IR" sz="2000" b="1" u="sng" dirty="0">
                <a:solidFill>
                  <a:srgbClr val="FFC000"/>
                </a:solidFill>
                <a:cs typeface="B Nazanin" panose="00000400000000000000" pitchFamily="2" charset="-78"/>
              </a:rPr>
              <a:t>حضور ندارد : </a:t>
            </a:r>
          </a:p>
          <a:p>
            <a:pPr algn="just" rtl="1">
              <a:buClr>
                <a:srgbClr val="5EEC3C"/>
              </a:buClr>
              <a:buFont typeface="Wingdings" panose="05000000000000000000" pitchFamily="2" charset="2"/>
              <a:buChar char="q"/>
            </a:pPr>
            <a:r>
              <a:rPr lang="fa-IR" b="1" dirty="0">
                <a:cs typeface="B Nazanin" panose="00000400000000000000" pitchFamily="2" charset="-78"/>
              </a:rPr>
              <a:t>براساس سطح بندی،  غیر پزشک ارائه دهنده خدمات مراقبت کودک بیماراست</a:t>
            </a:r>
          </a:p>
          <a:p>
            <a:pPr algn="just" rtl="1">
              <a:buClr>
                <a:srgbClr val="5EEC3C"/>
              </a:buClr>
              <a:buFont typeface="Wingdings" panose="05000000000000000000" pitchFamily="2" charset="2"/>
              <a:buChar char="q"/>
            </a:pPr>
            <a:r>
              <a:rPr lang="fa-IR" b="1" dirty="0">
                <a:cs typeface="B Nazanin" panose="00000400000000000000" pitchFamily="2" charset="-78"/>
              </a:rPr>
              <a:t>همه مراحل این بوکلت را برای ارزیابی و طبقه بندی مشکل  شیرخوار/ کودک بیمار به دقت و به ترتیب انجام داده و اقدامات لازم را انجام دهد .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9879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899" y="72048"/>
            <a:ext cx="7394433" cy="514538"/>
          </a:xfrm>
        </p:spPr>
        <p:txBody>
          <a:bodyPr>
            <a:noAutofit/>
          </a:bodyPr>
          <a:lstStyle/>
          <a:p>
            <a:pPr algn="r"/>
            <a:r>
              <a:rPr lang="fa-IR" sz="2000" b="1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درمان‌ های قبل از انتقال فوری</a:t>
            </a: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2490" y="739290"/>
            <a:ext cx="7699842" cy="213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</a:pPr>
            <a:r>
              <a:rPr lang="ar-SA" altLang="en-US" dirty="0">
                <a:latin typeface="BMitraBold"/>
                <a:ea typeface="Calibri" panose="020F0502020204030204" pitchFamily="34" charset="0"/>
                <a:cs typeface="B Nazanin" panose="00000400000000000000" pitchFamily="2" charset="-78"/>
              </a:rPr>
              <a:t>آنت</a:t>
            </a:r>
            <a:r>
              <a:rPr lang="ar-SA" altLang="en-US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dirty="0">
                <a:latin typeface="BMitraBold"/>
                <a:ea typeface="Calibri" panose="020F0502020204030204" pitchFamily="34" charset="0"/>
                <a:cs typeface="B Nazanin" panose="00000400000000000000" pitchFamily="2" charset="-78"/>
              </a:rPr>
              <a:t> ب</a:t>
            </a:r>
            <a:r>
              <a:rPr lang="ar-SA" altLang="en-US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dirty="0">
                <a:latin typeface="BMitraBold"/>
                <a:ea typeface="Calibri" panose="020F0502020204030204" pitchFamily="34" charset="0"/>
                <a:cs typeface="B Nazanin" panose="00000400000000000000" pitchFamily="2" charset="-78"/>
              </a:rPr>
              <a:t>وت</a:t>
            </a:r>
            <a:r>
              <a:rPr lang="ar-SA" altLang="en-US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dirty="0">
                <a:latin typeface="BMitraBold"/>
                <a:ea typeface="Calibri" panose="020F0502020204030204" pitchFamily="34" charset="0"/>
                <a:cs typeface="B Nazanin" panose="00000400000000000000" pitchFamily="2" charset="-78"/>
              </a:rPr>
              <a:t>ک عضلانى مناسب را تزر</a:t>
            </a:r>
            <a:r>
              <a:rPr lang="ar-SA" altLang="en-US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dirty="0">
                <a:latin typeface="BMitraBold"/>
                <a:ea typeface="Calibri" panose="020F0502020204030204" pitchFamily="34" charset="0"/>
                <a:cs typeface="B Nazanin" panose="00000400000000000000" pitchFamily="2" charset="-78"/>
              </a:rPr>
              <a:t>ق کن</a:t>
            </a:r>
            <a:r>
              <a:rPr lang="ar-SA" altLang="en-US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dirty="0">
                <a:latin typeface="BMitraBold"/>
                <a:ea typeface="Calibri" panose="020F0502020204030204" pitchFamily="34" charset="0"/>
                <a:cs typeface="B Nazanin" panose="00000400000000000000" pitchFamily="2" charset="-78"/>
              </a:rPr>
              <a:t>د</a:t>
            </a:r>
            <a:r>
              <a:rPr lang="en-US" altLang="en-US" dirty="0">
                <a:latin typeface="BMitraBold"/>
                <a:ea typeface="Calibri" panose="020F0502020204030204" pitchFamily="34" charset="0"/>
                <a:cs typeface="B Nazanin" panose="00000400000000000000" pitchFamily="2" charset="-78"/>
              </a:rPr>
              <a:t>:</a:t>
            </a:r>
            <a:endParaRPr lang="en-US" altLang="en-US" dirty="0"/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</a:pP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براي کودکان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 که با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د فورا انتقال داده شوند، درصورتی که طبق بوکلت در قسمت اقدام مناسب ، ذکر شده است که اول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ن نوبت سفتر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اکسون عضلانى تزر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ق کن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د دارو را به م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زان </a:t>
            </a:r>
            <a:r>
              <a:rPr lang="fa-IR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۵۰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 میلی گرم به ازای هر کیلوگرم وزن کودک ( طبق جدول مندرج در دارونامه )  اندازه گیری و به شکل عضلانی تزریق کرده و فوراً کودك را به </a:t>
            </a:r>
            <a:r>
              <a:rPr lang="fa-IR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بیمارستان/ مرکز درمانی  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انتقال ده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د.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3924376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899" y="182279"/>
            <a:ext cx="7394433" cy="404306"/>
          </a:xfrm>
        </p:spPr>
        <p:txBody>
          <a:bodyPr>
            <a:noAutofit/>
          </a:bodyPr>
          <a:lstStyle/>
          <a:p>
            <a:pPr algn="r"/>
            <a:r>
              <a:rPr lang="fa-IR" sz="2000" b="1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درمان‌ های قبل از انتقال فوری</a:t>
            </a:r>
            <a:br>
              <a:rPr lang="en-US" sz="2000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</a:b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65195" y="586585"/>
            <a:ext cx="7547137" cy="2943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</a:pPr>
            <a:r>
              <a:rPr lang="fa-IR" altLang="en-US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اقدامات پیشگیری از پایین آمدن قند خون </a:t>
            </a:r>
            <a:endParaRPr lang="fa-IR" altLang="en-US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</a:pPr>
            <a:r>
              <a:rPr lang="fa-IR" altLang="en-US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اگر کودک قادر به مکیدن هست ،از مادر بخواهيد به کودکش شير مادر بدهد. ( اگر کودک  شير مادر خوار نیست  شیر معمول او را  بدهد)</a:t>
            </a:r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</a:pPr>
            <a:r>
              <a:rPr lang="fa-IR" altLang="en-US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اگر کودک بالای دو سال است و قادر به خوردن  می باشد :</a:t>
            </a:r>
            <a:endParaRPr lang="en-US" altLang="en-US" b="1" dirty="0">
              <a:cs typeface="B Nazanin" panose="00000400000000000000" pitchFamily="2" charset="-78"/>
            </a:endParaRPr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</a:pPr>
            <a:r>
              <a:rPr lang="fa-IR" altLang="en-US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به ازای هر کیلو گرم وزن بدن 10 میلی لیتر از محلول سرم قندی5 % یا آب قند  بدهيد.</a:t>
            </a:r>
            <a:endParaRPr lang="en-US" altLang="en-US" b="1" dirty="0">
              <a:cs typeface="B Nazanin" panose="00000400000000000000" pitchFamily="2" charset="-78"/>
            </a:endParaRPr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</a:pPr>
            <a:r>
              <a:rPr lang="fa-IR" altLang="en-US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اگر کودک اختلال هوشیاری دارد، بهتر است هیچ مایعی از راه دهان ندهید .</a:t>
            </a:r>
            <a:endParaRPr lang="en-US" altLang="en-US" b="1" dirty="0">
              <a:cs typeface="B Nazanin" panose="00000400000000000000" pitchFamily="2" charset="-78"/>
            </a:endParaRPr>
          </a:p>
          <a:p>
            <a:pPr lvl="0" algn="just" rtl="1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</a:pPr>
            <a:endParaRPr lang="en-US" altLang="en-US" sz="20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16416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8475" y="134113"/>
            <a:ext cx="5191970" cy="452472"/>
          </a:xfrm>
        </p:spPr>
        <p:txBody>
          <a:bodyPr>
            <a:noAutofit/>
          </a:bodyPr>
          <a:lstStyle/>
          <a:p>
            <a:pPr algn="r"/>
            <a:r>
              <a:rPr lang="fa-IR" sz="2000" b="1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درمان با آنتی‌بيوتيک خوراکی</a:t>
            </a:r>
            <a:br>
              <a:rPr lang="en-US" sz="2000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</a:b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6" y="586584"/>
            <a:ext cx="6871724" cy="1068935"/>
          </a:xfrm>
        </p:spPr>
        <p:txBody>
          <a:bodyPr>
            <a:normAutofit fontScale="40000" lnSpcReduction="20000"/>
          </a:bodyPr>
          <a:lstStyle/>
          <a:p>
            <a:pPr algn="r" rtl="1"/>
            <a:r>
              <a:rPr lang="fa-IR" sz="4300" b="1" dirty="0">
                <a:solidFill>
                  <a:schemeClr val="accent4">
                    <a:lumMod val="75000"/>
                  </a:schemeClr>
                </a:solidFill>
                <a:cs typeface="B Nazanin" panose="00000400000000000000" pitchFamily="2" charset="-78"/>
              </a:rPr>
              <a:t>در صورت عدم امکان ارجاع به پزشک درمان با آموکسی سیلین خوراکی</a:t>
            </a:r>
            <a:endParaRPr lang="en-US" sz="4300" b="1" dirty="0">
              <a:solidFill>
                <a:schemeClr val="accent4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lvl="0" algn="r" rtl="1"/>
            <a:r>
              <a:rPr lang="fa-IR" sz="4300" b="1" dirty="0">
                <a:cs typeface="B Nazanin" panose="00000400000000000000" pitchFamily="2" charset="-78"/>
              </a:rPr>
              <a:t>برای پنومونی :  5 روز     </a:t>
            </a:r>
            <a:endParaRPr lang="en-US" sz="4300" dirty="0">
              <a:cs typeface="B Nazanin" panose="00000400000000000000" pitchFamily="2" charset="-78"/>
            </a:endParaRPr>
          </a:p>
          <a:p>
            <a:pPr lvl="0" algn="r" rtl="1"/>
            <a:r>
              <a:rPr lang="fa-IR" sz="4300" b="1" dirty="0">
                <a:cs typeface="B Nazanin" panose="00000400000000000000" pitchFamily="2" charset="-78"/>
              </a:rPr>
              <a:t>برای عفونت حاد گوش میانی :  10 روز </a:t>
            </a:r>
            <a:endParaRPr lang="en-US" sz="4300" dirty="0">
              <a:cs typeface="B Nazanin" panose="00000400000000000000" pitchFamily="2" charset="-78"/>
            </a:endParaRPr>
          </a:p>
          <a:p>
            <a:pPr algn="r"/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145675"/>
              </p:ext>
            </p:extLst>
          </p:nvPr>
        </p:nvGraphicFramePr>
        <p:xfrm>
          <a:off x="1517900" y="2113635"/>
          <a:ext cx="7177134" cy="1599565"/>
        </p:xfrm>
        <a:graphic>
          <a:graphicData uri="http://schemas.openxmlformats.org/drawingml/2006/table">
            <a:tbl>
              <a:tblPr rtl="1" firstRow="1" firstCol="1" bandRow="1">
                <a:tableStyleId>{0505E3EF-67EA-436B-97B2-0124C06EBD24}</a:tableStyleId>
              </a:tblPr>
              <a:tblGrid>
                <a:gridCol w="2696611">
                  <a:extLst>
                    <a:ext uri="{9D8B030D-6E8A-4147-A177-3AD203B41FA5}">
                      <a16:colId xmlns:a16="http://schemas.microsoft.com/office/drawing/2014/main" val="1294859266"/>
                    </a:ext>
                  </a:extLst>
                </a:gridCol>
                <a:gridCol w="1902138">
                  <a:extLst>
                    <a:ext uri="{9D8B030D-6E8A-4147-A177-3AD203B41FA5}">
                      <a16:colId xmlns:a16="http://schemas.microsoft.com/office/drawing/2014/main" val="4077322109"/>
                    </a:ext>
                  </a:extLst>
                </a:gridCol>
                <a:gridCol w="2578385">
                  <a:extLst>
                    <a:ext uri="{9D8B030D-6E8A-4147-A177-3AD203B41FA5}">
                      <a16:colId xmlns:a16="http://schemas.microsoft.com/office/drawing/2014/main" val="2820639517"/>
                    </a:ext>
                  </a:extLst>
                </a:gridCol>
              </a:tblGrid>
              <a:tr h="285750">
                <a:tc rowSpan="2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سن يا وزن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آموکسی‌سيلين 2 بار در روز ( هر 12 ساعت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134256"/>
                  </a:ext>
                </a:extLst>
              </a:tr>
              <a:tr h="787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کپسول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mg</a:t>
                      </a:r>
                      <a:r>
                        <a:rPr lang="fa-IR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250</a:t>
                      </a:r>
                      <a:endParaRPr lang="en-US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شربت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ml</a:t>
                      </a:r>
                      <a:r>
                        <a:rPr lang="fa-IR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5/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mg</a:t>
                      </a:r>
                      <a:r>
                        <a:rPr lang="fa-IR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250</a:t>
                      </a:r>
                      <a:endParaRPr lang="en-US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3456632"/>
                  </a:ext>
                </a:extLst>
              </a:tr>
              <a:tr h="30543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۲ ماه تا ۱۲ ماه  (۴ تا ۱۰ کیلوگرم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-</a:t>
                      </a:r>
                      <a:endParaRPr lang="en-US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1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ml</a:t>
                      </a:r>
                      <a:r>
                        <a:rPr lang="fa-IR" sz="1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5  </a:t>
                      </a:r>
                      <a:endParaRPr lang="en-US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4831552"/>
                  </a:ext>
                </a:extLst>
              </a:tr>
              <a:tr h="29083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۱۲ ماه تا ۳ سال  (۱۰ تا ۱۴ کیلوگرم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-</a:t>
                      </a:r>
                      <a:endParaRPr lang="en-US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en-US" sz="1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ml</a:t>
                      </a:r>
                      <a:r>
                        <a:rPr lang="fa-IR" sz="1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10</a:t>
                      </a:r>
                      <a:endParaRPr lang="en-US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66279356"/>
                  </a:ext>
                </a:extLst>
              </a:tr>
              <a:tr h="29083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۳ تا ۵ سال (۱۴ تا ۱۹ کیلوگرم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en-US" sz="1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ml</a:t>
                      </a:r>
                      <a:r>
                        <a:rPr lang="fa-IR" sz="1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15</a:t>
                      </a:r>
                      <a:endParaRPr lang="en-US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45017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89562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5771" y="1"/>
            <a:ext cx="5191970" cy="739290"/>
          </a:xfrm>
        </p:spPr>
        <p:txBody>
          <a:bodyPr>
            <a:noAutofit/>
          </a:bodyPr>
          <a:lstStyle/>
          <a:p>
            <a:pPr algn="r" rtl="1"/>
            <a:r>
              <a:rPr lang="fa-IR" sz="2000" b="1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درمان خس خس سينه ( احتمال آسم )</a:t>
            </a: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350110"/>
            <a:ext cx="7940661" cy="2443280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افشانه ( اسپری ) سالبوتامول</a:t>
            </a:r>
            <a:endParaRPr lang="en-US" sz="200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dirty="0">
                <a:cs typeface="B Nazanin" panose="00000400000000000000" pitchFamily="2" charset="-78"/>
              </a:rPr>
              <a:t>پس از ارزیابی سرفه و تنفس مشکل و قبل از طبقه‌بندی پنومونی، در صورتی که خس خس سینه همراه با یکی از دو نشانه تنفس تند یا تو کشیده شدن قفسه سینه وجود دارد ، ۲ پاف از افشانه سالبوتامول بدهيد اين کار را ۳ بار با فواصل 15 دقيقه تکرار کنيد.</a:t>
            </a:r>
            <a:endParaRPr lang="en-US" sz="2000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برای دادن سالبوتامول از آسان نفس (</a:t>
            </a:r>
            <a:r>
              <a:rPr lang="x-none" sz="2000" b="1" dirty="0">
                <a:cs typeface="B Nazanin" panose="00000400000000000000" pitchFamily="2" charset="-78"/>
              </a:rPr>
              <a:t>spacer</a:t>
            </a:r>
            <a:r>
              <a:rPr lang="fa-IR" sz="2000" b="1" dirty="0">
                <a:cs typeface="B Nazanin" panose="00000400000000000000" pitchFamily="2" charset="-78"/>
              </a:rPr>
              <a:t>  ) استفاده کنيد</a:t>
            </a:r>
            <a:endParaRPr lang="en-US" sz="2000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en-US" sz="2000" dirty="0">
                <a:cs typeface="B Nazanin" panose="00000400000000000000" pitchFamily="2" charset="-78"/>
              </a:rPr>
              <a:t>Spacer</a:t>
            </a:r>
            <a:r>
              <a:rPr lang="fa-IR" sz="2000" dirty="0">
                <a:cs typeface="B Nazanin" panose="00000400000000000000" pitchFamily="2" charset="-78"/>
              </a:rPr>
              <a:t>  یا آسان نفس یا دم یار ابزار موثری است که  داروهای گشاد کننده  مجاری ریه را بهتر در اختيار ريه‌ها قرار میدهد . در کودک زير 5 ، داروهای تنفسی را با استفاده از این ابزار بدهید. 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64117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6416" y="161103"/>
            <a:ext cx="5191970" cy="578188"/>
          </a:xfrm>
        </p:spPr>
        <p:txBody>
          <a:bodyPr>
            <a:noAutofit/>
          </a:bodyPr>
          <a:lstStyle/>
          <a:p>
            <a:pPr algn="r" rtl="1"/>
            <a:r>
              <a:rPr lang="fa-IR" sz="20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درمان خس خس سينه ( احتمال آسم )</a:t>
            </a:r>
            <a:br>
              <a:rPr lang="en-US" sz="2800" dirty="0">
                <a:solidFill>
                  <a:srgbClr val="FFFF21"/>
                </a:solidFill>
                <a:effectLst/>
                <a:cs typeface="B Titr" panose="00000700000000000000" pitchFamily="2" charset="-78"/>
              </a:rPr>
            </a:br>
            <a:endParaRPr lang="en-US" sz="2800" dirty="0">
              <a:solidFill>
                <a:srgbClr val="FFFF21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6835" y="891994"/>
            <a:ext cx="6413610" cy="3054101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b="1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برای استفاده از اسپری با آسان نفس </a:t>
            </a:r>
            <a:endParaRPr lang="en-US" b="1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dirty="0">
                <a:cs typeface="B Nazanin" panose="00000400000000000000" pitchFamily="2" charset="-78"/>
              </a:rPr>
              <a:t>در اسپری را برداشته و آن را به خوبی تکان دهيد.</a:t>
            </a:r>
            <a:endParaRPr lang="en-US" dirty="0">
              <a:cs typeface="B Nazanin" panose="00000400000000000000" pitchFamily="2" charset="-78"/>
            </a:endParaRPr>
          </a:p>
          <a:p>
            <a:pPr lvl="0" algn="just" rtl="1"/>
            <a:r>
              <a:rPr lang="fa-IR" dirty="0">
                <a:cs typeface="B Nazanin" panose="00000400000000000000" pitchFamily="2" charset="-78"/>
              </a:rPr>
              <a:t>کودک بايد دهانه دستگاه را در دهانش قرار داده و از راه آن با دهان تنفس کند.</a:t>
            </a:r>
            <a:endParaRPr lang="en-US" dirty="0">
              <a:cs typeface="B Nazanin" panose="00000400000000000000" pitchFamily="2" charset="-78"/>
            </a:endParaRPr>
          </a:p>
          <a:p>
            <a:pPr lvl="0" algn="just" rtl="1"/>
            <a:r>
              <a:rPr lang="fa-IR" dirty="0">
                <a:cs typeface="B Nazanin" panose="00000400000000000000" pitchFamily="2" charset="-78"/>
              </a:rPr>
              <a:t>سپس اسپری را فشرده و به داخل محفظه آسان نفس اسپری کنید. کودک نيز به طور طبیعی تنفس کند.</a:t>
            </a:r>
            <a:endParaRPr lang="en-US" dirty="0">
              <a:cs typeface="B Nazanin" panose="00000400000000000000" pitchFamily="2" charset="-78"/>
            </a:endParaRPr>
          </a:p>
          <a:p>
            <a:pPr lvl="0" algn="just" rtl="1"/>
            <a:r>
              <a:rPr lang="fa-IR" dirty="0">
                <a:cs typeface="B Nazanin" panose="00000400000000000000" pitchFamily="2" charset="-78"/>
              </a:rPr>
              <a:t>کودک نفس کشيدن و دميدن را سه تا چهار بار تکرار کند.</a:t>
            </a:r>
            <a:endParaRPr lang="en-US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پس از هر بار استفاده از دستگاه ، آن را با آب ولرم شستشو دهید .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8" y="-20036"/>
            <a:ext cx="2260697" cy="182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809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63938" y="128469"/>
            <a:ext cx="3664920" cy="610821"/>
          </a:xfrm>
        </p:spPr>
        <p:txBody>
          <a:bodyPr>
            <a:noAutofit/>
          </a:bodyPr>
          <a:lstStyle/>
          <a:p>
            <a:pPr algn="r"/>
            <a:r>
              <a:rPr lang="fa-IR" sz="2400" b="1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درمان تب و درد 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</a:br>
            <a:endParaRPr lang="en-US" sz="24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739290"/>
            <a:ext cx="7410958" cy="3817621"/>
          </a:xfrm>
        </p:spPr>
        <p:txBody>
          <a:bodyPr>
            <a:normAutofit/>
          </a:bodyPr>
          <a:lstStyle/>
          <a:p>
            <a:pPr marL="0" lvl="0" indent="57150" algn="r" rtl="1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400050" algn="l"/>
                <a:tab pos="514350" algn="l"/>
              </a:tabLst>
            </a:pPr>
            <a:r>
              <a:rPr lang="fa-IR" altLang="en-US" sz="16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استامینوفن / ایبوبروفن</a:t>
            </a:r>
            <a:endParaRPr lang="en-US" altLang="en-US" sz="1600" b="1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marL="0" lvl="0" indent="57150" algn="just" rtl="1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400050" algn="l"/>
                <a:tab pos="514350" algn="l"/>
              </a:tabLst>
            </a:pPr>
            <a:r>
              <a:rPr lang="fa-IR" altLang="en-US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برای تب مساوی یا بالاتر از 38.5 يا گوش درد استامينوفن یا ایبوپروفن( در صورت عدم وجود استامینوفن ) بدهيد.</a:t>
            </a:r>
            <a:endParaRPr lang="en-US" altLang="en-US" dirty="0">
              <a:cs typeface="B Nazanin" panose="00000400000000000000" pitchFamily="2" charset="-78"/>
            </a:endParaRPr>
          </a:p>
          <a:p>
            <a:pPr marL="0" lvl="0" indent="57150" algn="just" rtl="1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400050" algn="l"/>
                <a:tab pos="514350" algn="l"/>
              </a:tabLst>
            </a:pPr>
            <a:r>
              <a:rPr lang="fa-IR" altLang="en-US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تا زمانی که تب بالا يا گوش درد برطرف نشده، استامينوفن (هر 4 تا 6 ساعت ) و یا ایبوپروفن را هر 6 تا 8 ساعت  تکرار کنید .</a:t>
            </a:r>
            <a:endParaRPr lang="en-US" altLang="en-US" dirty="0">
              <a:cs typeface="B Nazanin" panose="00000400000000000000" pitchFamily="2" charset="-78"/>
            </a:endParaRPr>
          </a:p>
          <a:p>
            <a:pPr marL="0" lvl="0" indent="57150" algn="just" rtl="1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400050" algn="l"/>
                <a:tab pos="514350" algn="l"/>
              </a:tabLst>
            </a:pPr>
            <a:r>
              <a:rPr lang="fa-IR" altLang="en-US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⃰ </a:t>
            </a:r>
            <a:r>
              <a:rPr lang="fa-IR" altLang="en-US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 بهتر است مقادیر داروهای خوراکی را با استفاده از سرنگ( بدون سوزن)  اندازه گیری کنید و سپس با سرنگ یا قاشق مناسب به کودک بدهید .</a:t>
            </a:r>
            <a:endParaRPr lang="en-US" altLang="en-US" dirty="0">
              <a:cs typeface="B Nazanin" panose="00000400000000000000" pitchFamily="2" charset="-78"/>
            </a:endParaRPr>
          </a:p>
          <a:p>
            <a:pPr marL="0" lvl="0" indent="57150" algn="just" rtl="1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400050" algn="l"/>
                <a:tab pos="514350" algn="l"/>
              </a:tabLst>
            </a:pP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⃰</a:t>
            </a:r>
            <a:r>
              <a:rPr lang="fa-IR" altLang="en-US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⃰</a:t>
            </a:r>
            <a:r>
              <a:rPr lang="fa-IR" altLang="en-US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  به طور معمول تن شویه برای کاهش تب توصیه نمی شود مگر در مواردی که در راهنما قید شده است.</a:t>
            </a:r>
            <a:endParaRPr lang="en-US" altLang="en-US" dirty="0">
              <a:cs typeface="B Nazanin" panose="00000400000000000000" pitchFamily="2" charset="-78"/>
            </a:endParaRPr>
          </a:p>
          <a:p>
            <a:pPr>
              <a:lnSpc>
                <a:spcPct val="14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551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9870" y="309801"/>
            <a:ext cx="1985165" cy="305410"/>
          </a:xfrm>
        </p:spPr>
        <p:txBody>
          <a:bodyPr>
            <a:noAutofit/>
          </a:bodyPr>
          <a:lstStyle/>
          <a:p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effectLst/>
                <a:cs typeface="B Titr" panose="00000700000000000000" pitchFamily="2" charset="-78"/>
              </a:rPr>
              <a:t>درمان تب و درد </a:t>
            </a:r>
            <a:br>
              <a:rPr lang="en-US" sz="2000" dirty="0">
                <a:solidFill>
                  <a:schemeClr val="accent1">
                    <a:lumMod val="50000"/>
                  </a:schemeClr>
                </a:solidFill>
                <a:effectLst/>
                <a:cs typeface="B Titr" panose="00000700000000000000" pitchFamily="2" charset="-78"/>
              </a:rPr>
            </a:br>
            <a:endParaRPr lang="en-US" sz="20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E0B9110-CCB0-4181-B871-55EB8878E0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D9C18A-0A9C-4730-BD0C-3EEB236D2A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39" t="59380" r="51380" b="17743"/>
          <a:stretch/>
        </p:blipFill>
        <p:spPr>
          <a:xfrm>
            <a:off x="1333704" y="615212"/>
            <a:ext cx="7055921" cy="394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9383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4950" y="207076"/>
            <a:ext cx="5955495" cy="532214"/>
          </a:xfrm>
        </p:spPr>
        <p:txBody>
          <a:bodyPr>
            <a:noAutofit/>
          </a:bodyPr>
          <a:lstStyle/>
          <a:p>
            <a:pPr algn="r" rtl="1"/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درمان موضعی عفونت مزمن گوش (فیتیله گذاری)</a:t>
            </a:r>
            <a:br>
              <a:rPr lang="en-US" sz="20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</a:br>
            <a:endParaRPr lang="en-US" sz="20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2367" y="586585"/>
            <a:ext cx="7024429" cy="3970329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1400" dirty="0">
                <a:cs typeface="B Nazanin" panose="00000400000000000000" pitchFamily="2" charset="-78"/>
              </a:rPr>
              <a:t> </a:t>
            </a:r>
            <a:r>
              <a:rPr lang="fa-IR" sz="1400" b="1" dirty="0">
                <a:cs typeface="B Nazanin" panose="00000400000000000000" pitchFamily="2" charset="-78"/>
              </a:rPr>
              <a:t>از یک گاز استریل یا پارچه‌ تميز و جذب کننده آب  استفاده کنید و آن را به صورت فتيله لوله‌ای درآوريد.</a:t>
            </a:r>
            <a:endParaRPr lang="en-US" sz="1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400" b="1" dirty="0">
                <a:cs typeface="B Nazanin" panose="00000400000000000000" pitchFamily="2" charset="-78"/>
              </a:rPr>
              <a:t>فتيله را در داخل گوش کودک قرار دهيد. بطور مرتب آن را کنترل کنید و پس از آن که فتيله خيس شد، آن را از گوش خارج کنید و سپس مجددا یک فتيله تميز را در داخل گوش قرار دهيد .</a:t>
            </a:r>
            <a:endParaRPr lang="en-US" sz="1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400" b="1" dirty="0">
                <a:cs typeface="B Nazanin" panose="00000400000000000000" pitchFamily="2" charset="-78"/>
              </a:rPr>
              <a:t>*به مادر نحوه فتیله گذاری را آموزش دهید و از او بخواهید لااقل روزی 3 بار ترشحات گوش را خشک کند . اين کار را تا زمانی که ترشحات گوش کاملا خشک شود ، ادامه دهد و در صورتی که پزشک قطره آنتی بیوتیک موضعی تجویز نموده است روزانه سه بار پس از خشک کردن گوش قطره گوشی را در آن بچکاند.</a:t>
            </a:r>
            <a:endParaRPr lang="en-US" sz="1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400" b="1" dirty="0">
                <a:cs typeface="B Nazanin" panose="00000400000000000000" pitchFamily="2" charset="-78"/>
              </a:rPr>
              <a:t>به هیچ عنوان چیز دیگری نظیر روغن و یا مایعات دیگر یا دود سیگار و غیره داخل گوش نریزید. </a:t>
            </a:r>
            <a:endParaRPr lang="en-US" sz="1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400" b="1" dirty="0">
                <a:cs typeface="B Nazanin" panose="00000400000000000000" pitchFamily="2" charset="-78"/>
              </a:rPr>
              <a:t>به مادر توصیه کنید که در طول درمان شنا کردن ممنوع است و در حین استحمام مراقب باشد تا آب وارد گوش کودک نشود. </a:t>
            </a:r>
            <a:endParaRPr lang="en-US" sz="1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endParaRPr lang="en-US" sz="16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76016" cy="379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7790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5" y="357527"/>
            <a:ext cx="6719020" cy="458115"/>
          </a:xfrm>
        </p:spPr>
        <p:txBody>
          <a:bodyPr>
            <a:noAutofit/>
          </a:bodyPr>
          <a:lstStyle/>
          <a:p>
            <a:pPr algn="r" rtl="1"/>
            <a:r>
              <a:rPr lang="fa-IR" sz="18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درمان های  بی‌ضررخانگی در سرفه و سرماخوردگی و گلو درد غیرچرکی</a:t>
            </a:r>
            <a:br>
              <a:rPr lang="en-US" sz="18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</a:br>
            <a:endParaRPr lang="en-US" sz="18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2491" y="815641"/>
            <a:ext cx="7787956" cy="3435863"/>
          </a:xfrm>
        </p:spPr>
        <p:txBody>
          <a:bodyPr>
            <a:noAutofit/>
          </a:bodyPr>
          <a:lstStyle/>
          <a:p>
            <a:pPr algn="just" rtl="1"/>
            <a:r>
              <a:rPr lang="en-US" sz="1600" dirty="0">
                <a:cs typeface="B Nazanin" panose="00000400000000000000" pitchFamily="2" charset="-78"/>
              </a:rPr>
              <a:t> </a:t>
            </a:r>
            <a:r>
              <a:rPr lang="fa-IR" sz="1600" b="1" dirty="0">
                <a:cs typeface="B Nazanin" panose="00000400000000000000" pitchFamily="2" charset="-78"/>
              </a:rPr>
              <a:t>شير مادر را به دفعات بیشتر بدهید.</a:t>
            </a:r>
            <a:endParaRPr lang="en-US" sz="1600" b="1" dirty="0">
              <a:cs typeface="B Nazanin" panose="00000400000000000000" pitchFamily="2" charset="-78"/>
            </a:endParaRPr>
          </a:p>
          <a:p>
            <a:pPr marL="457200" lvl="1" indent="0" algn="just" rtl="1">
              <a:buNone/>
            </a:pPr>
            <a:r>
              <a:rPr lang="fa-IR" sz="1600" b="1" dirty="0">
                <a:cs typeface="B Nazanin" panose="00000400000000000000" pitchFamily="2" charset="-78"/>
              </a:rPr>
              <a:t>به کودک مقادیر بیشتری مایعات بخصوص آب میوه های تازه بدهید . </a:t>
            </a:r>
            <a:endParaRPr lang="en-US" sz="1600" b="1" dirty="0">
              <a:cs typeface="B Nazanin" panose="00000400000000000000" pitchFamily="2" charset="-78"/>
            </a:endParaRPr>
          </a:p>
          <a:p>
            <a:pPr marL="457200" lvl="1" indent="0" algn="just" rtl="1">
              <a:buNone/>
            </a:pPr>
            <a:r>
              <a:rPr lang="ar-SA" sz="1600" b="1" dirty="0">
                <a:cs typeface="B Nazanin" panose="00000400000000000000" pitchFamily="2" charset="-78"/>
              </a:rPr>
              <a:t>قطره کلرورسدیم بینى را با احتیاط در سوراخ های بینی بچکانید</a:t>
            </a:r>
            <a:r>
              <a:rPr lang="fa-IR" sz="1600" b="1" dirty="0">
                <a:cs typeface="B Nazanin" panose="00000400000000000000" pitchFamily="2" charset="-78"/>
              </a:rPr>
              <a:t> و بینی کودک را تمیز کنید .</a:t>
            </a:r>
          </a:p>
          <a:p>
            <a:pPr marL="457200" lvl="1" indent="0" algn="just" rtl="1">
              <a:buNone/>
            </a:pPr>
            <a:r>
              <a:rPr lang="fa-IR" sz="1600" b="1" dirty="0">
                <a:cs typeface="B Nazanin" panose="00000400000000000000" pitchFamily="2" charset="-78"/>
              </a:rPr>
              <a:t>در کودکان بالای یکسال </a:t>
            </a:r>
            <a:r>
              <a:rPr lang="ar-SA" sz="1600" b="1" dirty="0">
                <a:cs typeface="B Nazanin" panose="00000400000000000000" pitchFamily="2" charset="-78"/>
              </a:rPr>
              <a:t>آبلیمو با عسل</a:t>
            </a:r>
            <a:r>
              <a:rPr lang="fa-IR" sz="1600" b="1" dirty="0">
                <a:cs typeface="B Nazanin" panose="00000400000000000000" pitchFamily="2" charset="-78"/>
              </a:rPr>
              <a:t> و مایعات گرم بدهید .</a:t>
            </a:r>
            <a:endParaRPr lang="en-US" sz="1600" b="1" dirty="0">
              <a:cs typeface="B Nazanin" panose="00000400000000000000" pitchFamily="2" charset="-78"/>
            </a:endParaRPr>
          </a:p>
          <a:p>
            <a:pPr marL="457200" lvl="1" indent="0" algn="just" rtl="1">
              <a:buNone/>
            </a:pPr>
            <a:r>
              <a:rPr lang="fa-IR" sz="1600" b="1" dirty="0">
                <a:cs typeface="B Nazanin" panose="00000400000000000000" pitchFamily="2" charset="-78"/>
              </a:rPr>
              <a:t>کودک را از </a:t>
            </a:r>
            <a:r>
              <a:rPr lang="ar-SA" sz="1600" b="1" dirty="0">
                <a:cs typeface="B Nazanin" panose="00000400000000000000" pitchFamily="2" charset="-78"/>
              </a:rPr>
              <a:t>هرگونه تماس با محرک های تنفسی از جمله دود سیگار ، قلیان و غیره </a:t>
            </a:r>
            <a:r>
              <a:rPr lang="fa-IR" sz="1600" b="1" dirty="0">
                <a:cs typeface="B Nazanin" panose="00000400000000000000" pitchFamily="2" charset="-78"/>
              </a:rPr>
              <a:t>دور نگه دارید. </a:t>
            </a:r>
            <a:endParaRPr lang="en-US" sz="16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ar-SA" sz="1600" b="1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مواردی که توصیه نمی شود :</a:t>
            </a:r>
            <a:endParaRPr lang="en-US" sz="160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marL="0" lvl="0" indent="0" algn="just" rtl="1">
              <a:buNone/>
            </a:pPr>
            <a:r>
              <a:rPr lang="fa-IR" sz="1600" b="1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استفاده از شربت های ضد سرفه یا ضد حساسیت در کودکان زیر 2 سال ممنوع است ( برای بالای دو سال  نیز مراقب سلامت باید توصیه های لازم را به مادر بدهید)</a:t>
            </a:r>
          </a:p>
          <a:p>
            <a:pPr marL="0" lvl="0" indent="0" algn="just" rtl="1">
              <a:buNone/>
            </a:pPr>
            <a:r>
              <a:rPr lang="fa-IR" sz="1600" b="1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 استفاده از هرگونه دارو های گیاهی یا سنتی به شکل خوراکی یا بخور بدون اجازه پزشک ممنوع است . </a:t>
            </a:r>
            <a:endParaRPr lang="en-US" sz="160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8765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5" y="128470"/>
            <a:ext cx="6871725" cy="458115"/>
          </a:xfrm>
        </p:spPr>
        <p:txBody>
          <a:bodyPr>
            <a:noAutofit/>
          </a:bodyPr>
          <a:lstStyle/>
          <a:p>
            <a:pPr lvl="0" algn="r" rtl="1" eaLnBrk="0" fontAlgn="base" hangingPunct="0">
              <a:spcAft>
                <a:spcPct val="0"/>
              </a:spcAft>
              <a:tabLst>
                <a:tab pos="514350" algn="l"/>
              </a:tabLst>
            </a:pPr>
            <a:r>
              <a:rPr lang="fa-IR" altLang="en-US" sz="16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درمان اسهال و کم آبی برنامه الف: درمان کم آبی در منزل </a:t>
            </a:r>
            <a:br>
              <a:rPr lang="en-US" altLang="en-US" sz="1600" dirty="0">
                <a:solidFill>
                  <a:schemeClr val="accent1">
                    <a:lumMod val="50000"/>
                  </a:schemeClr>
                </a:solidFill>
                <a:effectLst/>
                <a:cs typeface="B Titr" panose="00000700000000000000" pitchFamily="2" charset="-78"/>
              </a:rPr>
            </a:br>
            <a:endParaRPr lang="en-US" sz="16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6441728"/>
              </p:ext>
            </p:extLst>
          </p:nvPr>
        </p:nvGraphicFramePr>
        <p:xfrm>
          <a:off x="296260" y="433880"/>
          <a:ext cx="8551482" cy="4709620"/>
        </p:xfrm>
        <a:graphic>
          <a:graphicData uri="http://schemas.openxmlformats.org/drawingml/2006/table">
            <a:tbl>
              <a:tblPr rtl="1" firstRow="1" firstCol="1" bandRow="1">
                <a:tableStyleId>{0505E3EF-67EA-436B-97B2-0124C06EBD24}</a:tableStyleId>
              </a:tblPr>
              <a:tblGrid>
                <a:gridCol w="8551482">
                  <a:extLst>
                    <a:ext uri="{9D8B030D-6E8A-4147-A177-3AD203B41FA5}">
                      <a16:colId xmlns:a16="http://schemas.microsoft.com/office/drawing/2014/main" val="2694726327"/>
                    </a:ext>
                  </a:extLst>
                </a:gridCol>
              </a:tblGrid>
              <a:tr h="4709620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13715" algn="l"/>
                        </a:tabLst>
                      </a:pPr>
                      <a:r>
                        <a:rPr lang="fa-IR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چها</a:t>
                      </a:r>
                      <a:r>
                        <a:rPr lang="fa-IR" sz="15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ر قانون درمان در منزل را به مادر آموزش دهيد:</a:t>
                      </a:r>
                      <a:endParaRPr lang="en-US" sz="15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500" b="1" dirty="0">
                          <a:effectLst/>
                          <a:cs typeface="B Nazanin" panose="00000400000000000000" pitchFamily="2" charset="-78"/>
                        </a:rPr>
                        <a:t>1-دادن مايعات اضافی (هر قدر که کودک تمایل دارد )</a:t>
                      </a:r>
                      <a:endParaRPr lang="en-US" sz="15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fa-IR" sz="1500" b="0" kern="0" dirty="0">
                          <a:effectLst/>
                          <a:cs typeface="B Nazanin" panose="00000400000000000000" pitchFamily="2" charset="-78"/>
                        </a:rPr>
                        <a:t>مرتبا و هر بار در زمان بيشتری به کودکش شير بدهد.</a:t>
                      </a:r>
                      <a:endParaRPr lang="en-US" sz="1500" b="0" kern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fa-IR" sz="1500" b="0" kern="0" dirty="0">
                          <a:effectLst/>
                          <a:cs typeface="B Nazanin" panose="00000400000000000000" pitchFamily="2" charset="-78"/>
                        </a:rPr>
                        <a:t>اگر کودک انحصارا شیر مادر نمی خورد ،  بر حسب سن او محلول </a:t>
                      </a:r>
                      <a:r>
                        <a:rPr lang="en-US" sz="1500" b="0" kern="0" dirty="0">
                          <a:effectLst/>
                          <a:cs typeface="B Nazanin" panose="00000400000000000000" pitchFamily="2" charset="-78"/>
                        </a:rPr>
                        <a:t>ORS</a:t>
                      </a:r>
                      <a:r>
                        <a:rPr lang="fa-IR" sz="1500" b="0" kern="0" dirty="0">
                          <a:effectLst/>
                          <a:cs typeface="B Nazanin" panose="00000400000000000000" pitchFamily="2" charset="-78"/>
                        </a:rPr>
                        <a:t> ، غذاهای آبکی(مانند سوپ، ماست و دوغ)یا آب سالم داده شود. </a:t>
                      </a:r>
                    </a:p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fa-IR" sz="1500" b="0" kern="0" dirty="0">
                          <a:effectLst/>
                          <a:cs typeface="B Nazanin" panose="00000400000000000000" pitchFamily="2" charset="-78"/>
                        </a:rPr>
                        <a:t>از مایعات شیرین مثل نوشابه و آب میوه های صنعتی استفاده نشود. </a:t>
                      </a:r>
                      <a:endParaRPr lang="fa-IR" sz="1500" b="0" kern="0" dirty="0">
                        <a:solidFill>
                          <a:srgbClr val="00B050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48895" indent="0" algn="r" rtl="1">
                        <a:lnSpc>
                          <a:spcPct val="100000"/>
                        </a:lnSpc>
                      </a:pP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تهیه کردن  </a:t>
                      </a:r>
                      <a:r>
                        <a:rPr lang="en-US" sz="1500" b="0" dirty="0">
                          <a:effectLst/>
                          <a:cs typeface="B Nazanin" panose="00000400000000000000" pitchFamily="2" charset="-78"/>
                        </a:rPr>
                        <a:t>ORS</a:t>
                      </a: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 در منزل را به مادر آموزش دهيد:</a:t>
                      </a:r>
                    </a:p>
                    <a:p>
                      <a:pPr marL="48895" indent="0" algn="r" rtl="1">
                        <a:lnSpc>
                          <a:spcPct val="100000"/>
                        </a:lnSpc>
                      </a:pP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یک بسته </a:t>
                      </a:r>
                      <a:r>
                        <a:rPr lang="en-US" sz="1500" b="0" dirty="0">
                          <a:effectLst/>
                          <a:cs typeface="B Nazanin" panose="00000400000000000000" pitchFamily="2" charset="-78"/>
                        </a:rPr>
                        <a:t>ORS</a:t>
                      </a: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 به مادر بدهيد.</a:t>
                      </a:r>
                      <a:endParaRPr lang="en-US" sz="15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129540" indent="-80645" algn="r" rtl="1">
                        <a:lnSpc>
                          <a:spcPct val="100000"/>
                        </a:lnSpc>
                      </a:pP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به مادر نشان بدهید که او</a:t>
                      </a:r>
                      <a:r>
                        <a:rPr lang="x-none" sz="1500" b="0" dirty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آر</a:t>
                      </a:r>
                      <a:r>
                        <a:rPr lang="x-none" sz="1500" b="0" dirty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اس را چگونه و با چه مقدار آب مخلوط کند</a:t>
                      </a: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</a:p>
                    <a:p>
                      <a:pPr marL="129540" indent="-80645" algn="r" rtl="1">
                        <a:lnSpc>
                          <a:spcPct val="100000"/>
                        </a:lnSpc>
                      </a:pP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به مادر نشان بدهید چه مقدار او</a:t>
                      </a:r>
                      <a:r>
                        <a:rPr lang="x-none" sz="1500" b="0" dirty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آر</a:t>
                      </a:r>
                      <a:r>
                        <a:rPr lang="x-none" sz="1500" b="0" dirty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اس را پس از هر بار دفع آبکی به او بدهد؛</a:t>
                      </a:r>
                      <a:endParaRPr lang="en-US" sz="15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238125" marR="0" indent="-238125" algn="just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-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در شیرخوار زیر6 ماه، 10 میلى لیتر به ازاء هرکیلوگرم وزن بدن به ازاء هر بار اجابت مزاج آبکی،</a:t>
                      </a:r>
                      <a:endParaRPr lang="en-US" sz="15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indent="0" algn="just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-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در کودك کمتر از 2 سال 50 تا 100 میلی لیتر</a:t>
                      </a: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پس از هر بار دفع مدفوع</a:t>
                      </a:r>
                      <a:endParaRPr lang="fa-IR" sz="15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indent="0" algn="just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-د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ر کودك 2 سال یا بیشتر 100تا 200 میلی لیتر پس از هر بار دفع مدفوع</a:t>
                      </a: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</a:p>
                    <a:p>
                      <a:pPr marL="0" marR="0" indent="0" algn="just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او</a:t>
                      </a:r>
                      <a:r>
                        <a:rPr lang="en-US" sz="1500" b="0" dirty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آر</a:t>
                      </a:r>
                      <a:r>
                        <a:rPr lang="en-US" sz="1500" b="0" dirty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اس براي مصرف 2روز به مادر بدهید</a:t>
                      </a:r>
                      <a:r>
                        <a:rPr lang="en-US" sz="1500" b="0" dirty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</a:p>
                    <a:p>
                      <a:pPr marL="0"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محلول او</a:t>
                      </a:r>
                      <a:r>
                        <a:rPr lang="en-US" sz="1500" b="0" dirty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آر</a:t>
                      </a:r>
                      <a:r>
                        <a:rPr lang="en-US" sz="1500" b="0" dirty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  <a:r>
                        <a:rPr lang="ar-SA" sz="1500" b="0" dirty="0">
                          <a:effectLst/>
                          <a:cs typeface="B Nazanin" panose="00000400000000000000" pitchFamily="2" charset="-78"/>
                        </a:rPr>
                        <a:t>اس را با فنجان یا قاشق مرتباً جرعه جرعه بدهد</a:t>
                      </a:r>
                      <a:r>
                        <a:rPr lang="en-US" sz="1500" b="0" dirty="0">
                          <a:effectLst/>
                          <a:cs typeface="B Nazanin" panose="00000400000000000000" pitchFamily="2" charset="-78"/>
                        </a:rPr>
                        <a:t>.</a:t>
                      </a:r>
                      <a:endParaRPr lang="fa-IR" sz="15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اگر کودک استفراغ کرد 10 دقیقه صبر کنید، سپس محلول را آهسته تر ادامه دهد. </a:t>
                      </a:r>
                    </a:p>
                    <a:p>
                      <a:pPr marL="0"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0" dirty="0">
                          <a:effectLst/>
                          <a:cs typeface="B Nazanin" panose="00000400000000000000" pitchFamily="2" charset="-78"/>
                        </a:rPr>
                        <a:t>تا زمان قطع اسهال دادن مایعات اضافی را ادامه دهد.</a:t>
                      </a:r>
                    </a:p>
                    <a:p>
                      <a:pPr marL="0"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effectLst/>
                          <a:cs typeface="B Nazanin" panose="00000400000000000000" pitchFamily="2" charset="-78"/>
                        </a:rPr>
                        <a:t>2- دادن مکمل روی برای مدت 10 تا 14 روز</a:t>
                      </a:r>
                    </a:p>
                    <a:p>
                      <a:pPr marL="0"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effectLst/>
                          <a:cs typeface="B Nazanin" panose="00000400000000000000" pitchFamily="2" charset="-78"/>
                        </a:rPr>
                        <a:t>3- تغذیه را ادامه دهید( در سن کمتر از 6 ماه، فقط شیر مادر)</a:t>
                      </a:r>
                    </a:p>
                    <a:p>
                      <a:pPr marL="0"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effectLst/>
                          <a:cs typeface="B Nazanin" panose="00000400000000000000" pitchFamily="2" charset="-78"/>
                        </a:rPr>
                        <a:t>4- به مادر بگویید چه زمانی باید مجددا برگردد. </a:t>
                      </a:r>
                    </a:p>
                    <a:p>
                      <a:pPr marL="0" marR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400" b="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marL="43725" marR="43725" marT="0" marB="0"/>
                </a:tc>
                <a:extLst>
                  <a:ext uri="{0D108BD9-81ED-4DB2-BD59-A6C34878D82A}">
                    <a16:rowId xmlns:a16="http://schemas.microsoft.com/office/drawing/2014/main" val="1903664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0900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6590" y="149049"/>
            <a:ext cx="4581150" cy="610820"/>
          </a:xfrm>
        </p:spPr>
        <p:txBody>
          <a:bodyPr>
            <a:noAutofit/>
          </a:bodyPr>
          <a:lstStyle/>
          <a:p>
            <a:pPr lvl="0" algn="r" rtl="1"/>
            <a:r>
              <a:rPr lang="fa-IR" sz="24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مفاهیم ضروری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</a:br>
            <a:endParaRPr lang="en-US" sz="24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9785" y="586586"/>
            <a:ext cx="7940660" cy="4102456"/>
          </a:xfrm>
        </p:spPr>
        <p:txBody>
          <a:bodyPr>
            <a:noAutofit/>
          </a:bodyPr>
          <a:lstStyle/>
          <a:p>
            <a:pPr marL="0" lvl="0" indent="0" algn="just" rtl="1">
              <a:lnSpc>
                <a:spcPct val="15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اگر براساس بوکلت پس از ارزیابی و طبقه بندی ، بیمار باید</a:t>
            </a:r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انتقال یا</a:t>
            </a:r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ارجاع شود:</a:t>
            </a:r>
            <a:endParaRPr lang="fa-IR" b="1" dirty="0">
              <a:solidFill>
                <a:srgbClr val="FFABC9"/>
              </a:solidFill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</a:pPr>
            <a:r>
              <a:rPr lang="fa-IR" b="1" dirty="0">
                <a:solidFill>
                  <a:srgbClr val="F00039"/>
                </a:solidFill>
                <a:cs typeface="B Nazanin" panose="00000400000000000000" pitchFamily="2" charset="-78"/>
              </a:rPr>
              <a:t>انتقال دهید : </a:t>
            </a:r>
            <a:r>
              <a:rPr lang="fa-IR" b="1" dirty="0">
                <a:cs typeface="B Nazanin" panose="00000400000000000000" pitchFamily="2" charset="-78"/>
              </a:rPr>
              <a:t>همزمان با انجام اقدامات قبل از انتقال با مرکز اورژانس برای انتقال بیمار، تماس بگیرید و همچنین مرکز جامع سلامت را در جریان شرایط بیمار و اقدامات انجام شده قرار دهید . (ضروری است یک نفر از پرسنل همراه بیمار باشد)</a:t>
            </a:r>
            <a:r>
              <a:rPr lang="en-US" b="1" dirty="0">
                <a:cs typeface="B Nazanin" panose="00000400000000000000" pitchFamily="2" charset="-78"/>
              </a:rPr>
              <a:t>.</a:t>
            </a:r>
            <a:endParaRPr lang="fa-IR" b="1" dirty="0"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</a:pPr>
            <a:r>
              <a:rPr lang="fa-IR" b="1" dirty="0">
                <a:solidFill>
                  <a:srgbClr val="F00039"/>
                </a:solidFill>
                <a:cs typeface="B Nazanin" panose="00000400000000000000" pitchFamily="2" charset="-78"/>
              </a:rPr>
              <a:t>فورا ارجاع دهید : </a:t>
            </a:r>
            <a:r>
              <a:rPr lang="fa-IR" b="1" dirty="0">
                <a:cs typeface="B Nazanin" panose="00000400000000000000" pitchFamily="2" charset="-78"/>
              </a:rPr>
              <a:t>پس از انجام اقدامات و توصیه های لازم ( گرم نگه داشتن ، شیر دهی مکرر، تجویز استامینوفن و...... ) از همراه شیرخوار /کودک بیمار بخواهید که  او را بلافاصله با سریعترین و مطمئن ترین وسیله نقلیه به نزدیکترین مرکزی که پزشک در آن حضور دارد، برساند و همچنین به پزشک مرکز در خصوص ارجاع بیمار اطلاع دهید . </a:t>
            </a:r>
          </a:p>
        </p:txBody>
      </p:sp>
    </p:spTree>
    <p:extLst>
      <p:ext uri="{BB962C8B-B14F-4D97-AF65-F5344CB8AC3E}">
        <p14:creationId xmlns:p14="http://schemas.microsoft.com/office/powerpoint/2010/main" val="11344530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64B02B7-84BF-4CA3-A4E2-8911CA3183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048" t="17926" r="49814" b="16482"/>
          <a:stretch/>
        </p:blipFill>
        <p:spPr>
          <a:xfrm>
            <a:off x="1976015" y="0"/>
            <a:ext cx="6871725" cy="5143499"/>
          </a:xfrm>
        </p:spPr>
      </p:pic>
    </p:spTree>
    <p:extLst>
      <p:ext uri="{BB962C8B-B14F-4D97-AF65-F5344CB8AC3E}">
        <p14:creationId xmlns:p14="http://schemas.microsoft.com/office/powerpoint/2010/main" val="15463642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2245" y="90826"/>
            <a:ext cx="5955495" cy="572644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نکات ضروری</a:t>
            </a:r>
            <a:endParaRPr lang="en-US" sz="28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1" y="736336"/>
            <a:ext cx="7024430" cy="3973284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just" rtl="1">
              <a:lnSpc>
                <a:spcPct val="130000"/>
              </a:lnSpc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از سن کودک تنها زمانی استفاده کنيد که وزن‌ او را نمی‌دانيد. مقدار تقريبی 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ORS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 لازم (به ميلی‌متر) را با ضرب کردن وزن کودک (به کيلوگرم) در عدد 75 نيز می‌توان به دست آورد.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lvl="0" indent="0" algn="just" rtl="1">
              <a:lnSpc>
                <a:spcPct val="130000"/>
              </a:lnSpc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در صورت نیاز کودک به 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ORS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، بيشتر</a:t>
            </a:r>
            <a:r>
              <a:rPr lang="af-ZA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از انچه در جدول آمده به او 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ORS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 بدهيد.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lvl="0" indent="0" algn="just" rtl="1">
              <a:lnSpc>
                <a:spcPct val="130000"/>
              </a:lnSpc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به کودکان کوچک‌تر از 6 ماه که شير مادر نمی‌خورند، همراه با 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ORS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 ، 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ml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200 – 100 آب سالم هم بدهيد.به مادر نشان دهيد محلول 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ORS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 را چگونه بدهد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</a:p>
          <a:p>
            <a:pPr marL="0" lvl="0" indent="0" algn="just" rtl="1">
              <a:lnSpc>
                <a:spcPct val="130000"/>
              </a:lnSpc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مايعات را با فنجان جرعه  جرعه بنوشاند.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lvl="0" indent="0" algn="just" rtl="1">
              <a:lnSpc>
                <a:spcPct val="130000"/>
              </a:lnSpc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اگر کودک استفراغ کرد، 10 دقيقه صبر کنید. سپس ادامه دهید، ولی آهسته‌تر.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lvl="0" indent="0" algn="just" rtl="1">
              <a:lnSpc>
                <a:spcPct val="130000"/>
              </a:lnSpc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تا زمانی که کودک نیاز دارد، شير دادن را ادامه دهید.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09201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3234" y="128470"/>
            <a:ext cx="7887211" cy="4500679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lvl="3" indent="0" algn="r" rtl="1">
              <a:spcBef>
                <a:spcPts val="0"/>
              </a:spcBef>
              <a:buNone/>
            </a:pP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پس از   4 ساعت : وضعيت کودک را بار ديگر ارزيابی و او را از نظر کم‌آبی طبقه‌بندی کنيد:</a:t>
            </a:r>
            <a:endParaRPr lang="en-US" sz="1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just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نحوه آماده کرده محلول 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ORS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 و برای تکميل يک درمان 4 ساعته مقدار 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ORS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در منزل را به مادر نشان دهيد.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just" rtl="1"/>
            <a:r>
              <a:rPr lang="ar-SA" b="1" dirty="0">
                <a:solidFill>
                  <a:schemeClr val="tx1"/>
                </a:solidFill>
                <a:cs typeface="B Nazanin" panose="00000400000000000000" pitchFamily="2" charset="-78"/>
              </a:rPr>
              <a:t>براي جبران کم آبی به طور کامل،</a:t>
            </a:r>
            <a:r>
              <a:rPr lang="fa-IR" b="1" dirty="0">
                <a:cs typeface="B Nazanin" panose="00000400000000000000" pitchFamily="2" charset="-78"/>
              </a:rPr>
              <a:t>تعداد کافی پودر او.ار.اس</a:t>
            </a:r>
            <a:r>
              <a:rPr lang="ar-SA" b="1" dirty="0">
                <a:solidFill>
                  <a:schemeClr val="tx1"/>
                </a:solidFill>
                <a:cs typeface="B Nazanin" panose="00000400000000000000" pitchFamily="2" charset="-78"/>
              </a:rPr>
              <a:t> به اندازه مصرف دو روز به مادر بدهید</a:t>
            </a:r>
            <a:r>
              <a:rPr lang="x-none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b="1" dirty="0">
                <a:solidFill>
                  <a:schemeClr val="tx1"/>
                </a:solidFill>
                <a:cs typeface="B Nazanin" panose="00000400000000000000" pitchFamily="2" charset="-78"/>
              </a:rPr>
              <a:t>     </a:t>
            </a:r>
            <a:r>
              <a:rPr lang="ar-SA" b="1" dirty="0">
                <a:solidFill>
                  <a:srgbClr val="C00000"/>
                </a:solidFill>
                <a:cs typeface="B Nazanin" panose="00000400000000000000" pitchFamily="2" charset="-78"/>
              </a:rPr>
              <a:t>چهار قانون درمان اسهال در منزل را براي او شرح دهید</a:t>
            </a:r>
            <a:r>
              <a:rPr lang="en-US" b="1" dirty="0">
                <a:solidFill>
                  <a:srgbClr val="C00000"/>
                </a:solidFill>
                <a:cs typeface="B Nazanin" panose="00000400000000000000" pitchFamily="2" charset="-78"/>
              </a:rPr>
              <a:t>:</a:t>
            </a:r>
          </a:p>
          <a:p>
            <a:pPr lvl="0" algn="just" rtl="1"/>
            <a:r>
              <a:rPr lang="ar-SA" b="1" dirty="0">
                <a:solidFill>
                  <a:schemeClr val="tx1"/>
                </a:solidFill>
                <a:cs typeface="B Nazanin" panose="00000400000000000000" pitchFamily="2" charset="-78"/>
              </a:rPr>
              <a:t>مایعات اضافی بدهید  ( هر قدر که کودك بخواهد)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just" rtl="1"/>
            <a:r>
              <a:rPr lang="ar-SA" b="1" dirty="0">
                <a:solidFill>
                  <a:schemeClr val="tx1"/>
                </a:solidFill>
                <a:cs typeface="B Nazanin" panose="00000400000000000000" pitchFamily="2" charset="-78"/>
              </a:rPr>
              <a:t>مکمل روي را روزانه 10 میلی گرم در سن کمتر از  6ماه و 20میلی گرم در سنین بالاتر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) </a:t>
            </a:r>
            <a:r>
              <a:rPr lang="ar-SA" b="1" dirty="0">
                <a:solidFill>
                  <a:schemeClr val="tx1"/>
                </a:solidFill>
                <a:cs typeface="B Nazanin" panose="00000400000000000000" pitchFamily="2" charset="-78"/>
              </a:rPr>
              <a:t>به مدت 10 تا 14 روز )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just" rtl="1"/>
            <a:r>
              <a:rPr lang="ar-SA" b="1" dirty="0">
                <a:solidFill>
                  <a:schemeClr val="tx1"/>
                </a:solidFill>
                <a:cs typeface="B Nazanin" panose="00000400000000000000" pitchFamily="2" charset="-78"/>
              </a:rPr>
              <a:t>در سن کمتر از 6 ماه بر تغذیه انحصارى با شیر مادر و در بقیه سنین شیرخوارگى به تداوم شیر مادر و سایر غذا ها تاکید کنید. 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SA" b="1" dirty="0">
                <a:solidFill>
                  <a:schemeClr val="tx1"/>
                </a:solidFill>
                <a:cs typeface="B Nazanin" panose="00000400000000000000" pitchFamily="2" charset="-78"/>
              </a:rPr>
              <a:t>چه موقع برگردد</a:t>
            </a:r>
            <a:r>
              <a:rPr lang="en-US" b="1" dirty="0">
                <a:solidFill>
                  <a:schemeClr val="tx1"/>
                </a:solidFill>
                <a:cs typeface="B Nazanin" panose="00000400000000000000" pitchFamily="2" charset="-78"/>
              </a:rPr>
              <a:t>. </a:t>
            </a:r>
            <a:r>
              <a:rPr lang="ar-SA" b="1" dirty="0">
                <a:solidFill>
                  <a:schemeClr val="tx1"/>
                </a:solidFill>
                <a:cs typeface="B Nazanin" panose="00000400000000000000" pitchFamily="2" charset="-78"/>
              </a:rPr>
              <a:t>چارت مشاوره با مادر را ببینید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47557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128471"/>
            <a:ext cx="7514035" cy="610819"/>
          </a:xfrm>
        </p:spPr>
        <p:txBody>
          <a:bodyPr>
            <a:noAutofit/>
          </a:bodyPr>
          <a:lstStyle/>
          <a:p>
            <a:pPr algn="r" rtl="1"/>
            <a:r>
              <a:rPr lang="ar-SA" sz="20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برنامه ج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:  </a:t>
            </a:r>
            <a:r>
              <a:rPr lang="ar-SA" sz="20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درمان سریع کم آبی شدید</a:t>
            </a: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6" y="891995"/>
            <a:ext cx="7024430" cy="1832460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1600" b="1" dirty="0">
                <a:cs typeface="B Nazanin" panose="00000400000000000000" pitchFamily="2" charset="-78"/>
              </a:rPr>
              <a:t>در برنامه درمانی ج ، درمان کم آبی با مایعات تزریقی و توسط پزشک انجام می شود ، اگر دسترسی به پزشک امکان ندارد ،  فورا به مرکز درمانی یا بیمارستان انتقال داده شود . </a:t>
            </a:r>
            <a:endParaRPr lang="en-US" sz="16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ar-SA" sz="1600" b="1" dirty="0">
                <a:cs typeface="B Nazanin" panose="00000400000000000000" pitchFamily="2" charset="-78"/>
              </a:rPr>
              <a:t>اگر کودك قادر به نوشیدن است به مادر نشان دهید، چگونه در راه محلول او</a:t>
            </a:r>
            <a:r>
              <a:rPr lang="en-US" sz="1600" b="1" dirty="0">
                <a:cs typeface="B Nazanin" panose="00000400000000000000" pitchFamily="2" charset="-78"/>
              </a:rPr>
              <a:t>.</a:t>
            </a:r>
            <a:r>
              <a:rPr lang="ar-SA" sz="1600" b="1" dirty="0">
                <a:cs typeface="B Nazanin" panose="00000400000000000000" pitchFamily="2" charset="-78"/>
              </a:rPr>
              <a:t>آر</a:t>
            </a:r>
            <a:r>
              <a:rPr lang="en-US" sz="1600" b="1" dirty="0">
                <a:cs typeface="B Nazanin" panose="00000400000000000000" pitchFamily="2" charset="-78"/>
              </a:rPr>
              <a:t>.</a:t>
            </a:r>
            <a:r>
              <a:rPr lang="ar-SA" sz="1600" b="1" dirty="0">
                <a:cs typeface="B Nazanin" panose="00000400000000000000" pitchFamily="2" charset="-78"/>
              </a:rPr>
              <a:t>اس را به کودك بدهد</a:t>
            </a:r>
            <a:r>
              <a:rPr lang="fa-IR" sz="1600" b="1" dirty="0">
                <a:cs typeface="B Nazanin" panose="00000400000000000000" pitchFamily="2" charset="-78"/>
              </a:rPr>
              <a:t>.</a:t>
            </a:r>
            <a:endParaRPr lang="en-US" sz="1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68130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128471"/>
            <a:ext cx="7514035" cy="610820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تغذیه کودک در اسهال حاد</a:t>
            </a:r>
            <a:endParaRPr lang="en-US" sz="24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704" y="891995"/>
            <a:ext cx="7514035" cy="3817625"/>
          </a:xfrm>
        </p:spPr>
        <p:txBody>
          <a:bodyPr>
            <a:noAutofit/>
          </a:bodyPr>
          <a:lstStyle/>
          <a:p>
            <a:pPr marL="214313" marR="0" lvl="0" indent="-214313" algn="just" defTabSz="3429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rgbClr val="A5B592">
                  <a:lumMod val="75000"/>
                </a:srgbClr>
              </a:buClr>
              <a:buSzPct val="145000"/>
              <a:buFont typeface="Arial"/>
              <a:buChar char="•"/>
              <a:tabLst/>
              <a:defRPr/>
            </a:pPr>
            <a:endParaRPr kumimoji="0" lang="fa-I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  <a:ea typeface="+mn-ea"/>
              <a:cs typeface="B Nazanin" panose="00000400000000000000" pitchFamily="2" charset="-78"/>
            </a:endParaRPr>
          </a:p>
          <a:p>
            <a:pPr marL="214313" marR="0" lvl="0" indent="-214313" algn="just" defTabSz="3429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rgbClr val="A5B592">
                  <a:lumMod val="75000"/>
                </a:srgbClr>
              </a:buClr>
              <a:buSzPct val="145000"/>
              <a:buFont typeface="Arial"/>
              <a:buChar char="•"/>
              <a:tabLst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در شیرخواران کمتر از 6 ماه که تغذیه انحصاری ندارند</a:t>
            </a:r>
            <a:r>
              <a:rPr lang="fa-IR" sz="2000" dirty="0">
                <a:solidFill>
                  <a:prstClr val="black"/>
                </a:solidFill>
                <a:latin typeface="Corbel" panose="020B0503020204020204"/>
                <a:cs typeface="B Nazanin" panose="00000400000000000000" pitchFamily="2" charset="-78"/>
              </a:rPr>
              <a:t>، دفعات تغذیه با شیر مادر افزایش یابد (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تغذيه انحصاري با شير مادر، به دفعات بيشتر و مدت طولاني‌تر در هر نوبت ادامه يابد. او ار اس توصیه شود) </a:t>
            </a:r>
          </a:p>
          <a:p>
            <a:pPr marL="214313" marR="0" lvl="0" indent="-214313" algn="just" defTabSz="3429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rgbClr val="A5B592">
                  <a:lumMod val="75000"/>
                </a:srgbClr>
              </a:buClr>
              <a:buSzPct val="145000"/>
              <a:buFont typeface="Arial"/>
              <a:buChar char="•"/>
              <a:tabLst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اگر كودك شير مادر خوار نيست، علاوه بر شيرمصنوعي به او آب جوشيده خنك يا او.آر.اس بر حسب سن كودك و هر مقدار مايعي که تمایل دارد تا توقف اسهال داده شود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  <a:ea typeface="+mn-ea"/>
              <a:cs typeface="B Nazanin" panose="00000400000000000000" pitchFamily="2" charset="-78"/>
            </a:endParaRPr>
          </a:p>
          <a:p>
            <a:pPr algn="just" rtl="1"/>
            <a:r>
              <a:rPr lang="fa-IR" sz="2000" dirty="0">
                <a:cs typeface="B Nazanin" panose="00000400000000000000" pitchFamily="2" charset="-78"/>
              </a:rPr>
              <a:t>در صورت شروع تغذیه کمکی برای کودک، غذاهای آبکی مانند سوپ و دوغ داده شود .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just" rtl="1"/>
            <a:r>
              <a:rPr lang="fa-IR" sz="2000" dirty="0">
                <a:cs typeface="B Nazanin" panose="00000400000000000000" pitchFamily="2" charset="-78"/>
              </a:rPr>
              <a:t>در کودکان بالاتر از 6 ماه مصرف غذاهایی مانند ماست، تخم مرغ، غلات و گوشت و مرغ و همچنین میوه ها و سبزی ها توصیه می شود . </a:t>
            </a:r>
          </a:p>
          <a:p>
            <a:pPr lvl="0" algn="just" rtl="1"/>
            <a:r>
              <a:rPr lang="fa-IR" sz="2000" dirty="0">
                <a:cs typeface="B Nazanin" panose="00000400000000000000" pitchFamily="2" charset="-78"/>
              </a:rPr>
              <a:t>در صورت مشاهده استفراغ بعد از خوردن او.ار.اس و یا غذاهای مایع، باید به کودک آهسته تر و در حجم کمتر و دفعات بیشتر غذا داد . </a:t>
            </a:r>
            <a:endParaRPr lang="en-US" sz="2000" dirty="0">
              <a:cs typeface="B Nazanin" panose="00000400000000000000" pitchFamily="2" charset="-78"/>
            </a:endParaRPr>
          </a:p>
          <a:p>
            <a:pPr algn="just"/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44737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295" y="128470"/>
            <a:ext cx="4428445" cy="610821"/>
          </a:xfrm>
        </p:spPr>
        <p:txBody>
          <a:bodyPr>
            <a:normAutofit/>
          </a:bodyPr>
          <a:lstStyle/>
          <a:p>
            <a:pPr lvl="8" algn="r" rtl="1">
              <a:spcBef>
                <a:spcPct val="0"/>
              </a:spcBef>
            </a:pPr>
            <a:r>
              <a:rPr lang="fa-IR" sz="20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تغذیه در اسهال پایدار </a:t>
            </a: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9785" y="739291"/>
            <a:ext cx="7903190" cy="3970329"/>
          </a:xfrm>
        </p:spPr>
        <p:txBody>
          <a:bodyPr>
            <a:noAutofit/>
          </a:bodyPr>
          <a:lstStyle/>
          <a:p>
            <a:pPr marL="214313" marR="0" lvl="0" indent="-214313" algn="just" defTabSz="3429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rgbClr val="A5B592">
                  <a:lumMod val="75000"/>
                </a:srgbClr>
              </a:buClr>
              <a:buSzPct val="145000"/>
              <a:buFont typeface="Arial"/>
              <a:buChar char="•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 هدف از تغذیه در اسهال پایدار دريافت حداقل 110 كالري به ازاي هر كيلوگرم وزن در روز می باشد . </a:t>
            </a:r>
          </a:p>
          <a:p>
            <a:pPr marL="214313" marR="0" lvl="0" indent="-214313" algn="just" defTabSz="3429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rgbClr val="A5B592">
                  <a:lumMod val="75000"/>
                </a:srgbClr>
              </a:buClr>
              <a:buSzPct val="145000"/>
              <a:buFont typeface="Arial"/>
              <a:buChar char="•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مصرف ماست افزايش يابد و در كودكان بالاي 2 سال مصرف ماست، جايگزين شير شود. </a:t>
            </a:r>
          </a:p>
          <a:p>
            <a:pPr marL="214313" marR="0" lvl="0" indent="-214313" algn="just" defTabSz="3429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rgbClr val="A5B592">
                  <a:lumMod val="75000"/>
                </a:srgbClr>
              </a:buClr>
              <a:buSzPct val="145000"/>
              <a:buFont typeface="Arial"/>
              <a:buChar char="•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كودكان بالاي 6 ماه روزانه باشش وعده غذا تغذیه شوند و در برنامه غذايي كودك گوشت، ماهي، مرغ و تخم مرغ گنجانده شود.</a:t>
            </a:r>
          </a:p>
          <a:p>
            <a:pPr marL="214313" marR="0" lvl="0" indent="-214313" algn="just" defTabSz="3429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50"/>
              </a:spcAft>
              <a:buClr>
                <a:srgbClr val="A5B592">
                  <a:lumMod val="75000"/>
                </a:srgbClr>
              </a:buClr>
              <a:buSzPct val="145000"/>
              <a:buFont typeface="Arial"/>
              <a:buChar char="•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/>
                <a:ea typeface="+mn-ea"/>
                <a:cs typeface="B Nazanin" panose="00000400000000000000" pitchFamily="2" charset="-78"/>
              </a:rPr>
              <a:t> براي اطمينان از دريافت ويتامين‌ها و املاح توصيه مي‌شود در طبخ سوپ از انواع سبزي‌ها و صيفي‌جات زرد و سبز استفاده شود.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  <a:ea typeface="+mn-ea"/>
              <a:cs typeface="B Nazanin" panose="00000400000000000000" pitchFamily="2" charset="-78"/>
            </a:endParaRPr>
          </a:p>
          <a:p>
            <a:pPr algn="just" rtl="1">
              <a:buClr>
                <a:srgbClr val="A5B592">
                  <a:lumMod val="75000"/>
                </a:srgbClr>
              </a:buClr>
              <a:defRPr/>
            </a:pPr>
            <a:r>
              <a:rPr lang="fa-IR" sz="2000" b="1" dirty="0">
                <a:solidFill>
                  <a:prstClr val="black"/>
                </a:solidFill>
                <a:latin typeface="Corbel" panose="020B0503020204020204"/>
                <a:cs typeface="B Nazanin" panose="00000400000000000000" pitchFamily="2" charset="-78"/>
              </a:rPr>
              <a:t>دريافت بيشتر منابع غذايي حاوي اسيدفوليك (سبزي‌هاي برگ سبز) آهن و روي (گوشت‌ها، تخم مرغ و حبوبات) و مكمل روي(10میلی گرم در سن کمتر از 6 ماه و 20میلی گرم در سن بیشتر از 6 ماه) و فولات (50 ميكروگرم) روزانه و حداقل به مدت 2 هفته و تداوم مكمل ويتامين به صورت روتين توصيه مي‌شود. </a:t>
            </a:r>
            <a:endParaRPr lang="en-US" sz="2000" b="1" dirty="0">
              <a:solidFill>
                <a:prstClr val="black"/>
              </a:solidFill>
              <a:latin typeface="Corbel" panose="020B050302020402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91416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0115" y="0"/>
            <a:ext cx="3817625" cy="891995"/>
          </a:xfrm>
        </p:spPr>
        <p:txBody>
          <a:bodyPr/>
          <a:lstStyle/>
          <a:p>
            <a:pPr lvl="8" algn="r" rtl="1">
              <a:spcBef>
                <a:spcPct val="0"/>
              </a:spcBef>
            </a:pPr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تغذیه در اسهال پایدار 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</a:br>
            <a:endParaRPr lang="en-US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434" y="1044700"/>
            <a:ext cx="8666715" cy="3206805"/>
          </a:xfrm>
        </p:spPr>
        <p:txBody>
          <a:bodyPr>
            <a:noAutofit/>
          </a:bodyPr>
          <a:lstStyle/>
          <a:p>
            <a:pPr algn="just" rtl="1"/>
            <a:r>
              <a:rPr lang="fa-IR" sz="1600" b="1" u="sng" dirty="0">
                <a:cs typeface="B Nazanin" panose="00000400000000000000" pitchFamily="2" charset="-78"/>
              </a:rPr>
              <a:t>اگر كودك غير از شير مادر، شير ديگري استفاده مي‌كند: </a:t>
            </a:r>
            <a:endParaRPr lang="en-US" sz="16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1600" b="1" dirty="0">
                <a:cs typeface="B Nazanin" panose="00000400000000000000" pitchFamily="2" charset="-78"/>
              </a:rPr>
              <a:t>الف- سن كمتر از 6 ماه: </a:t>
            </a:r>
            <a:endParaRPr lang="en-US" sz="16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1600" b="1" dirty="0">
                <a:cs typeface="B Nazanin" panose="00000400000000000000" pitchFamily="2" charset="-78"/>
              </a:rPr>
              <a:t>تغذيه انحصاري با شير مادر و قطع شير دام </a:t>
            </a:r>
            <a:endParaRPr lang="en-US" sz="16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1600" b="1" dirty="0">
                <a:cs typeface="B Nazanin" panose="00000400000000000000" pitchFamily="2" charset="-78"/>
              </a:rPr>
              <a:t>ب- سن بيشتر از 6 ماه: </a:t>
            </a:r>
            <a:endParaRPr lang="en-US" sz="1600" b="1" dirty="0">
              <a:cs typeface="B Nazanin" panose="00000400000000000000" pitchFamily="2" charset="-78"/>
            </a:endParaRPr>
          </a:p>
          <a:p>
            <a:pPr lvl="0" algn="just" rtl="1"/>
            <a:r>
              <a:rPr lang="fa-IR" sz="1600" b="1" dirty="0">
                <a:cs typeface="B Nazanin" panose="00000400000000000000" pitchFamily="2" charset="-78"/>
              </a:rPr>
              <a:t>مشاوره شیردهی </a:t>
            </a:r>
            <a:endParaRPr lang="en-US" sz="1600" b="1" dirty="0">
              <a:cs typeface="B Nazanin" panose="00000400000000000000" pitchFamily="2" charset="-78"/>
            </a:endParaRPr>
          </a:p>
          <a:p>
            <a:pPr lvl="0" algn="just" rtl="1"/>
            <a:r>
              <a:rPr lang="fa-IR" sz="1600" b="1" dirty="0">
                <a:cs typeface="B Nazanin" panose="00000400000000000000" pitchFamily="2" charset="-78"/>
              </a:rPr>
              <a:t>جايگزين كردن با فراورده‌هاي شير مانند ماست (در صورت عدم امكان، حداكثر 500 ميلي‌ليتر در روز شير حيواني داده شود) يا جايگزين كردن نصف شير با غذاهاي نيمه جامد و غلات غني شده. </a:t>
            </a:r>
            <a:endParaRPr lang="en-US" sz="1600" b="1" dirty="0">
              <a:cs typeface="B Nazanin" panose="00000400000000000000" pitchFamily="2" charset="-78"/>
            </a:endParaRPr>
          </a:p>
          <a:p>
            <a:pPr lvl="0" algn="just" rtl="1"/>
            <a:r>
              <a:rPr lang="fa-IR" sz="1600" b="1" dirty="0">
                <a:cs typeface="B Nazanin" panose="00000400000000000000" pitchFamily="2" charset="-78"/>
              </a:rPr>
              <a:t>در صورت استفاده از شير مصنوعي، شير با غلظت هميشگي تهيه شود و آب جوشيده خنك با او. آر. اس هم بدهد. </a:t>
            </a:r>
            <a:endParaRPr lang="en-US" sz="1600" b="1" dirty="0">
              <a:cs typeface="B Nazanin" panose="00000400000000000000" pitchFamily="2" charset="-78"/>
            </a:endParaRPr>
          </a:p>
          <a:p>
            <a:pPr lvl="0" algn="just" rtl="1"/>
            <a:r>
              <a:rPr lang="fa-IR" sz="1600" b="1" dirty="0">
                <a:cs typeface="B Nazanin" panose="00000400000000000000" pitchFamily="2" charset="-78"/>
              </a:rPr>
              <a:t>پس از 5 روز رعايت توصيه‌هاي تغذيه‌اي در صورت وجود علائم كمبود لاكتاز (وجود اسهال حجيم و آبكي، نفخ، تهوع و استفراغ و سوختگي ناحيه كهنه كودك) شير فاقد لاكتوز تجويز و 2 روز بعد پيگيري شود. در صورت عدم بهبودي به بيمارستان ارجاع و در صورت بهبودي 2 هفته ديگر شير فاقد لاكتوز ادامه يابد. </a:t>
            </a:r>
            <a:endParaRPr lang="en-US" sz="1600" b="1" dirty="0">
              <a:cs typeface="B Nazanin" panose="00000400000000000000" pitchFamily="2" charset="-78"/>
            </a:endParaRPr>
          </a:p>
          <a:p>
            <a:pPr algn="just" rtl="1"/>
            <a:endParaRPr lang="en-US" sz="1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26543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3640" y="281175"/>
            <a:ext cx="3054100" cy="305410"/>
          </a:xfrm>
        </p:spPr>
        <p:txBody>
          <a:bodyPr>
            <a:normAutofit fontScale="90000"/>
          </a:bodyPr>
          <a:lstStyle/>
          <a:p>
            <a:pPr algn="r"/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تغذیه کودک تب دار</a:t>
            </a: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</a:br>
            <a:endParaRPr lang="en-US" sz="2800" dirty="0">
              <a:solidFill>
                <a:schemeClr val="accent1">
                  <a:lumMod val="75000"/>
                </a:schemeClr>
              </a:solidFill>
              <a:effectLst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9785" y="586585"/>
            <a:ext cx="7940659" cy="3664920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2000" dirty="0">
                <a:cs typeface="B Nazanin" panose="00000400000000000000" pitchFamily="2" charset="-78"/>
              </a:rPr>
              <a:t>تب با کاهش اشتها و افزایش متابولیسم بدن در روند تغذیه کودک اختلال ایجاد می کند. در این موقع توصیه های زیر مفید است :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just" rtl="1"/>
            <a:r>
              <a:rPr lang="fa-IR" sz="2000" dirty="0">
                <a:cs typeface="B Nazanin" panose="00000400000000000000" pitchFamily="2" charset="-78"/>
              </a:rPr>
              <a:t>در کودکان کمتر از 6 ماه تداوم تغذیه با شیرمادر و یا شیر مصنوعی( در شیرخواران محروم از شیر مادر)</a:t>
            </a:r>
          </a:p>
          <a:p>
            <a:pPr lvl="0" algn="just" rtl="1"/>
            <a:r>
              <a:rPr lang="fa-IR" sz="2000" dirty="0">
                <a:cs typeface="B Nazanin" panose="00000400000000000000" pitchFamily="2" charset="-78"/>
              </a:rPr>
              <a:t>تداوم تغذیه با شیرمادر همراه با غذاهای مایع در کودکان بالای 6 ماه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just" rtl="1"/>
            <a:r>
              <a:rPr lang="fa-IR" sz="2000" dirty="0">
                <a:cs typeface="B Nazanin" panose="00000400000000000000" pitchFamily="2" charset="-78"/>
              </a:rPr>
              <a:t>افزایش تعداد دفعات تغذیه حتی با حجم کم جهت جبران کاهش اشتهای کودک</a:t>
            </a:r>
          </a:p>
          <a:p>
            <a:pPr lvl="0" algn="just" rtl="1"/>
            <a:r>
              <a:rPr lang="fa-IR" sz="2000" dirty="0">
                <a:cs typeface="B Nazanin" panose="00000400000000000000" pitchFamily="2" charset="-78"/>
              </a:rPr>
              <a:t>سعی شود غذا دادن به کودک در زمانی انجام شود که تب کودک به واسطه داروهای تب بر کاهش نسبی یافته است . 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just" rtl="1"/>
            <a:r>
              <a:rPr lang="fa-IR" sz="2000" dirty="0">
                <a:cs typeface="B Nazanin" panose="00000400000000000000" pitchFamily="2" charset="-78"/>
              </a:rPr>
              <a:t>توجه به تغذیه بعد از بیماری جهت جبران عقب افتادگی های احتمالی رشد 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56142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3D7BF-3476-41F7-B3F5-D018A29D7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234" y="128471"/>
            <a:ext cx="7514035" cy="305410"/>
          </a:xfrm>
        </p:spPr>
        <p:txBody>
          <a:bodyPr>
            <a:noAutofit/>
          </a:bodyPr>
          <a:lstStyle/>
          <a:p>
            <a:pPr algn="r"/>
            <a:r>
              <a:rPr lang="fa-IR" sz="3200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پیگیری</a:t>
            </a:r>
            <a:endParaRPr lang="en-US" sz="3200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5FFE9-8F5B-4EB8-A918-0D47E8C28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9785" y="586585"/>
            <a:ext cx="7567483" cy="1221640"/>
          </a:xfrm>
        </p:spPr>
        <p:txBody>
          <a:bodyPr/>
          <a:lstStyle/>
          <a:p>
            <a:pPr marL="0" indent="0" algn="r">
              <a:buNone/>
            </a:pPr>
            <a:r>
              <a:rPr lang="fa-IR" dirty="0">
                <a:cs typeface="B Nazanin" panose="00000400000000000000" pitchFamily="2" charset="-78"/>
              </a:rPr>
              <a:t>برای پیگیری با در نظر گرفتن طبقه بندی قبلی، مجددا کودک ارزیابی شود و از اجرای اقدامات درمانی و توصیه ها اطمینان یابید . </a:t>
            </a:r>
            <a:r>
              <a:rPr lang="fa-IR" u="sng" dirty="0">
                <a:cs typeface="B Nazanin" panose="00000400000000000000" pitchFamily="2" charset="-78"/>
              </a:rPr>
              <a:t>در هر مورد که کودک بیمار، انتقال یا ارجاع فوری داده شده است، پس از 24 ساعت پیگیری شود. </a:t>
            </a:r>
            <a:endParaRPr lang="en-US" u="sng" dirty="0">
              <a:cs typeface="B Nazanin" panose="000004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A5EBE75-1482-4597-A15D-9D1473F06A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607388"/>
              </p:ext>
            </p:extLst>
          </p:nvPr>
        </p:nvGraphicFramePr>
        <p:xfrm>
          <a:off x="1795525" y="1655520"/>
          <a:ext cx="5830575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1715">
                  <a:extLst>
                    <a:ext uri="{9D8B030D-6E8A-4147-A177-3AD203B41FA5}">
                      <a16:colId xmlns:a16="http://schemas.microsoft.com/office/drawing/2014/main" val="2487340588"/>
                    </a:ext>
                  </a:extLst>
                </a:gridCol>
                <a:gridCol w="3428860">
                  <a:extLst>
                    <a:ext uri="{9D8B030D-6E8A-4147-A177-3AD203B41FA5}">
                      <a16:colId xmlns:a16="http://schemas.microsoft.com/office/drawing/2014/main" val="3686661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chemeClr val="tx1"/>
                          </a:solidFill>
                        </a:rPr>
                        <a:t>پیگیری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chemeClr val="tx1"/>
                          </a:solidFill>
                        </a:rPr>
                        <a:t>طبقه بندی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9113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بعد از 2 روز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پنومونی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8255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پس از 2 روز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عفونت گوش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7886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بعد از 2 روز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تب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9375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بعد از 5 روز 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اسهال / اسهال پایدار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968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بعد از 5 روز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مشکلات غذا و نحوه تغذیه 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67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بعد از 15 یا 30 روز 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کم وزنی شدید / کم وزنی/ کم وزنی نامعلوم 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596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36736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58AE5-E15C-47B1-9E2D-27ED15639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E5CC451-31B0-428D-8661-21DC0B3A0A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209" t="27775" r="20502" b="16674"/>
          <a:stretch/>
        </p:blipFill>
        <p:spPr>
          <a:xfrm>
            <a:off x="0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449004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6590" y="128470"/>
            <a:ext cx="4581150" cy="762389"/>
          </a:xfrm>
        </p:spPr>
        <p:txBody>
          <a:bodyPr>
            <a:noAutofit/>
          </a:bodyPr>
          <a:lstStyle/>
          <a:p>
            <a:pPr lvl="0" algn="r" rtl="1"/>
            <a:r>
              <a:rPr lang="fa-IR" sz="2400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مفاهیم ضروری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</a:br>
            <a:endParaRPr lang="en-US" sz="24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2489" y="586586"/>
            <a:ext cx="7437173" cy="3359509"/>
          </a:xfrm>
        </p:spPr>
        <p:txBody>
          <a:bodyPr>
            <a:noAutofit/>
          </a:bodyPr>
          <a:lstStyle/>
          <a:p>
            <a:pPr lvl="0" algn="just" rtl="1"/>
            <a:r>
              <a:rPr lang="fa-IR" b="1" dirty="0">
                <a:solidFill>
                  <a:srgbClr val="FFC000"/>
                </a:solidFill>
                <a:cs typeface="B Nazanin" panose="00000400000000000000" pitchFamily="2" charset="-78"/>
              </a:rPr>
              <a:t>ارجاع دهید: </a:t>
            </a:r>
            <a:r>
              <a:rPr lang="fa-IR" b="1" dirty="0">
                <a:cs typeface="B Nazanin" panose="00000400000000000000" pitchFamily="2" charset="-78"/>
              </a:rPr>
              <a:t>پس از انجام اقدامات مربوطه ، از همراه شیرخوار/  کودک بیمار بخواهید تا در اولین زمان(حداکثر در سه روز آتی ) برای ادامه بررسی و سایر اقدامات به پزشک مرکزمراجعه کند. </a:t>
            </a:r>
            <a:endParaRPr lang="en-US" dirty="0">
              <a:cs typeface="B Nazanin" panose="00000400000000000000" pitchFamily="2" charset="-78"/>
            </a:endParaRPr>
          </a:p>
          <a:p>
            <a:pPr lvl="0" algn="just" rtl="1"/>
            <a:r>
              <a:rPr lang="fa-IR" b="1" dirty="0">
                <a:solidFill>
                  <a:srgbClr val="FFC000"/>
                </a:solidFill>
                <a:cs typeface="B Nazanin" panose="00000400000000000000" pitchFamily="2" charset="-78"/>
              </a:rPr>
              <a:t>مراجعه/ مراجعه مجدد: </a:t>
            </a:r>
            <a:r>
              <a:rPr lang="fa-IR" b="1" dirty="0">
                <a:cs typeface="B Nazanin" panose="00000400000000000000" pitchFamily="2" charset="-78"/>
              </a:rPr>
              <a:t>مادر باید مجددا در زمان مقرر، کودک /شیرخوار را برای ارزیابی یا اطمینان از بهبودی بیاورد. </a:t>
            </a:r>
            <a:endParaRPr lang="en-US" dirty="0">
              <a:cs typeface="B Nazanin" panose="00000400000000000000" pitchFamily="2" charset="-78"/>
            </a:endParaRPr>
          </a:p>
          <a:p>
            <a:pPr lvl="0" algn="just" rtl="1"/>
            <a:r>
              <a:rPr lang="fa-IR" b="1" dirty="0">
                <a:solidFill>
                  <a:srgbClr val="FFC000"/>
                </a:solidFill>
                <a:cs typeface="B Nazanin" panose="00000400000000000000" pitchFamily="2" charset="-78"/>
              </a:rPr>
              <a:t>پیگیری کنید: </a:t>
            </a:r>
            <a:r>
              <a:rPr lang="fa-IR" b="1" dirty="0">
                <a:cs typeface="B Nazanin" panose="00000400000000000000" pitchFamily="2" charset="-78"/>
              </a:rPr>
              <a:t>ارائه دهنده خدمت باید در زمان مقرر انجام اقدامات توصیه شده ، مصرف دارو و روند بهبودی را از طریق تلفن یا مراجعه حضوری پیگیری کند .</a:t>
            </a:r>
            <a:endParaRPr lang="en-US" dirty="0">
              <a:cs typeface="B Nazanin" panose="00000400000000000000" pitchFamily="2" charset="-78"/>
            </a:endParaRPr>
          </a:p>
          <a:p>
            <a:pPr algn="just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32631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6CFBC6-C661-473C-AE69-752361A93539}"/>
              </a:ext>
            </a:extLst>
          </p:cNvPr>
          <p:cNvSpPr txBox="1"/>
          <p:nvPr/>
        </p:nvSpPr>
        <p:spPr>
          <a:xfrm>
            <a:off x="1365195" y="1350110"/>
            <a:ext cx="5955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FFDC47"/>
                </a:solidFill>
                <a:cs typeface="B Nazanin" panose="00000400000000000000" pitchFamily="2" charset="-78"/>
              </a:rPr>
              <a:t>ارزیابی ، طبقه بندی و درمان شیرخوار کمتر از 2 ماه </a:t>
            </a:r>
            <a:endParaRPr lang="en-US" sz="2400" b="1" dirty="0">
              <a:solidFill>
                <a:srgbClr val="FFDC47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65195" y="586585"/>
            <a:ext cx="7673180" cy="916230"/>
          </a:xfrm>
        </p:spPr>
        <p:txBody>
          <a:bodyPr>
            <a:normAutofit/>
          </a:bodyPr>
          <a:lstStyle/>
          <a:p>
            <a:pPr algn="just" rtl="1"/>
            <a:r>
              <a:rPr lang="ar-SA" sz="2000" b="1" dirty="0">
                <a:solidFill>
                  <a:schemeClr val="accent1">
                    <a:lumMod val="50000"/>
                  </a:schemeClr>
                </a:solidFill>
                <a:effectLst/>
                <a:cs typeface="B Nazanin" panose="00000400000000000000" pitchFamily="2" charset="-78"/>
              </a:rPr>
              <a:t>شیر خوار را از نظر احتمال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effectLst/>
                <a:cs typeface="B Nazanin" panose="00000400000000000000" pitchFamily="2" charset="-78"/>
              </a:rPr>
              <a:t> ابتلا </a:t>
            </a:r>
            <a:r>
              <a:rPr lang="ar-SA" sz="2000" b="1" dirty="0">
                <a:solidFill>
                  <a:schemeClr val="accent1">
                    <a:lumMod val="50000"/>
                  </a:schemeClr>
                </a:solidFill>
                <a:effectLst/>
                <a:cs typeface="B Nazanin" panose="00000400000000000000" pitchFamily="2" charset="-78"/>
              </a:rPr>
              <a:t>به عفونت باکتریال شدید، بیماری شدید، پنومونی یا عفونت های موضعی باکتریال ارزیابی کنید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effectLst/>
                <a:cs typeface="B Nazanin" panose="00000400000000000000" pitchFamily="2" charset="-78"/>
              </a:rPr>
              <a:t>.</a:t>
            </a:r>
            <a:endParaRPr lang="en-US" sz="2000" dirty="0">
              <a:solidFill>
                <a:schemeClr val="accent1">
                  <a:lumMod val="50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103812" y="-45742"/>
            <a:ext cx="4040188" cy="479822"/>
          </a:xfrm>
        </p:spPr>
        <p:txBody>
          <a:bodyPr/>
          <a:lstStyle/>
          <a:p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کودک زیر دوماه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517900" y="1655320"/>
            <a:ext cx="7329840" cy="2581904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-SA" b="1" dirty="0">
                <a:cs typeface="B Nazanin" panose="00000400000000000000" pitchFamily="2" charset="-78"/>
              </a:rPr>
              <a:t>از مادر در مورد مشکل شیرخوار سوال کنید</a:t>
            </a:r>
            <a:r>
              <a:rPr lang="fa-IR" b="1" dirty="0">
                <a:cs typeface="B Nazanin" panose="00000400000000000000" pitchFamily="2" charset="-78"/>
              </a:rPr>
              <a:t>: </a:t>
            </a:r>
            <a:endParaRPr lang="en-US" dirty="0">
              <a:cs typeface="B Nazanin" panose="00000400000000000000" pitchFamily="2" charset="-78"/>
            </a:endParaRPr>
          </a:p>
          <a:p>
            <a:pPr algn="r" rtl="1"/>
            <a:r>
              <a:rPr lang="ar-SA" dirty="0">
                <a:cs typeface="B Nazanin" panose="00000400000000000000" pitchFamily="2" charset="-78"/>
              </a:rPr>
              <a:t>مشخص کنید اولین مراجعه شیرخوار است یا برای پیگیری آمده است؟</a:t>
            </a:r>
            <a:endParaRPr lang="en-US" dirty="0">
              <a:cs typeface="B Nazanin" panose="00000400000000000000" pitchFamily="2" charset="-78"/>
            </a:endParaRPr>
          </a:p>
          <a:p>
            <a:pPr algn="r" rtl="1"/>
            <a:r>
              <a:rPr lang="ar-SA" dirty="0">
                <a:cs typeface="B Nazanin" panose="00000400000000000000" pitchFamily="2" charset="-78"/>
              </a:rPr>
              <a:t>اگر برای پیگیری بیماری قبلی شیرخوار آمده است به قسمت پیگیری شیرخوار کمتر از دو ماه مراجعه نمایید</a:t>
            </a:r>
            <a:r>
              <a:rPr lang="en-US" dirty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ar-SA" dirty="0">
                <a:cs typeface="B Nazanin" panose="00000400000000000000" pitchFamily="2" charset="-78"/>
              </a:rPr>
              <a:t>اگر اولین مراجعه مادر برای این مشکل جدید در شیرخوار است ، شیرخوار را به ترتیب زیر ارزیابی کنید </a:t>
            </a:r>
            <a:r>
              <a:rPr lang="en-US" dirty="0"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867196"/>
              </p:ext>
            </p:extLst>
          </p:nvPr>
        </p:nvGraphicFramePr>
        <p:xfrm>
          <a:off x="-12030" y="1"/>
          <a:ext cx="9156030" cy="51414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{0505E3EF-67EA-436B-97B2-0124C06EBD24}</a:tableStyleId>
              </a:tblPr>
              <a:tblGrid>
                <a:gridCol w="1988045">
                  <a:extLst>
                    <a:ext uri="{9D8B030D-6E8A-4147-A177-3AD203B41FA5}">
                      <a16:colId xmlns:a16="http://schemas.microsoft.com/office/drawing/2014/main" val="3379263401"/>
                    </a:ext>
                  </a:extLst>
                </a:gridCol>
                <a:gridCol w="1068935">
                  <a:extLst>
                    <a:ext uri="{9D8B030D-6E8A-4147-A177-3AD203B41FA5}">
                      <a16:colId xmlns:a16="http://schemas.microsoft.com/office/drawing/2014/main" val="1445217473"/>
                    </a:ext>
                  </a:extLst>
                </a:gridCol>
                <a:gridCol w="1836760">
                  <a:extLst>
                    <a:ext uri="{9D8B030D-6E8A-4147-A177-3AD203B41FA5}">
                      <a16:colId xmlns:a16="http://schemas.microsoft.com/office/drawing/2014/main" val="3130209544"/>
                    </a:ext>
                  </a:extLst>
                </a:gridCol>
                <a:gridCol w="4262290">
                  <a:extLst>
                    <a:ext uri="{9D8B030D-6E8A-4147-A177-3AD203B41FA5}">
                      <a16:colId xmlns:a16="http://schemas.microsoft.com/office/drawing/2014/main" val="3564998685"/>
                    </a:ext>
                  </a:extLst>
                </a:gridCol>
              </a:tblGrid>
              <a:tr h="241221">
                <a:tc>
                  <a:txBody>
                    <a:bodyPr/>
                    <a:lstStyle/>
                    <a:p>
                      <a:pPr marL="0" marR="655320" algn="ctr" rtl="1"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1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ق</a:t>
                      </a:r>
                      <a:r>
                        <a:rPr lang="ar-SA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1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م</a:t>
                      </a:r>
                      <a:r>
                        <a:rPr lang="ar-SA" sz="1400" b="1" spc="-4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لازم</a:t>
                      </a:r>
                      <a:endParaRPr lang="en-US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26695" algn="ctr" rtl="1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ar-SA" sz="1400" b="1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طبقه</a:t>
                      </a:r>
                      <a:r>
                        <a:rPr lang="ar-SA" sz="1400" b="1" spc="-6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400" b="1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ند</a:t>
                      </a:r>
                      <a:r>
                        <a:rPr lang="ar-SA" sz="1400" b="1" spc="-1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endParaRPr lang="en-US" sz="1400" b="1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341630" algn="ctr" rtl="1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علائم </a:t>
                      </a:r>
                      <a:r>
                        <a:rPr lang="ar-SA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400" b="1" spc="-6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ن</a:t>
                      </a:r>
                      <a:r>
                        <a:rPr lang="ar-SA" sz="1400" b="1" spc="-1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ان</a:t>
                      </a:r>
                      <a:r>
                        <a:rPr lang="ar-SA" sz="1400" b="1" spc="-1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400" b="1" spc="-7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ها</a:t>
                      </a:r>
                      <a:endParaRPr lang="en-US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2895" marR="0" algn="ctr" rtl="1"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B Nazanin" panose="00000400000000000000" pitchFamily="2" charset="-78"/>
                        </a:rPr>
                        <a:t>ارزیابی</a:t>
                      </a:r>
                      <a:endParaRPr lang="en-US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68309770"/>
                  </a:ext>
                </a:extLst>
              </a:tr>
              <a:tr h="490018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154940" algn="ctr" rtl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برای پیشگیری از پایین آمدن قند خون اقدام کنید .</a:t>
                      </a:r>
                    </a:p>
                    <a:p>
                      <a:pPr marL="0" marR="154940" algn="ctr" rtl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B Nazanin" panose="00000400000000000000" pitchFamily="2" charset="-78"/>
                        </a:rPr>
                        <a:t>توصیه به مادر که شیرخوار را گرم نگه دارد.</a:t>
                      </a:r>
                    </a:p>
                    <a:p>
                      <a:pPr marL="0" marR="154940" algn="ctr" rtl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B Nazanin" panose="00000400000000000000" pitchFamily="2" charset="-78"/>
                        </a:rPr>
                        <a:t>اگر فاصله دسترسی به پزشک : </a:t>
                      </a:r>
                    </a:p>
                    <a:p>
                      <a:pPr marL="0" marR="154940" algn="ctr" rtl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B Nazanin" panose="00000400000000000000" pitchFamily="2" charset="-78"/>
                        </a:rPr>
                        <a:t>کمتر از یکساعت است کودک را فورا ارجاع دهید.</a:t>
                      </a:r>
                    </a:p>
                    <a:p>
                      <a:pPr marL="0" marR="154940" algn="ctr" rtl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B Nazanin" panose="00000400000000000000" pitchFamily="2" charset="-78"/>
                        </a:rPr>
                        <a:t>بیش از یکساعت است اولین نوبت آنتی بیوتیک عضلانی مناسب را بدهید سپس کودک را فورا ارجاع دهید . 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>
                        <a:spcBef>
                          <a:spcPts val="4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</a:p>
                    <a:p>
                      <a:pPr marL="0" marR="175895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احتمال عفونت باکتریال</a:t>
                      </a:r>
                      <a:r>
                        <a:rPr lang="fa-IR" sz="1400" b="0" baseline="0" dirty="0">
                          <a:effectLst/>
                          <a:cs typeface="B Nazanin" panose="00000400000000000000" pitchFamily="2" charset="-78"/>
                        </a:rPr>
                        <a:t> شدید یا بیماری خیلی شدید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شتن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هر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یک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از</a:t>
                      </a:r>
                      <a:r>
                        <a:rPr lang="ar-SA" sz="1400" b="0" spc="-5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علائم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ز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en-US" sz="1400" b="0" spc="-5" dirty="0">
                          <a:effectLst/>
                          <a:cs typeface="B Nazanin" panose="00000400000000000000" pitchFamily="2" charset="-78"/>
                        </a:rPr>
                        <a:t>: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نف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س</a:t>
                      </a:r>
                      <a:r>
                        <a:rPr lang="ar-SA" sz="1400" b="0" spc="-12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60</a:t>
                      </a:r>
                      <a:r>
                        <a:rPr lang="en-US" sz="1400" b="0" spc="-6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با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-7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قی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ق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400" b="0" spc="-5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0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یشت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،</a:t>
                      </a:r>
                      <a:endParaRPr lang="en-US" sz="14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خو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-1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نخ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ور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ن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تشنج</a:t>
                      </a:r>
                      <a:endParaRPr lang="fa-IR" sz="14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تو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کشی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شدن</a:t>
                      </a:r>
                      <a:r>
                        <a:rPr lang="ar-SA" sz="1400" b="0" spc="-5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شد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ق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فسه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س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ن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تب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spc="10" dirty="0">
                          <a:effectLst/>
                          <a:cs typeface="B Nazanin" panose="00000400000000000000" pitchFamily="2" charset="-78"/>
                        </a:rPr>
                        <a:t>م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س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یا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بالاتر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از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0" spc="-5" dirty="0">
                          <a:effectLst/>
                          <a:cs typeface="B Nazanin" panose="00000400000000000000" pitchFamily="2" charset="-78"/>
                        </a:rPr>
                        <a:t>37.5 </a:t>
                      </a:r>
                    </a:p>
                    <a:p>
                      <a:pPr marL="0" marR="0" algn="ct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پا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ین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بو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ن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رجه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حرار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spc="-5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ک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مت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 ا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ز</a:t>
                      </a:r>
                      <a:r>
                        <a:rPr lang="fa-IR" sz="1400" b="0" spc="-5" dirty="0">
                          <a:effectLst/>
                          <a:cs typeface="B Nazanin" panose="00000400000000000000" pitchFamily="2" charset="-78"/>
                        </a:rPr>
                        <a:t>35.5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درج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سان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یگ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اد</a:t>
                      </a:r>
                      <a:endParaRPr lang="fa-IR" sz="14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تحرک کمتر از معمول</a:t>
                      </a:r>
                    </a:p>
                    <a:p>
                      <a:pPr marL="0" marR="0" algn="ctr" rtl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شتن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حر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ک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0" spc="-50" dirty="0">
                          <a:effectLst/>
                          <a:cs typeface="B Nazanin" panose="00000400000000000000" pitchFamily="2" charset="-78"/>
                        </a:rPr>
                        <a:t>فقط وقتی که تحریک می شود و یا نداشتن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چگ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نه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حر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ک</a:t>
                      </a:r>
                      <a:r>
                        <a:rPr lang="ar-SA" sz="1400" b="0" spc="-2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1595" marR="0" algn="r" rtl="1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سوال</a:t>
                      </a:r>
                      <a:r>
                        <a:rPr lang="ar-SA" sz="1400" b="0" spc="-9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کنید </a:t>
                      </a:r>
                      <a:r>
                        <a:rPr lang="en-US" sz="1400" b="0" dirty="0">
                          <a:effectLst/>
                          <a:cs typeface="B Nazanin" panose="00000400000000000000" pitchFamily="2" charset="-78"/>
                        </a:rPr>
                        <a:t>:</a:t>
                      </a:r>
                      <a:endParaRPr lang="fa-IR" sz="14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61595" marR="0" algn="r" rtl="1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 آ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یا</a:t>
                      </a:r>
                      <a:r>
                        <a:rPr lang="ar-SA" sz="1400" b="0" spc="-3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کاه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400" b="0" spc="-3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ق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مکی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ن</a:t>
                      </a:r>
                      <a:r>
                        <a:rPr lang="ar-SA" sz="1400" b="0" spc="-3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15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؟</a:t>
                      </a:r>
                      <a:endParaRPr lang="en-US" sz="14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60325" marR="0" algn="r" rtl="1">
                        <a:spcBef>
                          <a:spcPts val="405"/>
                        </a:spcBef>
                        <a:spcAft>
                          <a:spcPts val="0"/>
                        </a:spcAft>
                      </a:pP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آ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یا</a:t>
                      </a:r>
                      <a:r>
                        <a:rPr lang="ar-SA" sz="1400" b="0" spc="-3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ن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ج</a:t>
                      </a:r>
                      <a:r>
                        <a:rPr lang="ar-SA" sz="1400" b="0" spc="-3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400" b="0" spc="-3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س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؟</a:t>
                      </a:r>
                      <a:endParaRPr lang="en-US" sz="14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61595" marR="0" algn="r" rtl="1">
                        <a:spcBef>
                          <a:spcPts val="51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مشاهده</a:t>
                      </a:r>
                      <a:r>
                        <a:rPr lang="ar-SA" sz="1400" b="1" spc="-6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400" b="1" spc="-6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بررسی</a:t>
                      </a:r>
                      <a:r>
                        <a:rPr lang="ar-SA" sz="1400" b="1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کنید</a:t>
                      </a:r>
                      <a:r>
                        <a:rPr lang="ar-SA" sz="1400" b="1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1400" b="1" dirty="0">
                          <a:effectLst/>
                          <a:cs typeface="B Nazanin" panose="00000400000000000000" pitchFamily="2" charset="-78"/>
                        </a:rPr>
                        <a:t>:</a:t>
                      </a:r>
                    </a:p>
                    <a:p>
                      <a:pPr marL="356870" marR="0" indent="-285750" algn="r" rtl="1">
                        <a:spcBef>
                          <a:spcPts val="31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شمارش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ع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داد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تنفس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در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رخ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ار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آ</a:t>
                      </a:r>
                      <a:r>
                        <a:rPr lang="ar-SA" sz="1400" b="0" spc="-1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م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را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در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ک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قیق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گ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-1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60</a:t>
                      </a:r>
                      <a:r>
                        <a:rPr lang="en-US" sz="1400" b="0" spc="-5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با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-7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قی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ق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400" b="0" spc="-5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0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یشت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-3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د،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مجددا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400" b="0" spc="-15" dirty="0">
                          <a:effectLst/>
                          <a:cs typeface="B Nazanin" panose="00000400000000000000" pitchFamily="2" charset="-78"/>
                        </a:rPr>
                        <a:t>م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ار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endParaRPr lang="fa-IR" sz="1400" b="0" spc="5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356870" marR="0" indent="-285750" algn="r" rtl="1">
                        <a:spcBef>
                          <a:spcPts val="31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400" b="0" spc="5" dirty="0">
                          <a:effectLst/>
                          <a:cs typeface="B Nazanin" panose="00000400000000000000" pitchFamily="2" charset="-78"/>
                        </a:rPr>
                        <a:t>تنفس تند 60 بار یا بیشتر</a:t>
                      </a:r>
                    </a:p>
                    <a:p>
                      <a:pPr marL="356870" marR="0" indent="-285750" algn="r" rtl="1">
                        <a:spcBef>
                          <a:spcPts val="31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تو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ک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شی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شدن</a:t>
                      </a:r>
                      <a:r>
                        <a:rPr lang="ar-SA" sz="1400" b="0" spc="-8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 شد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ق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فسه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س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ن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endParaRPr lang="fa-IR" sz="14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356870" marR="0" indent="-285750" algn="r" rtl="1">
                        <a:spcBef>
                          <a:spcPts val="31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اندازه گیری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درجه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ح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ار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ز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غ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ل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endParaRPr lang="fa-IR" sz="1400" b="0" spc="-45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indent="0" algn="r" rtl="1">
                        <a:spcBef>
                          <a:spcPts val="455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a-IR" sz="1400" b="1" dirty="0">
                          <a:effectLst/>
                          <a:cs typeface="B Nazanin" panose="00000400000000000000" pitchFamily="2" charset="-78"/>
                        </a:rPr>
                        <a:t>توجه </a:t>
                      </a: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400" b="1" spc="-5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400" b="1" spc="-2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حر</a:t>
                      </a:r>
                      <a:r>
                        <a:rPr lang="ar-SA" sz="1400" b="1" spc="-5" dirty="0">
                          <a:effectLst/>
                          <a:cs typeface="B Nazanin" panose="00000400000000000000" pitchFamily="2" charset="-78"/>
                        </a:rPr>
                        <a:t>ک</a:t>
                      </a: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1" spc="-2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1" spc="-2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400" b="1" spc="-5" dirty="0">
                          <a:effectLst/>
                          <a:cs typeface="B Nazanin" panose="00000400000000000000" pitchFamily="2" charset="-78"/>
                        </a:rPr>
                        <a:t>یر</a:t>
                      </a: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خ</a:t>
                      </a:r>
                      <a:r>
                        <a:rPr lang="ar-SA" sz="1400" b="1" spc="-1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1" spc="-1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285750" marR="1377950" indent="-285750" algn="r" rtl="1">
                        <a:spcBef>
                          <a:spcPts val="48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اگر </a:t>
                      </a:r>
                      <a:r>
                        <a:rPr lang="ar-SA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شیرخوار خوابیده است از مادر بخواهید به آرامى او</a:t>
                      </a:r>
                      <a:r>
                        <a:rPr lang="fa-IR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را بیدار کند.          </a:t>
                      </a:r>
                    </a:p>
                    <a:p>
                      <a:pPr marL="285750" marR="1377950" indent="-285750" algn="r" rtl="1">
                        <a:spcBef>
                          <a:spcPts val="48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آیا شیرخوار حرکت خودبخودی ندارد؟ به آرامی او را تحریک کنید . </a:t>
                      </a:r>
                    </a:p>
                    <a:p>
                      <a:pPr marL="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    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ح</a:t>
                      </a:r>
                      <a:r>
                        <a:rPr lang="ar-SA" sz="1400" b="0" spc="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ك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ک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مت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از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م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ع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م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ول</a:t>
                      </a:r>
                      <a:r>
                        <a:rPr lang="ar-SA" sz="1400" b="0" spc="-5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ح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ال</a:t>
                      </a:r>
                      <a:r>
                        <a:rPr lang="ar-SA" sz="1400" b="0" spc="-2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endParaRPr lang="en-US" sz="14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   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آ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خوار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کام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ل</a:t>
                      </a:r>
                      <a:r>
                        <a:rPr lang="ar-SA" sz="14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4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حر</a:t>
                      </a:r>
                      <a:r>
                        <a:rPr lang="ar-SA" sz="1400" b="0" spc="-5" dirty="0">
                          <a:effectLst/>
                          <a:cs typeface="B Nazanin" panose="00000400000000000000" pitchFamily="2" charset="-78"/>
                        </a:rPr>
                        <a:t>ک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4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400" b="0" dirty="0">
                          <a:effectLst/>
                          <a:cs typeface="B Nazanin" panose="00000400000000000000" pitchFamily="2" charset="-78"/>
                        </a:rPr>
                        <a:t>است</a:t>
                      </a:r>
                      <a:r>
                        <a:rPr lang="ar-SA" sz="1400" b="0" spc="-10" dirty="0">
                          <a:effectLst/>
                          <a:cs typeface="B Nazanin" panose="00000400000000000000" pitchFamily="2" charset="-78"/>
                        </a:rPr>
                        <a:t>؟</a:t>
                      </a:r>
                      <a:r>
                        <a:rPr lang="fa-IR" sz="1400" b="0" spc="-1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</a:p>
                    <a:p>
                      <a:pPr marL="0" marR="0" algn="r" rtl="1"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r>
                        <a:rPr lang="fa-IR" sz="1400" b="0" spc="-10" dirty="0">
                          <a:effectLst/>
                          <a:cs typeface="B Nazanin" panose="00000400000000000000" pitchFamily="2" charset="-78"/>
                        </a:rPr>
                        <a:t>   آیا ناف قرمز است و ترشح دارد؟</a:t>
                      </a:r>
                    </a:p>
                    <a:p>
                      <a:pPr marL="0" marR="0" algn="r" rtl="1"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r>
                        <a:rPr lang="fa-IR" sz="1400" b="0" spc="-10" dirty="0">
                          <a:effectLst/>
                          <a:cs typeface="B Nazanin" panose="00000400000000000000" pitchFamily="2" charset="-78"/>
                        </a:rPr>
                        <a:t>   آیا جوش پوستی دارد؟</a:t>
                      </a:r>
                    </a:p>
                    <a:p>
                      <a:pPr marL="0" marR="0" algn="r" rtl="1"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r>
                        <a:rPr lang="fa-IR" sz="1400" b="0" spc="-10" dirty="0">
                          <a:effectLst/>
                          <a:cs typeface="B Nazanin" panose="00000400000000000000" pitchFamily="2" charset="-78"/>
                        </a:rPr>
                        <a:t>  آیا شیرخوار ترشحات چرکی از چشم یا تورم پلک دارد؟ 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04792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92605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255465"/>
              </p:ext>
            </p:extLst>
          </p:nvPr>
        </p:nvGraphicFramePr>
        <p:xfrm>
          <a:off x="0" y="29426"/>
          <a:ext cx="9101409" cy="511407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{0505E3EF-67EA-436B-97B2-0124C06EBD24}</a:tableStyleId>
              </a:tblPr>
              <a:tblGrid>
                <a:gridCol w="3350360">
                  <a:extLst>
                    <a:ext uri="{9D8B030D-6E8A-4147-A177-3AD203B41FA5}">
                      <a16:colId xmlns:a16="http://schemas.microsoft.com/office/drawing/2014/main" val="3379263401"/>
                    </a:ext>
                  </a:extLst>
                </a:gridCol>
                <a:gridCol w="1221640">
                  <a:extLst>
                    <a:ext uri="{9D8B030D-6E8A-4147-A177-3AD203B41FA5}">
                      <a16:colId xmlns:a16="http://schemas.microsoft.com/office/drawing/2014/main" val="1445217473"/>
                    </a:ext>
                  </a:extLst>
                </a:gridCol>
                <a:gridCol w="1985165">
                  <a:extLst>
                    <a:ext uri="{9D8B030D-6E8A-4147-A177-3AD203B41FA5}">
                      <a16:colId xmlns:a16="http://schemas.microsoft.com/office/drawing/2014/main" val="3130209544"/>
                    </a:ext>
                  </a:extLst>
                </a:gridCol>
                <a:gridCol w="2544244">
                  <a:extLst>
                    <a:ext uri="{9D8B030D-6E8A-4147-A177-3AD203B41FA5}">
                      <a16:colId xmlns:a16="http://schemas.microsoft.com/office/drawing/2014/main" val="3564998685"/>
                    </a:ext>
                  </a:extLst>
                </a:gridCol>
              </a:tblGrid>
              <a:tr h="300828">
                <a:tc>
                  <a:txBody>
                    <a:bodyPr/>
                    <a:lstStyle/>
                    <a:p>
                      <a:pPr marL="0" marR="655320" algn="l" rtl="1"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800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ق</a:t>
                      </a:r>
                      <a:r>
                        <a:rPr lang="ar-SA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د</a:t>
                      </a:r>
                      <a:r>
                        <a:rPr lang="ar-SA" sz="1800" spc="-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م</a:t>
                      </a:r>
                      <a:r>
                        <a:rPr lang="ar-SA" sz="1800" spc="-4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لازم</a:t>
                      </a:r>
                      <a:endParaRPr lang="en-US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26695" algn="l" rtl="1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ar-SA" sz="18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طبقه</a:t>
                      </a:r>
                      <a:r>
                        <a:rPr lang="ar-SA" sz="1800" spc="-6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ب</a:t>
                      </a:r>
                      <a:r>
                        <a:rPr lang="ar-SA" sz="18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ند</a:t>
                      </a:r>
                      <a:r>
                        <a:rPr lang="ar-SA" sz="1800" spc="-1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endParaRPr lang="en-US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341630" algn="l" rtl="1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علائم</a:t>
                      </a:r>
                      <a:r>
                        <a:rPr lang="ar-SA" sz="1800" spc="-7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800" spc="-6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ن</a:t>
                      </a:r>
                      <a:r>
                        <a:rPr lang="ar-SA" sz="1800" spc="-1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ان</a:t>
                      </a:r>
                      <a:r>
                        <a:rPr lang="ar-SA" sz="1800" spc="-15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800" spc="-7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cs typeface="B Nazanin" panose="00000400000000000000" pitchFamily="2" charset="-78"/>
                        </a:rPr>
                        <a:t>ها</a:t>
                      </a:r>
                      <a:endParaRPr lang="en-US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2895" marR="0" algn="r" rtl="1"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B Nazanin" panose="00000400000000000000" pitchFamily="2" charset="-78"/>
                        </a:rPr>
                        <a:t>مشاهده و بررسی</a:t>
                      </a:r>
                      <a:endParaRPr lang="en-US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68309770"/>
                  </a:ext>
                </a:extLst>
              </a:tr>
              <a:tr h="4813245">
                <a:tc>
                  <a:txBody>
                    <a:bodyPr/>
                    <a:lstStyle/>
                    <a:p>
                      <a:pPr marL="0" marR="28194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0" dirty="0">
                          <a:effectLst/>
                          <a:cs typeface="B Nazanin" panose="00000400000000000000" pitchFamily="2" charset="-78"/>
                        </a:rPr>
                        <a:t>برای پیشگیری از پایین آمدن قند خون اقدام کنید.</a:t>
                      </a:r>
                    </a:p>
                    <a:p>
                      <a:pPr marL="0" marR="28194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B Nazanin" panose="00000400000000000000" pitchFamily="2" charset="-78"/>
                        </a:rPr>
                        <a:t>توصیه به مادر که شیرخوار را گرم نگه دارد.</a:t>
                      </a:r>
                    </a:p>
                    <a:p>
                      <a:pPr marL="0" marR="28194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B Nazanin" panose="00000400000000000000" pitchFamily="2" charset="-78"/>
                        </a:rPr>
                        <a:t>اگر فاصله دسترسی به پزشک: </a:t>
                      </a:r>
                    </a:p>
                    <a:p>
                      <a:pPr marL="0" marR="28194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B Nazanin" panose="00000400000000000000" pitchFamily="2" charset="-78"/>
                        </a:rPr>
                        <a:t>کمتر از یکساعت است کودک را فورا ارجاع دهید </a:t>
                      </a:r>
                    </a:p>
                    <a:p>
                      <a:pPr marL="0" marR="28194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B Nazanin" panose="00000400000000000000" pitchFamily="2" charset="-78"/>
                        </a:rPr>
                        <a:t>بیش از یکساعت است اولین نوبت آنتی بیوتیک عضلانی مناسب را بدهید سپس کودک را فورا ارجاع دهید . 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184150" algn="l" rtl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عفونت</a:t>
                      </a:r>
                      <a:endParaRPr lang="en-US" sz="16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210185" algn="l" rtl="1">
                        <a:spcBef>
                          <a:spcPts val="485"/>
                        </a:spcBef>
                        <a:spcAft>
                          <a:spcPts val="0"/>
                        </a:spcAft>
                      </a:pP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باکتریا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ل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231140" algn="l" rtl="1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موضعی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</a:p>
                    <a:p>
                      <a:pPr marL="59690" marR="0" algn="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ترشحات</a:t>
                      </a:r>
                      <a:r>
                        <a:rPr lang="ar-SA" sz="1600" b="0" spc="-7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چر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ک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600" b="0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ناف</a:t>
                      </a:r>
                      <a:r>
                        <a:rPr lang="ar-SA" sz="1600" b="0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همر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ه</a:t>
                      </a:r>
                      <a:r>
                        <a:rPr lang="ar-SA" sz="1600" b="0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با</a:t>
                      </a:r>
                      <a:r>
                        <a:rPr lang="ar-SA" sz="1600" b="0" spc="-6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قرمز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600" b="0" spc="-7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وانتشا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600" b="0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آ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ن</a:t>
                      </a:r>
                      <a:r>
                        <a:rPr lang="ar-SA" sz="1600" b="0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به</a:t>
                      </a:r>
                      <a:r>
                        <a:rPr lang="ar-SA" sz="1600" b="0" spc="-6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ط</a:t>
                      </a:r>
                      <a:r>
                        <a:rPr lang="ar-SA" sz="1600" b="0" spc="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اف</a:t>
                      </a:r>
                      <a:r>
                        <a:rPr lang="fa-IR" sz="1600" b="0" spc="-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ج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600" b="0" spc="-6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چر</a:t>
                      </a:r>
                      <a:r>
                        <a:rPr lang="ar-SA" sz="1600" b="0" spc="5" dirty="0">
                          <a:effectLst/>
                          <a:cs typeface="B Nazanin" panose="00000400000000000000" pitchFamily="2" charset="-78"/>
                        </a:rPr>
                        <a:t>ک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fa-IR" sz="1600" b="0" dirty="0">
                          <a:effectLst/>
                          <a:cs typeface="B Nazanin" panose="00000400000000000000" pitchFamily="2" charset="-78"/>
                        </a:rPr>
                        <a:t> پ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س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600" b="0" spc="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2895" marR="0" algn="r" rtl="1"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آ</a:t>
                      </a:r>
                      <a:r>
                        <a:rPr lang="ar-SA" sz="1600" b="0" spc="-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6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نا</a:t>
                      </a:r>
                      <a:r>
                        <a:rPr lang="ar-SA" sz="1600" b="0" spc="-15" dirty="0">
                          <a:effectLst/>
                          <a:cs typeface="B Nazanin" panose="00000400000000000000" pitchFamily="2" charset="-78"/>
                        </a:rPr>
                        <a:t>ف</a:t>
                      </a:r>
                      <a:r>
                        <a:rPr lang="ar-SA" sz="1600" b="0" spc="-2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قرمز</a:t>
                      </a:r>
                      <a:r>
                        <a:rPr lang="ar-SA" sz="16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است</a:t>
                      </a:r>
                      <a:r>
                        <a:rPr lang="ar-SA" sz="16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600" b="0" spc="-5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ت</a:t>
                      </a:r>
                      <a:r>
                        <a:rPr lang="ar-SA" sz="1600" b="0" spc="5" dirty="0">
                          <a:effectLst/>
                          <a:cs typeface="B Nazanin" panose="00000400000000000000" pitchFamily="2" charset="-78"/>
                        </a:rPr>
                        <a:t>ر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ش</a:t>
                      </a:r>
                      <a:r>
                        <a:rPr lang="ar-SA" sz="1600" b="0" spc="-10" dirty="0">
                          <a:effectLst/>
                          <a:cs typeface="B Nazanin" panose="00000400000000000000" pitchFamily="2" charset="-78"/>
                        </a:rPr>
                        <a:t>ح</a:t>
                      </a:r>
                      <a:r>
                        <a:rPr lang="ar-SA" sz="1600" b="0" spc="-4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دارد</a:t>
                      </a:r>
                      <a:r>
                        <a:rPr lang="ar-SA" sz="1600" b="0" spc="-6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؟</a:t>
                      </a:r>
                      <a:endParaRPr lang="en-US" sz="1600" b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302895" marR="0" algn="r" rtl="1"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آ</a:t>
                      </a:r>
                      <a:r>
                        <a:rPr lang="ar-SA" sz="1600" b="0" spc="-1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ا</a:t>
                      </a:r>
                      <a:r>
                        <a:rPr lang="ar-SA" sz="1600" b="0" spc="-4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ج</a:t>
                      </a:r>
                      <a:r>
                        <a:rPr lang="ar-SA" sz="1600" b="0" spc="-10" dirty="0">
                          <a:effectLst/>
                          <a:cs typeface="B Nazanin" panose="00000400000000000000" pitchFamily="2" charset="-78"/>
                        </a:rPr>
                        <a:t>وش</a:t>
                      </a:r>
                      <a:r>
                        <a:rPr lang="ar-SA" sz="1600" b="0" spc="-25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پ</a:t>
                      </a:r>
                      <a:r>
                        <a:rPr lang="ar-SA" sz="1600" b="0" spc="5" dirty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ar-SA" sz="1600" b="0" spc="-5" dirty="0">
                          <a:effectLst/>
                          <a:cs typeface="B Nazanin" panose="00000400000000000000" pitchFamily="2" charset="-78"/>
                        </a:rPr>
                        <a:t>ست</a:t>
                      </a:r>
                      <a:r>
                        <a:rPr lang="ar-SA" sz="1600" b="0" spc="-20" dirty="0">
                          <a:effectLst/>
                          <a:cs typeface="B Nazanin" panose="00000400000000000000" pitchFamily="2" charset="-78"/>
                        </a:rPr>
                        <a:t>ی</a:t>
                      </a:r>
                      <a:r>
                        <a:rPr lang="ar-SA" sz="1600" b="0" spc="-3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0" dirty="0">
                          <a:effectLst/>
                          <a:cs typeface="B Nazanin" panose="00000400000000000000" pitchFamily="2" charset="-78"/>
                        </a:rPr>
                        <a:t>دارد</a:t>
                      </a:r>
                      <a:r>
                        <a:rPr lang="ar-SA" sz="1600" b="0" spc="-10" dirty="0">
                          <a:effectLst/>
                          <a:cs typeface="B Nazanin" panose="00000400000000000000" pitchFamily="2" charset="-78"/>
                        </a:rPr>
                        <a:t>؟</a:t>
                      </a:r>
                      <a:endParaRPr lang="en-US" sz="16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  <a:p>
                      <a:pPr marL="302895" marR="0" algn="r" rtl="1">
                        <a:spcBef>
                          <a:spcPts val="455"/>
                        </a:spcBef>
                        <a:spcAft>
                          <a:spcPts val="0"/>
                        </a:spcAft>
                      </a:pPr>
                      <a:endParaRPr lang="en-US" sz="16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35491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3476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0F9339-F7BC-47ED-98F9-399763DB68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70" t="18345" r="19940" b="7396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3617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A907B8-5D0A-4942-91C1-892A17D911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75" t="17326" r="17965" b="5445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226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39EDD9-76F9-4082-B1EA-61ED0FB76D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00" t="14356" r="19940" b="8415"/>
          <a:stretch/>
        </p:blipFill>
        <p:spPr>
          <a:xfrm>
            <a:off x="0" y="0"/>
            <a:ext cx="9144001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8972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94E222-EBF7-40C6-B7CE-015B2723A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70" t="14356" r="19940" b="8415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0274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85C1D2-929F-4FFF-B39A-AEC44871E8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463" t="26211" r="21970" b="22165"/>
          <a:stretch/>
        </p:blipFill>
        <p:spPr>
          <a:xfrm>
            <a:off x="2281425" y="0"/>
            <a:ext cx="68625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6019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6015" y="759280"/>
            <a:ext cx="7015279" cy="2762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40640" indent="-342900" algn="just" rtl="1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§"/>
            </a:pP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ا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گر</a:t>
            </a:r>
            <a:r>
              <a:rPr lang="ar-SA" sz="2000" b="1" spc="-8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ش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یر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خ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و</a:t>
            </a:r>
            <a:r>
              <a:rPr lang="ar-SA" sz="2000" b="1" spc="-1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ا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ر</a:t>
            </a:r>
            <a:r>
              <a:rPr lang="ar-SA" sz="2000" b="1" spc="-7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قادر</a:t>
            </a:r>
            <a:r>
              <a:rPr lang="ar-SA" sz="2000" b="1" spc="-8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ب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ه</a:t>
            </a:r>
            <a:r>
              <a:rPr lang="ar-SA" sz="2000" b="1" spc="-9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م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کی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دن</a:t>
            </a:r>
            <a:r>
              <a:rPr lang="ar-SA" sz="2000" b="1" spc="-6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هست</a:t>
            </a:r>
            <a:r>
              <a:rPr lang="fa-IR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،ا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ز</a:t>
            </a:r>
            <a:r>
              <a:rPr lang="ar-SA" sz="2000" b="1" spc="-5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مادر</a:t>
            </a:r>
            <a:r>
              <a:rPr lang="ar-SA" sz="2000" b="1" spc="-5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بخوا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ه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ی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د</a:t>
            </a:r>
            <a:r>
              <a:rPr lang="ar-SA" sz="2000" b="1" spc="-5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ب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ه</a:t>
            </a:r>
            <a:r>
              <a:rPr lang="ar-SA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او</a:t>
            </a:r>
            <a:r>
              <a:rPr lang="ar-SA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شیر</a:t>
            </a:r>
            <a:r>
              <a:rPr lang="ar-SA" sz="2000" b="1" spc="-4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ب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د</a:t>
            </a:r>
            <a:r>
              <a:rPr lang="ar-SA" sz="2000" b="1" spc="-1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ه</a:t>
            </a:r>
            <a:r>
              <a:rPr lang="ar-SA" sz="2000" b="1" spc="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د</a:t>
            </a:r>
            <a:r>
              <a:rPr lang="en-US" sz="2000" b="1" spc="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.</a:t>
            </a:r>
            <a:endParaRPr lang="en-US" sz="2000" b="1" dirty="0">
              <a:latin typeface="Arial" panose="020B0604020202020204" pitchFamily="34" charset="0"/>
              <a:ea typeface="Arial" panose="020B0604020202020204" pitchFamily="34" charset="0"/>
              <a:cs typeface="B Nazanin" panose="00000400000000000000" pitchFamily="2" charset="-78"/>
            </a:endParaRPr>
          </a:p>
          <a:p>
            <a:pPr marL="342900" marR="935990" indent="-342900" algn="just" rtl="1">
              <a:lnSpc>
                <a:spcPct val="130000"/>
              </a:lnSpc>
              <a:spcBef>
                <a:spcPts val="675"/>
              </a:spcBef>
              <a:buFont typeface="Wingdings" panose="05000000000000000000" pitchFamily="2" charset="2"/>
              <a:buChar char="§"/>
            </a:pP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ا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گ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ر</a:t>
            </a:r>
            <a:r>
              <a:rPr lang="ar-SA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شیر</a:t>
            </a:r>
            <a:r>
              <a:rPr lang="ar-SA" sz="2000" b="1" spc="-1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خ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وار</a:t>
            </a:r>
            <a:r>
              <a:rPr lang="ar-SA" sz="2000" b="1" spc="-5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نم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ی</a:t>
            </a:r>
            <a:r>
              <a:rPr lang="fa-IR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spc="2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ت</a:t>
            </a:r>
            <a:r>
              <a:rPr lang="ar-SA" sz="2000" b="1" spc="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و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ان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د</a:t>
            </a:r>
            <a:r>
              <a:rPr lang="ar-SA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شیر</a:t>
            </a:r>
            <a:r>
              <a:rPr lang="ar-SA" sz="2000" b="1" spc="-5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م</a:t>
            </a:r>
            <a:r>
              <a:rPr lang="ar-SA" sz="2000" b="1" spc="-1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ا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در</a:t>
            </a:r>
            <a:r>
              <a:rPr lang="ar-SA" sz="2000" b="1" spc="-4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بخ</a:t>
            </a:r>
            <a:r>
              <a:rPr lang="ar-SA" sz="2000" b="1" spc="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و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رد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،</a:t>
            </a:r>
            <a:r>
              <a:rPr lang="ar-SA" sz="2000" b="1" spc="-5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و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لی</a:t>
            </a:r>
            <a:r>
              <a:rPr lang="ar-SA" sz="2000" b="1" spc="-4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ق</a:t>
            </a:r>
            <a:r>
              <a:rPr lang="ar-SA" sz="2000" b="1" spc="-1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ا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در</a:t>
            </a:r>
            <a:r>
              <a:rPr lang="ar-SA" sz="2000" b="1" spc="-5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به</a:t>
            </a:r>
            <a:r>
              <a:rPr lang="ar-SA" sz="2000" b="1" spc="-5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بل</a:t>
            </a:r>
            <a:r>
              <a:rPr lang="ar-SA" sz="2000" b="1" spc="1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ع</a:t>
            </a:r>
            <a:r>
              <a:rPr lang="ar-SA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ا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ست</a:t>
            </a:r>
            <a:r>
              <a:rPr lang="en-US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lang="en-US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endParaRPr lang="fa-IR" sz="2000" b="1" spc="-45" dirty="0">
              <a:latin typeface="Arial" panose="020B0604020202020204" pitchFamily="34" charset="0"/>
              <a:ea typeface="Arial" panose="020B0604020202020204" pitchFamily="34" charset="0"/>
              <a:cs typeface="B Nazanin" panose="00000400000000000000" pitchFamily="2" charset="-78"/>
            </a:endParaRPr>
          </a:p>
          <a:p>
            <a:pPr marL="342900" marR="935990" indent="-342900" algn="just" rtl="1">
              <a:lnSpc>
                <a:spcPct val="130000"/>
              </a:lnSpc>
              <a:spcBef>
                <a:spcPts val="675"/>
              </a:spcBef>
              <a:buFont typeface="Wingdings" panose="05000000000000000000" pitchFamily="2" charset="2"/>
              <a:buChar char="§"/>
            </a:pP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شیر</a:t>
            </a:r>
            <a:r>
              <a:rPr lang="ar-SA" sz="2000" b="1" spc="-5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دوشی</a:t>
            </a:r>
            <a:r>
              <a:rPr lang="ar-SA" sz="2000" b="1" spc="-1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د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ه</a:t>
            </a:r>
            <a:r>
              <a:rPr lang="ar-SA" sz="2000" b="1" spc="-4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م</a:t>
            </a:r>
            <a:r>
              <a:rPr lang="ar-SA" sz="2000" b="1" spc="-1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ا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در</a:t>
            </a:r>
            <a:r>
              <a:rPr lang="ar-SA" sz="2000" b="1" spc="-4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پی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ش</a:t>
            </a:r>
            <a:r>
              <a:rPr lang="ar-SA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از</a:t>
            </a:r>
            <a:r>
              <a:rPr lang="ar-SA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ترك</a:t>
            </a:r>
            <a:r>
              <a:rPr lang="ar-SA" sz="2000" b="1" spc="-5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مر</a:t>
            </a:r>
            <a:r>
              <a:rPr lang="ar-SA" sz="2000" b="1" spc="-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ک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ز</a:t>
            </a:r>
            <a:r>
              <a:rPr lang="ar-SA" sz="2000" b="1" spc="-2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به</a:t>
            </a:r>
            <a:r>
              <a:rPr lang="ar-SA" sz="2000" b="1" spc="-5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وی</a:t>
            </a:r>
            <a:r>
              <a:rPr lang="ar-SA" sz="2000" b="1" spc="-5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داد</a:t>
            </a:r>
            <a:r>
              <a:rPr lang="ar-SA" sz="2000" b="1" spc="-10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ه</a:t>
            </a:r>
            <a:r>
              <a:rPr lang="ar-SA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شود</a:t>
            </a:r>
            <a:r>
              <a:rPr lang="fa-IR" sz="2000" b="1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. اگر این کار امکان نداشت (</a:t>
            </a:r>
            <a:r>
              <a:rPr lang="fa-IR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20 تا 50 میلی لیتر</a:t>
            </a:r>
            <a:r>
              <a:rPr lang="en-US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10ml/kg</a:t>
            </a:r>
            <a:r>
              <a:rPr lang="fa-IR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) از شیر مادر یا محلول سرم قندی با قاشق به شیرخوار بدهید . </a:t>
            </a:r>
          </a:p>
          <a:p>
            <a:pPr marL="342900" marR="935990" indent="-342900" algn="just" rtl="1">
              <a:lnSpc>
                <a:spcPct val="130000"/>
              </a:lnSpc>
              <a:spcBef>
                <a:spcPts val="675"/>
              </a:spcBef>
              <a:buFont typeface="Wingdings" panose="05000000000000000000" pitchFamily="2" charset="2"/>
              <a:buChar char="§"/>
            </a:pPr>
            <a:r>
              <a:rPr lang="fa-IR" sz="2000" b="1" spc="-45" dirty="0"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اگر شیرخوار قادر به بلع نیست ، هیچگونه مایعی به او ندهید . </a:t>
            </a:r>
          </a:p>
        </p:txBody>
      </p:sp>
      <p:sp>
        <p:nvSpPr>
          <p:cNvPr id="3" name="Rectangle 2"/>
          <p:cNvSpPr/>
          <p:nvPr/>
        </p:nvSpPr>
        <p:spPr>
          <a:xfrm>
            <a:off x="5182820" y="128470"/>
            <a:ext cx="37115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48895" algn="r" rtl="1">
              <a:spcBef>
                <a:spcPts val="450"/>
              </a:spcBef>
            </a:pPr>
            <a:r>
              <a:rPr lang="ar-SA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B Titr" panose="00000700000000000000" pitchFamily="2" charset="-78"/>
              </a:rPr>
              <a:t>پیشگیری</a:t>
            </a:r>
            <a:r>
              <a:rPr lang="ar-SA" sz="2400" b="1" spc="-27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B Titr" panose="00000700000000000000" pitchFamily="2" charset="-78"/>
              </a:rPr>
              <a:t>از</a:t>
            </a:r>
            <a:r>
              <a:rPr lang="ar-SA" sz="2400" b="1" spc="-27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B Titr" panose="00000700000000000000" pitchFamily="2" charset="-78"/>
              </a:rPr>
              <a:t>پایین</a:t>
            </a:r>
            <a:r>
              <a:rPr lang="ar-SA" sz="2400" b="1" spc="-305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B Titr" panose="00000700000000000000" pitchFamily="2" charset="-78"/>
              </a:rPr>
              <a:t> </a:t>
            </a:r>
            <a:r>
              <a:rPr lang="ar-SA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B Titr" panose="00000700000000000000" pitchFamily="2" charset="-78"/>
              </a:rPr>
              <a:t>آمدن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B Titr" panose="00000700000000000000" pitchFamily="2" charset="-78"/>
              </a:rPr>
              <a:t> قند خون 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9743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1475" y="-2348"/>
            <a:ext cx="8246070" cy="588933"/>
          </a:xfrm>
        </p:spPr>
        <p:txBody>
          <a:bodyPr>
            <a:normAutofit/>
          </a:bodyPr>
          <a:lstStyle/>
          <a:p>
            <a:pPr algn="r" rtl="1"/>
            <a:r>
              <a:rPr lang="fa-IR" sz="2000" b="1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نحوه انتقال و  ارجاع(جدید) </a:t>
            </a: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1475" y="586585"/>
            <a:ext cx="8138971" cy="3817625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130000"/>
              </a:lnSpc>
              <a:spcBef>
                <a:spcPts val="0"/>
              </a:spcBef>
              <a:buNone/>
            </a:pPr>
            <a:r>
              <a:rPr lang="fa-IR" b="1" dirty="0">
                <a:cs typeface="B Nazanin" panose="00000400000000000000" pitchFamily="2" charset="-78"/>
              </a:rPr>
              <a:t>در تمام کودکانی که پس از طبقه بندی ، نیاز به انتقال یا  ارجاع دارند : </a:t>
            </a:r>
            <a:endParaRPr lang="en-US" b="1" dirty="0">
              <a:cs typeface="B Nazanin" panose="00000400000000000000" pitchFamily="2" charset="-78"/>
            </a:endParaRPr>
          </a:p>
          <a:p>
            <a:pPr algn="just" rtl="1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</a:pPr>
            <a:r>
              <a:rPr lang="fa-IR" b="1" dirty="0">
                <a:cs typeface="B Nazanin" panose="00000400000000000000" pitchFamily="2" charset="-78"/>
              </a:rPr>
              <a:t>طبق بوکلت اگر نیاز به ارجاع یا درمان دارویی دارد به پزشک ارجاع شود.</a:t>
            </a:r>
          </a:p>
          <a:p>
            <a:pPr algn="just" rtl="1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</a:pPr>
            <a:r>
              <a:rPr lang="fa-IR" b="1" dirty="0">
                <a:cs typeface="B Nazanin" panose="00000400000000000000" pitchFamily="2" charset="-78"/>
              </a:rPr>
              <a:t>در صورت عدم امکان دسترسی به پزشک در سطح یک خدمت، با کمک راهنما و دارو نامه و براساس بوکلت ، اقدام شود.اگر بیمار نیاز به انتقال فوری دارد، نزدیکترین مرکز مناسب ( بیمارستان ) درمنطقه را انتخاب و  به سرعت هماهنگی های لازم برای انتقال بیمار با اورژانس 115 انجام شود </a:t>
            </a:r>
          </a:p>
          <a:p>
            <a:pPr algn="just" rtl="1">
              <a:lnSpc>
                <a:spcPct val="130000"/>
              </a:lnSpc>
              <a:spcBef>
                <a:spcPts val="0"/>
              </a:spcBef>
              <a:buClr>
                <a:srgbClr val="C00000"/>
              </a:buClr>
            </a:pPr>
            <a:r>
              <a:rPr lang="fa-IR" b="1" dirty="0">
                <a:cs typeface="B Nazanin" panose="00000400000000000000" pitchFamily="2" charset="-78"/>
              </a:rPr>
              <a:t> اقدامات قبل از انتقال انجام و بیمار با انجام مراقبت ها و توصیه های لازم  منتقل گردد. پس از انتقال یا ارجاع در هر کودک بیمار باید طبق صفحه پیگیری در بوکلت حداکثر ظرف 24 ساعت نتیجه را پیگیری کرده و پسخوراند دریافت شود</a:t>
            </a:r>
            <a:endParaRPr lang="en-US" b="1" dirty="0">
              <a:cs typeface="B Nazanin" panose="00000400000000000000" pitchFamily="2" charset="-78"/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46978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4797EB-AD06-4967-A89B-09309C4F1A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35" t="12880" r="50434" b="38980"/>
          <a:stretch/>
        </p:blipFill>
        <p:spPr>
          <a:xfrm>
            <a:off x="2434130" y="0"/>
            <a:ext cx="670987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603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0F96AC-FBF9-4A0E-8108-2CDFA45BBC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40" t="59408" r="50671" b="13173"/>
          <a:stretch/>
        </p:blipFill>
        <p:spPr>
          <a:xfrm>
            <a:off x="2128719" y="281175"/>
            <a:ext cx="5955495" cy="458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23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CC46F9-E467-4220-806F-DA2091B91D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56" t="20316" r="21610" b="47055"/>
          <a:stretch/>
        </p:blipFill>
        <p:spPr>
          <a:xfrm>
            <a:off x="0" y="0"/>
            <a:ext cx="915314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851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4CF8CE-8A01-4FFD-A658-C24E14A5D4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70" t="20297" r="18270" b="11385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53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5E7441-5BAD-43DD-9704-74B632A3AC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69" t="14356" r="19677" b="8414"/>
          <a:stretch/>
        </p:blipFill>
        <p:spPr>
          <a:xfrm>
            <a:off x="-558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3091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42C4D1-8501-4B8C-B945-AA107E6026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00" t="20792" r="18270" b="791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006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862176-5A11-47D9-A723-35C0226AC1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00" t="14355" r="18270" b="544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78386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5C5DB4-56FF-49CB-83D0-94478A9AF7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00" t="14356" r="18270" b="841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32254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B72552-1531-4A1D-B317-F00F41B87D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70" t="23267" r="18270" b="5445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58856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960B10-29B1-4E0E-AA53-0677EA5795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00" t="23266" r="18270" b="544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70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759BDD-9CE6-4251-B81E-9069664C0F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50" t="14355" r="9919" b="544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161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5611B1-30B8-4CCC-930D-6751ACAD37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70" t="17326" r="18270" b="17326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3714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85B26E-84D6-445A-92ED-0E3DF33033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00" t="17327" r="19940" b="32177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5299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54875B-3F47-448B-8138-19CAA50BA4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12" t="41064" r="18129" b="29374"/>
          <a:stretch/>
        </p:blipFill>
        <p:spPr>
          <a:xfrm>
            <a:off x="1517900" y="128470"/>
            <a:ext cx="7177135" cy="488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53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75B2D5-5D4E-445A-930D-B02733D67C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00" t="14355" r="18270" b="544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568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EC69E0-E586-406B-83B7-0644BAC6CF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00" t="15675" r="18270" b="648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20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899" y="72047"/>
            <a:ext cx="7394433" cy="891995"/>
          </a:xfrm>
        </p:spPr>
        <p:txBody>
          <a:bodyPr>
            <a:noAutofit/>
          </a:bodyPr>
          <a:lstStyle/>
          <a:p>
            <a:pPr algn="r"/>
            <a:r>
              <a:rPr lang="fa-IR" sz="2000" b="1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  <a:t>درمان‌ های قبل از انتقال فوری</a:t>
            </a:r>
            <a:br>
              <a:rPr lang="en-US" sz="2000" dirty="0">
                <a:solidFill>
                  <a:schemeClr val="accent1">
                    <a:lumMod val="75000"/>
                  </a:schemeClr>
                </a:solidFill>
                <a:effectLst/>
                <a:cs typeface="B Titr" panose="00000700000000000000" pitchFamily="2" charset="-78"/>
              </a:rPr>
            </a:b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7080" y="673153"/>
            <a:ext cx="7874436" cy="3797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</a:pPr>
            <a:r>
              <a:rPr lang="fa-IR" altLang="en-US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برای متوقف کردن تشنج، ديازپام داخل مقعدی  بدهيد</a:t>
            </a:r>
            <a:r>
              <a:rPr lang="en-US" altLang="en-US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:</a:t>
            </a:r>
          </a:p>
          <a:p>
            <a:pPr lvl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</a:pPr>
            <a:r>
              <a:rPr lang="fa-IR" altLang="en-US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اگر کودک در حال تشنج است : </a:t>
            </a:r>
            <a:endParaRPr lang="en-US" altLang="en-US" dirty="0">
              <a:cs typeface="B Nazanin" panose="00000400000000000000" pitchFamily="2" charset="-78"/>
            </a:endParaRPr>
          </a:p>
          <a:p>
            <a:pPr lvl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14350" algn="l"/>
              </a:tabLst>
            </a:pPr>
            <a:r>
              <a:rPr lang="fa-IR" altLang="en-US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کودک را به پهلو خوابانده و راه هوايي را پاک کنيد. از قرار دادن هر چيزی در دهان پرهيز کنيد.  </a:t>
            </a:r>
            <a:endParaRPr lang="en-US" altLang="en-US" b="1" dirty="0">
              <a:cs typeface="B Nazanin" panose="00000400000000000000" pitchFamily="2" charset="-78"/>
            </a:endParaRPr>
          </a:p>
          <a:p>
            <a:pPr lvl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14350" algn="l"/>
              </a:tabLst>
            </a:pPr>
            <a:r>
              <a:rPr lang="fa-IR" altLang="en-US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در صورت امکان اکسيژن بدهید .</a:t>
            </a:r>
            <a:endParaRPr lang="en-US" altLang="en-US" b="1" dirty="0">
              <a:cs typeface="B Nazanin" panose="00000400000000000000" pitchFamily="2" charset="-78"/>
            </a:endParaRPr>
          </a:p>
          <a:p>
            <a:pPr lvl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14350" algn="l"/>
              </a:tabLst>
            </a:pP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دوز لازم را از آمپول د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ازپام به داخل سرنگ انسول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ن بکشید ، </a:t>
            </a:r>
            <a:r>
              <a:rPr lang="ar-SA" altLang="en-US" b="1" dirty="0">
                <a:latin typeface="BMitraBold"/>
                <a:ea typeface="Calibri" panose="020F0502020204030204" pitchFamily="34" charset="0"/>
                <a:cs typeface="B Nazanin" panose="00000400000000000000" pitchFamily="2" charset="-78"/>
              </a:rPr>
              <a:t>سپس سر سوزن را درآور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Bold"/>
                <a:ea typeface="Calibri" panose="020F0502020204030204" pitchFamily="34" charset="0"/>
                <a:cs typeface="B Nazanin" panose="00000400000000000000" pitchFamily="2" charset="-78"/>
              </a:rPr>
              <a:t>د.                                              </a:t>
            </a:r>
            <a:endParaRPr lang="en-US" altLang="en-US" b="1" dirty="0">
              <a:cs typeface="B Nazanin" panose="00000400000000000000" pitchFamily="2" charset="-78"/>
            </a:endParaRPr>
          </a:p>
          <a:p>
            <a:pPr lvl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14350" algn="l"/>
              </a:tabLst>
            </a:pP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سرنگ را به آهستگى 4 تا 5 سانت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متر داخل مقعد کودك فرو برده و محلول د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ازپام را داخل آن تخل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ه کن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د.</a:t>
            </a:r>
            <a:endParaRPr lang="en-US" altLang="en-US" b="1" dirty="0">
              <a:cs typeface="B Nazanin" panose="00000400000000000000" pitchFamily="2" charset="-78"/>
            </a:endParaRPr>
          </a:p>
          <a:p>
            <a:pPr lvl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14350" algn="l"/>
              </a:tabLst>
            </a:pP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براي جلوگ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ري از برگشت دارو به خارج، چند دق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قه هر دو باسن کودك را با هم نگه دار</a:t>
            </a:r>
            <a:r>
              <a:rPr lang="ar-SA" altLang="en-US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</a:t>
            </a:r>
            <a:r>
              <a:rPr lang="ar-SA" altLang="en-US" b="1" dirty="0">
                <a:latin typeface="BMitra"/>
                <a:ea typeface="Calibri" panose="020F0502020204030204" pitchFamily="34" charset="0"/>
                <a:cs typeface="B Nazanin" panose="00000400000000000000" pitchFamily="2" charset="-78"/>
              </a:rPr>
              <a:t>د.</a:t>
            </a:r>
            <a:endParaRPr lang="en-US" altLang="en-US" b="1" dirty="0">
              <a:cs typeface="B Nazanin" panose="00000400000000000000" pitchFamily="2" charset="-78"/>
            </a:endParaRPr>
          </a:p>
          <a:p>
            <a:pPr lvl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14350" algn="l"/>
              </a:tabLst>
            </a:pPr>
            <a:r>
              <a:rPr lang="fa-IR" altLang="en-US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اگر بعد از   ۱۰ تا ۱۵ دقيقه تشنج متوقف نشد، ديازپام  مقعدی را تکرار کنيد.</a:t>
            </a:r>
            <a:endParaRPr lang="en-US" alt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75135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3913</TotalTime>
  <Words>3570</Words>
  <Application>Microsoft Office PowerPoint</Application>
  <PresentationFormat>On-screen Show (16:9)</PresentationFormat>
  <Paragraphs>259</Paragraphs>
  <Slides>62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62</vt:i4>
      </vt:variant>
    </vt:vector>
  </HeadingPairs>
  <TitlesOfParts>
    <vt:vector size="74" baseType="lpstr">
      <vt:lpstr>Arial</vt:lpstr>
      <vt:lpstr>B Nazanin</vt:lpstr>
      <vt:lpstr>B Titr</vt:lpstr>
      <vt:lpstr>BMitra</vt:lpstr>
      <vt:lpstr>BMitraBold</vt:lpstr>
      <vt:lpstr>Calibri</vt:lpstr>
      <vt:lpstr>Corbel</vt:lpstr>
      <vt:lpstr>Symbol</vt:lpstr>
      <vt:lpstr>Times New Roman</vt:lpstr>
      <vt:lpstr>Wingdings</vt:lpstr>
      <vt:lpstr>Parallax</vt:lpstr>
      <vt:lpstr>Default Design</vt:lpstr>
      <vt:lpstr>مراقبت ادغام یافته ناخوشی اطفال مانا </vt:lpstr>
      <vt:lpstr>نکات ضروری در استفاده از بوکلت </vt:lpstr>
      <vt:lpstr>مفاهیم ضروری </vt:lpstr>
      <vt:lpstr>مفاهیم ضروری </vt:lpstr>
      <vt:lpstr>نحوه انتقال و  ارجاع(جدید) </vt:lpstr>
      <vt:lpstr>PowerPoint Presentation</vt:lpstr>
      <vt:lpstr>PowerPoint Presentation</vt:lpstr>
      <vt:lpstr>PowerPoint Presentation</vt:lpstr>
      <vt:lpstr>درمان‌ های قبل از انتقال فوری </vt:lpstr>
      <vt:lpstr>جدول تجویز دیازپام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درمان‌ های قبل از انتقال فوری</vt:lpstr>
      <vt:lpstr>درمان‌ های قبل از انتقال فوری </vt:lpstr>
      <vt:lpstr>درمان با آنتی‌بيوتيک خوراکی </vt:lpstr>
      <vt:lpstr>درمان خس خس سينه ( احتمال آسم )</vt:lpstr>
      <vt:lpstr>درمان خس خس سينه ( احتمال آسم ) </vt:lpstr>
      <vt:lpstr>درمان تب و درد  </vt:lpstr>
      <vt:lpstr>درمان تب و درد  </vt:lpstr>
      <vt:lpstr>درمان موضعی عفونت مزمن گوش (فیتیله گذاری) </vt:lpstr>
      <vt:lpstr>درمان های  بی‌ضررخانگی در سرفه و سرماخوردگی و گلو درد غیرچرکی </vt:lpstr>
      <vt:lpstr>درمان اسهال و کم آبی برنامه الف: درمان کم آبی در منزل  </vt:lpstr>
      <vt:lpstr>PowerPoint Presentation</vt:lpstr>
      <vt:lpstr>نکات ضروری</vt:lpstr>
      <vt:lpstr>PowerPoint Presentation</vt:lpstr>
      <vt:lpstr>برنامه ج:  درمان سریع کم آبی شدید</vt:lpstr>
      <vt:lpstr>تغذیه کودک در اسهال حاد</vt:lpstr>
      <vt:lpstr>تغذیه در اسهال پایدار </vt:lpstr>
      <vt:lpstr>تغذیه در اسهال پایدار  </vt:lpstr>
      <vt:lpstr>تغذیه کودک تب دار </vt:lpstr>
      <vt:lpstr>پیگیری</vt:lpstr>
      <vt:lpstr>PowerPoint Presentation</vt:lpstr>
      <vt:lpstr>PowerPoint Presentation</vt:lpstr>
      <vt:lpstr>شیر خوار را از نظر احتمال ابتلا به عفونت باکتریال شدید، بیماری شدید، پنومونی یا عفونت های موضعی باکتریال ارزیابی کنید.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A.R.I</cp:lastModifiedBy>
  <cp:revision>318</cp:revision>
  <dcterms:created xsi:type="dcterms:W3CDTF">2013-08-21T19:17:07Z</dcterms:created>
  <dcterms:modified xsi:type="dcterms:W3CDTF">2023-07-19T16:36:59Z</dcterms:modified>
</cp:coreProperties>
</file>