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90" r:id="rId2"/>
  </p:sldMasterIdLst>
  <p:notesMasterIdLst>
    <p:notesMasterId r:id="rId30"/>
  </p:notesMasterIdLst>
  <p:handoutMasterIdLst>
    <p:handoutMasterId r:id="rId31"/>
  </p:handoutMasterIdLst>
  <p:sldIdLst>
    <p:sldId id="256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4" r:id="rId21"/>
    <p:sldId id="295" r:id="rId22"/>
    <p:sldId id="296" r:id="rId23"/>
    <p:sldId id="297" r:id="rId24"/>
    <p:sldId id="298" r:id="rId25"/>
    <p:sldId id="300" r:id="rId26"/>
    <p:sldId id="301" r:id="rId27"/>
    <p:sldId id="302" r:id="rId28"/>
    <p:sldId id="264" r:id="rId29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9" autoAdjust="0"/>
    <p:restoredTop sz="94660"/>
  </p:normalViewPr>
  <p:slideViewPr>
    <p:cSldViewPr showGuides="1">
      <p:cViewPr varScale="1">
        <p:scale>
          <a:sx n="73" d="100"/>
          <a:sy n="73" d="100"/>
        </p:scale>
        <p:origin x="402" y="78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7/19/2023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7/19/2023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 bwMode="gray"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3" name="Straight Connector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5" name="Straight Connector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7/19/2023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7/19/2023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1" name="Straight Connector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7/19/2023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27404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92971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4375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993321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4878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868680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70872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1498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7/19/2023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436136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38769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14155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117253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235954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701629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124559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19986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10851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50488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4" name="Rectangle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1" name="Rectangle 20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22" name="Straight Connector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23" name="Straight Connector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7" name="Rectangle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8" name="Rectangle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30" name="Rectangle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1" name="Straight Connector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3" name="Straight Connector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7/19/2023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234217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74159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671443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256204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764164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311220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9183"/>
            <a:ext cx="12188825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737379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0825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082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AA3D6-DD08-4E19-9918-53CBF6FC53B8}" type="datetimeFigureOut">
              <a:rPr lang="en-US" smtClean="0"/>
              <a:t>7/19/2023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4F15-EC1E-42B5-A7EC-BE46C9AF2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1148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AA3D6-DD08-4E19-9918-53CBF6FC53B8}" type="datetimeFigureOut">
              <a:rPr lang="en-US" smtClean="0"/>
              <a:t>7/19/2023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4F15-EC1E-42B5-A7EC-BE46C9AF2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9953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24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24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AA3D6-DD08-4E19-9918-53CBF6FC53B8}" type="datetimeFigureOut">
              <a:rPr lang="en-US" smtClean="0"/>
              <a:t>7/19/2023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4F15-EC1E-42B5-A7EC-BE46C9AF2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506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7/19/2023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001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3" y="1825625"/>
            <a:ext cx="518001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AA3D6-DD08-4E19-9918-53CBF6FC53B8}" type="datetimeFigureOut">
              <a:rPr lang="en-US" smtClean="0"/>
              <a:t>7/19/2023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4F15-EC1E-42B5-A7EC-BE46C9AF2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109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24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62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620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613" y="1681163"/>
            <a:ext cx="5181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3" y="2505075"/>
            <a:ext cx="518160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AA3D6-DD08-4E19-9918-53CBF6FC53B8}" type="datetimeFigureOut">
              <a:rPr lang="en-US" smtClean="0"/>
              <a:t>7/19/2023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4F15-EC1E-42B5-A7EC-BE46C9AF2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5988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AA3D6-DD08-4E19-9918-53CBF6FC53B8}" type="datetimeFigureOut">
              <a:rPr lang="en-US" smtClean="0"/>
              <a:t>7/19/2023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4F15-EC1E-42B5-A7EC-BE46C9AF2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48771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AA3D6-DD08-4E19-9918-53CBF6FC53B8}" type="datetimeFigureOut">
              <a:rPr lang="en-US" smtClean="0"/>
              <a:t>7/19/2023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4F15-EC1E-42B5-A7EC-BE46C9AF2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00593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87425"/>
            <a:ext cx="61706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AA3D6-DD08-4E19-9918-53CBF6FC53B8}" type="datetimeFigureOut">
              <a:rPr lang="en-US" smtClean="0"/>
              <a:t>7/19/2023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4F15-EC1E-42B5-A7EC-BE46C9AF2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25667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87425"/>
            <a:ext cx="61706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AA3D6-DD08-4E19-9918-53CBF6FC53B8}" type="datetimeFigureOut">
              <a:rPr lang="en-US" smtClean="0"/>
              <a:t>7/19/2023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4F15-EC1E-42B5-A7EC-BE46C9AF2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95309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AA3D6-DD08-4E19-9918-53CBF6FC53B8}" type="datetimeFigureOut">
              <a:rPr lang="en-US" smtClean="0"/>
              <a:t>7/19/2023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4F15-EC1E-42B5-A7EC-BE46C9AF2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41466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313" y="365125"/>
            <a:ext cx="2627312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2713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AA3D6-DD08-4E19-9918-53CBF6FC53B8}" type="datetimeFigureOut">
              <a:rPr lang="en-US" smtClean="0"/>
              <a:t>7/19/2023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4F15-EC1E-42B5-A7EC-BE46C9AF2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7/19/2023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7/19/2023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6" name="Rectangle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7" name="Straight Connector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7/19/2023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7/19/2023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7/19/2023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16" name="Straight Connector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7/19/2023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81" r:id="rId29"/>
    <p:sldLayoutId id="2147483682" r:id="rId30"/>
    <p:sldLayoutId id="2147483683" r:id="rId31"/>
    <p:sldLayoutId id="2147483684" r:id="rId32"/>
    <p:sldLayoutId id="2147483685" r:id="rId33"/>
    <p:sldLayoutId id="2147483687" r:id="rId34"/>
    <p:sldLayoutId id="2147483688" r:id="rId35"/>
    <p:sldLayoutId id="2147483689" r:id="rId3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24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16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AA3D6-DD08-4E19-9918-53CBF6FC53B8}" type="datetimeFigureOut">
              <a:rPr lang="en-US" smtClean="0"/>
              <a:t>7/19/2023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013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013" y="6356350"/>
            <a:ext cx="2741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14F15-EC1E-42B5-A7EC-BE46C9AF2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450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2132012" y="457200"/>
            <a:ext cx="92964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rtl="1"/>
            <a:r>
              <a:rPr lang="fa-IR" altLang="ko-KR" sz="36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맑은 고딕" pitchFamily="50" charset="-127"/>
                <a:cs typeface="B Nazanin" panose="00000400000000000000" pitchFamily="2" charset="-78"/>
              </a:rPr>
              <a:t>مروری </a:t>
            </a:r>
            <a:r>
              <a:rPr lang="fa-IR" altLang="ko-KR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맑은 고딕" pitchFamily="50" charset="-127"/>
                <a:cs typeface="B Nazanin" panose="00000400000000000000" pitchFamily="2" charset="-78"/>
              </a:rPr>
              <a:t>بر مراقبت های ادغام یافته کودک سالم</a:t>
            </a:r>
            <a:endParaRPr lang="en-US" altLang="ko-KR" sz="36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ea typeface="맑은 고딕" pitchFamily="50" charset="-127"/>
              <a:cs typeface="B Nazanin" panose="00000400000000000000" pitchFamily="2" charset="-78"/>
            </a:endParaRPr>
          </a:p>
          <a:p>
            <a:pPr algn="ctr" rtl="1"/>
            <a:endParaRPr lang="fa-IR" altLang="ko-KR" sz="36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ea typeface="맑은 고딕" pitchFamily="50" charset="-127"/>
              <a:cs typeface="B Nazanin" panose="00000400000000000000" pitchFamily="2" charset="-78"/>
            </a:endParaRPr>
          </a:p>
          <a:p>
            <a:pPr algn="ctr" rtl="1"/>
            <a:endParaRPr lang="en-US" altLang="ko-KR" sz="36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ea typeface="맑은 고딕" pitchFamily="50" charset="-127"/>
              <a:cs typeface="B Nazanin" panose="00000400000000000000" pitchFamily="2" charset="-78"/>
            </a:endParaRPr>
          </a:p>
          <a:p>
            <a:pPr algn="ctr" rtl="1"/>
            <a:r>
              <a:rPr lang="fa-IR" altLang="ko-KR" sz="32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맑은 고딕" pitchFamily="50" charset="-127"/>
                <a:cs typeface="B Nazanin" panose="00000400000000000000" pitchFamily="2" charset="-78"/>
              </a:rPr>
              <a:t>اداره سلامت کودکان </a:t>
            </a:r>
          </a:p>
          <a:p>
            <a:pPr algn="ctr" rtl="1"/>
            <a:r>
              <a:rPr lang="fa-IR" altLang="ko-KR" sz="28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맑은 고딕" pitchFamily="50" charset="-127"/>
                <a:cs typeface="B Nazanin" panose="00000400000000000000" pitchFamily="2" charset="-78"/>
              </a:rPr>
              <a:t>دفتر سلامت جمعیت، خانواده و مدارس</a:t>
            </a:r>
          </a:p>
          <a:p>
            <a:pPr algn="ctr" rtl="1"/>
            <a:r>
              <a:rPr lang="fa-IR" altLang="ko-KR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맑은 고딕" pitchFamily="50" charset="-127"/>
                <a:cs typeface="B Nazanin" panose="00000400000000000000" pitchFamily="2" charset="-78"/>
              </a:rPr>
              <a:t>وزارت بهداشت، درمان و آموزش پزشکی</a:t>
            </a:r>
          </a:p>
          <a:p>
            <a:pPr algn="ctr" rtl="1"/>
            <a:endParaRPr lang="fa-IR" altLang="ko-KR" sz="2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ea typeface="맑은 고딕" pitchFamily="50" charset="-127"/>
              <a:cs typeface="B Nazanin" panose="00000400000000000000" pitchFamily="2" charset="-78"/>
            </a:endParaRPr>
          </a:p>
          <a:p>
            <a:pPr algn="ctr" rtl="1"/>
            <a:endParaRPr lang="fa-IR" altLang="ko-KR" sz="24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ea typeface="맑은 고딕" pitchFamily="50" charset="-127"/>
              <a:cs typeface="B Nazanin" panose="00000400000000000000" pitchFamily="2" charset="-78"/>
            </a:endParaRPr>
          </a:p>
          <a:p>
            <a:pPr algn="ctr" rtl="1"/>
            <a:endParaRPr lang="fa-IR" altLang="ko-KR" sz="24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ea typeface="맑은 고딕" pitchFamily="50" charset="-127"/>
              <a:cs typeface="B Nazanin" panose="00000400000000000000" pitchFamily="2" charset="-78"/>
            </a:endParaRPr>
          </a:p>
          <a:p>
            <a:pPr algn="ctr" rtl="1"/>
            <a:r>
              <a:rPr lang="fa-IR" altLang="ko-KR" sz="2000" b="1" dirty="0">
                <a:solidFill>
                  <a:srgbClr val="BABABA">
                    <a:lumMod val="50000"/>
                  </a:srgbClr>
                </a:solidFill>
                <a:latin typeface="Arial" pitchFamily="34" charset="0"/>
                <a:cs typeface="B Nazanin" panose="00000400000000000000" pitchFamily="2" charset="-78"/>
              </a:rPr>
              <a:t>اسفند  ماه </a:t>
            </a:r>
            <a:r>
              <a:rPr lang="fa-IR" altLang="ko-KR" sz="2000" b="1" dirty="0" smtClean="0">
                <a:solidFill>
                  <a:srgbClr val="BABABA">
                    <a:lumMod val="50000"/>
                  </a:srgbClr>
                </a:solidFill>
                <a:latin typeface="Arial" pitchFamily="34" charset="0"/>
                <a:cs typeface="B Nazanin" panose="00000400000000000000" pitchFamily="2" charset="-78"/>
              </a:rPr>
              <a:t>1400</a:t>
            </a:r>
            <a:endParaRPr lang="fa-IR" altLang="ko-KR" sz="24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ea typeface="맑은 고딕" pitchFamily="50" charset="-127"/>
              <a:cs typeface="B Nazanin" panose="00000400000000000000" pitchFamily="2" charset="-78"/>
            </a:endParaRPr>
          </a:p>
          <a:p>
            <a:pPr algn="ctr" rtl="1"/>
            <a:endParaRPr lang="fa-IR" altLang="ko-KR" sz="36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ea typeface="맑은 고딕" pitchFamily="50" charset="-127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5012" y="152400"/>
            <a:ext cx="6840760" cy="609600"/>
          </a:xfrm>
        </p:spPr>
        <p:txBody>
          <a:bodyPr/>
          <a:lstStyle/>
          <a:p>
            <a:pPr algn="ctr" rtl="1"/>
            <a:r>
              <a:rPr lang="fa-IR" altLang="ko-KR" sz="3200" dirty="0">
                <a:solidFill>
                  <a:schemeClr val="accent6">
                    <a:lumMod val="50000"/>
                  </a:schemeClr>
                </a:solidFill>
                <a:ea typeface="Arial Unicode MS" pitchFamily="50" charset="-127"/>
                <a:cs typeface="B Nazanin" panose="00000400000000000000" pitchFamily="2" charset="-78"/>
              </a:rPr>
              <a:t>ارزیابی بینایی </a:t>
            </a:r>
            <a:endParaRPr lang="ko-KR" altLang="en-US" sz="3200" dirty="0">
              <a:solidFill>
                <a:schemeClr val="accent6">
                  <a:lumMod val="50000"/>
                </a:schemeClr>
              </a:solidFill>
              <a:ea typeface="Arial Unicode MS" pitchFamily="50" charset="-127"/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293812" y="1066800"/>
            <a:ext cx="10529192" cy="5400600"/>
          </a:xfrm>
        </p:spPr>
        <p:txBody>
          <a:bodyPr>
            <a:noAutofit/>
          </a:bodyPr>
          <a:lstStyle/>
          <a:p>
            <a:pPr marL="228600" indent="-228600" algn="r" rtl="1">
              <a:lnSpc>
                <a:spcPct val="15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sz="2400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15-14 </a:t>
            </a:r>
            <a:r>
              <a:rPr lang="fa-IR" sz="2400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روز، </a:t>
            </a:r>
            <a:r>
              <a:rPr lang="fa-IR" sz="2400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2 </a:t>
            </a:r>
            <a:r>
              <a:rPr lang="fa-IR" sz="2400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ماه، </a:t>
            </a:r>
            <a:r>
              <a:rPr lang="fa-IR" sz="2400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7 </a:t>
            </a:r>
            <a:r>
              <a:rPr lang="fa-IR" sz="2400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ماه </a:t>
            </a:r>
            <a:r>
              <a:rPr lang="fa-IR" sz="2400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با یکسری سوال و </a:t>
            </a:r>
            <a:r>
              <a:rPr lang="fa-IR" sz="2400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معاینه، </a:t>
            </a:r>
            <a:r>
              <a:rPr lang="fa-IR" sz="2400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در صورت انجام نشدن در مراقبت های دیگر انجام شود</a:t>
            </a:r>
          </a:p>
          <a:p>
            <a:pPr marL="228600" indent="-228600" algn="r" rtl="1">
              <a:lnSpc>
                <a:spcPct val="15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sz="2400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4 </a:t>
            </a:r>
            <a:r>
              <a:rPr lang="fa-IR" sz="2400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سال </a:t>
            </a:r>
            <a:r>
              <a:rPr lang="fa-IR" sz="2400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غربالگری تنبلی چشم</a:t>
            </a:r>
          </a:p>
          <a:p>
            <a:pPr marL="228600" indent="-228600" algn="r" rtl="1">
              <a:lnSpc>
                <a:spcPct val="15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sz="2400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نوزادان متولد شده با وزن تولد 2000 گرم و کمتر یا سن بارداری کمتر از 34 هفته غربالگری </a:t>
            </a:r>
            <a:r>
              <a:rPr lang="fa-IR" sz="2400" dirty="0" err="1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رتینوپاتی</a:t>
            </a:r>
            <a:r>
              <a:rPr lang="fa-IR" sz="2400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 نارسی</a:t>
            </a:r>
          </a:p>
          <a:p>
            <a:pPr marL="228600" indent="-228600" algn="r" rtl="1">
              <a:lnSpc>
                <a:spcPct val="15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آسیب شبکه (</a:t>
            </a:r>
            <a:r>
              <a:rPr lang="fa-IR" sz="2400" dirty="0" err="1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رتینوپاتی</a:t>
            </a: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 نارسی) در 24-9 درصد شیرخواران نارس با سن بارداری کمتر از 34 هفته </a:t>
            </a:r>
          </a:p>
          <a:p>
            <a:pPr marL="321469" indent="-321469" algn="just" defTabSz="428625" rtl="1">
              <a:lnSpc>
                <a:spcPct val="150000"/>
              </a:lnSpc>
              <a:defRPr/>
            </a:pP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4-1 درصد منجر به کوری </a:t>
            </a:r>
          </a:p>
          <a:p>
            <a:pPr marL="321469" indent="-321469" algn="just" defTabSz="428625" rtl="1">
              <a:lnSpc>
                <a:spcPct val="150000"/>
              </a:lnSpc>
              <a:defRPr/>
            </a:pP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غربالگری رتینوپاتی نارسی در سن 6-4 </a:t>
            </a:r>
            <a:r>
              <a:rPr lang="fa-IR" sz="2400" dirty="0" smtClean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هفته </a:t>
            </a: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تولد </a:t>
            </a:r>
          </a:p>
          <a:p>
            <a:pPr marL="321469" indent="-321469" algn="just" defTabSz="428625" rtl="1">
              <a:lnSpc>
                <a:spcPct val="150000"/>
              </a:lnSpc>
              <a:defRPr/>
            </a:pP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توسط یک چشم پزشک </a:t>
            </a:r>
            <a:r>
              <a:rPr lang="fa-IR" sz="2400" dirty="0" smtClean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دوره </a:t>
            </a:r>
            <a:r>
              <a:rPr lang="fa-IR" sz="2400" smtClean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دیده (مشاهده </a:t>
            </a: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شبکیه نوزادان و تشخیص </a:t>
            </a:r>
            <a:r>
              <a:rPr lang="fa-IR" sz="240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رتینوپاتی </a:t>
            </a:r>
            <a:r>
              <a:rPr lang="fa-IR" sz="2400" smtClean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نارسی)  </a:t>
            </a:r>
            <a:endParaRPr lang="fa-IR" sz="2400" dirty="0">
              <a:solidFill>
                <a:srgbClr val="C00000"/>
              </a:solidFill>
              <a:latin typeface="Speak Pro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6485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8812" y="228600"/>
            <a:ext cx="6840760" cy="649560"/>
          </a:xfrm>
        </p:spPr>
        <p:txBody>
          <a:bodyPr/>
          <a:lstStyle/>
          <a:p>
            <a:pPr algn="ctr" rtl="1"/>
            <a:r>
              <a:rPr lang="fa-IR" altLang="ko-KR" sz="3200" dirty="0">
                <a:solidFill>
                  <a:schemeClr val="accent6">
                    <a:lumMod val="50000"/>
                  </a:schemeClr>
                </a:solidFill>
                <a:ea typeface="Arial Unicode MS" pitchFamily="50" charset="-127"/>
                <a:cs typeface="B Nazanin" panose="00000400000000000000" pitchFamily="2" charset="-78"/>
              </a:rPr>
              <a:t>ارزیابی شنوایی</a:t>
            </a:r>
            <a:endParaRPr lang="ko-KR" altLang="en-US" sz="3200" dirty="0">
              <a:solidFill>
                <a:schemeClr val="accent6">
                  <a:lumMod val="50000"/>
                </a:schemeClr>
              </a:solidFill>
              <a:ea typeface="Arial Unicode MS" pitchFamily="50" charset="-127"/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674812" y="1143000"/>
            <a:ext cx="9944744" cy="5486400"/>
          </a:xfrm>
        </p:spPr>
        <p:txBody>
          <a:bodyPr>
            <a:noAutofit/>
          </a:bodyPr>
          <a:lstStyle/>
          <a:p>
            <a:pPr marL="228600" indent="-228600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sz="2000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بررسی عوامل خطر با سوالات مطرح شده در همه مراقبت ها </a:t>
            </a:r>
          </a:p>
          <a:p>
            <a:pPr marL="228600" indent="-228600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sz="2000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آزمون غربالگر: نوبت اول 5-3 </a:t>
            </a:r>
            <a:r>
              <a:rPr lang="fa-IR" sz="2000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روز </a:t>
            </a:r>
            <a:r>
              <a:rPr lang="fa-IR" sz="2000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– نوبت دوم 5-3 </a:t>
            </a:r>
            <a:r>
              <a:rPr lang="fa-IR" sz="2000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سال </a:t>
            </a:r>
            <a:endParaRPr lang="fa-IR" sz="2000" dirty="0">
              <a:solidFill>
                <a:schemeClr val="accent6">
                  <a:lumMod val="50000"/>
                </a:schemeClr>
              </a:solidFill>
              <a:latin typeface="Candara"/>
              <a:cs typeface="B Nazanin" panose="00000400000000000000" pitchFamily="2" charset="-78"/>
            </a:endParaRPr>
          </a:p>
          <a:p>
            <a:pPr marL="228600" indent="-228600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sz="2000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آزمون تشخیصی </a:t>
            </a:r>
          </a:p>
          <a:p>
            <a:pPr marL="228600" indent="-228600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sz="2000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آسیب شنوایی، شایع ترین نقص مادرزادی</a:t>
            </a:r>
          </a:p>
          <a:p>
            <a:pPr marL="321469" indent="-321469" algn="just" defTabSz="428625" rtl="1">
              <a:defRPr/>
            </a:pPr>
            <a:r>
              <a:rPr lang="fa-IR" sz="2000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از هر 1000 نوزاد متولد شده  3-1 نوزاد مبتلا به کم شنوایی ناتوان کننده </a:t>
            </a:r>
          </a:p>
          <a:p>
            <a:pPr marL="321469" indent="-321469" algn="just" defTabSz="428625" rtl="1">
              <a:defRPr/>
            </a:pPr>
            <a:r>
              <a:rPr lang="fa-IR" sz="2000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شیوع کم شنوایی نوزادان در ایران 3 مورد از هر 1000 تولد </a:t>
            </a:r>
          </a:p>
          <a:p>
            <a:pPr marL="321469" indent="-321469" algn="just" defTabSz="428625" rtl="1">
              <a:defRPr/>
            </a:pPr>
            <a:r>
              <a:rPr lang="fa-IR" sz="2000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در نوزادانی که یک عامل خطر دارند مانند </a:t>
            </a:r>
            <a:r>
              <a:rPr lang="fa-IR" sz="2000" dirty="0" smtClean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کودکان </a:t>
            </a:r>
            <a:r>
              <a:rPr lang="fa-IR" sz="2000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زود متولد شده 10 برابر بیشتر </a:t>
            </a:r>
            <a:endParaRPr lang="en-US" sz="2000" dirty="0">
              <a:solidFill>
                <a:srgbClr val="C00000"/>
              </a:solidFill>
              <a:latin typeface="Candara"/>
              <a:cs typeface="B Nazanin" panose="00000400000000000000" pitchFamily="2" charset="-78"/>
            </a:endParaRPr>
          </a:p>
          <a:p>
            <a:pPr marL="321469" indent="-321469" algn="just" defTabSz="428625" rtl="1">
              <a:defRPr/>
            </a:pPr>
            <a:r>
              <a:rPr lang="en-US" sz="2000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OAE</a:t>
            </a:r>
            <a:r>
              <a:rPr lang="fa-IR" sz="2000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 در بیمارستان حتما تا قبل از یک </a:t>
            </a:r>
            <a:r>
              <a:rPr lang="fa-IR" sz="2000" dirty="0" smtClean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ماه </a:t>
            </a:r>
            <a:r>
              <a:rPr lang="fa-IR" sz="2000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انجام شود </a:t>
            </a:r>
          </a:p>
          <a:p>
            <a:pPr marL="321469" indent="-321469" algn="just" defTabSz="428625" rtl="1">
              <a:defRPr/>
            </a:pPr>
            <a:r>
              <a:rPr lang="en-US" sz="2000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AABR</a:t>
            </a:r>
            <a:r>
              <a:rPr lang="fa-IR" sz="2000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 هم برای این کودکان انجام می شود </a:t>
            </a:r>
          </a:p>
          <a:p>
            <a:pPr marL="321469" indent="-321469" algn="just" defTabSz="428625" rtl="1">
              <a:defRPr/>
            </a:pPr>
            <a:r>
              <a:rPr lang="en-US" sz="2000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ABR</a:t>
            </a:r>
            <a:r>
              <a:rPr lang="fa-IR" sz="2000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 برای این کودکان تا قبل از </a:t>
            </a:r>
            <a:r>
              <a:rPr lang="fa-IR" sz="2000" dirty="0" smtClean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یکسال </a:t>
            </a:r>
            <a:r>
              <a:rPr lang="fa-IR" sz="2000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انجام شود </a:t>
            </a:r>
          </a:p>
          <a:p>
            <a:pPr marL="321469" indent="-321469" algn="just" defTabSz="428625" rtl="1">
              <a:defRPr/>
            </a:pPr>
            <a:r>
              <a:rPr lang="fa-IR" sz="2000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غربالگری تا قبل از 1 </a:t>
            </a:r>
            <a:r>
              <a:rPr lang="fa-IR" sz="2000" dirty="0" smtClean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ماه، </a:t>
            </a:r>
            <a:r>
              <a:rPr lang="fa-IR" sz="2000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تشخیص تا قبل از 3 </a:t>
            </a:r>
            <a:r>
              <a:rPr lang="fa-IR" sz="2000" dirty="0" smtClean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ماه، </a:t>
            </a:r>
            <a:r>
              <a:rPr lang="fa-IR" sz="2000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مداخله تا قبل از 6 </a:t>
            </a:r>
            <a:r>
              <a:rPr lang="fa-IR" sz="2000" dirty="0" smtClean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ماه </a:t>
            </a:r>
            <a:endParaRPr lang="fa-IR" sz="2000" dirty="0">
              <a:solidFill>
                <a:srgbClr val="C00000"/>
              </a:solidFill>
              <a:latin typeface="Candara"/>
              <a:cs typeface="B Nazanin" panose="00000400000000000000" pitchFamily="2" charset="-78"/>
            </a:endParaRPr>
          </a:p>
          <a:p>
            <a:pPr marL="628650" lvl="1" indent="-228600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endParaRPr lang="fa-IR" sz="2000" dirty="0">
              <a:solidFill>
                <a:schemeClr val="accent6">
                  <a:lumMod val="50000"/>
                </a:schemeClr>
              </a:solidFill>
              <a:latin typeface="Candara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8034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2614" y="228600"/>
            <a:ext cx="6840760" cy="649560"/>
          </a:xfrm>
        </p:spPr>
        <p:txBody>
          <a:bodyPr/>
          <a:lstStyle/>
          <a:p>
            <a:pPr algn="ctr" rtl="1"/>
            <a:r>
              <a:rPr lang="fa-IR" altLang="ko-KR" sz="3200" dirty="0">
                <a:solidFill>
                  <a:schemeClr val="accent6">
                    <a:lumMod val="50000"/>
                  </a:schemeClr>
                </a:solidFill>
                <a:ea typeface="Arial Unicode MS" pitchFamily="50" charset="-127"/>
                <a:cs typeface="B Nazanin" panose="00000400000000000000" pitchFamily="2" charset="-78"/>
              </a:rPr>
              <a:t>جدول غربالگری های پایش مراقبت کودک </a:t>
            </a:r>
            <a:endParaRPr lang="ko-KR" altLang="en-US" sz="3200" dirty="0">
              <a:solidFill>
                <a:schemeClr val="accent6">
                  <a:lumMod val="50000"/>
                </a:schemeClr>
              </a:solidFill>
              <a:ea typeface="Arial Unicode MS" pitchFamily="50" charset="-127"/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2838510"/>
            <a:ext cx="5660995" cy="3785703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354" y="1243609"/>
            <a:ext cx="5261095" cy="3404591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0361612" y="76200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 err="1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ترم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7612" y="2438400"/>
            <a:ext cx="2129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C00000"/>
                </a:solidFill>
                <a:cs typeface="B Nazanin" panose="00000400000000000000" pitchFamily="2" charset="-78"/>
              </a:rPr>
              <a:t>زود متولد شده</a:t>
            </a:r>
            <a:endParaRPr lang="en-US" sz="2000" b="1" dirty="0">
              <a:solidFill>
                <a:srgbClr val="C0000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4897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5012" y="228600"/>
            <a:ext cx="6840760" cy="573360"/>
          </a:xfrm>
        </p:spPr>
        <p:txBody>
          <a:bodyPr/>
          <a:lstStyle/>
          <a:p>
            <a:pPr algn="ctr" rtl="1"/>
            <a:r>
              <a:rPr lang="fa-IR" altLang="ko-KR" sz="3200" dirty="0">
                <a:solidFill>
                  <a:schemeClr val="accent6">
                    <a:lumMod val="50000"/>
                  </a:schemeClr>
                </a:solidFill>
                <a:ea typeface="Arial Unicode MS" pitchFamily="50" charset="-127"/>
                <a:cs typeface="B Nazanin" panose="00000400000000000000" pitchFamily="2" charset="-78"/>
              </a:rPr>
              <a:t>ارزیابی تکامل</a:t>
            </a:r>
            <a:endParaRPr lang="ko-KR" altLang="en-US" sz="3200" dirty="0">
              <a:solidFill>
                <a:schemeClr val="accent6">
                  <a:lumMod val="50000"/>
                </a:schemeClr>
              </a:solidFill>
              <a:ea typeface="Arial Unicode MS" pitchFamily="50" charset="-127"/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674812" y="1295400"/>
            <a:ext cx="9847584" cy="4464496"/>
          </a:xfrm>
        </p:spPr>
        <p:txBody>
          <a:bodyPr>
            <a:noAutofit/>
          </a:bodyPr>
          <a:lstStyle/>
          <a:p>
            <a:pPr marL="628650" lvl="1" indent="-228600" algn="r" rtl="1">
              <a:lnSpc>
                <a:spcPct val="15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علائم هشدار دهنده (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red</a:t>
            </a: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flag</a:t>
            </a: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)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 </a:t>
            </a: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 در 2، 9، 18، 48 </a:t>
            </a: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ماه </a:t>
            </a:r>
            <a:endParaRPr lang="fa-IR" dirty="0">
              <a:solidFill>
                <a:schemeClr val="accent6">
                  <a:lumMod val="50000"/>
                </a:schemeClr>
              </a:solidFill>
              <a:latin typeface="Candara"/>
              <a:cs typeface="B Nazanin" panose="00000400000000000000" pitchFamily="2" charset="-78"/>
            </a:endParaRPr>
          </a:p>
          <a:p>
            <a:pPr marL="628650" lvl="1" indent="-228600" algn="r" rtl="1">
              <a:lnSpc>
                <a:spcPct val="15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ASQ</a:t>
            </a: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 در 6، 12، 24، 36 و 60 </a:t>
            </a: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ماه </a:t>
            </a:r>
            <a:endParaRPr lang="fa-IR" dirty="0">
              <a:solidFill>
                <a:schemeClr val="accent6">
                  <a:lumMod val="50000"/>
                </a:schemeClr>
              </a:solidFill>
              <a:latin typeface="Candara"/>
              <a:cs typeface="B Nazanin" panose="00000400000000000000" pitchFamily="2" charset="-78"/>
            </a:endParaRPr>
          </a:p>
          <a:p>
            <a:pPr marL="628650" lvl="1" indent="-228600" algn="r" rtl="1">
              <a:lnSpc>
                <a:spcPct val="15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برای نوزادان زود متولد شده در سنین 2، 9، 18 و 48 </a:t>
            </a:r>
            <a:r>
              <a:rPr lang="fa-IR" dirty="0" smtClean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ماه </a:t>
            </a:r>
            <a:r>
              <a:rPr lang="fa-IR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نیز </a:t>
            </a:r>
            <a:r>
              <a:rPr lang="en-US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ASQ</a:t>
            </a:r>
            <a:r>
              <a:rPr lang="fa-IR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 تکمیل می شود </a:t>
            </a:r>
          </a:p>
        </p:txBody>
      </p:sp>
    </p:spTree>
    <p:extLst>
      <p:ext uri="{BB962C8B-B14F-4D97-AF65-F5344CB8AC3E}">
        <p14:creationId xmlns:p14="http://schemas.microsoft.com/office/powerpoint/2010/main" val="152459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5012" y="154476"/>
            <a:ext cx="6840760" cy="573360"/>
          </a:xfrm>
        </p:spPr>
        <p:txBody>
          <a:bodyPr/>
          <a:lstStyle/>
          <a:p>
            <a:pPr algn="ctr" rtl="1"/>
            <a:r>
              <a:rPr lang="fa-IR" altLang="ko-KR" sz="3200" dirty="0">
                <a:solidFill>
                  <a:schemeClr val="accent6">
                    <a:lumMod val="50000"/>
                  </a:schemeClr>
                </a:solidFill>
                <a:ea typeface="Arial Unicode MS" pitchFamily="50" charset="-127"/>
                <a:cs typeface="B Nazanin" panose="00000400000000000000" pitchFamily="2" charset="-78"/>
              </a:rPr>
              <a:t>جدول غربالگری تکامل </a:t>
            </a:r>
            <a:endParaRPr lang="ko-KR" altLang="en-US" sz="3200" dirty="0">
              <a:solidFill>
                <a:schemeClr val="accent6">
                  <a:lumMod val="50000"/>
                </a:schemeClr>
              </a:solidFill>
              <a:ea typeface="Arial Unicode MS" pitchFamily="50" charset="-127"/>
              <a:cs typeface="B Nazanin" panose="00000400000000000000" pitchFamily="2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412" y="927891"/>
            <a:ext cx="5700994" cy="2027519"/>
          </a:xfr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309" y="3040881"/>
            <a:ext cx="6193703" cy="3717834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0421706" y="527781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 err="1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ترم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2812" y="2376016"/>
            <a:ext cx="2129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C00000"/>
                </a:solidFill>
                <a:cs typeface="B Nazanin" panose="00000400000000000000" pitchFamily="2" charset="-78"/>
              </a:rPr>
              <a:t>زود متولد شده</a:t>
            </a:r>
            <a:endParaRPr lang="en-US" sz="2000" b="1" dirty="0">
              <a:solidFill>
                <a:srgbClr val="C0000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0375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8896" y="152400"/>
            <a:ext cx="6018212" cy="6858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 rtl="1"/>
            <a:r>
              <a:rPr lang="fa-IR" sz="3200" dirty="0">
                <a:solidFill>
                  <a:schemeClr val="accent6">
                    <a:lumMod val="50000"/>
                  </a:schemeClr>
                </a:solidFill>
                <a:ea typeface="Arial Unicode MS" pitchFamily="50" charset="-127"/>
                <a:cs typeface="B Nazanin" panose="00000400000000000000" pitchFamily="2" charset="-78"/>
              </a:rPr>
              <a:t>علائم هشدار دهنده تکامل </a:t>
            </a:r>
            <a:endParaRPr lang="en-US" sz="3200" dirty="0">
              <a:solidFill>
                <a:schemeClr val="accent6">
                  <a:lumMod val="50000"/>
                </a:schemeClr>
              </a:solidFill>
              <a:ea typeface="Arial Unicode MS" pitchFamily="50" charset="-127"/>
              <a:cs typeface="B Nazanin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412" y="762000"/>
            <a:ext cx="5322809" cy="3765689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2" y="2743200"/>
            <a:ext cx="5532936" cy="389138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5356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6012" y="152400"/>
            <a:ext cx="5408612" cy="609600"/>
          </a:xfrm>
        </p:spPr>
        <p:txBody>
          <a:bodyPr/>
          <a:lstStyle/>
          <a:p>
            <a:pPr algn="ctr"/>
            <a:r>
              <a:rPr lang="fa-IR" sz="3200" dirty="0">
                <a:solidFill>
                  <a:schemeClr val="accent6">
                    <a:lumMod val="50000"/>
                  </a:schemeClr>
                </a:solidFill>
                <a:latin typeface="Speak Pro"/>
                <a:cs typeface="B Nazanin" panose="00000400000000000000" pitchFamily="2" charset="-78"/>
              </a:rPr>
              <a:t>توصیه های ارتقای تکامل</a:t>
            </a:r>
            <a:endParaRPr lang="en-US" sz="3200" dirty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12" y="807110"/>
            <a:ext cx="10515600" cy="5985192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4845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2612" y="304800"/>
            <a:ext cx="6840760" cy="573360"/>
          </a:xfrm>
        </p:spPr>
        <p:txBody>
          <a:bodyPr/>
          <a:lstStyle/>
          <a:p>
            <a:pPr algn="ctr" rtl="1"/>
            <a:r>
              <a:rPr lang="fa-IR" altLang="ko-KR" sz="3200" dirty="0">
                <a:solidFill>
                  <a:schemeClr val="accent6">
                    <a:lumMod val="50000"/>
                  </a:schemeClr>
                </a:solidFill>
                <a:ea typeface="Arial Unicode MS" pitchFamily="50" charset="-127"/>
                <a:cs typeface="B Nazanin" panose="00000400000000000000" pitchFamily="2" charset="-78"/>
              </a:rPr>
              <a:t>ارزیابی فشار خون </a:t>
            </a:r>
            <a:endParaRPr lang="ko-KR" altLang="en-US" sz="3200" dirty="0">
              <a:solidFill>
                <a:schemeClr val="accent6">
                  <a:lumMod val="50000"/>
                </a:schemeClr>
              </a:solidFill>
              <a:ea typeface="Arial Unicode MS" pitchFamily="50" charset="-127"/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51012" y="1524000"/>
            <a:ext cx="9999984" cy="4495800"/>
          </a:xfrm>
        </p:spPr>
        <p:txBody>
          <a:bodyPr>
            <a:noAutofit/>
          </a:bodyPr>
          <a:lstStyle/>
          <a:p>
            <a:pPr marL="628650" lvl="1" indent="-228600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3 سالگی توسط پزشک </a:t>
            </a:r>
          </a:p>
          <a:p>
            <a:pPr marL="628650" lvl="1" indent="-228600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برای کودکان با عوامل خطر در سنین زیر 3 سال توسط متخصص کودکان:</a:t>
            </a:r>
          </a:p>
          <a:p>
            <a:pPr marL="1028700" lvl="2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 smtClean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کودکان زود متولد شده </a:t>
            </a:r>
          </a:p>
          <a:p>
            <a:pPr marL="1028700" lvl="2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کودکان با وزن تولد کمتر از 1500 گرم </a:t>
            </a:r>
          </a:p>
          <a:p>
            <a:pPr marL="1028700" lvl="2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سابقه بستری در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NICU</a:t>
            </a:r>
            <a:endParaRPr lang="fa-IR" dirty="0" smtClean="0">
              <a:solidFill>
                <a:schemeClr val="accent6">
                  <a:lumMod val="50000"/>
                </a:schemeClr>
              </a:solidFill>
              <a:latin typeface="Candara"/>
              <a:cs typeface="B Nazanin" panose="00000400000000000000" pitchFamily="2" charset="-78"/>
            </a:endParaRPr>
          </a:p>
          <a:p>
            <a:pPr marL="1028700" lvl="2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ابتلا کودک به دیابت </a:t>
            </a:r>
          </a:p>
          <a:p>
            <a:pPr marL="1028700" lvl="2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کودکان چاق </a:t>
            </a:r>
          </a:p>
          <a:p>
            <a:pPr marL="1028700" lvl="2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سایر عوامل خطری که در </a:t>
            </a:r>
            <a:r>
              <a:rPr lang="fa-IR" dirty="0" err="1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بوکلت</a:t>
            </a: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 پزشک نوشته شده 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Candara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3770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5012" y="228600"/>
            <a:ext cx="6840760" cy="721568"/>
          </a:xfrm>
        </p:spPr>
        <p:txBody>
          <a:bodyPr/>
          <a:lstStyle/>
          <a:p>
            <a:pPr algn="ctr" rtl="1"/>
            <a:r>
              <a:rPr lang="fa-IR" altLang="ko-KR" sz="3200" dirty="0">
                <a:solidFill>
                  <a:schemeClr val="accent6">
                    <a:lumMod val="50000"/>
                  </a:schemeClr>
                </a:solidFill>
                <a:ea typeface="Arial Unicode MS" pitchFamily="50" charset="-127"/>
                <a:cs typeface="B Nazanin" panose="00000400000000000000" pitchFamily="2" charset="-78"/>
              </a:rPr>
              <a:t>ارزیابی کم خونی در کودکان در معرض خطر</a:t>
            </a:r>
            <a:endParaRPr lang="ko-KR" altLang="en-US" sz="3200" dirty="0">
              <a:solidFill>
                <a:schemeClr val="accent6">
                  <a:lumMod val="50000"/>
                </a:schemeClr>
              </a:solidFill>
              <a:ea typeface="Arial Unicode MS" pitchFamily="50" charset="-127"/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589212" y="1447800"/>
            <a:ext cx="8856984" cy="4752528"/>
          </a:xfrm>
        </p:spPr>
        <p:txBody>
          <a:bodyPr>
            <a:noAutofit/>
          </a:bodyPr>
          <a:lstStyle/>
          <a:p>
            <a:pPr marL="628650" lvl="1" indent="-228600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کودکان زود متولد شده </a:t>
            </a:r>
          </a:p>
          <a:p>
            <a:pPr marL="628650" lvl="1" indent="-228600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 کودکانی که با وزن تولد کم تر از 2500 گرم متولد شدند 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Candara"/>
              <a:cs typeface="B Nazanin" panose="00000400000000000000" pitchFamily="2" charset="-78"/>
            </a:endParaRPr>
          </a:p>
          <a:p>
            <a:pPr marL="628650" lvl="1" indent="-228600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سابقه بستری در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NICU</a:t>
            </a: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 </a:t>
            </a:r>
          </a:p>
          <a:p>
            <a:pPr marL="628650" lvl="1" indent="-228600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آلرژی به پروتئین شیر گاو</a:t>
            </a:r>
          </a:p>
          <a:p>
            <a:pPr marL="628650" lvl="1" indent="-228600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سوء تغذیه</a:t>
            </a:r>
          </a:p>
          <a:p>
            <a:pPr marL="628650" lvl="1" indent="-228600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شروع شیر گاو در سن زیر یکسال</a:t>
            </a:r>
          </a:p>
          <a:p>
            <a:pPr marL="628650" lvl="1" indent="-228600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عدم مصرف صحیح قطره آهن</a:t>
            </a:r>
          </a:p>
        </p:txBody>
      </p:sp>
    </p:spTree>
    <p:extLst>
      <p:ext uri="{BB962C8B-B14F-4D97-AF65-F5344CB8AC3E}">
        <p14:creationId xmlns:p14="http://schemas.microsoft.com/office/powerpoint/2010/main" val="16371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2612" y="152400"/>
            <a:ext cx="6840760" cy="685800"/>
          </a:xfrm>
        </p:spPr>
        <p:txBody>
          <a:bodyPr/>
          <a:lstStyle/>
          <a:p>
            <a:pPr algn="ctr" rtl="1"/>
            <a:r>
              <a:rPr lang="fa-IR" altLang="ko-KR" sz="3200" dirty="0" smtClean="0">
                <a:solidFill>
                  <a:schemeClr val="accent6">
                    <a:lumMod val="50000"/>
                  </a:schemeClr>
                </a:solidFill>
                <a:ea typeface="Arial Unicode MS" pitchFamily="50" charset="-127"/>
                <a:cs typeface="B Nazanin" panose="00000400000000000000" pitchFamily="2" charset="-78"/>
              </a:rPr>
              <a:t>نمودارهای </a:t>
            </a:r>
            <a:r>
              <a:rPr lang="fa-IR" altLang="ko-KR" sz="3200" dirty="0">
                <a:solidFill>
                  <a:schemeClr val="accent6">
                    <a:lumMod val="50000"/>
                  </a:schemeClr>
                </a:solidFill>
                <a:ea typeface="Arial Unicode MS" pitchFamily="50" charset="-127"/>
                <a:cs typeface="B Nazanin" panose="00000400000000000000" pitchFamily="2" charset="-78"/>
              </a:rPr>
              <a:t>رشد</a:t>
            </a:r>
            <a:endParaRPr lang="ko-KR" altLang="en-US" sz="3200" dirty="0">
              <a:solidFill>
                <a:schemeClr val="accent6">
                  <a:lumMod val="50000"/>
                </a:schemeClr>
              </a:solidFill>
              <a:ea typeface="Arial Unicode MS" pitchFamily="50" charset="-127"/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446212" y="914400"/>
            <a:ext cx="10287000" cy="5826968"/>
          </a:xfrm>
        </p:spPr>
        <p:txBody>
          <a:bodyPr>
            <a:noAutofit/>
          </a:bodyPr>
          <a:lstStyle/>
          <a:p>
            <a:pPr marL="321469" indent="-321469" algn="just" defTabSz="428625" rtl="1">
              <a:lnSpc>
                <a:spcPct val="200000"/>
              </a:lnSpc>
              <a:spcBef>
                <a:spcPts val="0"/>
              </a:spcBef>
              <a:defRPr/>
            </a:pP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منحنی های </a:t>
            </a:r>
            <a:r>
              <a:rPr lang="en-US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INTERGROWTH -21 </a:t>
            </a:r>
            <a:endParaRPr lang="fa-IR" sz="2400" dirty="0">
              <a:solidFill>
                <a:srgbClr val="C00000"/>
              </a:solidFill>
              <a:latin typeface="Speak Pro"/>
              <a:cs typeface="B Nazanin" panose="00000400000000000000" pitchFamily="2" charset="-78"/>
            </a:endParaRPr>
          </a:p>
          <a:p>
            <a:pPr marL="721519" lvl="1" indent="-321469" algn="just" defTabSz="428625" rtl="1">
              <a:lnSpc>
                <a:spcPct val="200000"/>
              </a:lnSpc>
              <a:spcBef>
                <a:spcPts val="0"/>
              </a:spcBef>
              <a:defRPr/>
            </a:pPr>
            <a:r>
              <a:rPr lang="fa-IR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برای نوزادانی که با سن بارداری کمتر از 37 هفته بدنیا آمدند</a:t>
            </a:r>
          </a:p>
          <a:p>
            <a:pPr marL="721519" lvl="1" indent="-321469" algn="just" defTabSz="428625" rtl="1">
              <a:lnSpc>
                <a:spcPct val="200000"/>
              </a:lnSpc>
              <a:spcBef>
                <a:spcPts val="0"/>
              </a:spcBef>
              <a:defRPr/>
            </a:pPr>
            <a:r>
              <a:rPr lang="fa-IR" dirty="0" smtClean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پس </a:t>
            </a:r>
            <a:r>
              <a:rPr lang="fa-IR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از </a:t>
            </a:r>
            <a:r>
              <a:rPr lang="fa-IR" dirty="0" smtClean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ترخیص از بیمارستان از هفته 28  </a:t>
            </a:r>
            <a:r>
              <a:rPr lang="fa-IR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تا 64 </a:t>
            </a:r>
            <a:r>
              <a:rPr lang="fa-IR" dirty="0" smtClean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 بارداری </a:t>
            </a:r>
            <a:endParaRPr lang="fa-IR" dirty="0">
              <a:solidFill>
                <a:srgbClr val="C00000"/>
              </a:solidFill>
              <a:latin typeface="Speak Pro"/>
              <a:cs typeface="B Nazanin" panose="00000400000000000000" pitchFamily="2" charset="-78"/>
            </a:endParaRPr>
          </a:p>
          <a:p>
            <a:pPr marL="321469" indent="-321469" algn="just" defTabSz="428625" rtl="1">
              <a:lnSpc>
                <a:spcPct val="200000"/>
              </a:lnSpc>
              <a:spcBef>
                <a:spcPts val="0"/>
              </a:spcBef>
              <a:defRPr/>
            </a:pP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منحنی های </a:t>
            </a:r>
            <a:r>
              <a:rPr lang="en-US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MGRS</a:t>
            </a: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 </a:t>
            </a:r>
          </a:p>
          <a:p>
            <a:pPr marL="721519" lvl="1" indent="-321469" algn="just" defTabSz="428625" rtl="1">
              <a:lnSpc>
                <a:spcPct val="200000"/>
              </a:lnSpc>
              <a:spcBef>
                <a:spcPts val="0"/>
              </a:spcBef>
              <a:defRPr/>
            </a:pPr>
            <a:r>
              <a:rPr lang="fa-IR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برای کودکان </a:t>
            </a:r>
            <a:r>
              <a:rPr lang="fa-IR" dirty="0" err="1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ترم</a:t>
            </a:r>
            <a:r>
              <a:rPr lang="fa-IR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 </a:t>
            </a:r>
            <a:endParaRPr lang="en-US" dirty="0">
              <a:solidFill>
                <a:srgbClr val="C00000"/>
              </a:solidFill>
              <a:latin typeface="Speak Pro"/>
              <a:cs typeface="B Nazanin" panose="00000400000000000000" pitchFamily="2" charset="-78"/>
            </a:endParaRPr>
          </a:p>
          <a:p>
            <a:pPr marL="721519" lvl="1" indent="-321469" algn="just" defTabSz="428625" rtl="1">
              <a:lnSpc>
                <a:spcPct val="200000"/>
              </a:lnSpc>
              <a:spcBef>
                <a:spcPts val="0"/>
              </a:spcBef>
              <a:defRPr/>
            </a:pPr>
            <a:r>
              <a:rPr lang="fa-IR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برای کودکان زود متولد شده پس از 64 هفته بارداری با محاسبه سن اصلاح شده</a:t>
            </a:r>
          </a:p>
          <a:p>
            <a:pPr marL="400050" lvl="1" indent="0" algn="r" rtl="1">
              <a:spcBef>
                <a:spcPts val="1800"/>
              </a:spcBef>
              <a:buClr>
                <a:srgbClr val="796548"/>
              </a:buClr>
              <a:buSzPct val="80000"/>
              <a:buNone/>
            </a:pPr>
            <a:endParaRPr lang="fa-IR" dirty="0">
              <a:solidFill>
                <a:srgbClr val="C00000"/>
              </a:solidFill>
              <a:latin typeface="Candara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2639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727958"/>
              </p:ext>
            </p:extLst>
          </p:nvPr>
        </p:nvGraphicFramePr>
        <p:xfrm>
          <a:off x="1141412" y="1219200"/>
          <a:ext cx="10181844" cy="5486405"/>
        </p:xfrm>
        <a:graphic>
          <a:graphicData uri="http://schemas.openxmlformats.org/drawingml/2006/table">
            <a:tbl>
              <a:tblPr rtl="1" firstRow="1" firstCol="1" bandRow="1"/>
              <a:tblGrid>
                <a:gridCol w="782281">
                  <a:extLst>
                    <a:ext uri="{9D8B030D-6E8A-4147-A177-3AD203B41FA5}">
                      <a16:colId xmlns:a16="http://schemas.microsoft.com/office/drawing/2014/main" val="3052667158"/>
                    </a:ext>
                  </a:extLst>
                </a:gridCol>
                <a:gridCol w="1174445">
                  <a:extLst>
                    <a:ext uri="{9D8B030D-6E8A-4147-A177-3AD203B41FA5}">
                      <a16:colId xmlns:a16="http://schemas.microsoft.com/office/drawing/2014/main" val="1584887187"/>
                    </a:ext>
                  </a:extLst>
                </a:gridCol>
                <a:gridCol w="639543">
                  <a:extLst>
                    <a:ext uri="{9D8B030D-6E8A-4147-A177-3AD203B41FA5}">
                      <a16:colId xmlns:a16="http://schemas.microsoft.com/office/drawing/2014/main" val="824624524"/>
                    </a:ext>
                  </a:extLst>
                </a:gridCol>
                <a:gridCol w="658013">
                  <a:extLst>
                    <a:ext uri="{9D8B030D-6E8A-4147-A177-3AD203B41FA5}">
                      <a16:colId xmlns:a16="http://schemas.microsoft.com/office/drawing/2014/main" val="4204373662"/>
                    </a:ext>
                  </a:extLst>
                </a:gridCol>
                <a:gridCol w="518770">
                  <a:extLst>
                    <a:ext uri="{9D8B030D-6E8A-4147-A177-3AD203B41FA5}">
                      <a16:colId xmlns:a16="http://schemas.microsoft.com/office/drawing/2014/main" val="2075295662"/>
                    </a:ext>
                  </a:extLst>
                </a:gridCol>
                <a:gridCol w="501014">
                  <a:extLst>
                    <a:ext uri="{9D8B030D-6E8A-4147-A177-3AD203B41FA5}">
                      <a16:colId xmlns:a16="http://schemas.microsoft.com/office/drawing/2014/main" val="1499497928"/>
                    </a:ext>
                  </a:extLst>
                </a:gridCol>
                <a:gridCol w="413894">
                  <a:extLst>
                    <a:ext uri="{9D8B030D-6E8A-4147-A177-3AD203B41FA5}">
                      <a16:colId xmlns:a16="http://schemas.microsoft.com/office/drawing/2014/main" val="2005129085"/>
                    </a:ext>
                  </a:extLst>
                </a:gridCol>
                <a:gridCol w="454836">
                  <a:extLst>
                    <a:ext uri="{9D8B030D-6E8A-4147-A177-3AD203B41FA5}">
                      <a16:colId xmlns:a16="http://schemas.microsoft.com/office/drawing/2014/main" val="1049855569"/>
                    </a:ext>
                  </a:extLst>
                </a:gridCol>
                <a:gridCol w="487740">
                  <a:extLst>
                    <a:ext uri="{9D8B030D-6E8A-4147-A177-3AD203B41FA5}">
                      <a16:colId xmlns:a16="http://schemas.microsoft.com/office/drawing/2014/main" val="1185573505"/>
                    </a:ext>
                  </a:extLst>
                </a:gridCol>
                <a:gridCol w="487740">
                  <a:extLst>
                    <a:ext uri="{9D8B030D-6E8A-4147-A177-3AD203B41FA5}">
                      <a16:colId xmlns:a16="http://schemas.microsoft.com/office/drawing/2014/main" val="3149478891"/>
                    </a:ext>
                  </a:extLst>
                </a:gridCol>
                <a:gridCol w="487740">
                  <a:extLst>
                    <a:ext uri="{9D8B030D-6E8A-4147-A177-3AD203B41FA5}">
                      <a16:colId xmlns:a16="http://schemas.microsoft.com/office/drawing/2014/main" val="3630810341"/>
                    </a:ext>
                  </a:extLst>
                </a:gridCol>
                <a:gridCol w="545458">
                  <a:extLst>
                    <a:ext uri="{9D8B030D-6E8A-4147-A177-3AD203B41FA5}">
                      <a16:colId xmlns:a16="http://schemas.microsoft.com/office/drawing/2014/main" val="3806128457"/>
                    </a:ext>
                  </a:extLst>
                </a:gridCol>
                <a:gridCol w="545458">
                  <a:extLst>
                    <a:ext uri="{9D8B030D-6E8A-4147-A177-3AD203B41FA5}">
                      <a16:colId xmlns:a16="http://schemas.microsoft.com/office/drawing/2014/main" val="3611020429"/>
                    </a:ext>
                  </a:extLst>
                </a:gridCol>
                <a:gridCol w="491201">
                  <a:extLst>
                    <a:ext uri="{9D8B030D-6E8A-4147-A177-3AD203B41FA5}">
                      <a16:colId xmlns:a16="http://schemas.microsoft.com/office/drawing/2014/main" val="2426331955"/>
                    </a:ext>
                  </a:extLst>
                </a:gridCol>
                <a:gridCol w="491201">
                  <a:extLst>
                    <a:ext uri="{9D8B030D-6E8A-4147-A177-3AD203B41FA5}">
                      <a16:colId xmlns:a16="http://schemas.microsoft.com/office/drawing/2014/main" val="4258446180"/>
                    </a:ext>
                  </a:extLst>
                </a:gridCol>
                <a:gridCol w="491201">
                  <a:extLst>
                    <a:ext uri="{9D8B030D-6E8A-4147-A177-3AD203B41FA5}">
                      <a16:colId xmlns:a16="http://schemas.microsoft.com/office/drawing/2014/main" val="862961972"/>
                    </a:ext>
                  </a:extLst>
                </a:gridCol>
                <a:gridCol w="526197">
                  <a:extLst>
                    <a:ext uri="{9D8B030D-6E8A-4147-A177-3AD203B41FA5}">
                      <a16:colId xmlns:a16="http://schemas.microsoft.com/office/drawing/2014/main" val="1189217286"/>
                    </a:ext>
                  </a:extLst>
                </a:gridCol>
                <a:gridCol w="485112">
                  <a:extLst>
                    <a:ext uri="{9D8B030D-6E8A-4147-A177-3AD203B41FA5}">
                      <a16:colId xmlns:a16="http://schemas.microsoft.com/office/drawing/2014/main" val="1734833074"/>
                    </a:ext>
                  </a:extLst>
                </a:gridCol>
              </a:tblGrid>
              <a:tr h="250456">
                <a:tc gridSpan="2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723900" algn="ctr"/>
                        </a:tabLst>
                      </a:pPr>
                      <a:r>
                        <a:rPr lang="ar-SA" sz="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	سن  </a:t>
                      </a:r>
                      <a:endParaRPr lang="en-US" sz="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723900" algn="ctr"/>
                        </a:tabLst>
                      </a:pPr>
                      <a:r>
                        <a:rPr lang="ar-SA" sz="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اقدامات لازم                                       </a:t>
                      </a:r>
                      <a:endParaRPr lang="en-US" sz="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5-3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روزگی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15-14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روزگی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45-30 </a:t>
                      </a:r>
                      <a:r>
                        <a:rPr lang="en-US" sz="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 </a:t>
                      </a:r>
                      <a:endParaRPr lang="en-US" sz="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روزگی</a:t>
                      </a:r>
                      <a:endParaRPr lang="en-US" sz="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2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ماهگي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4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ماهگي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6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ماهگي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7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ماهگي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9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ماهگي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12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ماهگي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15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ماهگي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18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ماهگي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24</a:t>
                      </a:r>
                      <a:endParaRPr lang="en-US" sz="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ماهگي</a:t>
                      </a:r>
                      <a:endParaRPr lang="en-US" sz="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30 ماهگي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36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ماهگي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48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ماهگي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60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ماهگي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8180987"/>
                  </a:ext>
                </a:extLst>
              </a:tr>
              <a:tr h="281763"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فاصله زمانی انجام مراقبت بر حسب روز  و ماه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تا 10 روز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22-11 روز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52-23 روز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90-53 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تا 3 ماه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150-91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تا 5 ماه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195-151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تا 6.5 ماه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240-196 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تا 8 ماه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315-241 </a:t>
                      </a:r>
                      <a:endParaRPr lang="en-US" sz="6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تا 10.5 ماه</a:t>
                      </a:r>
                      <a:endParaRPr lang="en-US" sz="6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405-316 </a:t>
                      </a:r>
                      <a:endParaRPr lang="en-US" sz="6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تا 13.5 ماه</a:t>
                      </a:r>
                      <a:endParaRPr lang="en-US" sz="6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495-405 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تا 16.5 ماه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630-296 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تا 21 ماه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810-631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تا 27 ماه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990-811 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تا 33 ماه 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1260-991 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تا 42 ماه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1620-1261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تا 54 ماه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1800-1621 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تا 60 ماه </a:t>
                      </a:r>
                      <a:endParaRPr lang="en-US" sz="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7588828"/>
                  </a:ext>
                </a:extLst>
              </a:tr>
              <a:tr h="207398"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معاینه ( پزشک)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2788392"/>
                  </a:ext>
                </a:extLst>
              </a:tr>
              <a:tr h="130951"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معاینه (دندانپزشک)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9408686"/>
                  </a:ext>
                </a:extLst>
              </a:tr>
              <a:tr h="130951"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ارزیابی علائم و نشانه های خطر (غیر پزشک)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8284458"/>
                  </a:ext>
                </a:extLst>
              </a:tr>
              <a:tr h="130951"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ايمن سازي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0649372"/>
                  </a:ext>
                </a:extLst>
              </a:tr>
              <a:tr h="130951"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پایش رشد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1452458"/>
                  </a:ext>
                </a:extLst>
              </a:tr>
              <a:tr h="130951"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ارزیابی تغذیه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937469"/>
                  </a:ext>
                </a:extLst>
              </a:tr>
              <a:tr h="130951"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ارزیابی دهان و دندان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B Nazanin" panose="00000400000000000000" pitchFamily="2" charset="-78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7928849"/>
                  </a:ext>
                </a:extLst>
              </a:tr>
              <a:tr h="261901"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ارزیابی بدرفتاری با کودک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B Nazanin" panose="00000400000000000000" pitchFamily="2" charset="-78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B Nazanin" panose="00000400000000000000" pitchFamily="2" charset="-78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249033"/>
                  </a:ext>
                </a:extLst>
              </a:tr>
              <a:tr h="135780"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تجویز ‌ويتامين </a:t>
                      </a: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A+D 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382021"/>
                  </a:ext>
                </a:extLst>
              </a:tr>
              <a:tr h="152752"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تجویز سایر مکمل ها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617403"/>
                  </a:ext>
                </a:extLst>
              </a:tr>
              <a:tr h="130951"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تجویز آهن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9128085"/>
                  </a:ext>
                </a:extLst>
              </a:tr>
              <a:tr h="130951"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ارزیابی فرزندآوری مادر 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16384"/>
                  </a:ext>
                </a:extLst>
              </a:tr>
              <a:tr h="130951">
                <a:tc rowSpan="9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غربالگري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شير مادر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742906"/>
                  </a:ext>
                </a:extLst>
              </a:tr>
              <a:tr h="2410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بیماری های متابوليك ارثی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0077287"/>
                  </a:ext>
                </a:extLst>
              </a:tr>
              <a:tr h="1309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ژنتیک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7569355"/>
                  </a:ext>
                </a:extLst>
              </a:tr>
              <a:tr h="1309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بینایی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  Ο</a:t>
                      </a:r>
                      <a:r>
                        <a:rPr lang="fa-IR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 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9320785"/>
                  </a:ext>
                </a:extLst>
              </a:tr>
              <a:tr h="1309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شنوايي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B Nazanin" panose="00000400000000000000" pitchFamily="2" charset="-78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959924"/>
                  </a:ext>
                </a:extLst>
              </a:tr>
              <a:tr h="2410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تكامل (</a:t>
                      </a: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RED FLAGS </a:t>
                      </a: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)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9438485"/>
                  </a:ext>
                </a:extLst>
              </a:tr>
              <a:tr h="2410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تكامل (تست استاندارد)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9340364"/>
                  </a:ext>
                </a:extLst>
              </a:tr>
              <a:tr h="1309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فشار خون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179369"/>
                  </a:ext>
                </a:extLst>
              </a:tr>
              <a:tr h="1309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آنمي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5802834"/>
                  </a:ext>
                </a:extLst>
              </a:tr>
              <a:tr h="241064">
                <a:tc rowSpan="10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راهنمايي‌هايي براي والدين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سلامت و شیردهی  مادر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8098782"/>
                  </a:ext>
                </a:extLst>
              </a:tr>
              <a:tr h="1309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ارتقا تكامل  كودك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2038341"/>
                  </a:ext>
                </a:extLst>
              </a:tr>
              <a:tr h="1309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تغذيه كودك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4437158"/>
                  </a:ext>
                </a:extLst>
              </a:tr>
              <a:tr h="2410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پيشگيري از آسيب‌ كودك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9227107"/>
                  </a:ext>
                </a:extLst>
              </a:tr>
              <a:tr h="1309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سلامت دهان و دندان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0880818"/>
                  </a:ext>
                </a:extLst>
              </a:tr>
              <a:tr h="1309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مشکلات تک فرزندی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8111334"/>
                  </a:ext>
                </a:extLst>
              </a:tr>
              <a:tr h="1309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مراقبت نوزادی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871574"/>
                  </a:ext>
                </a:extLst>
              </a:tr>
              <a:tr h="1309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فعالیت بدنی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833897"/>
                  </a:ext>
                </a:extLst>
              </a:tr>
              <a:tr h="2410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عوامل محیطی موثر بر سلامت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Ο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8958273"/>
                  </a:ext>
                </a:extLst>
              </a:tr>
              <a:tr h="1309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سلامت معنوی 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  <a:sym typeface="Wingdings" panose="05000000000000000000" pitchFamily="2" charset="2"/>
                        </a:rPr>
                        <a:t></a:t>
                      </a:r>
                      <a:endParaRPr lang="en-US" sz="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49966" marR="49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000908"/>
                  </a:ext>
                </a:extLst>
              </a:tr>
            </a:tbl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055812" y="260649"/>
            <a:ext cx="7467600" cy="811545"/>
          </a:xfrm>
        </p:spPr>
        <p:txBody>
          <a:bodyPr>
            <a:normAutofit fontScale="90000"/>
          </a:bodyPr>
          <a:lstStyle/>
          <a:p>
            <a:pPr algn="ctr" rtl="1"/>
            <a:r>
              <a:rPr lang="fa-IR" sz="2800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مراقبت های دوره ای کودک سالم</a:t>
            </a:r>
            <a:br>
              <a:rPr lang="fa-IR" sz="2800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</a:br>
            <a:r>
              <a:rPr lang="fa-IR" sz="2800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 </a:t>
            </a:r>
            <a:endParaRPr lang="en-US" sz="2800" dirty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141412" y="692697"/>
            <a:ext cx="10181844" cy="37949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r" rtl="1"/>
            <a:r>
              <a:rPr lang="fa-IR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كليد</a:t>
            </a:r>
            <a:r>
              <a:rPr lang="fa-IR" sz="10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:</a:t>
            </a:r>
            <a:r>
              <a:rPr lang="fa-IR" sz="1000" dirty="0">
                <a:latin typeface="Times New Roman" panose="02020603050405020304" pitchFamily="18" charset="0"/>
                <a:ea typeface="Times New Roman" panose="02020603050405020304" pitchFamily="18" charset="0"/>
                <a:cs typeface="Lotus" pitchFamily="2" charset="-78"/>
              </a:rPr>
              <a:t>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Lotus" pitchFamily="2" charset="-78"/>
                <a:sym typeface="Wingdings" panose="05000000000000000000" pitchFamily="2" charset="2"/>
              </a:rPr>
              <a:t></a:t>
            </a:r>
            <a:r>
              <a:rPr lang="fa-IR" sz="10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برای همه کودکان سالم و در معرض خطر انجام شود. </a:t>
            </a:r>
            <a:r>
              <a:rPr lang="fa-IR" sz="1000" dirty="0">
                <a:latin typeface="Times New Roman" panose="02020603050405020304" pitchFamily="18" charset="0"/>
                <a:ea typeface="Times New Roman" panose="02020603050405020304" pitchFamily="18" charset="0"/>
                <a:cs typeface="Lotus" pitchFamily="2" charset="-78"/>
              </a:rPr>
              <a:t> </a:t>
            </a:r>
            <a:r>
              <a:rPr lang="ar-SA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</a:t>
            </a:r>
            <a:r>
              <a:rPr lang="ar-SA" sz="10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در صورت </a:t>
            </a:r>
            <a:r>
              <a:rPr lang="fa-IR" sz="10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عدم انجام فعالیت توصیه شده در مراقبت قبلی/  برای </a:t>
            </a:r>
            <a:r>
              <a:rPr lang="fa-IR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كودكان</a:t>
            </a:r>
            <a:r>
              <a:rPr lang="fa-IR" sz="10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در معرض خطر مانند نارسی، سابقه بستری در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NICU</a:t>
            </a:r>
            <a:r>
              <a:rPr lang="fa-IR" sz="10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و ... 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  <a:cs typeface="Lotus" pitchFamily="2" charset="-78"/>
            </a:endParaRPr>
          </a:p>
          <a:p>
            <a:pPr algn="r" rtl="1"/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  <a:cs typeface="Lotus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1065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751996" y="1602276"/>
            <a:ext cx="6115991" cy="4364359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4" name="Picture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9" r="5439"/>
          <a:stretch>
            <a:fillRect/>
          </a:stretch>
        </p:blipFill>
        <p:spPr>
          <a:xfrm rot="16200000">
            <a:off x="564436" y="1379636"/>
            <a:ext cx="6082623" cy="4776270"/>
          </a:xfrm>
          <a:custGeom>
            <a:avLst/>
            <a:gdLst>
              <a:gd name="connsiteX0" fmla="*/ 0 w 4542379"/>
              <a:gd name="connsiteY0" fmla="*/ 0 h 4542379"/>
              <a:gd name="connsiteX1" fmla="*/ 4542379 w 4542379"/>
              <a:gd name="connsiteY1" fmla="*/ 0 h 4542379"/>
              <a:gd name="connsiteX2" fmla="*/ 4542379 w 4542379"/>
              <a:gd name="connsiteY2" fmla="*/ 4542379 h 4542379"/>
              <a:gd name="connsiteX3" fmla="*/ 0 w 4542379"/>
              <a:gd name="connsiteY3" fmla="*/ 4542379 h 454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2379" h="4542379">
                <a:moveTo>
                  <a:pt x="0" y="0"/>
                </a:moveTo>
                <a:lnTo>
                  <a:pt x="4542379" y="0"/>
                </a:lnTo>
                <a:lnTo>
                  <a:pt x="4542379" y="4542379"/>
                </a:lnTo>
                <a:lnTo>
                  <a:pt x="0" y="4542379"/>
                </a:lnTo>
                <a:close/>
              </a:path>
            </a:pathLst>
          </a:cu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5" name="Title 4"/>
          <p:cNvSpPr txBox="1">
            <a:spLocks noGrp="1"/>
          </p:cNvSpPr>
          <p:nvPr>
            <p:ph type="title"/>
          </p:nvPr>
        </p:nvSpPr>
        <p:spPr>
          <a:xfrm>
            <a:off x="2513012" y="218533"/>
            <a:ext cx="7416824" cy="465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8625" rtl="1"/>
            <a:r>
              <a:rPr lang="fa-IR" sz="2625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نمودار وزن، قد و دور سر </a:t>
            </a:r>
            <a:r>
              <a:rPr lang="en-US" sz="2625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INTERGROWTH -21 </a:t>
            </a:r>
          </a:p>
        </p:txBody>
      </p:sp>
    </p:spTree>
    <p:extLst>
      <p:ext uri="{BB962C8B-B14F-4D97-AF65-F5344CB8AC3E}">
        <p14:creationId xmlns:p14="http://schemas.microsoft.com/office/powerpoint/2010/main" val="131557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212" y="1981200"/>
            <a:ext cx="4882422" cy="388932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12" y="1981200"/>
            <a:ext cx="5468951" cy="388932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7" name="Title 6"/>
          <p:cNvSpPr txBox="1">
            <a:spLocks noGrp="1"/>
          </p:cNvSpPr>
          <p:nvPr>
            <p:ph type="title"/>
          </p:nvPr>
        </p:nvSpPr>
        <p:spPr>
          <a:xfrm>
            <a:off x="1649450" y="533400"/>
            <a:ext cx="9144000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8625" rtl="1"/>
            <a:r>
              <a:rPr lang="fa-IR" sz="2625" dirty="0">
                <a:solidFill>
                  <a:schemeClr val="accent6">
                    <a:lumMod val="50000"/>
                  </a:schemeClr>
                </a:solidFill>
                <a:latin typeface="Speak Pro"/>
                <a:cs typeface="B Nazanin" panose="00000400000000000000" pitchFamily="2" charset="-78"/>
              </a:rPr>
              <a:t>نمودار قد و دور سر برای سن </a:t>
            </a:r>
            <a:r>
              <a:rPr lang="en-US" sz="2625" dirty="0">
                <a:solidFill>
                  <a:schemeClr val="accent6">
                    <a:lumMod val="50000"/>
                  </a:schemeClr>
                </a:solidFill>
                <a:latin typeface="Speak Pro"/>
                <a:cs typeface="B Nazanin" panose="00000400000000000000" pitchFamily="2" charset="-78"/>
              </a:rPr>
              <a:t>MGRS </a:t>
            </a:r>
          </a:p>
        </p:txBody>
      </p:sp>
    </p:spTree>
    <p:extLst>
      <p:ext uri="{BB962C8B-B14F-4D97-AF65-F5344CB8AC3E}">
        <p14:creationId xmlns:p14="http://schemas.microsoft.com/office/powerpoint/2010/main" val="111292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2" y="2743200"/>
            <a:ext cx="5267586" cy="3872991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812" y="914400"/>
            <a:ext cx="5459403" cy="390895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6" name="Title 5"/>
          <p:cNvSpPr txBox="1">
            <a:spLocks noGrp="1"/>
          </p:cNvSpPr>
          <p:nvPr>
            <p:ph type="title"/>
          </p:nvPr>
        </p:nvSpPr>
        <p:spPr>
          <a:xfrm>
            <a:off x="2513012" y="381000"/>
            <a:ext cx="7056784" cy="45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8625" rtl="1"/>
            <a:r>
              <a:rPr lang="fa-IR" sz="2625" dirty="0">
                <a:solidFill>
                  <a:schemeClr val="accent6">
                    <a:lumMod val="50000"/>
                  </a:schemeClr>
                </a:solidFill>
                <a:latin typeface="Speak Pro"/>
                <a:cs typeface="B Nazanin" panose="00000400000000000000" pitchFamily="2" charset="-78"/>
              </a:rPr>
              <a:t>نمودار وزن برای سن و وزن برای قد  </a:t>
            </a:r>
            <a:r>
              <a:rPr lang="en-US" sz="2625" dirty="0">
                <a:solidFill>
                  <a:schemeClr val="accent6">
                    <a:lumMod val="50000"/>
                  </a:schemeClr>
                </a:solidFill>
                <a:latin typeface="Speak Pro"/>
                <a:cs typeface="B Nazanin" panose="00000400000000000000" pitchFamily="2" charset="-78"/>
              </a:rPr>
              <a:t>MGRS </a:t>
            </a:r>
          </a:p>
        </p:txBody>
      </p:sp>
    </p:spTree>
    <p:extLst>
      <p:ext uri="{BB962C8B-B14F-4D97-AF65-F5344CB8AC3E}">
        <p14:creationId xmlns:p14="http://schemas.microsoft.com/office/powerpoint/2010/main" val="360641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085098"/>
              </p:ext>
            </p:extLst>
          </p:nvPr>
        </p:nvGraphicFramePr>
        <p:xfrm>
          <a:off x="1217612" y="1143000"/>
          <a:ext cx="9753600" cy="5333998"/>
        </p:xfrm>
        <a:graphic>
          <a:graphicData uri="http://schemas.openxmlformats.org/drawingml/2006/table">
            <a:tbl>
              <a:tblPr rtl="1" firstRow="1" firstCol="1" bandRow="1">
                <a:tableStyleId>{68D230F3-CF80-4859-8CE7-A43EE81993B5}</a:tableStyleId>
              </a:tblPr>
              <a:tblGrid>
                <a:gridCol w="1463038">
                  <a:extLst>
                    <a:ext uri="{9D8B030D-6E8A-4147-A177-3AD203B41FA5}">
                      <a16:colId xmlns:a16="http://schemas.microsoft.com/office/drawing/2014/main" val="632079606"/>
                    </a:ext>
                  </a:extLst>
                </a:gridCol>
                <a:gridCol w="3199183">
                  <a:extLst>
                    <a:ext uri="{9D8B030D-6E8A-4147-A177-3AD203B41FA5}">
                      <a16:colId xmlns:a16="http://schemas.microsoft.com/office/drawing/2014/main" val="4068442247"/>
                    </a:ext>
                  </a:extLst>
                </a:gridCol>
                <a:gridCol w="3009437">
                  <a:extLst>
                    <a:ext uri="{9D8B030D-6E8A-4147-A177-3AD203B41FA5}">
                      <a16:colId xmlns:a16="http://schemas.microsoft.com/office/drawing/2014/main" val="1415269884"/>
                    </a:ext>
                  </a:extLst>
                </a:gridCol>
                <a:gridCol w="2081942">
                  <a:extLst>
                    <a:ext uri="{9D8B030D-6E8A-4147-A177-3AD203B41FA5}">
                      <a16:colId xmlns:a16="http://schemas.microsoft.com/office/drawing/2014/main" val="3596201587"/>
                    </a:ext>
                  </a:extLst>
                </a:gridCol>
              </a:tblGrid>
              <a:tr h="1252291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    سن بارداری</a:t>
                      </a:r>
                      <a:r>
                        <a:rPr lang="en-US" sz="1800" dirty="0" smtClean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  </a:t>
                      </a:r>
                      <a:r>
                        <a:rPr lang="fa-IR" sz="1800" dirty="0" smtClean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8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هنگام تولد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8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(هفته)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8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آخرین سن بارداری برای استفاده از منحنی­ </a:t>
                      </a: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Intergrowth-21</a:t>
                      </a:r>
                      <a:r>
                        <a:rPr lang="en-US" sz="1800" baseline="300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st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8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آخرین سن تقویمی برای استفاده از منحنی­ </a:t>
                      </a: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Intergrowth-21</a:t>
                      </a:r>
                      <a:r>
                        <a:rPr lang="en-US" sz="1800" baseline="300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st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8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سن اصلاح شده </a:t>
                      </a:r>
                      <a:r>
                        <a:rPr lang="fa-IR" sz="1800" dirty="0" smtClean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برای</a:t>
                      </a:r>
                      <a:r>
                        <a:rPr lang="en-US" sz="1800" dirty="0" smtClean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800" dirty="0" smtClean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8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استفاده از </a:t>
                      </a:r>
                      <a:r>
                        <a:rPr lang="fa-IR" sz="1800" dirty="0" smtClean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منحنی</a:t>
                      </a:r>
                      <a:endParaRPr lang="en-US" sz="1800" dirty="0" smtClean="0">
                        <a:solidFill>
                          <a:srgbClr val="C00000"/>
                        </a:solidFill>
                        <a:effectLst/>
                        <a:cs typeface="B Nazanin" panose="00000400000000000000" pitchFamily="2" charset="-78"/>
                      </a:endParaRPr>
                    </a:p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MGRS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3233459"/>
                  </a:ext>
                </a:extLst>
              </a:tr>
              <a:tr h="453523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28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64  هفته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9 ماه و صفر روز 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6 ماه</a:t>
                      </a:r>
                      <a:endParaRPr lang="en-US" sz="20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5565010"/>
                  </a:ext>
                </a:extLst>
              </a:tr>
              <a:tr h="453523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29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64  هفته</a:t>
                      </a:r>
                      <a:endParaRPr lang="en-US" sz="20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8 ماه و 21 روز 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6 ماه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151564"/>
                  </a:ext>
                </a:extLst>
              </a:tr>
              <a:tr h="453523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30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64  هفته</a:t>
                      </a:r>
                      <a:endParaRPr lang="en-US" sz="20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8 ماه و 14 روز </a:t>
                      </a:r>
                      <a:endParaRPr lang="en-US" sz="20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6 ماه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0273117"/>
                  </a:ext>
                </a:extLst>
              </a:tr>
              <a:tr h="453523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31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64  هفته</a:t>
                      </a:r>
                      <a:endParaRPr lang="en-US" sz="20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8 ماه و 7 روز </a:t>
                      </a:r>
                      <a:endParaRPr lang="en-US" sz="20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6 ماه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616581"/>
                  </a:ext>
                </a:extLst>
              </a:tr>
              <a:tr h="453523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32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64  هفته</a:t>
                      </a:r>
                      <a:endParaRPr lang="en-US" sz="20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8 ماه و صفر روز </a:t>
                      </a:r>
                      <a:endParaRPr lang="en-US" sz="20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6 ماه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3780090"/>
                  </a:ext>
                </a:extLst>
              </a:tr>
              <a:tr h="453523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33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64  هفته</a:t>
                      </a:r>
                      <a:endParaRPr lang="en-US" sz="20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7 ماه و 21 روز </a:t>
                      </a:r>
                      <a:endParaRPr lang="en-US" sz="20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6 ماه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8843920"/>
                  </a:ext>
                </a:extLst>
              </a:tr>
              <a:tr h="453523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34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64  هفته</a:t>
                      </a:r>
                      <a:endParaRPr lang="en-US" sz="20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7 ماه و 14 روز </a:t>
                      </a:r>
                      <a:endParaRPr lang="en-US" sz="20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6 ماه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9348374"/>
                  </a:ext>
                </a:extLst>
              </a:tr>
              <a:tr h="453523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35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64  هفته</a:t>
                      </a:r>
                      <a:endParaRPr lang="en-US" sz="20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7 ماه و 7 روز</a:t>
                      </a:r>
                      <a:endParaRPr lang="en-US" sz="20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6 ماه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6570573"/>
                  </a:ext>
                </a:extLst>
              </a:tr>
              <a:tr h="453523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36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64  هفته</a:t>
                      </a:r>
                      <a:endParaRPr lang="en-US" sz="20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7 ماه و صفر روز </a:t>
                      </a:r>
                      <a:endParaRPr lang="en-US" sz="20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0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6 ماه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4294" marR="642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783098"/>
                  </a:ext>
                </a:extLst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60612" y="370933"/>
            <a:ext cx="7776865" cy="465961"/>
          </a:xfrm>
          <a:noFill/>
        </p:spPr>
        <p:txBody>
          <a:bodyPr wrap="square" rtlCol="0">
            <a:spAutoFit/>
          </a:bodyPr>
          <a:lstStyle/>
          <a:p>
            <a:pPr algn="ctr" defTabSz="428625" rtl="1"/>
            <a:r>
              <a:rPr lang="fa-IR" sz="2625" dirty="0">
                <a:solidFill>
                  <a:srgbClr val="C00000"/>
                </a:solidFill>
                <a:latin typeface="+mn-lt"/>
                <a:ea typeface="+mn-ea"/>
                <a:cs typeface="B Nazanin" panose="00000400000000000000" pitchFamily="2" charset="-78"/>
              </a:rPr>
              <a:t>سن استفاده از منحنی های </a:t>
            </a:r>
            <a:r>
              <a:rPr lang="en-US" sz="2625" dirty="0">
                <a:solidFill>
                  <a:srgbClr val="C00000"/>
                </a:solidFill>
                <a:latin typeface="+mn-lt"/>
                <a:ea typeface="+mn-ea"/>
                <a:cs typeface="B Nazanin" panose="00000400000000000000" pitchFamily="2" charset="-78"/>
              </a:rPr>
              <a:t>intergrowth-21</a:t>
            </a:r>
            <a:r>
              <a:rPr lang="fa-IR" sz="2625" dirty="0">
                <a:solidFill>
                  <a:srgbClr val="C00000"/>
                </a:solidFill>
                <a:latin typeface="+mn-lt"/>
                <a:ea typeface="+mn-ea"/>
                <a:cs typeface="B Nazanin" panose="00000400000000000000" pitchFamily="2" charset="-78"/>
              </a:rPr>
              <a:t> و  </a:t>
            </a:r>
            <a:r>
              <a:rPr lang="en-US" sz="2625" dirty="0">
                <a:solidFill>
                  <a:srgbClr val="C00000"/>
                </a:solidFill>
                <a:latin typeface="+mn-lt"/>
                <a:ea typeface="+mn-ea"/>
                <a:cs typeface="B Nazanin" panose="00000400000000000000" pitchFamily="2" charset="-78"/>
              </a:rPr>
              <a:t>MGRS</a:t>
            </a:r>
          </a:p>
        </p:txBody>
      </p:sp>
    </p:spTree>
    <p:extLst>
      <p:ext uri="{BB962C8B-B14F-4D97-AF65-F5344CB8AC3E}">
        <p14:creationId xmlns:p14="http://schemas.microsoft.com/office/powerpoint/2010/main" val="274746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>
            <a:spLocks noGrp="1"/>
          </p:cNvSpPr>
          <p:nvPr>
            <p:ph type="title"/>
          </p:nvPr>
        </p:nvSpPr>
        <p:spPr>
          <a:xfrm>
            <a:off x="684212" y="381000"/>
            <a:ext cx="11125200" cy="600164"/>
          </a:xfrm>
          <a:noFill/>
        </p:spPr>
        <p:txBody>
          <a:bodyPr wrap="square" rtlCol="0">
            <a:spAutoFit/>
          </a:bodyPr>
          <a:lstStyle/>
          <a:p>
            <a:pPr algn="ctr" defTabSz="428625" rtl="1">
              <a:lnSpc>
                <a:spcPct val="150000"/>
              </a:lnSpc>
            </a:pPr>
            <a:r>
              <a:rPr lang="fa-IR" sz="2400" dirty="0" smtClean="0">
                <a:solidFill>
                  <a:srgbClr val="C00000"/>
                </a:solidFill>
                <a:latin typeface="+mn-lt"/>
                <a:ea typeface="+mn-ea"/>
                <a:cs typeface="B Nazanin" panose="00000400000000000000" pitchFamily="2" charset="-78"/>
              </a:rPr>
              <a:t>محاسبه </a:t>
            </a:r>
            <a:r>
              <a:rPr lang="fa-IR" sz="2400" dirty="0">
                <a:solidFill>
                  <a:srgbClr val="C00000"/>
                </a:solidFill>
                <a:latin typeface="+mn-lt"/>
                <a:ea typeface="+mn-ea"/>
                <a:cs typeface="B Nazanin" panose="00000400000000000000" pitchFamily="2" charset="-78"/>
              </a:rPr>
              <a:t>سن اصلاح شده کودکان زود متولد شده برای ثبت در    منحنی</a:t>
            </a:r>
            <a:r>
              <a:rPr lang="en-US" sz="2400" dirty="0">
                <a:solidFill>
                  <a:srgbClr val="C00000"/>
                </a:solidFill>
                <a:latin typeface="+mn-lt"/>
                <a:ea typeface="+mn-ea"/>
                <a:cs typeface="B Nazanin" panose="00000400000000000000" pitchFamily="2" charset="-78"/>
              </a:rPr>
              <a:t>MGRS</a:t>
            </a:r>
            <a:r>
              <a:rPr lang="fa-IR" sz="2400" dirty="0">
                <a:solidFill>
                  <a:srgbClr val="C00000"/>
                </a:solidFill>
                <a:latin typeface="+mn-lt"/>
                <a:ea typeface="+mn-ea"/>
                <a:cs typeface="B Nazanin" panose="00000400000000000000" pitchFamily="2" charset="-78"/>
              </a:rPr>
              <a:t> پس از هفته 64 بارداری</a:t>
            </a:r>
            <a:endParaRPr lang="en-US" sz="2400" dirty="0">
              <a:solidFill>
                <a:srgbClr val="C00000"/>
              </a:solidFill>
              <a:latin typeface="+mn-lt"/>
              <a:ea typeface="+mn-ea"/>
              <a:cs typeface="B Nazanin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7612" y="1219200"/>
            <a:ext cx="1040613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1469" indent="-321469" algn="just" defTabSz="428625" rtl="1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کم کردن سن بارداری به هفته از 40 هفته</a:t>
            </a:r>
          </a:p>
          <a:p>
            <a:pPr marL="321469" indent="-321469" algn="just" defTabSz="428625" rtl="1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بدست آورن ماه </a:t>
            </a:r>
            <a:r>
              <a:rPr lang="fa-IR" sz="2400" dirty="0" err="1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هایی</a:t>
            </a: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 که نوزاد زودتر بدنیا آمده است با تقسیم هفته ها بر 4 </a:t>
            </a:r>
          </a:p>
          <a:p>
            <a:pPr marL="321469" indent="-321469" algn="just" defTabSz="428625" rtl="1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بدست آوردن سن اصلاح شده از کم کردن تعداد ماه هایی که کودک زودتر بدنیا آمده است از سن </a:t>
            </a:r>
            <a:r>
              <a:rPr lang="fa-IR" sz="2400" dirty="0" smtClean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تقویمی</a:t>
            </a:r>
          </a:p>
          <a:p>
            <a:pPr marL="321469" indent="-321469" algn="just" defTabSz="428625" rtl="1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محاسبه سن اصلاح شده تا سن</a:t>
            </a:r>
            <a:r>
              <a:rPr lang="fa-IR" sz="2400" dirty="0" smtClean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:</a:t>
            </a:r>
          </a:p>
          <a:p>
            <a:pPr marL="778669" lvl="1" indent="-321469" algn="just" defTabSz="428625" rtl="1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دور سر تا 18 </a:t>
            </a:r>
            <a:r>
              <a:rPr lang="fa-IR" sz="2400" dirty="0" smtClean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ماه </a:t>
            </a:r>
            <a:endParaRPr lang="fa-IR" sz="2400" dirty="0">
              <a:solidFill>
                <a:srgbClr val="C00000"/>
              </a:solidFill>
              <a:latin typeface="Speak Pro"/>
              <a:cs typeface="B Nazanin" panose="00000400000000000000" pitchFamily="2" charset="-78"/>
            </a:endParaRPr>
          </a:p>
          <a:p>
            <a:pPr marL="778669" lvl="1" indent="-321469" algn="just" defTabSz="428625" rtl="1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وزن تا 24 </a:t>
            </a:r>
            <a:r>
              <a:rPr lang="fa-IR" sz="2400" dirty="0" smtClean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ماه</a:t>
            </a:r>
            <a:endParaRPr lang="fa-IR" sz="2400" dirty="0">
              <a:solidFill>
                <a:srgbClr val="C00000"/>
              </a:solidFill>
              <a:latin typeface="Speak Pro"/>
              <a:cs typeface="B Nazanin" panose="00000400000000000000" pitchFamily="2" charset="-78"/>
            </a:endParaRPr>
          </a:p>
          <a:p>
            <a:pPr marL="778669" lvl="1" indent="-321469" algn="just" defTabSz="428625" rtl="1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قد تا 40 </a:t>
            </a:r>
            <a:r>
              <a:rPr lang="fa-IR" sz="2400" dirty="0" smtClean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ماه </a:t>
            </a:r>
            <a:endParaRPr lang="fa-IR" sz="2400" dirty="0">
              <a:solidFill>
                <a:srgbClr val="C00000"/>
              </a:solidFill>
              <a:latin typeface="Speak Pro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4084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 noGrp="1"/>
          </p:cNvSpPr>
          <p:nvPr>
            <p:ph type="title"/>
          </p:nvPr>
        </p:nvSpPr>
        <p:spPr>
          <a:xfrm>
            <a:off x="2665412" y="152400"/>
            <a:ext cx="774035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8625" rtl="1">
              <a:defRPr/>
            </a:pPr>
            <a:r>
              <a:rPr lang="fa-IR" sz="30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نوزادی با سن بارداری 28 هفته بدنیا آمده است  </a:t>
            </a:r>
            <a:endParaRPr lang="en-US" sz="3000" dirty="0">
              <a:solidFill>
                <a:srgbClr val="C00000"/>
              </a:solidFill>
              <a:latin typeface="Speak Pro"/>
              <a:cs typeface="B Nazanin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318548" y="1455995"/>
            <a:ext cx="3576464" cy="380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28625"/>
            <a:r>
              <a:rPr lang="fa-IR" sz="1875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Koodak" panose="00000700000000000000" pitchFamily="2" charset="-78"/>
              </a:rPr>
              <a:t>(3= 4 </a:t>
            </a:r>
            <a:r>
              <a:rPr lang="fa-IR" sz="1875" b="1" dirty="0">
                <a:solidFill>
                  <a:srgbClr val="C00000"/>
                </a:solidFill>
                <a:latin typeface="Speak Pro"/>
                <a:ea typeface="Calibri" panose="020F0502020204030204" pitchFamily="34" charset="0"/>
                <a:cs typeface="Calibri" panose="020F0502020204030204" pitchFamily="34" charset="0"/>
              </a:rPr>
              <a:t>÷</a:t>
            </a:r>
            <a:r>
              <a:rPr lang="fa-IR" sz="1875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Koodak" panose="00000700000000000000" pitchFamily="2" charset="-78"/>
              </a:rPr>
              <a:t>  12 ) </a:t>
            </a:r>
            <a:endParaRPr lang="en-US" sz="1875" dirty="0">
              <a:solidFill>
                <a:srgbClr val="C00000"/>
              </a:solidFill>
              <a:latin typeface="Speak Pro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65413" y="1484784"/>
            <a:ext cx="3069382" cy="352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28625"/>
            <a:r>
              <a:rPr lang="fa-IR" sz="1688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Koodak" panose="00000700000000000000" pitchFamily="2" charset="-78"/>
              </a:rPr>
              <a:t>(12 = 28-40) </a:t>
            </a:r>
            <a:endParaRPr lang="en-US" sz="1688" dirty="0">
              <a:solidFill>
                <a:srgbClr val="C00000"/>
              </a:solidFill>
              <a:latin typeface="Speak Pro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93812" y="2362200"/>
            <a:ext cx="10439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1469" indent="-321469" algn="r" defTabSz="428625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تا 64 هفته بارداری (9 ماه تقویمی ) روی منحنی های </a:t>
            </a:r>
            <a:r>
              <a:rPr lang="en-US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   </a:t>
            </a: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 intergrowth-21</a:t>
            </a:r>
            <a:endParaRPr lang="fa-IR" sz="2400" dirty="0">
              <a:solidFill>
                <a:srgbClr val="C00000"/>
              </a:solidFill>
              <a:latin typeface="Speak Pro"/>
              <a:cs typeface="B Nazanin" panose="00000400000000000000" pitchFamily="2" charset="-78"/>
            </a:endParaRPr>
          </a:p>
          <a:p>
            <a:pPr marL="321469" indent="-321469" algn="r" defTabSz="428625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سپس روی منحنی های </a:t>
            </a:r>
            <a:r>
              <a:rPr lang="en-US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MGRS</a:t>
            </a: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 با محاسبه سن اصلاح شده </a:t>
            </a:r>
          </a:p>
          <a:p>
            <a:pPr marL="321469" indent="-321469" algn="r" defTabSz="428625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سن اصلاح شده این کودک در 9 </a:t>
            </a:r>
            <a:r>
              <a:rPr lang="fa-IR" sz="2400" dirty="0" err="1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ماهگی</a:t>
            </a: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،   6 ماه است</a:t>
            </a:r>
          </a:p>
          <a:p>
            <a:pPr marL="321469" indent="-321469" algn="r" defTabSz="428625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تا 18 ماه برای دور سر، تا 24 ماه برای وزن و تا 40 ماه برای قد  سن اصلاح شده محاسبه می شود و بعد از آن مشابه کودکانی که </a:t>
            </a:r>
            <a:r>
              <a:rPr lang="fa-IR" sz="2400" dirty="0" err="1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ترم</a:t>
            </a: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 پایش رشد می شوند</a:t>
            </a:r>
            <a:endParaRPr lang="en-US" sz="2400" dirty="0">
              <a:solidFill>
                <a:srgbClr val="C00000"/>
              </a:solidFill>
              <a:latin typeface="Speak Pro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6765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93812" y="2514600"/>
            <a:ext cx="1031329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1469" indent="-321469" algn="r" defTabSz="428625" rtl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تا 64 هفته بارداری (7 ماه تقویمی ) روی منحنی های </a:t>
            </a:r>
            <a:r>
              <a:rPr lang="en-US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   </a:t>
            </a: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 intergrowth-21</a:t>
            </a:r>
            <a:endParaRPr lang="fa-IR" sz="2400" dirty="0">
              <a:solidFill>
                <a:srgbClr val="C00000"/>
              </a:solidFill>
              <a:latin typeface="Speak Pro"/>
              <a:cs typeface="B Nazanin" panose="00000400000000000000" pitchFamily="2" charset="-78"/>
            </a:endParaRPr>
          </a:p>
          <a:p>
            <a:pPr marL="321469" indent="-321469" algn="r" defTabSz="428625" rtl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سپس روی منحنی های </a:t>
            </a:r>
            <a:r>
              <a:rPr lang="en-US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MGRS</a:t>
            </a: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 با محاسبه سن اصلاح شده </a:t>
            </a:r>
          </a:p>
          <a:p>
            <a:pPr marL="321469" indent="-321469" algn="r" defTabSz="428625" rtl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سن اصلاح شده این کودک در 7ماهگی،   6 ماه است</a:t>
            </a:r>
          </a:p>
          <a:p>
            <a:pPr marL="321469" indent="-321469" algn="r" defTabSz="428625" rtl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تا 18 ماه برای دور سر، تا 24 ماه برای وزن و تا 40 ماه برای قد  سن اصلاح شده محاسبه می شود و بعد از آن مشابه کودکان </a:t>
            </a:r>
            <a:r>
              <a:rPr lang="fa-IR" sz="2400" dirty="0" err="1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ترم</a:t>
            </a:r>
            <a:r>
              <a:rPr lang="fa-IR" sz="2400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 پایش رشد می شوند</a:t>
            </a:r>
            <a:endParaRPr lang="en-US" sz="2400" dirty="0">
              <a:solidFill>
                <a:srgbClr val="C00000"/>
              </a:solidFill>
              <a:latin typeface="Speak Pro"/>
              <a:cs typeface="B Nazanin" panose="00000400000000000000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14292" y="236359"/>
            <a:ext cx="67344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8625" rtl="1">
              <a:defRPr/>
            </a:pPr>
            <a:r>
              <a:rPr lang="fa-IR" sz="3000" b="1" dirty="0">
                <a:solidFill>
                  <a:srgbClr val="C00000"/>
                </a:solidFill>
                <a:latin typeface="Speak Pro"/>
                <a:cs typeface="B Nazanin" panose="00000400000000000000" pitchFamily="2" charset="-78"/>
              </a:rPr>
              <a:t>نوزادی با سن بارداری 36 هفته بدنیا آمده است  </a:t>
            </a:r>
            <a:endParaRPr lang="en-US" sz="3000" b="1" dirty="0">
              <a:solidFill>
                <a:srgbClr val="C00000"/>
              </a:solidFill>
              <a:latin typeface="Speak Pro"/>
              <a:cs typeface="B Nazani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86500" y="1389070"/>
            <a:ext cx="2865512" cy="380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28625">
              <a:defRPr/>
            </a:pPr>
            <a:r>
              <a:rPr lang="fa-IR" sz="1875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Koodak" panose="00000700000000000000" pitchFamily="2" charset="-78"/>
              </a:rPr>
              <a:t>(1= 4 </a:t>
            </a:r>
            <a:r>
              <a:rPr lang="fa-IR" sz="1875" b="1" dirty="0">
                <a:solidFill>
                  <a:srgbClr val="C00000"/>
                </a:solidFill>
                <a:latin typeface="Speak Pro"/>
                <a:ea typeface="Calibri" panose="020F0502020204030204" pitchFamily="34" charset="0"/>
                <a:cs typeface="Calibri" panose="020F0502020204030204" pitchFamily="34" charset="0"/>
              </a:rPr>
              <a:t>÷</a:t>
            </a:r>
            <a:r>
              <a:rPr lang="fa-IR" sz="1875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Koodak" panose="00000700000000000000" pitchFamily="2" charset="-78"/>
              </a:rPr>
              <a:t>  4 ) </a:t>
            </a:r>
            <a:endParaRPr lang="en-US" sz="1875" dirty="0">
              <a:solidFill>
                <a:srgbClr val="C00000"/>
              </a:solidFill>
              <a:latin typeface="Speak Pro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70213" y="1417859"/>
            <a:ext cx="2778754" cy="352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28625">
              <a:defRPr/>
            </a:pPr>
            <a:r>
              <a:rPr lang="fa-IR" sz="1688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Koodak" panose="00000700000000000000" pitchFamily="2" charset="-78"/>
              </a:rPr>
              <a:t>(4 = 36-40</a:t>
            </a:r>
            <a:r>
              <a:rPr lang="fa-IR" sz="1688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B Koodak" panose="00000700000000000000" pitchFamily="2" charset="-78"/>
              </a:rPr>
              <a:t>) </a:t>
            </a:r>
            <a:endParaRPr lang="en-US" sz="1688" dirty="0">
              <a:solidFill>
                <a:schemeClr val="accent6">
                  <a:lumMod val="50000"/>
                </a:schemeClr>
              </a:solidFill>
              <a:latin typeface="Speak Pro"/>
            </a:endParaRPr>
          </a:p>
        </p:txBody>
      </p:sp>
    </p:spTree>
    <p:extLst>
      <p:ext uri="{BB962C8B-B14F-4D97-AF65-F5344CB8AC3E}">
        <p14:creationId xmlns:p14="http://schemas.microsoft.com/office/powerpoint/2010/main" val="222659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4" b="4644"/>
          <a:stretch>
            <a:fillRect/>
          </a:stretch>
        </p:blipFill>
        <p:spPr>
          <a:xfrm>
            <a:off x="5103813" y="482600"/>
            <a:ext cx="6272212" cy="5689600"/>
          </a:xfrm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013877" y="838200"/>
            <a:ext cx="3352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a-IR" altLang="ko-KR" sz="36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맑은 고딕" pitchFamily="50" charset="-127"/>
                <a:cs typeface="B Nazanin" panose="00000400000000000000" pitchFamily="2" charset="-78"/>
              </a:rPr>
              <a:t>سلامت باشید</a:t>
            </a:r>
            <a:endParaRPr lang="en-US" altLang="ko-KR" sz="36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ea typeface="맑은 고딕" pitchFamily="50" charset="-127"/>
              <a:cs typeface="B Nazanin" panose="00000400000000000000" pitchFamily="2" charset="-7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54" y="2438400"/>
            <a:ext cx="353785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28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6412" y="228600"/>
            <a:ext cx="6840760" cy="609600"/>
          </a:xfrm>
        </p:spPr>
        <p:txBody>
          <a:bodyPr/>
          <a:lstStyle/>
          <a:p>
            <a:pPr algn="ctr" rtl="1"/>
            <a:r>
              <a:rPr lang="fa-IR" altLang="ko-KR" sz="3200" dirty="0">
                <a:solidFill>
                  <a:schemeClr val="accent6">
                    <a:lumMod val="50000"/>
                  </a:schemeClr>
                </a:solidFill>
                <a:ea typeface="Arial Unicode MS" pitchFamily="50" charset="-127"/>
                <a:cs typeface="B Nazanin" panose="00000400000000000000" pitchFamily="2" charset="-78"/>
              </a:rPr>
              <a:t>معاینات و مراقبت ها</a:t>
            </a:r>
            <a:endParaRPr lang="ko-KR" altLang="en-US" sz="3200" dirty="0">
              <a:solidFill>
                <a:schemeClr val="accent6">
                  <a:lumMod val="50000"/>
                </a:schemeClr>
              </a:solidFill>
              <a:ea typeface="Arial Unicode MS" pitchFamily="50" charset="-127"/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2412" y="1295400"/>
            <a:ext cx="10134600" cy="5184576"/>
          </a:xfrm>
        </p:spPr>
        <p:txBody>
          <a:bodyPr>
            <a:normAutofit/>
          </a:bodyPr>
          <a:lstStyle/>
          <a:p>
            <a:pPr marL="228600" indent="-228600" algn="r" rtl="1">
              <a:lnSpc>
                <a:spcPct val="15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sz="2400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پزشک: 6 معاینه  (اولین ویزیت ترجیحا 5 -3 </a:t>
            </a:r>
            <a:r>
              <a:rPr lang="fa-IR" sz="2400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روز، </a:t>
            </a:r>
            <a:r>
              <a:rPr lang="fa-IR" sz="2400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6، 12، 24، 36 و 60 </a:t>
            </a:r>
            <a:r>
              <a:rPr lang="fa-IR" sz="2400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ماه) </a:t>
            </a:r>
            <a:endParaRPr lang="fa-IR" sz="2400" dirty="0">
              <a:solidFill>
                <a:schemeClr val="accent6">
                  <a:lumMod val="50000"/>
                </a:schemeClr>
              </a:solidFill>
              <a:latin typeface="Candara"/>
              <a:cs typeface="B Nazanin" panose="00000400000000000000" pitchFamily="2" charset="-78"/>
            </a:endParaRPr>
          </a:p>
          <a:p>
            <a:pPr marL="628650" lvl="1" indent="-228600" algn="r" rtl="1">
              <a:lnSpc>
                <a:spcPct val="15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sz="2000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معاینه نوزادان زود متولد شده تا رسیدن به وزن 2000 گرم هفتگی و سپس مشابه نوزادان </a:t>
            </a:r>
            <a:r>
              <a:rPr lang="fa-IR" sz="2000" dirty="0" err="1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ترم</a:t>
            </a:r>
            <a:r>
              <a:rPr lang="fa-IR" sz="2000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 </a:t>
            </a:r>
          </a:p>
          <a:p>
            <a:pPr marL="228600" indent="-228600" algn="r" rtl="1">
              <a:lnSpc>
                <a:spcPct val="15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sz="2400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دندانپزشک: 3 معاینه (  12، 36 و 60 </a:t>
            </a:r>
            <a:r>
              <a:rPr lang="fa-IR" sz="2400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ماه)</a:t>
            </a:r>
            <a:endParaRPr lang="fa-IR" sz="2400" dirty="0">
              <a:solidFill>
                <a:schemeClr val="accent6">
                  <a:lumMod val="50000"/>
                </a:schemeClr>
              </a:solidFill>
              <a:latin typeface="Candara"/>
              <a:cs typeface="B Nazanin" panose="00000400000000000000" pitchFamily="2" charset="-78"/>
            </a:endParaRPr>
          </a:p>
          <a:p>
            <a:pPr marL="228600" indent="-228600" algn="r" rtl="1">
              <a:lnSpc>
                <a:spcPct val="15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sz="2400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غیر پزشک: </a:t>
            </a:r>
          </a:p>
          <a:p>
            <a:pPr marL="628650" lvl="1" indent="-228600" algn="r" rtl="1">
              <a:lnSpc>
                <a:spcPct val="15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از 5-3 </a:t>
            </a: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روز </a:t>
            </a: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تا 60 </a:t>
            </a: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ماه </a:t>
            </a: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16 بار مراقبت </a:t>
            </a:r>
          </a:p>
          <a:p>
            <a:pPr marL="628650" lvl="1" indent="-228600" algn="r" rtl="1">
              <a:lnSpc>
                <a:spcPct val="15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مراقبت های  نوزادان زود متولد شده تا رسیدن به وزن 2000 گرم هفتگی و سپس مشابه نوزادان </a:t>
            </a:r>
            <a:r>
              <a:rPr lang="fa-IR" dirty="0" err="1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ترم</a:t>
            </a:r>
            <a:r>
              <a:rPr lang="fa-IR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8834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7412" y="228600"/>
            <a:ext cx="6840760" cy="1052736"/>
          </a:xfrm>
        </p:spPr>
        <p:txBody>
          <a:bodyPr/>
          <a:lstStyle/>
          <a:p>
            <a:pPr algn="ctr" rtl="1"/>
            <a:r>
              <a:rPr lang="fa-IR" altLang="ko-KR" sz="3200" dirty="0">
                <a:solidFill>
                  <a:schemeClr val="accent6">
                    <a:lumMod val="50000"/>
                  </a:schemeClr>
                </a:solidFill>
                <a:ea typeface="Arial Unicode MS" pitchFamily="50" charset="-127"/>
                <a:cs typeface="B Nazanin" panose="00000400000000000000" pitchFamily="2" charset="-78"/>
              </a:rPr>
              <a:t>علائم و نشانه های خطر – ایمن سازی</a:t>
            </a:r>
            <a:endParaRPr lang="ko-KR" altLang="en-US" sz="3200" dirty="0">
              <a:solidFill>
                <a:schemeClr val="accent6">
                  <a:lumMod val="50000"/>
                </a:schemeClr>
              </a:solidFill>
              <a:ea typeface="Arial Unicode MS" pitchFamily="50" charset="-127"/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84212" y="1600200"/>
            <a:ext cx="11125200" cy="4648200"/>
          </a:xfrm>
        </p:spPr>
        <p:txBody>
          <a:bodyPr>
            <a:noAutofit/>
          </a:bodyPr>
          <a:lstStyle/>
          <a:p>
            <a:pPr marL="262890" indent="-228600" algn="r" rtl="1">
              <a:lnSpc>
                <a:spcPct val="20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sz="2400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ارزیابی علائم و نشانه های خطر :  همه مراقبت ها</a:t>
            </a:r>
          </a:p>
          <a:p>
            <a:pPr marL="262890" indent="-228600" algn="r" rtl="1">
              <a:lnSpc>
                <a:spcPct val="20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sz="2400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ایمن سازی:</a:t>
            </a:r>
          </a:p>
          <a:p>
            <a:pPr marL="662940" lvl="1" algn="r" rtl="1">
              <a:lnSpc>
                <a:spcPct val="20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بدو تولد، 2، 4، 6، 12، 18 ماهگی،6 سالگی،  در سایر سنین طبق نیاز </a:t>
            </a:r>
          </a:p>
          <a:p>
            <a:pPr marL="662940" lvl="1" algn="r" rtl="1">
              <a:lnSpc>
                <a:spcPct val="20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 smtClean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در نوزادان زود متولد شده : </a:t>
            </a:r>
            <a:r>
              <a:rPr lang="fa-IR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ب ث ژ بعد از رسیدن به وزن 1500 گرم </a:t>
            </a:r>
            <a:r>
              <a:rPr lang="fa-IR" dirty="0" smtClean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تلقیح شود و </a:t>
            </a:r>
            <a:r>
              <a:rPr lang="fa-IR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سایر واکسن ها مشابه </a:t>
            </a:r>
            <a:r>
              <a:rPr lang="fa-IR" dirty="0" err="1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ترم</a:t>
            </a:r>
            <a:r>
              <a:rPr lang="fa-IR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3006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3612" y="152400"/>
            <a:ext cx="6840760" cy="1052736"/>
          </a:xfrm>
        </p:spPr>
        <p:txBody>
          <a:bodyPr/>
          <a:lstStyle/>
          <a:p>
            <a:pPr algn="ctr" rtl="1"/>
            <a:r>
              <a:rPr lang="fa-IR" altLang="ko-KR" sz="3200" dirty="0">
                <a:solidFill>
                  <a:schemeClr val="accent6">
                    <a:lumMod val="50000"/>
                  </a:schemeClr>
                </a:solidFill>
                <a:ea typeface="Arial Unicode MS" pitchFamily="50" charset="-127"/>
                <a:cs typeface="B Nazanin" panose="00000400000000000000" pitchFamily="2" charset="-78"/>
              </a:rPr>
              <a:t>ارزیابی دهان و دندان- بد رفتاری </a:t>
            </a:r>
            <a:endParaRPr lang="ko-KR" altLang="en-US" sz="3200" dirty="0">
              <a:solidFill>
                <a:schemeClr val="accent6">
                  <a:lumMod val="50000"/>
                </a:schemeClr>
              </a:solidFill>
              <a:ea typeface="Arial Unicode MS" pitchFamily="50" charset="-127"/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446212" y="1295400"/>
            <a:ext cx="10287000" cy="5184576"/>
          </a:xfrm>
        </p:spPr>
        <p:txBody>
          <a:bodyPr>
            <a:noAutofit/>
          </a:bodyPr>
          <a:lstStyle/>
          <a:p>
            <a:pPr marL="628650" lvl="1" indent="-228600" algn="r" rtl="1">
              <a:lnSpc>
                <a:spcPct val="15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ارزیابی دهان و دندان:</a:t>
            </a:r>
          </a:p>
          <a:p>
            <a:pPr marL="1028700" lvl="2" algn="r" rtl="1">
              <a:lnSpc>
                <a:spcPct val="15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 6، 12، 24، 36، 48، 60 ماه </a:t>
            </a:r>
          </a:p>
          <a:p>
            <a:pPr marL="1028700" lvl="2" algn="r" rtl="1">
              <a:lnSpc>
                <a:spcPct val="15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در سنین 6، 12 و 18 ماه تحویل مسواک انگشتی</a:t>
            </a:r>
          </a:p>
          <a:p>
            <a:pPr marL="1028700" lvl="2" algn="r" rtl="1">
              <a:lnSpc>
                <a:spcPct val="15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 از 3 سالگی هر 6 ماه یکبار </a:t>
            </a:r>
            <a:r>
              <a:rPr lang="fa-IR" dirty="0" err="1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وارنیش</a:t>
            </a: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 فلوراید </a:t>
            </a:r>
          </a:p>
          <a:p>
            <a:pPr marL="628650" lvl="1" indent="-228600" algn="r" rtl="1">
              <a:lnSpc>
                <a:spcPct val="15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ارزیابی بد رفتاری با کودک: </a:t>
            </a:r>
          </a:p>
          <a:p>
            <a:pPr marL="1028700" lvl="2" algn="r" rtl="1">
              <a:lnSpc>
                <a:spcPct val="15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 در همه ویزیت ها هنگام پایش رشد و ارائه سایر خدمات کودک از نظر نشانه های بد رفتاری با کودک بررسی شود </a:t>
            </a:r>
          </a:p>
        </p:txBody>
      </p:sp>
    </p:spTree>
    <p:extLst>
      <p:ext uri="{BB962C8B-B14F-4D97-AF65-F5344CB8AC3E}">
        <p14:creationId xmlns:p14="http://schemas.microsoft.com/office/powerpoint/2010/main" val="135542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0212" y="228600"/>
            <a:ext cx="6840760" cy="1052736"/>
          </a:xfrm>
        </p:spPr>
        <p:txBody>
          <a:bodyPr/>
          <a:lstStyle/>
          <a:p>
            <a:pPr algn="ctr" rtl="1"/>
            <a:r>
              <a:rPr lang="fa-IR" altLang="ko-KR" sz="3200" dirty="0">
                <a:solidFill>
                  <a:schemeClr val="accent6">
                    <a:lumMod val="50000"/>
                  </a:schemeClr>
                </a:solidFill>
                <a:ea typeface="Arial Unicode MS" pitchFamily="50" charset="-127"/>
                <a:cs typeface="B Nazanin" panose="00000400000000000000" pitchFamily="2" charset="-78"/>
              </a:rPr>
              <a:t>ارزیابی تغذیه</a:t>
            </a:r>
            <a:endParaRPr lang="ko-KR" altLang="en-US" sz="3200" dirty="0">
              <a:solidFill>
                <a:schemeClr val="accent6">
                  <a:lumMod val="50000"/>
                </a:schemeClr>
              </a:solidFill>
              <a:ea typeface="Arial Unicode MS" pitchFamily="50" charset="-127"/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665412" y="1828800"/>
            <a:ext cx="8819822" cy="4464496"/>
          </a:xfrm>
        </p:spPr>
        <p:txBody>
          <a:bodyPr>
            <a:noAutofit/>
          </a:bodyPr>
          <a:lstStyle/>
          <a:p>
            <a:pPr marL="628650" lvl="1" indent="-228600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غربالگری شیر مادر: </a:t>
            </a:r>
          </a:p>
          <a:p>
            <a:pPr marL="1028700" lvl="2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5-3 روز، در صورت انجام نشدن تا 6 ماه </a:t>
            </a:r>
          </a:p>
          <a:p>
            <a:pPr marL="628650" lvl="1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ارزیابی تغذیه:  همه مراقبت ها</a:t>
            </a:r>
          </a:p>
          <a:p>
            <a:pPr marL="628650" lvl="1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ارزیابی سلامت مادر و وضعیت شیردهی</a:t>
            </a:r>
          </a:p>
          <a:p>
            <a:pPr marL="628650" lvl="1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ارزیابی تغذیه تا پایان شیردهی </a:t>
            </a:r>
          </a:p>
          <a:p>
            <a:pPr marL="628650" lvl="1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ارزیابی تغذیه از پایان 6 ماه تا 5 سال </a:t>
            </a:r>
          </a:p>
        </p:txBody>
      </p:sp>
    </p:spTree>
    <p:extLst>
      <p:ext uri="{BB962C8B-B14F-4D97-AF65-F5344CB8AC3E}">
        <p14:creationId xmlns:p14="http://schemas.microsoft.com/office/powerpoint/2010/main" val="307345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6412" y="152400"/>
            <a:ext cx="6624736" cy="592817"/>
          </a:xfrm>
        </p:spPr>
        <p:txBody>
          <a:bodyPr/>
          <a:lstStyle/>
          <a:p>
            <a:pPr algn="ctr"/>
            <a:r>
              <a:rPr lang="fa-IR" sz="2800" dirty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تغذیه در پایش مراقبت کودک </a:t>
            </a:r>
            <a:endParaRPr lang="en-US" sz="2800" dirty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4210" y="1066800"/>
            <a:ext cx="5764497" cy="403860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2514599"/>
            <a:ext cx="5257800" cy="3762179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1111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8812" y="76200"/>
            <a:ext cx="6840760" cy="609600"/>
          </a:xfrm>
        </p:spPr>
        <p:txBody>
          <a:bodyPr/>
          <a:lstStyle/>
          <a:p>
            <a:pPr algn="ctr" rtl="1"/>
            <a:r>
              <a:rPr lang="fa-IR" altLang="ko-KR" sz="3200" dirty="0">
                <a:solidFill>
                  <a:schemeClr val="accent6">
                    <a:lumMod val="50000"/>
                  </a:schemeClr>
                </a:solidFill>
                <a:ea typeface="Arial Unicode MS" pitchFamily="50" charset="-127"/>
                <a:cs typeface="B Nazanin" panose="00000400000000000000" pitchFamily="2" charset="-78"/>
              </a:rPr>
              <a:t>مکمل یاری</a:t>
            </a:r>
            <a:endParaRPr lang="ko-KR" altLang="en-US" sz="3200" dirty="0">
              <a:solidFill>
                <a:schemeClr val="accent6">
                  <a:lumMod val="50000"/>
                </a:schemeClr>
              </a:solidFill>
              <a:ea typeface="Arial Unicode MS" pitchFamily="50" charset="-127"/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2412" y="1219200"/>
            <a:ext cx="10039022" cy="4572000"/>
          </a:xfrm>
        </p:spPr>
        <p:txBody>
          <a:bodyPr>
            <a:noAutofit/>
          </a:bodyPr>
          <a:lstStyle/>
          <a:p>
            <a:pPr marL="628650" lvl="1" indent="-228600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تجویز ویتامین آ+ د :</a:t>
            </a:r>
          </a:p>
          <a:p>
            <a:pPr marL="1028700" lvl="2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 5-3 روز تا 2 سالگی </a:t>
            </a:r>
          </a:p>
          <a:p>
            <a:pPr marL="628650" lvl="1" indent="-228600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تجویز سایر مکمل ها: </a:t>
            </a:r>
          </a:p>
          <a:p>
            <a:pPr marL="1028700" lvl="2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 smtClean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برای کودکان زود متولد شده توسط پزشک تا 6 ماه (روی، اسید فولیک، آهن، ویتامین </a:t>
            </a:r>
            <a:r>
              <a:rPr lang="en-US" dirty="0" smtClean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E</a:t>
            </a:r>
            <a:r>
              <a:rPr lang="fa-IR" dirty="0" smtClean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 ) </a:t>
            </a:r>
          </a:p>
          <a:p>
            <a:pPr marL="628650" lvl="1" indent="-228600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تجویز آهن:</a:t>
            </a:r>
          </a:p>
          <a:p>
            <a:pPr marL="1028700" lvl="2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 از 6 ماه تا </a:t>
            </a:r>
            <a:r>
              <a:rPr lang="fa-IR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2 سال </a:t>
            </a:r>
            <a:r>
              <a:rPr lang="fa-IR" dirty="0" smtClean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برای کودکان زود متولد شده طبق توصیه پزشک زودتر شروع می شود </a:t>
            </a:r>
          </a:p>
        </p:txBody>
      </p:sp>
    </p:spTree>
    <p:extLst>
      <p:ext uri="{BB962C8B-B14F-4D97-AF65-F5344CB8AC3E}">
        <p14:creationId xmlns:p14="http://schemas.microsoft.com/office/powerpoint/2010/main" val="356565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1212" y="228600"/>
            <a:ext cx="6840760" cy="685800"/>
          </a:xfrm>
        </p:spPr>
        <p:txBody>
          <a:bodyPr/>
          <a:lstStyle/>
          <a:p>
            <a:pPr algn="ctr" rtl="1"/>
            <a:r>
              <a:rPr lang="fa-IR" altLang="ko-KR" sz="3200" dirty="0">
                <a:solidFill>
                  <a:schemeClr val="accent6">
                    <a:lumMod val="50000"/>
                  </a:schemeClr>
                </a:solidFill>
                <a:ea typeface="Arial Unicode MS" pitchFamily="50" charset="-127"/>
                <a:cs typeface="B Nazanin" panose="00000400000000000000" pitchFamily="2" charset="-78"/>
              </a:rPr>
              <a:t>بیماری های متابولیک ارثی- ارزیابی ژنتیک</a:t>
            </a:r>
            <a:endParaRPr lang="ko-KR" altLang="en-US" sz="3200" dirty="0">
              <a:solidFill>
                <a:schemeClr val="accent6">
                  <a:lumMod val="50000"/>
                </a:schemeClr>
              </a:solidFill>
              <a:ea typeface="Arial Unicode MS" pitchFamily="50" charset="-127"/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98612" y="1676400"/>
            <a:ext cx="9883080" cy="4392488"/>
          </a:xfrm>
        </p:spPr>
        <p:txBody>
          <a:bodyPr>
            <a:noAutofit/>
          </a:bodyPr>
          <a:lstStyle/>
          <a:p>
            <a:pPr marL="228600" indent="-228600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sz="2400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بیماری های متابولیک ارثی: </a:t>
            </a:r>
          </a:p>
          <a:p>
            <a:pPr marL="628650" lvl="1" indent="-228600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5-3 </a:t>
            </a: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روز، </a:t>
            </a: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ndara"/>
                <a:cs typeface="B Nazanin" panose="00000400000000000000" pitchFamily="2" charset="-78"/>
              </a:rPr>
              <a:t>در صورت انجام نشدن تا 3 سالگی </a:t>
            </a:r>
          </a:p>
          <a:p>
            <a:pPr marL="628650" lvl="1" indent="-228600" algn="r" rtl="1"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برای نوزادان زود متولد شده 5-3 </a:t>
            </a:r>
            <a:r>
              <a:rPr lang="fa-IR" dirty="0" smtClean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روز </a:t>
            </a:r>
            <a:r>
              <a:rPr lang="fa-IR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و تکرار در 2، 6 و 10 </a:t>
            </a:r>
            <a:r>
              <a:rPr lang="fa-IR" dirty="0" smtClean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هفته</a:t>
            </a:r>
            <a:endParaRPr lang="fa-IR" dirty="0">
              <a:solidFill>
                <a:srgbClr val="C00000"/>
              </a:solidFill>
              <a:latin typeface="Candara"/>
              <a:cs typeface="B Nazanin" panose="00000400000000000000" pitchFamily="2" charset="-78"/>
            </a:endParaRPr>
          </a:p>
          <a:p>
            <a:pPr marL="228600" indent="-228600" algn="r" rtl="1">
              <a:lnSpc>
                <a:spcPct val="15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sz="2400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ارزیابی ژنتیک: </a:t>
            </a:r>
          </a:p>
          <a:p>
            <a:pPr marL="228600" indent="-228600" algn="r" rtl="1">
              <a:lnSpc>
                <a:spcPct val="15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sz="2400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5-3 </a:t>
            </a:r>
            <a:r>
              <a:rPr lang="fa-IR" sz="2400" dirty="0" smtClean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روز، </a:t>
            </a:r>
            <a:r>
              <a:rPr lang="fa-IR" sz="2400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در صورت انجام نشدن 15-14 </a:t>
            </a:r>
            <a:r>
              <a:rPr lang="fa-IR" sz="2400" dirty="0" smtClean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روز </a:t>
            </a:r>
            <a:endParaRPr lang="fa-IR" sz="2400" dirty="0">
              <a:solidFill>
                <a:srgbClr val="C00000"/>
              </a:solidFill>
              <a:latin typeface="Candara"/>
              <a:cs typeface="B Nazanin" panose="00000400000000000000" pitchFamily="2" charset="-78"/>
            </a:endParaRPr>
          </a:p>
          <a:p>
            <a:pPr marL="228600" indent="-228600" algn="r" rtl="1">
              <a:lnSpc>
                <a:spcPct val="150000"/>
              </a:lnSpc>
              <a:spcBef>
                <a:spcPts val="1800"/>
              </a:spcBef>
              <a:buClr>
                <a:srgbClr val="796548"/>
              </a:buClr>
              <a:buSzPct val="80000"/>
              <a:buFont typeface="Wingdings" panose="05000000000000000000" pitchFamily="2" charset="2"/>
              <a:buChar char="§"/>
            </a:pPr>
            <a:r>
              <a:rPr lang="fa-IR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 </a:t>
            </a:r>
            <a:r>
              <a:rPr lang="fa-IR" sz="2400" dirty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یکبار در 12 </a:t>
            </a:r>
            <a:r>
              <a:rPr lang="fa-IR" sz="2400" dirty="0" smtClean="0">
                <a:solidFill>
                  <a:srgbClr val="C00000"/>
                </a:solidFill>
                <a:latin typeface="Candara"/>
                <a:cs typeface="B Nazanin" panose="00000400000000000000" pitchFamily="2" charset="-78"/>
              </a:rPr>
              <a:t>ماه </a:t>
            </a:r>
            <a:endParaRPr lang="fa-IR" sz="2400" dirty="0">
              <a:solidFill>
                <a:srgbClr val="C00000"/>
              </a:solidFill>
              <a:latin typeface="Candara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4319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th 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th education presentation with Pi  (widescreen).potx" id="{DF132673-7A8C-4FB7-A35E-0123B6C0D98B}" vid="{CCAAB50D-2EF2-4925-80C2-C83131AE58AC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Math education presentation with Pi  (widescreen)</Template>
  <TotalTime>146</TotalTime>
  <Words>1868</Words>
  <Application>Microsoft Office PowerPoint</Application>
  <PresentationFormat>Custom</PresentationFormat>
  <Paragraphs>774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42" baseType="lpstr">
      <vt:lpstr>Arial Unicode MS</vt:lpstr>
      <vt:lpstr>맑은 고딕</vt:lpstr>
      <vt:lpstr>Arial</vt:lpstr>
      <vt:lpstr>B Koodak</vt:lpstr>
      <vt:lpstr>B Nazanin</vt:lpstr>
      <vt:lpstr>Calibri</vt:lpstr>
      <vt:lpstr>Calibri Light</vt:lpstr>
      <vt:lpstr>Candara</vt:lpstr>
      <vt:lpstr>Euphemia</vt:lpstr>
      <vt:lpstr>Lotus</vt:lpstr>
      <vt:lpstr>Speak Pro</vt:lpstr>
      <vt:lpstr>Times New Roman</vt:lpstr>
      <vt:lpstr>Wingdings</vt:lpstr>
      <vt:lpstr>Math 16x9</vt:lpstr>
      <vt:lpstr>Custom Design</vt:lpstr>
      <vt:lpstr>PowerPoint Presentation</vt:lpstr>
      <vt:lpstr>مراقبت های دوره ای کودک سالم  </vt:lpstr>
      <vt:lpstr>معاینات و مراقبت ها</vt:lpstr>
      <vt:lpstr>علائم و نشانه های خطر – ایمن سازی</vt:lpstr>
      <vt:lpstr>ارزیابی دهان و دندان- بد رفتاری </vt:lpstr>
      <vt:lpstr>ارزیابی تغذیه</vt:lpstr>
      <vt:lpstr>تغذیه در پایش مراقبت کودک </vt:lpstr>
      <vt:lpstr>مکمل یاری</vt:lpstr>
      <vt:lpstr>بیماری های متابولیک ارثی- ارزیابی ژنتیک</vt:lpstr>
      <vt:lpstr>ارزیابی بینایی </vt:lpstr>
      <vt:lpstr>ارزیابی شنوایی</vt:lpstr>
      <vt:lpstr>جدول غربالگری های پایش مراقبت کودک </vt:lpstr>
      <vt:lpstr>ارزیابی تکامل</vt:lpstr>
      <vt:lpstr>جدول غربالگری تکامل </vt:lpstr>
      <vt:lpstr>علائم هشدار دهنده تکامل </vt:lpstr>
      <vt:lpstr>توصیه های ارتقای تکامل</vt:lpstr>
      <vt:lpstr>ارزیابی فشار خون </vt:lpstr>
      <vt:lpstr>ارزیابی کم خونی در کودکان در معرض خطر</vt:lpstr>
      <vt:lpstr>نمودارهای رشد</vt:lpstr>
      <vt:lpstr>نمودار وزن، قد و دور سر INTERGROWTH -21 </vt:lpstr>
      <vt:lpstr>نمودار قد و دور سر برای سن MGRS </vt:lpstr>
      <vt:lpstr>نمودار وزن برای سن و وزن برای قد  MGRS </vt:lpstr>
      <vt:lpstr>سن استفاده از منحنی های intergrowth-21 و  MGRS</vt:lpstr>
      <vt:lpstr>محاسبه سن اصلاح شده کودکان زود متولد شده برای ثبت در    منحنیMGRS پس از هفته 64 بارداری</vt:lpstr>
      <vt:lpstr>نوزادی با سن بارداری 28 هفته بدنیا آمده است 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nariai abolghasem</dc:creator>
  <cp:lastModifiedBy>A.R.I</cp:lastModifiedBy>
  <cp:revision>35</cp:revision>
  <dcterms:created xsi:type="dcterms:W3CDTF">2022-02-04T07:54:23Z</dcterms:created>
  <dcterms:modified xsi:type="dcterms:W3CDTF">2023-07-19T04:04:09Z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