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77" r:id="rId7"/>
    <p:sldId id="261" r:id="rId8"/>
    <p:sldId id="278" r:id="rId9"/>
    <p:sldId id="262" r:id="rId10"/>
    <p:sldId id="263" r:id="rId11"/>
    <p:sldId id="264" r:id="rId12"/>
    <p:sldId id="265" r:id="rId13"/>
    <p:sldId id="266" r:id="rId14"/>
    <p:sldId id="267" r:id="rId15"/>
    <p:sldId id="268" r:id="rId16"/>
    <p:sldId id="269" r:id="rId17"/>
    <p:sldId id="270" r:id="rId18"/>
    <p:sldId id="271" r:id="rId19"/>
    <p:sldId id="272" r:id="rId20"/>
    <p:sldId id="274" r:id="rId21"/>
    <p:sldId id="275"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0469D549-B99B-4A3D-9AE7-2CFA5834FA23}" type="datetimeFigureOut">
              <a:rPr lang="en-US" smtClean="0"/>
              <a:t>7/18/2023</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E1251258-29F2-476F-9C05-6667CBCDDE44}" type="slidenum">
              <a:rPr lang="en-US" smtClean="0"/>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20497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69D549-B99B-4A3D-9AE7-2CFA5834FA23}" type="datetimeFigureOut">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251258-29F2-476F-9C05-6667CBCDDE44}" type="slidenum">
              <a:rPr lang="en-US" smtClean="0"/>
              <a:t>‹#›</a:t>
            </a:fld>
            <a:endParaRPr lang="en-US"/>
          </a:p>
        </p:txBody>
      </p:sp>
    </p:spTree>
    <p:extLst>
      <p:ext uri="{BB962C8B-B14F-4D97-AF65-F5344CB8AC3E}">
        <p14:creationId xmlns:p14="http://schemas.microsoft.com/office/powerpoint/2010/main" val="1422002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69D549-B99B-4A3D-9AE7-2CFA5834FA23}" type="datetimeFigureOut">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251258-29F2-476F-9C05-6667CBCDDE44}" type="slidenum">
              <a:rPr lang="en-US" smtClean="0"/>
              <a:t>‹#›</a:t>
            </a:fld>
            <a:endParaRPr lang="en-US"/>
          </a:p>
        </p:txBody>
      </p:sp>
    </p:spTree>
    <p:extLst>
      <p:ext uri="{BB962C8B-B14F-4D97-AF65-F5344CB8AC3E}">
        <p14:creationId xmlns:p14="http://schemas.microsoft.com/office/powerpoint/2010/main" val="3467733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69D549-B99B-4A3D-9AE7-2CFA5834FA23}" type="datetimeFigureOut">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251258-29F2-476F-9C05-6667CBCDDE44}" type="slidenum">
              <a:rPr lang="en-US" smtClean="0"/>
              <a:t>‹#›</a:t>
            </a:fld>
            <a:endParaRPr lang="en-US"/>
          </a:p>
        </p:txBody>
      </p:sp>
    </p:spTree>
    <p:extLst>
      <p:ext uri="{BB962C8B-B14F-4D97-AF65-F5344CB8AC3E}">
        <p14:creationId xmlns:p14="http://schemas.microsoft.com/office/powerpoint/2010/main" val="2698902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0469D549-B99B-4A3D-9AE7-2CFA5834FA23}" type="datetimeFigureOut">
              <a:rPr lang="en-US" smtClean="0"/>
              <a:t>7/18/2023</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E1251258-29F2-476F-9C05-6667CBCDDE44}" type="slidenum">
              <a:rPr lang="en-US" smtClean="0"/>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30310321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69D549-B99B-4A3D-9AE7-2CFA5834FA23}" type="datetimeFigureOut">
              <a:rPr lang="en-US" smtClean="0"/>
              <a:t>7/18/2023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251258-29F2-476F-9C05-6667CBCDDE44}" type="slidenum">
              <a:rPr lang="en-US" smtClean="0"/>
              <a:t>‹#›</a:t>
            </a:fld>
            <a:endParaRPr lang="en-US"/>
          </a:p>
        </p:txBody>
      </p:sp>
    </p:spTree>
    <p:extLst>
      <p:ext uri="{BB962C8B-B14F-4D97-AF65-F5344CB8AC3E}">
        <p14:creationId xmlns:p14="http://schemas.microsoft.com/office/powerpoint/2010/main" val="2889944869"/>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469D549-B99B-4A3D-9AE7-2CFA5834FA23}" type="datetimeFigureOut">
              <a:rPr lang="en-US" smtClean="0"/>
              <a:t>7/18/2023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251258-29F2-476F-9C05-6667CBCDDE44}" type="slidenum">
              <a:rPr lang="en-US" smtClean="0"/>
              <a:t>‹#›</a:t>
            </a:fld>
            <a:endParaRPr lang="en-US"/>
          </a:p>
        </p:txBody>
      </p:sp>
    </p:spTree>
    <p:extLst>
      <p:ext uri="{BB962C8B-B14F-4D97-AF65-F5344CB8AC3E}">
        <p14:creationId xmlns:p14="http://schemas.microsoft.com/office/powerpoint/2010/main" val="748654947"/>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469D549-B99B-4A3D-9AE7-2CFA5834FA23}" type="datetimeFigureOut">
              <a:rPr lang="en-US" smtClean="0"/>
              <a:t>7/18/2023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251258-29F2-476F-9C05-6667CBCDDE44}" type="slidenum">
              <a:rPr lang="en-US" smtClean="0"/>
              <a:t>‹#›</a:t>
            </a:fld>
            <a:endParaRPr lang="en-US"/>
          </a:p>
        </p:txBody>
      </p:sp>
    </p:spTree>
    <p:extLst>
      <p:ext uri="{BB962C8B-B14F-4D97-AF65-F5344CB8AC3E}">
        <p14:creationId xmlns:p14="http://schemas.microsoft.com/office/powerpoint/2010/main" val="780519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69D549-B99B-4A3D-9AE7-2CFA5834FA23}" type="datetimeFigureOut">
              <a:rPr lang="en-US" smtClean="0"/>
              <a:t>7/18/2023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251258-29F2-476F-9C05-6667CBCDDE44}" type="slidenum">
              <a:rPr lang="en-US" smtClean="0"/>
              <a:t>‹#›</a:t>
            </a:fld>
            <a:endParaRPr lang="en-US"/>
          </a:p>
        </p:txBody>
      </p:sp>
    </p:spTree>
    <p:extLst>
      <p:ext uri="{BB962C8B-B14F-4D97-AF65-F5344CB8AC3E}">
        <p14:creationId xmlns:p14="http://schemas.microsoft.com/office/powerpoint/2010/main" val="2785351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65051" y="6375679"/>
            <a:ext cx="1233355" cy="348462"/>
          </a:xfrm>
        </p:spPr>
        <p:txBody>
          <a:bodyPr/>
          <a:lstStyle/>
          <a:p>
            <a:fld id="{0469D549-B99B-4A3D-9AE7-2CFA5834FA23}" type="datetimeFigureOut">
              <a:rPr lang="en-US" smtClean="0"/>
              <a:t>7/18/2023</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E1251258-29F2-476F-9C05-6667CBCDDE44}"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17490646"/>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65950" y="6375679"/>
            <a:ext cx="1232456" cy="348462"/>
          </a:xfrm>
        </p:spPr>
        <p:txBody>
          <a:bodyPr/>
          <a:lstStyle/>
          <a:p>
            <a:fld id="{0469D549-B99B-4A3D-9AE7-2CFA5834FA23}" type="datetimeFigureOut">
              <a:rPr lang="en-US" smtClean="0"/>
              <a:t>7/18/2023</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E1251258-29F2-476F-9C05-6667CBCDDE44}" type="slidenum">
              <a:rPr lang="en-US" smtClean="0"/>
              <a:t>‹#›</a:t>
            </a:fld>
            <a:endParaRPr lang="en-US"/>
          </a:p>
        </p:txBody>
      </p:sp>
    </p:spTree>
    <p:extLst>
      <p:ext uri="{BB962C8B-B14F-4D97-AF65-F5344CB8AC3E}">
        <p14:creationId xmlns:p14="http://schemas.microsoft.com/office/powerpoint/2010/main" val="1460720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469D549-B99B-4A3D-9AE7-2CFA5834FA23}" type="datetimeFigureOut">
              <a:rPr lang="en-US" smtClean="0"/>
              <a:t>7/18/2023</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E1251258-29F2-476F-9C05-6667CBCDDE44}" type="slidenum">
              <a:rPr lang="en-US" smtClean="0"/>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8177544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توانمند سازی والدین در مراقبت از </a:t>
            </a:r>
            <a:r>
              <a:rPr lang="fa-IR" dirty="0" smtClean="0"/>
              <a:t>نوزادان سالم </a:t>
            </a:r>
            <a:endParaRPr lang="en-US" dirty="0"/>
          </a:p>
        </p:txBody>
      </p:sp>
      <p:sp>
        <p:nvSpPr>
          <p:cNvPr id="3" name="Subtitle 2"/>
          <p:cNvSpPr>
            <a:spLocks noGrp="1"/>
          </p:cNvSpPr>
          <p:nvPr>
            <p:ph type="subTitle" idx="1"/>
          </p:nvPr>
        </p:nvSpPr>
        <p:spPr/>
        <p:txBody>
          <a:bodyPr>
            <a:normAutofit/>
          </a:bodyPr>
          <a:lstStyle/>
          <a:p>
            <a:pPr rtl="1"/>
            <a:endParaRPr lang="en-US" dirty="0"/>
          </a:p>
        </p:txBody>
      </p:sp>
    </p:spTree>
    <p:extLst>
      <p:ext uri="{BB962C8B-B14F-4D97-AF65-F5344CB8AC3E}">
        <p14:creationId xmlns:p14="http://schemas.microsoft.com/office/powerpoint/2010/main" val="1887282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58140"/>
            <a:ext cx="10515600" cy="5618823"/>
          </a:xfrm>
        </p:spPr>
        <p:txBody>
          <a:bodyPr>
            <a:normAutofit/>
          </a:bodyPr>
          <a:lstStyle/>
          <a:p>
            <a:pPr algn="r" rtl="1"/>
            <a:endParaRPr lang="fa-IR" sz="2800" dirty="0" smtClean="0"/>
          </a:p>
          <a:p>
            <a:pPr algn="r" rtl="1"/>
            <a:endParaRPr lang="fa-IR" sz="2800" dirty="0"/>
          </a:p>
          <a:p>
            <a:pPr algn="r" rtl="1"/>
            <a:r>
              <a:rPr lang="fa-IR" sz="3200" dirty="0" smtClean="0">
                <a:cs typeface="B Nazanin" panose="00000400000000000000" pitchFamily="2" charset="-78"/>
              </a:rPr>
              <a:t>نوزاد اشیا متحرک را بیشتر می پسندد  بخصوص اگر حرکت آن افقی و کند باشد و تصویر شبیه چهره انسان باشد.</a:t>
            </a:r>
          </a:p>
          <a:p>
            <a:pPr algn="r" rtl="1"/>
            <a:r>
              <a:rPr lang="fa-IR" sz="3200" dirty="0" smtClean="0">
                <a:cs typeface="B Nazanin" panose="00000400000000000000" pitchFamily="2" charset="-78"/>
              </a:rPr>
              <a:t>نوزاد میتواند رنگهای قرمز – آبی و سبز را تشخیص دهد و به رنگهای آبی و سبز به مدت طولانی تری توجه نشان میدهد</a:t>
            </a:r>
            <a:r>
              <a:rPr lang="fa-IR" sz="2800" dirty="0" smtClean="0"/>
              <a:t>.</a:t>
            </a:r>
          </a:p>
          <a:p>
            <a:pPr algn="r" rtl="1"/>
            <a:endParaRPr lang="en-US" sz="2800" dirty="0"/>
          </a:p>
        </p:txBody>
      </p:sp>
    </p:spTree>
    <p:extLst>
      <p:ext uri="{BB962C8B-B14F-4D97-AF65-F5344CB8AC3E}">
        <p14:creationId xmlns:p14="http://schemas.microsoft.com/office/powerpoint/2010/main" val="15327977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605642"/>
            <a:ext cx="10178322" cy="5683645"/>
          </a:xfrm>
        </p:spPr>
        <p:txBody>
          <a:bodyPr>
            <a:noAutofit/>
          </a:bodyPr>
          <a:lstStyle/>
          <a:p>
            <a:pPr algn="just" rtl="1"/>
            <a:r>
              <a:rPr lang="fa-IR" sz="3200" dirty="0" smtClean="0">
                <a:cs typeface="B Nazanin" panose="00000400000000000000" pitchFamily="2" charset="-78"/>
              </a:rPr>
              <a:t>نوزاد نسبت به مزه و طعم های مختلف مانند شوری شیرینی تلخی و حتی مزه شیر مادر و شیر گاو واکنش های متفاوت نشان می دهد.</a:t>
            </a:r>
            <a:endParaRPr lang="fa-IR" sz="3200" dirty="0">
              <a:cs typeface="B Nazanin" panose="00000400000000000000" pitchFamily="2" charset="-78"/>
            </a:endParaRPr>
          </a:p>
          <a:p>
            <a:pPr algn="just" rtl="1"/>
            <a:r>
              <a:rPr lang="fa-IR" sz="3200" dirty="0" smtClean="0">
                <a:cs typeface="B Nazanin" panose="00000400000000000000" pitchFamily="2" charset="-78"/>
              </a:rPr>
              <a:t>حس لامسه نوزاد نسبت به محرکهای مختلف واکنش های متفاوت دارد:مثلا ماساژ ملایم بدن برای او آرام بخش و حرکت سریع بیشتر تحریک آمیز است .و یا مثلا ضربات انگشت بر روی بدن نوزاد 3 بار در ثانیه برای نوزاد آرام بخش ولی اگر 5تا6 بار در ثانیه باشد هوشیار کننده است .</a:t>
            </a:r>
          </a:p>
          <a:p>
            <a:pPr algn="just" rtl="1"/>
            <a:r>
              <a:rPr lang="fa-IR" sz="3200" dirty="0" smtClean="0">
                <a:cs typeface="B Nazanin" panose="00000400000000000000" pitchFamily="2" charset="-78"/>
              </a:rPr>
              <a:t>نوزاد از روز پنجم تولد بوی مادر را تشخیص می دهد و بین بوی دستمالی که در داخل سینه بند مادرش برای جذب شیر اضافی گذاشته می شود با سایر مادران تفاوت قائل است .</a:t>
            </a:r>
            <a:endParaRPr lang="en-US" sz="3200" dirty="0">
              <a:cs typeface="B Nazanin" panose="00000400000000000000" pitchFamily="2" charset="-78"/>
            </a:endParaRPr>
          </a:p>
        </p:txBody>
      </p:sp>
    </p:spTree>
    <p:extLst>
      <p:ext uri="{BB962C8B-B14F-4D97-AF65-F5344CB8AC3E}">
        <p14:creationId xmlns:p14="http://schemas.microsoft.com/office/powerpoint/2010/main" val="2197717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736271"/>
            <a:ext cx="10178322" cy="5143322"/>
          </a:xfrm>
        </p:spPr>
        <p:txBody>
          <a:bodyPr>
            <a:normAutofit/>
          </a:bodyPr>
          <a:lstStyle/>
          <a:p>
            <a:pPr algn="r" rtl="1"/>
            <a:r>
              <a:rPr lang="fa-IR" sz="2800" dirty="0" smtClean="0"/>
              <a:t>نوزاد قادر است صداها را بشنود درزندگی داخل رحمی با صدای قلب مادر مانوس است و پس از بدنیا آمدن هنوز شنیدن آن صدا برایش آرام بخش است.</a:t>
            </a:r>
          </a:p>
          <a:p>
            <a:pPr marL="0" indent="0" algn="r" rtl="1">
              <a:buNone/>
            </a:pP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727" y="2095571"/>
            <a:ext cx="5699495" cy="3663961"/>
          </a:xfrm>
          <a:prstGeom prst="rect">
            <a:avLst/>
          </a:prstGeom>
        </p:spPr>
      </p:pic>
    </p:spTree>
    <p:extLst>
      <p:ext uri="{BB962C8B-B14F-4D97-AF65-F5344CB8AC3E}">
        <p14:creationId xmlns:p14="http://schemas.microsoft.com/office/powerpoint/2010/main" val="4065134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11156"/>
          </a:xfrm>
        </p:spPr>
        <p:txBody>
          <a:bodyPr>
            <a:normAutofit/>
          </a:bodyPr>
          <a:lstStyle/>
          <a:p>
            <a:pPr algn="ctr" rtl="1"/>
            <a:r>
              <a:rPr lang="fa-IR" sz="3200" dirty="0" smtClean="0">
                <a:cs typeface="B Titr" panose="00000700000000000000" pitchFamily="2" charset="-78"/>
              </a:rPr>
              <a:t>اولین تماس</a:t>
            </a:r>
            <a:endParaRPr lang="en-US" sz="3200" dirty="0">
              <a:cs typeface="B Titr" panose="00000700000000000000" pitchFamily="2" charset="-78"/>
            </a:endParaRPr>
          </a:p>
        </p:txBody>
      </p:sp>
      <p:sp>
        <p:nvSpPr>
          <p:cNvPr id="3" name="Content Placeholder 2"/>
          <p:cNvSpPr>
            <a:spLocks noGrp="1"/>
          </p:cNvSpPr>
          <p:nvPr>
            <p:ph idx="1"/>
          </p:nvPr>
        </p:nvSpPr>
        <p:spPr>
          <a:xfrm>
            <a:off x="1251678" y="1128157"/>
            <a:ext cx="10178322" cy="4751436"/>
          </a:xfrm>
        </p:spPr>
        <p:txBody>
          <a:bodyPr>
            <a:noAutofit/>
          </a:bodyPr>
          <a:lstStyle/>
          <a:p>
            <a:pPr algn="just" rtl="1"/>
            <a:r>
              <a:rPr lang="fa-IR" sz="3200" dirty="0" smtClean="0">
                <a:cs typeface="B Nazanin" panose="00000400000000000000" pitchFamily="2" charset="-78"/>
              </a:rPr>
              <a:t>نوزاد بلافاصله بعد از تولد نیاز به تماس فوری پوست با پوست با مادر دارد.</a:t>
            </a:r>
          </a:p>
          <a:p>
            <a:pPr algn="just" rtl="1"/>
            <a:r>
              <a:rPr lang="fa-IR" sz="3200" dirty="0" smtClean="0">
                <a:cs typeface="B Nazanin" panose="00000400000000000000" pitchFamily="2" charset="-78"/>
              </a:rPr>
              <a:t>در زایمان طبیعی بلافاصله بعد از تولد سر و بدن نوزاد را در طی انتقال وی بر روی شکم مادر خشک نموده و اورا به طور عریان برای تماس پوستی با بدن مادر روی شکم مادر نگه میدارند.</a:t>
            </a:r>
          </a:p>
          <a:p>
            <a:pPr algn="just" rtl="1"/>
            <a:r>
              <a:rPr lang="fa-IR" sz="3200" dirty="0" smtClean="0">
                <a:cs typeface="B Nazanin" panose="00000400000000000000" pitchFamily="2" charset="-78"/>
              </a:rPr>
              <a:t>باید تماس پوستی مادر و نوزاد حداقل به مدت یک ساعت تداوم داشته باشد.</a:t>
            </a:r>
          </a:p>
          <a:p>
            <a:pPr algn="just" rtl="1"/>
            <a:r>
              <a:rPr lang="fa-IR" sz="3200" dirty="0" smtClean="0">
                <a:cs typeface="B Nazanin" panose="00000400000000000000" pitchFamily="2" charset="-78"/>
              </a:rPr>
              <a:t>در صورت زایمان سزارین با بی حسی موضعی، نوزاد بعد از تولد و خشک کردن نوزاد  توسط کادر اتاق عمل در کنار مادرگذاشته میشود .</a:t>
            </a:r>
          </a:p>
          <a:p>
            <a:pPr algn="just" rtl="1"/>
            <a:r>
              <a:rPr lang="fa-IR" sz="3200" dirty="0" smtClean="0">
                <a:cs typeface="B Nazanin" panose="00000400000000000000" pitchFamily="2" charset="-78"/>
              </a:rPr>
              <a:t>در صورت زایمان سزارین با بی هوشی عمومی ،کارکنان اتاق ریکاوری بهتر است نوزاد را در آغوش مادر و در تماس پوست با پوست قرار دهند  </a:t>
            </a:r>
            <a:endParaRPr lang="en-US" sz="3200" dirty="0">
              <a:cs typeface="B Nazanin" panose="00000400000000000000" pitchFamily="2" charset="-78"/>
            </a:endParaRPr>
          </a:p>
        </p:txBody>
      </p:sp>
    </p:spTree>
    <p:extLst>
      <p:ext uri="{BB962C8B-B14F-4D97-AF65-F5344CB8AC3E}">
        <p14:creationId xmlns:p14="http://schemas.microsoft.com/office/powerpoint/2010/main" val="1593773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200" dirty="0" smtClean="0">
                <a:cs typeface="B Titr" panose="00000700000000000000" pitchFamily="2" charset="-78"/>
              </a:rPr>
              <a:t>اولین تغذیه </a:t>
            </a:r>
            <a:endParaRPr lang="en-US" sz="3200" dirty="0">
              <a:cs typeface="B Titr" panose="00000700000000000000" pitchFamily="2" charset="-78"/>
            </a:endParaRPr>
          </a:p>
        </p:txBody>
      </p:sp>
      <p:sp>
        <p:nvSpPr>
          <p:cNvPr id="3" name="Content Placeholder 2"/>
          <p:cNvSpPr>
            <a:spLocks noGrp="1"/>
          </p:cNvSpPr>
          <p:nvPr>
            <p:ph idx="1"/>
          </p:nvPr>
        </p:nvSpPr>
        <p:spPr>
          <a:xfrm>
            <a:off x="1251678" y="1306287"/>
            <a:ext cx="10178322" cy="4573306"/>
          </a:xfrm>
        </p:spPr>
        <p:txBody>
          <a:bodyPr>
            <a:normAutofit/>
          </a:bodyPr>
          <a:lstStyle/>
          <a:p>
            <a:pPr algn="r" rtl="1"/>
            <a:endParaRPr lang="fa-IR" sz="2800" dirty="0" smtClean="0"/>
          </a:p>
          <a:p>
            <a:pPr algn="r" rtl="1"/>
            <a:endParaRPr lang="fa-IR" sz="2800" dirty="0"/>
          </a:p>
          <a:p>
            <a:pPr algn="just" rtl="1"/>
            <a:r>
              <a:rPr lang="fa-IR" sz="3200" dirty="0" smtClean="0">
                <a:cs typeface="B Nazanin" panose="00000400000000000000" pitchFamily="2" charset="-78"/>
              </a:rPr>
              <a:t>در زایمان طبیعی و یا سزارین بدون بیهوشی عمومی تغذیه نوزاد با شیر مادر بلافاصله و در همان اتاق زایمان و یا اتاق عمل شروع می شود .در سزارین و بیهوشی عمومی ساعتی بعد از تولد و پس از برقراری تماس پوستی بعد از هوشیاری مادر و آمادگی او شیر دادن آغاز می گردد.</a:t>
            </a:r>
            <a:endParaRPr lang="en-US" sz="3200" dirty="0">
              <a:cs typeface="B Nazanin" panose="00000400000000000000" pitchFamily="2" charset="-78"/>
            </a:endParaRPr>
          </a:p>
        </p:txBody>
      </p:sp>
    </p:spTree>
    <p:extLst>
      <p:ext uri="{BB962C8B-B14F-4D97-AF65-F5344CB8AC3E}">
        <p14:creationId xmlns:p14="http://schemas.microsoft.com/office/powerpoint/2010/main" val="2372924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688" y="270873"/>
            <a:ext cx="10178322" cy="1178786"/>
          </a:xfrm>
        </p:spPr>
        <p:txBody>
          <a:bodyPr>
            <a:normAutofit/>
          </a:bodyPr>
          <a:lstStyle/>
          <a:p>
            <a:pPr algn="ctr" rtl="1"/>
            <a:r>
              <a:rPr lang="fa-IR" sz="3200" dirty="0" smtClean="0">
                <a:cs typeface="B Titr" panose="00000700000000000000" pitchFamily="2" charset="-78"/>
              </a:rPr>
              <a:t>آموزش والدین در مورد معاینات دوره ای و غربالگری نوزادی  پس از ترخیص</a:t>
            </a:r>
            <a:endParaRPr lang="en-US" sz="3200" dirty="0">
              <a:cs typeface="B Titr" panose="00000700000000000000" pitchFamily="2" charset="-78"/>
            </a:endParaRPr>
          </a:p>
        </p:txBody>
      </p:sp>
      <p:sp>
        <p:nvSpPr>
          <p:cNvPr id="3" name="Content Placeholder 2"/>
          <p:cNvSpPr>
            <a:spLocks noGrp="1"/>
          </p:cNvSpPr>
          <p:nvPr>
            <p:ph idx="1"/>
          </p:nvPr>
        </p:nvSpPr>
        <p:spPr>
          <a:xfrm>
            <a:off x="1251678" y="2125683"/>
            <a:ext cx="10178322" cy="3753909"/>
          </a:xfrm>
        </p:spPr>
        <p:txBody>
          <a:bodyPr/>
          <a:lstStyle/>
          <a:p>
            <a:pPr algn="just" rtl="1"/>
            <a:r>
              <a:rPr lang="fa-IR" sz="2800" dirty="0" smtClean="0"/>
              <a:t>کلیه نوزادان باید روز 3تا5 تولدشان توسط پزشک مورد معاینه قرار گیرند.</a:t>
            </a:r>
          </a:p>
          <a:p>
            <a:pPr algn="just" rtl="1"/>
            <a:r>
              <a:rPr lang="fa-IR" sz="2800" dirty="0" smtClean="0"/>
              <a:t>معاینات بعدی نوزاد 14 یا 15 روزگی است و معاینه بعدی در یک ماهگی است. </a:t>
            </a:r>
          </a:p>
          <a:p>
            <a:pPr algn="just" rtl="1"/>
            <a:r>
              <a:rPr lang="fa-IR" sz="2800" dirty="0" smtClean="0"/>
              <a:t>مراجعات بعدی در 2 ماهگی، 4 ماهگی، 6 ماهگی، 7 ماهگی، 12 ماهگی، 18 ماهگی و دوسالگی است و سپس سالیانه می باشد. </a:t>
            </a:r>
          </a:p>
          <a:p>
            <a:pPr algn="r" rtl="1"/>
            <a:endParaRPr lang="fa-IR" sz="2800" dirty="0"/>
          </a:p>
          <a:p>
            <a:pPr algn="r" rtl="1"/>
            <a:endParaRPr lang="en-US" dirty="0"/>
          </a:p>
        </p:txBody>
      </p:sp>
    </p:spTree>
    <p:extLst>
      <p:ext uri="{BB962C8B-B14F-4D97-AF65-F5344CB8AC3E}">
        <p14:creationId xmlns:p14="http://schemas.microsoft.com/office/powerpoint/2010/main" val="1685882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676981"/>
          </a:xfrm>
        </p:spPr>
        <p:txBody>
          <a:bodyPr/>
          <a:lstStyle/>
          <a:p>
            <a:pPr algn="r" rtl="1"/>
            <a:r>
              <a:rPr lang="fa-IR" sz="3200" dirty="0" smtClean="0">
                <a:cs typeface="B Titr" panose="00000700000000000000" pitchFamily="2" charset="-78"/>
              </a:rPr>
              <a:t>حفظ ایمنی نوزاد در منزل</a:t>
            </a:r>
            <a:r>
              <a:rPr lang="fa-IR" sz="2800" dirty="0" smtClean="0">
                <a:cs typeface="B Titr" panose="00000700000000000000" pitchFamily="2" charset="-78"/>
              </a:rPr>
              <a:t>پس از ترخیص نوزاد از بیمارستان </a:t>
            </a:r>
            <a:endParaRPr lang="en-US" sz="2800" dirty="0">
              <a:cs typeface="B Titr" panose="00000700000000000000" pitchFamily="2" charset="-78"/>
            </a:endParaRPr>
          </a:p>
        </p:txBody>
      </p:sp>
      <p:sp>
        <p:nvSpPr>
          <p:cNvPr id="3" name="Content Placeholder 2"/>
          <p:cNvSpPr>
            <a:spLocks noGrp="1"/>
          </p:cNvSpPr>
          <p:nvPr>
            <p:ph idx="1"/>
          </p:nvPr>
        </p:nvSpPr>
        <p:spPr>
          <a:xfrm>
            <a:off x="1251678" y="1471961"/>
            <a:ext cx="10178322" cy="4407632"/>
          </a:xfrm>
        </p:spPr>
        <p:txBody>
          <a:bodyPr>
            <a:noAutofit/>
          </a:bodyPr>
          <a:lstStyle/>
          <a:p>
            <a:pPr algn="r" rtl="1"/>
            <a:r>
              <a:rPr lang="fa-IR" sz="2800" dirty="0" smtClean="0">
                <a:cs typeface="B Nazanin" panose="00000400000000000000" pitchFamily="2" charset="-78"/>
              </a:rPr>
              <a:t>از کشیدن سیگار و حتی دود غلیظ اسپند در خانه ومحیط زندگی ونگهداری نوزاد باید خودداری کرد.</a:t>
            </a:r>
          </a:p>
          <a:p>
            <a:pPr algn="r" rtl="1"/>
            <a:r>
              <a:rPr lang="fa-IR" sz="2800" dirty="0" smtClean="0">
                <a:cs typeface="B Nazanin" panose="00000400000000000000" pitchFamily="2" charset="-78"/>
              </a:rPr>
              <a:t>نگهداری حیوانات دست آموز خانگی میتواند انواع خطرات و عفونتها را برای نوزاد به وجود آورد.</a:t>
            </a:r>
          </a:p>
          <a:p>
            <a:pPr algn="r" rtl="1"/>
            <a:r>
              <a:rPr lang="fa-IR" sz="2800" dirty="0" smtClean="0">
                <a:cs typeface="B Nazanin" panose="00000400000000000000" pitchFamily="2" charset="-78"/>
              </a:rPr>
              <a:t>با توجه به اینکه سیستم عصبی تکاملی نوزاد هنوز رشد کافی ندارد سر وصدای زیاد در محیط مانند زنگ تلفن ،تلویزیون ،و با صدای بلند صحبت کردن میتواند باعث شوک احتمالی به نوزاد شود.</a:t>
            </a:r>
          </a:p>
          <a:p>
            <a:pPr algn="r" rtl="1"/>
            <a:r>
              <a:rPr lang="fa-IR" sz="2800" dirty="0" smtClean="0">
                <a:cs typeface="B Nazanin" panose="00000400000000000000" pitchFamily="2" charset="-78"/>
              </a:rPr>
              <a:t>نوزاد را باید همیشه به پهلوی راست و یا به پشت خواباند.</a:t>
            </a:r>
          </a:p>
          <a:p>
            <a:pPr algn="r" rtl="1"/>
            <a:r>
              <a:rPr lang="fa-IR" sz="2800" dirty="0" smtClean="0">
                <a:cs typeface="B Nazanin" panose="00000400000000000000" pitchFamily="2" charset="-78"/>
              </a:rPr>
              <a:t>در هنگام در آغوش داشتن نوزاد به جز حالت مراقبت آغوشی از نوشیدن مایعات داغ یا انجام آشپزی خوددداری شود.</a:t>
            </a:r>
            <a:endParaRPr lang="en-US" sz="2800" dirty="0">
              <a:cs typeface="B Nazanin" panose="00000400000000000000" pitchFamily="2" charset="-78"/>
            </a:endParaRPr>
          </a:p>
        </p:txBody>
      </p:sp>
    </p:spTree>
    <p:extLst>
      <p:ext uri="{BB962C8B-B14F-4D97-AF65-F5344CB8AC3E}">
        <p14:creationId xmlns:p14="http://schemas.microsoft.com/office/powerpoint/2010/main" val="2672611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783771"/>
            <a:ext cx="10178322" cy="5095821"/>
          </a:xfrm>
        </p:spPr>
        <p:txBody>
          <a:bodyPr/>
          <a:lstStyle/>
          <a:p>
            <a:pPr algn="r" rtl="1"/>
            <a:r>
              <a:rPr lang="fa-IR" sz="3200" dirty="0" smtClean="0">
                <a:cs typeface="B Nazanin" panose="00000400000000000000" pitchFamily="2" charset="-78"/>
              </a:rPr>
              <a:t>آویزان کردن وسایلی مثل گردنبد پلاک و..... به لباس نوزاد به دلیل احتمال صدمه و بلعیدن میتواند زمینه ساز خطر باشد.</a:t>
            </a:r>
          </a:p>
          <a:p>
            <a:pPr algn="r" rtl="1"/>
            <a:r>
              <a:rPr lang="fa-IR" sz="3200" dirty="0" smtClean="0">
                <a:cs typeface="B Nazanin" panose="00000400000000000000" pitchFamily="2" charset="-78"/>
              </a:rPr>
              <a:t>استفاده از پستانک و شیشه شیر به دلیل آلودگی و مضرات بی شمار آن به هیچ عنوان توصیه نمی گردد.</a:t>
            </a:r>
          </a:p>
          <a:p>
            <a:pPr algn="r" rtl="1"/>
            <a:endParaRPr lang="en-US" sz="2800" dirty="0" smtClean="0"/>
          </a:p>
          <a:p>
            <a:pPr marL="0" indent="0" algn="r" rtl="1">
              <a:buNone/>
            </a:pPr>
            <a:r>
              <a:rPr lang="fa-IR" dirty="0"/>
              <a:t> </a:t>
            </a:r>
            <a:endParaRPr lang="fa-IR" dirty="0" smtClean="0"/>
          </a:p>
          <a:p>
            <a:pPr algn="r" rtl="1"/>
            <a:endParaRPr lang="fa-IR" dirty="0"/>
          </a:p>
          <a:p>
            <a:pPr algn="r" rtl="1"/>
            <a:endParaRPr lang="en-US" dirty="0"/>
          </a:p>
        </p:txBody>
      </p:sp>
    </p:spTree>
    <p:extLst>
      <p:ext uri="{BB962C8B-B14F-4D97-AF65-F5344CB8AC3E}">
        <p14:creationId xmlns:p14="http://schemas.microsoft.com/office/powerpoint/2010/main" val="305459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888275"/>
          </a:xfrm>
        </p:spPr>
        <p:txBody>
          <a:bodyPr>
            <a:normAutofit/>
          </a:bodyPr>
          <a:lstStyle/>
          <a:p>
            <a:pPr algn="ctr" rtl="1"/>
            <a:r>
              <a:rPr lang="fa-IR" sz="3200" dirty="0" smtClean="0">
                <a:cs typeface="B Titr" panose="00000700000000000000" pitchFamily="2" charset="-78"/>
              </a:rPr>
              <a:t>علایم حیاتی نوزاد</a:t>
            </a:r>
            <a:endParaRPr lang="en-US" sz="3200" dirty="0">
              <a:cs typeface="B Titr" panose="00000700000000000000" pitchFamily="2" charset="-78"/>
            </a:endParaRPr>
          </a:p>
        </p:txBody>
      </p:sp>
      <p:sp>
        <p:nvSpPr>
          <p:cNvPr id="3" name="Content Placeholder 2"/>
          <p:cNvSpPr>
            <a:spLocks noGrp="1"/>
          </p:cNvSpPr>
          <p:nvPr>
            <p:ph idx="1"/>
          </p:nvPr>
        </p:nvSpPr>
        <p:spPr>
          <a:xfrm>
            <a:off x="838200" y="1270660"/>
            <a:ext cx="10515600" cy="5587340"/>
          </a:xfrm>
        </p:spPr>
        <p:txBody>
          <a:bodyPr>
            <a:noAutofit/>
          </a:bodyPr>
          <a:lstStyle/>
          <a:p>
            <a:pPr algn="just" rtl="1"/>
            <a:r>
              <a:rPr lang="fa-IR" sz="3000" dirty="0" smtClean="0">
                <a:cs typeface="B Nazanin" panose="00000400000000000000" pitchFamily="2" charset="-78"/>
              </a:rPr>
              <a:t> </a:t>
            </a:r>
            <a:r>
              <a:rPr lang="fa-IR" sz="3200" cap="all" spc="200" dirty="0">
                <a:solidFill>
                  <a:schemeClr val="tx2"/>
                </a:solidFill>
                <a:latin typeface="+mj-lt"/>
                <a:ea typeface="+mj-ea"/>
                <a:cs typeface="B Titr" panose="00000700000000000000" pitchFamily="2" charset="-78"/>
              </a:rPr>
              <a:t>درجه حرارت بدن :</a:t>
            </a:r>
          </a:p>
          <a:p>
            <a:pPr algn="just" rtl="1"/>
            <a:r>
              <a:rPr lang="fa-IR" sz="2800" dirty="0" smtClean="0">
                <a:cs typeface="B Nazanin" panose="00000400000000000000" pitchFamily="2" charset="-78"/>
              </a:rPr>
              <a:t>برای تعیین درجه حرارت بدن نوزاد دماسنج را باید به مدت 3 دقیقه در زیر بغل نوزاد گذاشت .</a:t>
            </a:r>
          </a:p>
          <a:p>
            <a:pPr algn="just" rtl="1"/>
            <a:r>
              <a:rPr lang="fa-IR" sz="2800" dirty="0" smtClean="0">
                <a:cs typeface="B Nazanin" panose="00000400000000000000" pitchFamily="2" charset="-78"/>
              </a:rPr>
              <a:t>درجه حرارت طبیعی بین 36.5 تا 37.5 درجه سانتیگراد است .</a:t>
            </a:r>
          </a:p>
          <a:p>
            <a:pPr algn="just" rtl="1"/>
            <a:r>
              <a:rPr lang="fa-IR" sz="2800" dirty="0" smtClean="0">
                <a:cs typeface="B Nazanin" panose="00000400000000000000" pitchFamily="2" charset="-78"/>
              </a:rPr>
              <a:t>کاهش دمای بدن نوزاد بسیار خطرناک است .</a:t>
            </a:r>
          </a:p>
          <a:p>
            <a:pPr algn="just" rtl="1"/>
            <a:r>
              <a:rPr lang="fa-IR" sz="2800" dirty="0" smtClean="0">
                <a:cs typeface="B Nazanin" panose="00000400000000000000" pitchFamily="2" charset="-78"/>
              </a:rPr>
              <a:t>برای جلوگیری از کاهش دمای بدن نوزاد باید:</a:t>
            </a:r>
          </a:p>
          <a:p>
            <a:pPr algn="just" rtl="1"/>
            <a:r>
              <a:rPr lang="fa-IR" sz="2800" b="1" dirty="0" smtClean="0">
                <a:solidFill>
                  <a:srgbClr val="FF0000"/>
                </a:solidFill>
                <a:cs typeface="B Nazanin" panose="00000400000000000000" pitchFamily="2" charset="-78"/>
              </a:rPr>
              <a:t>گرمای اتاق بین 25تا27 درجه باشد.</a:t>
            </a:r>
          </a:p>
          <a:p>
            <a:pPr algn="just" rtl="1"/>
            <a:r>
              <a:rPr lang="fa-IR" sz="2800" dirty="0" smtClean="0">
                <a:cs typeface="B Nazanin" panose="00000400000000000000" pitchFamily="2" charset="-78"/>
              </a:rPr>
              <a:t>از پوشش مناسب فصل برای نوزاد استفاده شود.</a:t>
            </a:r>
          </a:p>
          <a:p>
            <a:pPr algn="just" rtl="1"/>
            <a:r>
              <a:rPr lang="fa-IR" sz="2800" dirty="0" smtClean="0">
                <a:cs typeface="B Nazanin" panose="00000400000000000000" pitchFamily="2" charset="-78"/>
              </a:rPr>
              <a:t>پوشک و لباس خیس نوزاد خیلی سریع تعویض شود.</a:t>
            </a:r>
          </a:p>
          <a:p>
            <a:pPr algn="just" rtl="1"/>
            <a:r>
              <a:rPr lang="fa-IR" sz="2800" dirty="0" smtClean="0">
                <a:cs typeface="B Nazanin" panose="00000400000000000000" pitchFamily="2" charset="-78"/>
              </a:rPr>
              <a:t>سر نوزاد با کلاه پوشانده شود و در هفته های اول زندگی نیز برای گرم نگه داشتن پاها از جوراب استفاده شود.</a:t>
            </a:r>
            <a:endParaRPr lang="en-US" sz="2800" dirty="0">
              <a:cs typeface="B Nazanin" panose="00000400000000000000" pitchFamily="2" charset="-78"/>
            </a:endParaRPr>
          </a:p>
        </p:txBody>
      </p:sp>
    </p:spTree>
    <p:extLst>
      <p:ext uri="{BB962C8B-B14F-4D97-AF65-F5344CB8AC3E}">
        <p14:creationId xmlns:p14="http://schemas.microsoft.com/office/powerpoint/2010/main" val="365996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688132"/>
          </a:xfrm>
        </p:spPr>
        <p:txBody>
          <a:bodyPr>
            <a:normAutofit/>
          </a:bodyPr>
          <a:lstStyle/>
          <a:p>
            <a:pPr algn="ctr" rtl="1"/>
            <a:r>
              <a:rPr lang="fa-IR" sz="3200" dirty="0">
                <a:solidFill>
                  <a:srgbClr val="2A1A00"/>
                </a:solidFill>
                <a:cs typeface="B Titr" panose="00000700000000000000" pitchFamily="2" charset="-78"/>
              </a:rPr>
              <a:t>علایم حیاتی نوزاد</a:t>
            </a:r>
            <a:endParaRPr lang="en-US" sz="3200" dirty="0">
              <a:cs typeface="B Titr" panose="00000700000000000000" pitchFamily="2" charset="-78"/>
            </a:endParaRPr>
          </a:p>
        </p:txBody>
      </p:sp>
      <p:sp>
        <p:nvSpPr>
          <p:cNvPr id="3" name="Content Placeholder 2"/>
          <p:cNvSpPr>
            <a:spLocks noGrp="1"/>
          </p:cNvSpPr>
          <p:nvPr>
            <p:ph idx="1"/>
          </p:nvPr>
        </p:nvSpPr>
        <p:spPr>
          <a:xfrm>
            <a:off x="1251678" y="1579419"/>
            <a:ext cx="10178322" cy="4300174"/>
          </a:xfrm>
        </p:spPr>
        <p:txBody>
          <a:bodyPr/>
          <a:lstStyle/>
          <a:p>
            <a:pPr algn="just" rtl="1"/>
            <a:r>
              <a:rPr lang="fa-IR" sz="3200" cap="all" spc="200" dirty="0" smtClean="0">
                <a:solidFill>
                  <a:srgbClr val="2A1A00"/>
                </a:solidFill>
                <a:latin typeface="Impact" panose="020B0806030902050204"/>
                <a:ea typeface="+mj-ea"/>
                <a:cs typeface="B Titr" panose="00000700000000000000" pitchFamily="2" charset="-78"/>
              </a:rPr>
              <a:t>ضربان قلب:</a:t>
            </a:r>
          </a:p>
          <a:p>
            <a:pPr algn="just" rtl="1"/>
            <a:r>
              <a:rPr lang="fa-IR" sz="3200" cap="all" spc="200" dirty="0" smtClean="0">
                <a:solidFill>
                  <a:srgbClr val="2A1A00"/>
                </a:solidFill>
                <a:latin typeface="Impact" panose="020B0806030902050204"/>
                <a:ea typeface="+mj-ea"/>
                <a:cs typeface="B Titr" panose="00000700000000000000" pitchFamily="2" charset="-78"/>
              </a:rPr>
              <a:t> </a:t>
            </a:r>
            <a:r>
              <a:rPr lang="fa-IR" sz="3200" dirty="0" smtClean="0">
                <a:cs typeface="B Nazanin" panose="00000400000000000000" pitchFamily="2" charset="-78"/>
              </a:rPr>
              <a:t>تعداد ضربان قلب نوزاد بیشتر از تعداد ضربان قلب بزرگسالان است .و تعداد آن 110تا160ضربه در دقیقه است .</a:t>
            </a:r>
            <a:r>
              <a:rPr lang="fa-IR" sz="3200" cap="all" spc="200" dirty="0">
                <a:solidFill>
                  <a:srgbClr val="2A1A00"/>
                </a:solidFill>
                <a:latin typeface="Impact" panose="020B0806030902050204"/>
                <a:ea typeface="+mj-ea"/>
                <a:cs typeface="B Titr" panose="00000700000000000000" pitchFamily="2" charset="-78"/>
              </a:rPr>
              <a:t> </a:t>
            </a:r>
            <a:endParaRPr lang="fa-IR" sz="3200" cap="all" spc="200" dirty="0" smtClean="0">
              <a:solidFill>
                <a:srgbClr val="2A1A00"/>
              </a:solidFill>
              <a:latin typeface="Impact" panose="020B0806030902050204"/>
              <a:ea typeface="+mj-ea"/>
              <a:cs typeface="B Nazanin" panose="00000400000000000000" pitchFamily="2" charset="-78"/>
            </a:endParaRPr>
          </a:p>
          <a:p>
            <a:pPr algn="just" rtl="1"/>
            <a:r>
              <a:rPr lang="fa-IR" sz="3200" cap="all" spc="200" dirty="0" smtClean="0">
                <a:solidFill>
                  <a:srgbClr val="2A1A00"/>
                </a:solidFill>
                <a:latin typeface="Impact" panose="020B0806030902050204"/>
                <a:ea typeface="+mj-ea"/>
                <a:cs typeface="B Titr" panose="00000700000000000000" pitchFamily="2" charset="-78"/>
              </a:rPr>
              <a:t>تعداد تنفس:</a:t>
            </a:r>
            <a:endParaRPr lang="fa-IR" sz="3200" dirty="0" smtClean="0">
              <a:cs typeface="B Nazanin" panose="00000400000000000000" pitchFamily="2" charset="-78"/>
            </a:endParaRPr>
          </a:p>
          <a:p>
            <a:pPr lvl="0" algn="just" rtl="1">
              <a:buClr>
                <a:srgbClr val="2A1A00"/>
              </a:buClr>
            </a:pPr>
            <a:r>
              <a:rPr lang="fa-IR" sz="3200" dirty="0">
                <a:solidFill>
                  <a:prstClr val="black">
                    <a:lumMod val="65000"/>
                    <a:lumOff val="35000"/>
                  </a:prstClr>
                </a:solidFill>
                <a:cs typeface="B Nazanin" panose="00000400000000000000" pitchFamily="2" charset="-78"/>
              </a:rPr>
              <a:t>تعداد تنفس نوزاد بیشتر از تعداد تنفس بزرگسالان است .</a:t>
            </a:r>
          </a:p>
          <a:p>
            <a:pPr lvl="0" algn="just" rtl="1">
              <a:buClr>
                <a:srgbClr val="2A1A00"/>
              </a:buClr>
            </a:pPr>
            <a:r>
              <a:rPr lang="fa-IR" sz="3200" dirty="0">
                <a:solidFill>
                  <a:prstClr val="black">
                    <a:lumMod val="65000"/>
                    <a:lumOff val="35000"/>
                  </a:prstClr>
                </a:solidFill>
                <a:cs typeface="B Nazanin" panose="00000400000000000000" pitchFamily="2" charset="-78"/>
              </a:rPr>
              <a:t>تعداد تنفس  طبیعی در نوزاد باید کمتر از 60 تنفس در دقیقه باشد.</a:t>
            </a:r>
          </a:p>
          <a:p>
            <a:pPr algn="r" rtl="1"/>
            <a:endParaRPr lang="en-US" sz="3200" dirty="0"/>
          </a:p>
        </p:txBody>
      </p:sp>
    </p:spTree>
    <p:extLst>
      <p:ext uri="{BB962C8B-B14F-4D97-AF65-F5344CB8AC3E}">
        <p14:creationId xmlns:p14="http://schemas.microsoft.com/office/powerpoint/2010/main" val="2903861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dirty="0" smtClean="0">
                <a:cs typeface="B Titr" panose="00000700000000000000" pitchFamily="2" charset="-78"/>
              </a:rPr>
              <a:t>هدف برنامه:فرایند توانمند سازی خانواده</a:t>
            </a:r>
            <a:endParaRPr lang="en-US" dirty="0">
              <a:cs typeface="B Titr" panose="00000700000000000000" pitchFamily="2" charset="-78"/>
            </a:endParaRPr>
          </a:p>
        </p:txBody>
      </p:sp>
      <p:sp>
        <p:nvSpPr>
          <p:cNvPr id="3" name="Content Placeholder 2"/>
          <p:cNvSpPr>
            <a:spLocks noGrp="1"/>
          </p:cNvSpPr>
          <p:nvPr>
            <p:ph idx="1"/>
          </p:nvPr>
        </p:nvSpPr>
        <p:spPr/>
        <p:txBody>
          <a:bodyPr>
            <a:normAutofit/>
          </a:bodyPr>
          <a:lstStyle/>
          <a:p>
            <a:pPr algn="r" rtl="1"/>
            <a:r>
              <a:rPr lang="fa-IR" sz="3200" dirty="0" smtClean="0">
                <a:cs typeface="B Nazanin" panose="00000400000000000000" pitchFamily="2" charset="-78"/>
              </a:rPr>
              <a:t>قدر دانی، حفظ شان  و احترام به خانواده </a:t>
            </a:r>
          </a:p>
          <a:p>
            <a:pPr algn="r" rtl="1"/>
            <a:r>
              <a:rPr lang="fa-IR" sz="3200" dirty="0" smtClean="0">
                <a:cs typeface="B Nazanin" panose="00000400000000000000" pitchFamily="2" charset="-78"/>
              </a:rPr>
              <a:t>مشارکت دادن خانواده در مراقبت ها </a:t>
            </a:r>
          </a:p>
          <a:p>
            <a:pPr algn="r" rtl="1"/>
            <a:r>
              <a:rPr lang="fa-IR" sz="3200" dirty="0" smtClean="0">
                <a:cs typeface="B Nazanin" panose="00000400000000000000" pitchFamily="2" charset="-78"/>
              </a:rPr>
              <a:t>دادن اختیار و قدرت به خانواده جهت مراقبت از مادر و نوزاد</a:t>
            </a:r>
          </a:p>
          <a:p>
            <a:pPr algn="r" rtl="1"/>
            <a:r>
              <a:rPr lang="fa-IR" sz="3200" dirty="0" smtClean="0">
                <a:cs typeface="B Nazanin" panose="00000400000000000000" pitchFamily="2" charset="-78"/>
              </a:rPr>
              <a:t>توانمند کردن خانواده جهت رفع نیازها</a:t>
            </a:r>
          </a:p>
          <a:p>
            <a:pPr algn="r" rtl="1"/>
            <a:r>
              <a:rPr lang="fa-IR" sz="3200" dirty="0" smtClean="0">
                <a:cs typeface="B Nazanin" panose="00000400000000000000" pitchFamily="2" charset="-78"/>
              </a:rPr>
              <a:t>حمایت از نقش والدین</a:t>
            </a:r>
            <a:endParaRPr lang="en-US" sz="3200" dirty="0">
              <a:cs typeface="B Nazanin" panose="00000400000000000000" pitchFamily="2" charset="-78"/>
            </a:endParaRPr>
          </a:p>
        </p:txBody>
      </p:sp>
    </p:spTree>
    <p:extLst>
      <p:ext uri="{BB962C8B-B14F-4D97-AF65-F5344CB8AC3E}">
        <p14:creationId xmlns:p14="http://schemas.microsoft.com/office/powerpoint/2010/main" val="2513834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21586"/>
          </a:xfrm>
        </p:spPr>
        <p:txBody>
          <a:bodyPr>
            <a:normAutofit/>
          </a:bodyPr>
          <a:lstStyle/>
          <a:p>
            <a:pPr algn="ctr" rtl="1"/>
            <a:r>
              <a:rPr lang="fa-IR" sz="3200" dirty="0" smtClean="0">
                <a:cs typeface="B Titr" panose="00000700000000000000" pitchFamily="2" charset="-78"/>
              </a:rPr>
              <a:t>ظاهر وپوست </a:t>
            </a:r>
            <a:endParaRPr lang="en-US" sz="3200" dirty="0">
              <a:cs typeface="B Titr" panose="00000700000000000000" pitchFamily="2" charset="-78"/>
            </a:endParaRPr>
          </a:p>
        </p:txBody>
      </p:sp>
      <p:sp>
        <p:nvSpPr>
          <p:cNvPr id="3" name="Content Placeholder 2"/>
          <p:cNvSpPr>
            <a:spLocks noGrp="1"/>
          </p:cNvSpPr>
          <p:nvPr>
            <p:ph idx="1"/>
          </p:nvPr>
        </p:nvSpPr>
        <p:spPr>
          <a:xfrm>
            <a:off x="1251678" y="1246909"/>
            <a:ext cx="10178322" cy="4632683"/>
          </a:xfrm>
        </p:spPr>
        <p:txBody>
          <a:bodyPr>
            <a:noAutofit/>
          </a:bodyPr>
          <a:lstStyle/>
          <a:p>
            <a:pPr algn="just" rtl="1"/>
            <a:r>
              <a:rPr lang="fa-IR" sz="3200" dirty="0" smtClean="0">
                <a:cs typeface="B Nazanin" panose="00000400000000000000" pitchFamily="2" charset="-78"/>
              </a:rPr>
              <a:t>پوست نوزاد طبیعی ،صورتی مایل به قرمز است در صورت کبودی و یا رنگ پریدگی باید به پزشک مراجعه شود.</a:t>
            </a:r>
          </a:p>
          <a:p>
            <a:pPr algn="just" rtl="1"/>
            <a:r>
              <a:rPr lang="fa-IR" sz="3200" dirty="0" smtClean="0">
                <a:cs typeface="B Nazanin" panose="00000400000000000000" pitchFamily="2" charset="-78"/>
              </a:rPr>
              <a:t>در صورت زردی پوست نوزاد حتما باید با پزشک مشورت کرد.</a:t>
            </a:r>
          </a:p>
          <a:p>
            <a:pPr algn="just" rtl="1"/>
            <a:r>
              <a:rPr lang="fa-IR" sz="3200" dirty="0" smtClean="0">
                <a:cs typeface="B Nazanin" panose="00000400000000000000" pitchFamily="2" charset="-78"/>
              </a:rPr>
              <a:t>پوست بدن نوزادان به خصوص نوزاد نارس نرم است و در نوزادانی که بعد از 40 هفته بدنیا می آیند چروکیده و همراه با پوسته ریزی است ولی نیازی به چرب کردن ندارد .</a:t>
            </a:r>
          </a:p>
          <a:p>
            <a:pPr algn="just" rtl="1"/>
            <a:r>
              <a:rPr lang="fa-IR" sz="3200" dirty="0" smtClean="0">
                <a:cs typeface="B Nazanin" panose="00000400000000000000" pitchFamily="2" charset="-78"/>
              </a:rPr>
              <a:t>پوست بدن نوزاد توسط موهای نرمی پوشیده شده که بعد از 1تا 2هفته از بین می رود .</a:t>
            </a:r>
            <a:endParaRPr lang="en-US" sz="3200" dirty="0">
              <a:cs typeface="B Nazanin" panose="00000400000000000000" pitchFamily="2" charset="-78"/>
            </a:endParaRPr>
          </a:p>
        </p:txBody>
      </p:sp>
    </p:spTree>
    <p:extLst>
      <p:ext uri="{BB962C8B-B14F-4D97-AF65-F5344CB8AC3E}">
        <p14:creationId xmlns:p14="http://schemas.microsoft.com/office/powerpoint/2010/main" val="3810579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1263"/>
            <a:ext cx="10515600" cy="5102044"/>
          </a:xfrm>
        </p:spPr>
        <p:txBody>
          <a:bodyPr>
            <a:normAutofit/>
          </a:bodyPr>
          <a:lstStyle/>
          <a:p>
            <a:pPr algn="just" rtl="1"/>
            <a:r>
              <a:rPr lang="fa-IR" sz="3200" dirty="0" smtClean="0">
                <a:cs typeface="B Nazanin" panose="00000400000000000000" pitchFamily="2" charset="-78"/>
              </a:rPr>
              <a:t>در طی 2تا3 روز اول تولد بثورات نوزادی به شکل جوش های قرمز با برجستگی های سفید در وسط آن در پوست نوزاد ممکن است دیده شود که بتدریج در طی یک هفته خود به خود از بین میروند .اگر این بثورات چرکی شوند می بایست به پزشک مراجعه نمود.</a:t>
            </a:r>
          </a:p>
          <a:p>
            <a:pPr algn="just" rtl="1"/>
            <a:r>
              <a:rPr lang="fa-IR" sz="3200" dirty="0" smtClean="0">
                <a:cs typeface="B Nazanin" panose="00000400000000000000" pitchFamily="2" charset="-78"/>
              </a:rPr>
              <a:t>عرق جوش ها به صورت جوش های برجسته ایی هستند که ممکن است شفاف یا شیری رنگ باشند که بر اثر پوشش زیاد و گرمای بیش از حد بوجود می ایند و با استحمام و مراقبت از پوست و پوشش مناسب برطرف می شوند.</a:t>
            </a:r>
            <a:endParaRPr lang="en-US" sz="3200" dirty="0">
              <a:cs typeface="B Nazanin" panose="00000400000000000000" pitchFamily="2" charset="-78"/>
            </a:endParaRPr>
          </a:p>
        </p:txBody>
      </p:sp>
    </p:spTree>
    <p:extLst>
      <p:ext uri="{BB962C8B-B14F-4D97-AF65-F5344CB8AC3E}">
        <p14:creationId xmlns:p14="http://schemas.microsoft.com/office/powerpoint/2010/main" val="24542958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7563" y="1174967"/>
            <a:ext cx="7398327" cy="5548745"/>
          </a:xfrm>
        </p:spPr>
      </p:pic>
    </p:spTree>
    <p:extLst>
      <p:ext uri="{BB962C8B-B14F-4D97-AF65-F5344CB8AC3E}">
        <p14:creationId xmlns:p14="http://schemas.microsoft.com/office/powerpoint/2010/main" val="22259818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21586"/>
          </a:xfrm>
        </p:spPr>
        <p:txBody>
          <a:bodyPr>
            <a:normAutofit/>
          </a:bodyPr>
          <a:lstStyle/>
          <a:p>
            <a:pPr algn="ctr" rtl="1"/>
            <a:r>
              <a:rPr lang="fa-IR" sz="3200" dirty="0" smtClean="0">
                <a:cs typeface="B Titr" panose="00000700000000000000" pitchFamily="2" charset="-78"/>
              </a:rPr>
              <a:t>گوش</a:t>
            </a:r>
            <a:endParaRPr lang="en-US" sz="3200" dirty="0">
              <a:cs typeface="B Titr" panose="00000700000000000000" pitchFamily="2" charset="-78"/>
            </a:endParaRPr>
          </a:p>
        </p:txBody>
      </p:sp>
      <p:sp>
        <p:nvSpPr>
          <p:cNvPr id="3" name="Content Placeholder 2"/>
          <p:cNvSpPr>
            <a:spLocks noGrp="1"/>
          </p:cNvSpPr>
          <p:nvPr>
            <p:ph idx="1"/>
          </p:nvPr>
        </p:nvSpPr>
        <p:spPr>
          <a:xfrm>
            <a:off x="1251678" y="1103971"/>
            <a:ext cx="10178322" cy="5307980"/>
          </a:xfrm>
        </p:spPr>
        <p:txBody>
          <a:bodyPr>
            <a:noAutofit/>
          </a:bodyPr>
          <a:lstStyle/>
          <a:p>
            <a:pPr algn="just" rtl="1"/>
            <a:r>
              <a:rPr lang="fa-IR" sz="3200" dirty="0" smtClean="0">
                <a:cs typeface="B Nazanin" panose="00000400000000000000" pitchFamily="2" charset="-78"/>
              </a:rPr>
              <a:t>نوزاد از دوران جنینی قادر به شنیدن است و بایستی محیطی آرام با کمترین سروصدا برای وی فراهم شود.</a:t>
            </a:r>
            <a:endParaRPr lang="fa-IR" sz="3200" dirty="0">
              <a:cs typeface="B Nazanin" panose="00000400000000000000" pitchFamily="2" charset="-78"/>
            </a:endParaRPr>
          </a:p>
          <a:p>
            <a:pPr algn="just" rtl="1"/>
            <a:r>
              <a:rPr lang="fa-IR" sz="3200" dirty="0" smtClean="0">
                <a:cs typeface="B Nazanin" panose="00000400000000000000" pitchFamily="2" charset="-78"/>
              </a:rPr>
              <a:t>بهتر است نوزاد قبل از یک ماهگی از نظر شنوایی غربالگری شود که در بسیاری از بیمارستان ها و زایشگاه ها که برنامه غربالگری شنوایی انجام می شود در روز اول تولد در بیمارستان و یا در مراقبت روز سوم تا پنجم انجام می گردد .</a:t>
            </a:r>
            <a:endParaRPr lang="fa-IR" sz="3200" dirty="0">
              <a:cs typeface="B Nazanin" panose="00000400000000000000" pitchFamily="2" charset="-78"/>
            </a:endParaRPr>
          </a:p>
          <a:p>
            <a:pPr algn="just" rtl="1"/>
            <a:r>
              <a:rPr lang="fa-IR" sz="3200" dirty="0" smtClean="0">
                <a:cs typeface="B Nazanin" panose="00000400000000000000" pitchFamily="2" charset="-78"/>
              </a:rPr>
              <a:t>سوراخ کردن گوش نوزاد توصیه نمی شود و بهتر است به بعد از 6 ماهگی موکول شود و در شرایط استریل و تمیز انجام گردد.</a:t>
            </a:r>
            <a:endParaRPr lang="en-US" sz="3200" dirty="0">
              <a:cs typeface="B Nazanin" panose="00000400000000000000" pitchFamily="2" charset="-78"/>
            </a:endParaRPr>
          </a:p>
        </p:txBody>
      </p:sp>
    </p:spTree>
    <p:extLst>
      <p:ext uri="{BB962C8B-B14F-4D97-AF65-F5344CB8AC3E}">
        <p14:creationId xmlns:p14="http://schemas.microsoft.com/office/powerpoint/2010/main" val="434619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8778" y="382386"/>
            <a:ext cx="9654640" cy="6219234"/>
          </a:xfrm>
        </p:spPr>
      </p:pic>
    </p:spTree>
    <p:extLst>
      <p:ext uri="{BB962C8B-B14F-4D97-AF65-F5344CB8AC3E}">
        <p14:creationId xmlns:p14="http://schemas.microsoft.com/office/powerpoint/2010/main" val="8418366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56153"/>
          </a:xfrm>
        </p:spPr>
        <p:txBody>
          <a:bodyPr>
            <a:normAutofit/>
          </a:bodyPr>
          <a:lstStyle/>
          <a:p>
            <a:pPr algn="ctr" rtl="1"/>
            <a:r>
              <a:rPr lang="fa-IR" sz="3200" dirty="0" smtClean="0">
                <a:cs typeface="B Titr" panose="00000700000000000000" pitchFamily="2" charset="-78"/>
              </a:rPr>
              <a:t>بند ناف </a:t>
            </a:r>
            <a:endParaRPr lang="en-US" sz="3200" dirty="0">
              <a:cs typeface="B Titr" panose="00000700000000000000" pitchFamily="2" charset="-78"/>
            </a:endParaRPr>
          </a:p>
        </p:txBody>
      </p:sp>
      <p:sp>
        <p:nvSpPr>
          <p:cNvPr id="3" name="Content Placeholder 2"/>
          <p:cNvSpPr>
            <a:spLocks noGrp="1"/>
          </p:cNvSpPr>
          <p:nvPr>
            <p:ph idx="1"/>
          </p:nvPr>
        </p:nvSpPr>
        <p:spPr>
          <a:xfrm>
            <a:off x="838200" y="1021278"/>
            <a:ext cx="10515600" cy="5628904"/>
          </a:xfrm>
        </p:spPr>
        <p:txBody>
          <a:bodyPr>
            <a:noAutofit/>
          </a:bodyPr>
          <a:lstStyle/>
          <a:p>
            <a:pPr algn="just" rtl="1"/>
            <a:r>
              <a:rPr lang="fa-IR" sz="2800" dirty="0" smtClean="0">
                <a:cs typeface="B Nazanin" panose="00000400000000000000" pitchFamily="2" charset="-78"/>
              </a:rPr>
              <a:t>بند ناف بتدریج خشک و چروکیده شده از روز دوم تا سوم شروع به تیره شدن میکند و معمولا طی 2 هفته اول تولد می افتد.</a:t>
            </a:r>
            <a:endParaRPr lang="fa-IR" sz="2800" dirty="0">
              <a:cs typeface="B Nazanin" panose="00000400000000000000" pitchFamily="2" charset="-78"/>
            </a:endParaRPr>
          </a:p>
          <a:p>
            <a:pPr algn="just" rtl="1"/>
            <a:r>
              <a:rPr lang="fa-IR" sz="2800" dirty="0" smtClean="0">
                <a:cs typeface="B Nazanin" panose="00000400000000000000" pitchFamily="2" charset="-78"/>
              </a:rPr>
              <a:t>بند ناف باید همیشه تمیز خشک و باز نگه داشته شود و نباید از ناف بند استفاده کرد.</a:t>
            </a:r>
            <a:endParaRPr lang="fa-IR" sz="2800" dirty="0">
              <a:cs typeface="B Nazanin" panose="00000400000000000000" pitchFamily="2" charset="-78"/>
            </a:endParaRPr>
          </a:p>
          <a:p>
            <a:pPr algn="just" rtl="1"/>
            <a:r>
              <a:rPr lang="fa-IR" sz="2800" dirty="0" smtClean="0">
                <a:cs typeface="B Nazanin" panose="00000400000000000000" pitchFamily="2" charset="-78"/>
              </a:rPr>
              <a:t>پوشک را باید طوری بست که بند ناف داخل پوشک قرار نگیرد تا به ادرار آغشته نشود.</a:t>
            </a:r>
          </a:p>
          <a:p>
            <a:pPr algn="just" rtl="1"/>
            <a:r>
              <a:rPr lang="fa-IR" sz="2800" dirty="0" smtClean="0">
                <a:cs typeface="B Nazanin" panose="00000400000000000000" pitchFamily="2" charset="-78"/>
              </a:rPr>
              <a:t>بعضی از مادران تصور میکنند تا بند ناف نیافتد نباید نوزاد را استحمام کرد .این باور درست نیست و استحمام نوزاد و مخصوصا تمیز کردن اطراف ناف در زودتر افتادن بند ناف موثر است .</a:t>
            </a:r>
            <a:endParaRPr lang="fa-IR" sz="2800" dirty="0">
              <a:cs typeface="B Nazanin" panose="00000400000000000000" pitchFamily="2" charset="-78"/>
            </a:endParaRPr>
          </a:p>
          <a:p>
            <a:pPr algn="just" rtl="1"/>
            <a:r>
              <a:rPr lang="fa-IR" sz="2800" dirty="0" smtClean="0">
                <a:cs typeface="B Nazanin" panose="00000400000000000000" pitchFamily="2" charset="-78"/>
              </a:rPr>
              <a:t>در صورت قرمزی بند ناف ،بوی بد و یا ترشحات از بند ناف باید فوری به پزشک مراجعه نمود.</a:t>
            </a:r>
          </a:p>
          <a:p>
            <a:pPr algn="just" rtl="1"/>
            <a:r>
              <a:rPr lang="fa-IR" sz="2800" dirty="0" smtClean="0">
                <a:cs typeface="B Nazanin" panose="00000400000000000000" pitchFamily="2" charset="-78"/>
              </a:rPr>
              <a:t>فتق نافی نسبتا شایع است و نیازی به درمان ندارد و اغلب در سال های اول زندگی (تا حدود دو سالگی )بهبود می یابد</a:t>
            </a:r>
            <a:endParaRPr lang="en-US" sz="2800" dirty="0">
              <a:cs typeface="B Nazanin" panose="00000400000000000000" pitchFamily="2" charset="-78"/>
            </a:endParaRPr>
          </a:p>
        </p:txBody>
      </p:sp>
    </p:spTree>
    <p:extLst>
      <p:ext uri="{BB962C8B-B14F-4D97-AF65-F5344CB8AC3E}">
        <p14:creationId xmlns:p14="http://schemas.microsoft.com/office/powerpoint/2010/main" val="34476954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25039" y="320833"/>
            <a:ext cx="9928761" cy="6559435"/>
          </a:xfrm>
        </p:spPr>
      </p:pic>
    </p:spTree>
    <p:extLst>
      <p:ext uri="{BB962C8B-B14F-4D97-AF65-F5344CB8AC3E}">
        <p14:creationId xmlns:p14="http://schemas.microsoft.com/office/powerpoint/2010/main" val="6135368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768" y="365125"/>
            <a:ext cx="9690266" cy="5892180"/>
          </a:xfrm>
        </p:spPr>
      </p:pic>
    </p:spTree>
    <p:extLst>
      <p:ext uri="{BB962C8B-B14F-4D97-AF65-F5344CB8AC3E}">
        <p14:creationId xmlns:p14="http://schemas.microsoft.com/office/powerpoint/2010/main" val="34958727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21586"/>
          </a:xfrm>
        </p:spPr>
        <p:txBody>
          <a:bodyPr>
            <a:normAutofit/>
          </a:bodyPr>
          <a:lstStyle/>
          <a:p>
            <a:pPr algn="ctr" rtl="1"/>
            <a:r>
              <a:rPr lang="fa-IR" sz="3200" dirty="0" smtClean="0">
                <a:cs typeface="B Titr" panose="00000700000000000000" pitchFamily="2" charset="-78"/>
              </a:rPr>
              <a:t>تغذیه نوزاد </a:t>
            </a:r>
            <a:endParaRPr lang="en-US" sz="3200" dirty="0">
              <a:cs typeface="B Titr" panose="00000700000000000000" pitchFamily="2" charset="-78"/>
            </a:endParaRPr>
          </a:p>
        </p:txBody>
      </p:sp>
      <p:sp>
        <p:nvSpPr>
          <p:cNvPr id="3" name="Content Placeholder 2"/>
          <p:cNvSpPr>
            <a:spLocks noGrp="1"/>
          </p:cNvSpPr>
          <p:nvPr>
            <p:ph idx="1"/>
          </p:nvPr>
        </p:nvSpPr>
        <p:spPr>
          <a:xfrm>
            <a:off x="1251678" y="1389413"/>
            <a:ext cx="10178322" cy="4490179"/>
          </a:xfrm>
        </p:spPr>
        <p:txBody>
          <a:bodyPr>
            <a:normAutofit fontScale="77500" lnSpcReduction="20000"/>
          </a:bodyPr>
          <a:lstStyle/>
          <a:p>
            <a:pPr algn="just" rtl="1"/>
            <a:r>
              <a:rPr lang="fa-IR" dirty="0" smtClean="0"/>
              <a:t> </a:t>
            </a:r>
            <a:r>
              <a:rPr lang="fa-IR" sz="3800" dirty="0" smtClean="0">
                <a:cs typeface="B Nazanin" panose="00000400000000000000" pitchFamily="2" charset="-78"/>
              </a:rPr>
              <a:t>شیر مادرکامل ترین غذا تا پایان 6 ماهگی برای نوزاد و شیرخوار است و تمام نیازهای غذایی شیرخوار را به تنهایی تامین میکند و شیرخوار نیاز به آب یا هیچ ماده غذایی دیگری ندارد. </a:t>
            </a:r>
          </a:p>
          <a:p>
            <a:pPr algn="just" rtl="1"/>
            <a:r>
              <a:rPr lang="fa-IR" sz="3800" dirty="0" smtClean="0">
                <a:cs typeface="B Nazanin" panose="00000400000000000000" pitchFamily="2" charset="-78"/>
              </a:rPr>
              <a:t>شیر مادر بهترین روند رشد و تکامل را برای برای نوزاد فراهم می کند .</a:t>
            </a:r>
          </a:p>
          <a:p>
            <a:pPr algn="just" rtl="1"/>
            <a:r>
              <a:rPr lang="fa-IR" sz="3800" dirty="0" smtClean="0">
                <a:cs typeface="B Nazanin" panose="00000400000000000000" pitchFamily="2" charset="-78"/>
              </a:rPr>
              <a:t>از ابتلا به سرطان ، دیابت،آسم ،اگزما ،آلرژی و عفونتهای تنفسی و گوارشی شیرخوار پیشگیری می کند .</a:t>
            </a:r>
          </a:p>
          <a:p>
            <a:pPr algn="just" rtl="1"/>
            <a:r>
              <a:rPr lang="fa-IR" sz="3800" dirty="0">
                <a:cs typeface="B Nazanin" panose="00000400000000000000" pitchFamily="2" charset="-78"/>
              </a:rPr>
              <a:t>ش</a:t>
            </a:r>
            <a:r>
              <a:rPr lang="fa-IR" sz="3800" dirty="0" smtClean="0">
                <a:cs typeface="B Nazanin" panose="00000400000000000000" pitchFamily="2" charset="-78"/>
              </a:rPr>
              <a:t>یر مادر مانع کالری بیش از حد و چاقی در نوزاد می شود و در نتیجه از بروز چاقی در بزرگسالی پیشگیری می کند .</a:t>
            </a:r>
          </a:p>
          <a:p>
            <a:pPr algn="just" rtl="1"/>
            <a:r>
              <a:rPr lang="fa-IR" sz="3800" dirty="0" smtClean="0">
                <a:cs typeface="B Nazanin" panose="00000400000000000000" pitchFamily="2" charset="-78"/>
              </a:rPr>
              <a:t>شیر مادر بهترین غذا برای نوزاد نارس –کم وزن و یا با بیماری های مختلف است و در دوران بیماری شیردهی به هیچ عنوان نباید قطع شود.</a:t>
            </a:r>
            <a:endParaRPr lang="en-US" sz="3800" dirty="0">
              <a:cs typeface="B Nazanin" panose="00000400000000000000" pitchFamily="2" charset="-78"/>
            </a:endParaRPr>
          </a:p>
        </p:txBody>
      </p:sp>
    </p:spTree>
    <p:extLst>
      <p:ext uri="{BB962C8B-B14F-4D97-AF65-F5344CB8AC3E}">
        <p14:creationId xmlns:p14="http://schemas.microsoft.com/office/powerpoint/2010/main" val="41763691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33459"/>
          </a:xfrm>
        </p:spPr>
        <p:txBody>
          <a:bodyPr>
            <a:normAutofit/>
          </a:bodyPr>
          <a:lstStyle/>
          <a:p>
            <a:pPr algn="ctr"/>
            <a:r>
              <a:rPr lang="fa-IR" sz="3200" dirty="0" smtClean="0">
                <a:cs typeface="B Titr" panose="00000700000000000000" pitchFamily="2" charset="-78"/>
              </a:rPr>
              <a:t>برخی از مشکلات شایع دوره نوزادی </a:t>
            </a:r>
            <a:endParaRPr lang="en-US" sz="3200" dirty="0">
              <a:cs typeface="B Titr" panose="00000700000000000000" pitchFamily="2" charset="-78"/>
            </a:endParaRPr>
          </a:p>
        </p:txBody>
      </p:sp>
      <p:sp>
        <p:nvSpPr>
          <p:cNvPr id="3" name="Content Placeholder 2"/>
          <p:cNvSpPr>
            <a:spLocks noGrp="1"/>
          </p:cNvSpPr>
          <p:nvPr>
            <p:ph idx="1"/>
          </p:nvPr>
        </p:nvSpPr>
        <p:spPr>
          <a:xfrm>
            <a:off x="1251678" y="1460665"/>
            <a:ext cx="10178322" cy="4418927"/>
          </a:xfrm>
        </p:spPr>
        <p:txBody>
          <a:bodyPr>
            <a:normAutofit lnSpcReduction="10000"/>
          </a:bodyPr>
          <a:lstStyle/>
          <a:p>
            <a:pPr algn="r" rtl="1"/>
            <a:r>
              <a:rPr lang="fa-IR" sz="3200" dirty="0" smtClean="0">
                <a:cs typeface="B Titr" panose="00000700000000000000" pitchFamily="2" charset="-78"/>
              </a:rPr>
              <a:t>باد گلو (آروغ زدن ):</a:t>
            </a:r>
            <a:endParaRPr lang="fa-IR" sz="2400" dirty="0"/>
          </a:p>
          <a:p>
            <a:pPr marL="0" indent="0" algn="just" rtl="1">
              <a:buNone/>
            </a:pPr>
            <a:r>
              <a:rPr lang="fa-IR" sz="3200" dirty="0" smtClean="0">
                <a:cs typeface="B Nazanin" panose="00000400000000000000" pitchFamily="2" charset="-78"/>
              </a:rPr>
              <a:t>آروغ زدن یعنی خروج هوای معده که در حین شیرخوردن بلعیده شده و در معده تجمع یافته  است.که این تجمع باعث نفخ شکم و در نتیجه بیقراری نوزاد میشود.و گاهی ترشحاتی به شکل آب دهان از دهان نوزاد خارج می شود.</a:t>
            </a:r>
          </a:p>
          <a:p>
            <a:pPr marL="0" indent="0" algn="just" rtl="1">
              <a:buNone/>
            </a:pPr>
            <a:r>
              <a:rPr lang="fa-IR" sz="3200" dirty="0" smtClean="0">
                <a:cs typeface="B Nazanin" panose="00000400000000000000" pitchFamily="2" charset="-78"/>
              </a:rPr>
              <a:t>پدر یا مادر باید نوزاد را عمودی بغل کرده و شکم او را روی شانه خود قرارداده و با دست ،پشت نوزادرا ماساژ دهند.</a:t>
            </a:r>
          </a:p>
          <a:p>
            <a:pPr marL="0" indent="0" algn="just" rtl="1">
              <a:buNone/>
            </a:pPr>
            <a:r>
              <a:rPr lang="fa-IR" sz="3200" dirty="0" smtClean="0">
                <a:cs typeface="B Nazanin" panose="00000400000000000000" pitchFamily="2" charset="-78"/>
              </a:rPr>
              <a:t>  مدت زمان لازم برای گرفتن آروغ نوزاد ممکن است 15 تا 20 دقیقه طول بکشد.</a:t>
            </a:r>
          </a:p>
          <a:p>
            <a:pPr marL="0" indent="0" algn="just" rtl="1">
              <a:buNone/>
            </a:pPr>
            <a:r>
              <a:rPr lang="fa-IR" sz="3200" dirty="0" smtClean="0">
                <a:cs typeface="B Nazanin" panose="00000400000000000000" pitchFamily="2" charset="-78"/>
              </a:rPr>
              <a:t>بعد از تغذیه از هر پستان آروغ نوزاد را باید بگیرند. </a:t>
            </a:r>
            <a:endParaRPr lang="en-US" sz="3200" dirty="0">
              <a:cs typeface="B Nazanin" panose="00000400000000000000" pitchFamily="2" charset="-78"/>
            </a:endParaRPr>
          </a:p>
        </p:txBody>
      </p:sp>
    </p:spTree>
    <p:extLst>
      <p:ext uri="{BB962C8B-B14F-4D97-AF65-F5344CB8AC3E}">
        <p14:creationId xmlns:p14="http://schemas.microsoft.com/office/powerpoint/2010/main" val="2410782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938151"/>
            <a:ext cx="10178322" cy="4941441"/>
          </a:xfrm>
        </p:spPr>
        <p:txBody>
          <a:bodyPr>
            <a:normAutofit fontScale="85000" lnSpcReduction="10000"/>
          </a:bodyPr>
          <a:lstStyle/>
          <a:p>
            <a:pPr algn="just" rtl="1"/>
            <a:r>
              <a:rPr lang="fa-IR" sz="3300" dirty="0" smtClean="0">
                <a:cs typeface="B Nazanin" panose="00000400000000000000" pitchFamily="2" charset="-78"/>
              </a:rPr>
              <a:t>پدر بودن و مادر شدن زمانی مقدس و عبادت محسوب میشود که والدین تمام تلاش خود را جهت پرورش و تربیت نیکوی فرزند به خدمت گیرند تا نوزاد فرشته صفت به انسانی مفید و متعهد مبدل گردد و دنیای زیبای خودش را خلق کند .</a:t>
            </a:r>
          </a:p>
          <a:p>
            <a:pPr algn="just" rtl="1"/>
            <a:r>
              <a:rPr lang="fa-IR" sz="3300" dirty="0" smtClean="0">
                <a:cs typeface="B Nazanin" panose="00000400000000000000" pitchFamily="2" charset="-78"/>
              </a:rPr>
              <a:t>پدر و مادر شدن میتواند سرآغاز تحولی عمیق و مثبت در زندگی خود والدین هم بشود </a:t>
            </a:r>
            <a:endParaRPr lang="en-US" sz="3300" dirty="0" smtClean="0">
              <a:cs typeface="B Nazanin" panose="00000400000000000000" pitchFamily="2" charset="-78"/>
            </a:endParaRPr>
          </a:p>
          <a:p>
            <a:pPr algn="just" rtl="1"/>
            <a:endParaRPr lang="en-US" sz="3300" dirty="0">
              <a:cs typeface="B Nazanin" panose="00000400000000000000" pitchFamily="2" charset="-78"/>
            </a:endParaRPr>
          </a:p>
          <a:p>
            <a:pPr marL="0" indent="0" algn="just" rtl="1">
              <a:buNone/>
            </a:pPr>
            <a:endParaRPr lang="fa-IR" sz="3300" dirty="0" smtClean="0">
              <a:cs typeface="B Nazanin" panose="00000400000000000000" pitchFamily="2" charset="-78"/>
            </a:endParaRPr>
          </a:p>
          <a:p>
            <a:pPr algn="just" rtl="1"/>
            <a:r>
              <a:rPr lang="fa-IR" sz="3300" dirty="0" smtClean="0">
                <a:cs typeface="B Nazanin" panose="00000400000000000000" pitchFamily="2" charset="-78"/>
              </a:rPr>
              <a:t>چهار هفته اول زندگی (دوران نوزادی)از مهمترین مراحل شکل گیری شخصیت انسان است.هرقدر به نیازهای این مرحله سریعتر پاسخ داده شود و نوزاد بیشتر در آغوش باشد و بیشتر لمس شود احساس امنیت عاطفی بیشتری خواهد کردو انسانی مهربانتر و عاطفی تر خواهد بود</a:t>
            </a:r>
            <a:r>
              <a:rPr lang="fa-IR" dirty="0" smtClean="0"/>
              <a:t>.</a:t>
            </a:r>
            <a:endParaRPr lang="en-US" dirty="0"/>
          </a:p>
        </p:txBody>
      </p:sp>
    </p:spTree>
    <p:extLst>
      <p:ext uri="{BB962C8B-B14F-4D97-AF65-F5344CB8AC3E}">
        <p14:creationId xmlns:p14="http://schemas.microsoft.com/office/powerpoint/2010/main" val="25236423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5677" y="602167"/>
            <a:ext cx="8312727" cy="5384714"/>
          </a:xfrm>
          <a:prstGeom prst="rect">
            <a:avLst/>
          </a:prstGeom>
        </p:spPr>
      </p:pic>
    </p:spTree>
    <p:extLst>
      <p:ext uri="{BB962C8B-B14F-4D97-AF65-F5344CB8AC3E}">
        <p14:creationId xmlns:p14="http://schemas.microsoft.com/office/powerpoint/2010/main" val="3889079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22308"/>
          </a:xfrm>
        </p:spPr>
        <p:txBody>
          <a:bodyPr>
            <a:normAutofit/>
          </a:bodyPr>
          <a:lstStyle/>
          <a:p>
            <a:pPr algn="ctr" rtl="1"/>
            <a:r>
              <a:rPr lang="fa-IR" sz="3200" dirty="0" smtClean="0">
                <a:cs typeface="B Titr" panose="00000700000000000000" pitchFamily="2" charset="-78"/>
              </a:rPr>
              <a:t>برگرداندن شیر (بالا آوردن )</a:t>
            </a:r>
            <a:endParaRPr lang="en-US" sz="3200" dirty="0">
              <a:cs typeface="B Titr" panose="00000700000000000000" pitchFamily="2" charset="-78"/>
            </a:endParaRPr>
          </a:p>
        </p:txBody>
      </p:sp>
      <p:sp>
        <p:nvSpPr>
          <p:cNvPr id="3" name="Content Placeholder 2"/>
          <p:cNvSpPr>
            <a:spLocks noGrp="1"/>
          </p:cNvSpPr>
          <p:nvPr>
            <p:ph idx="1"/>
          </p:nvPr>
        </p:nvSpPr>
        <p:spPr>
          <a:xfrm>
            <a:off x="1251678" y="1126273"/>
            <a:ext cx="10178322" cy="4753320"/>
          </a:xfrm>
        </p:spPr>
        <p:txBody>
          <a:bodyPr/>
          <a:lstStyle/>
          <a:p>
            <a:pPr algn="just" rtl="1"/>
            <a:r>
              <a:rPr lang="fa-IR" sz="3200" dirty="0" smtClean="0">
                <a:cs typeface="B Nazanin" panose="00000400000000000000" pitchFamily="2" charset="-78"/>
              </a:rPr>
              <a:t>یک پدیده شایع در ماه های اول زندگی است و به علت اینکه نوزاد بیش از ظرفیت معده اش شیر خورده است رخ میدهد.</a:t>
            </a:r>
          </a:p>
          <a:p>
            <a:pPr algn="just" rtl="1"/>
            <a:r>
              <a:rPr lang="fa-IR" sz="3200" dirty="0" smtClean="0">
                <a:cs typeface="B Nazanin" panose="00000400000000000000" pitchFamily="2" charset="-78"/>
              </a:rPr>
              <a:t>این پدیده نباید سبب نگرانی مادر شودمگر اینکه در شیر برگردانده شده خون وجود داشته باشد،یا نوزاد به خوبی وزن نگیردو یا با علائم تنفسی همراه باشد که در اینصورت باید به پزشک مراجعه کنند.</a:t>
            </a:r>
          </a:p>
          <a:p>
            <a:pPr algn="just" rtl="1"/>
            <a:r>
              <a:rPr lang="fa-IR" sz="3200" dirty="0" smtClean="0">
                <a:cs typeface="B Nazanin" panose="00000400000000000000" pitchFamily="2" charset="-78"/>
              </a:rPr>
              <a:t>مادر باید تفاوت بالاآوردن شیر و استفراغ را بشناسد .استفراغ سبب ناراحتی نوزاد میشود و حجم آن زیاد است .اگر نوزاد همیشه و بطور منظم بیش از یکبار در روز استفراغ میکند باید به پزشک مراجعه شود.</a:t>
            </a:r>
          </a:p>
          <a:p>
            <a:pPr algn="r" rtl="1"/>
            <a:endParaRPr lang="en-US" dirty="0"/>
          </a:p>
        </p:txBody>
      </p:sp>
    </p:spTree>
    <p:extLst>
      <p:ext uri="{BB962C8B-B14F-4D97-AF65-F5344CB8AC3E}">
        <p14:creationId xmlns:p14="http://schemas.microsoft.com/office/powerpoint/2010/main" val="33477656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10435"/>
          </a:xfrm>
        </p:spPr>
        <p:txBody>
          <a:bodyPr>
            <a:normAutofit/>
          </a:bodyPr>
          <a:lstStyle/>
          <a:p>
            <a:pPr algn="r" rtl="1"/>
            <a:r>
              <a:rPr lang="fa-IR" sz="3200" dirty="0" smtClean="0">
                <a:cs typeface="B Titr" panose="00000700000000000000" pitchFamily="2" charset="-78"/>
              </a:rPr>
              <a:t>راه هایی برای کاهش دفعات بالا آوردن شیر :</a:t>
            </a:r>
            <a:endParaRPr lang="en-US" sz="3200" dirty="0">
              <a:cs typeface="B Titr" panose="00000700000000000000" pitchFamily="2" charset="-78"/>
            </a:endParaRPr>
          </a:p>
        </p:txBody>
      </p:sp>
      <p:sp>
        <p:nvSpPr>
          <p:cNvPr id="3" name="Content Placeholder 2"/>
          <p:cNvSpPr>
            <a:spLocks noGrp="1"/>
          </p:cNvSpPr>
          <p:nvPr>
            <p:ph idx="1"/>
          </p:nvPr>
        </p:nvSpPr>
        <p:spPr>
          <a:xfrm>
            <a:off x="1251678" y="1260089"/>
            <a:ext cx="10178322" cy="4619504"/>
          </a:xfrm>
        </p:spPr>
        <p:txBody>
          <a:bodyPr>
            <a:noAutofit/>
          </a:bodyPr>
          <a:lstStyle/>
          <a:p>
            <a:pPr algn="just" rtl="1"/>
            <a:r>
              <a:rPr lang="fa-IR" sz="3200" dirty="0" smtClean="0">
                <a:cs typeface="B Nazanin" panose="00000400000000000000" pitchFamily="2" charset="-78"/>
              </a:rPr>
              <a:t>در هنگام شیر دادن  باید آرامش وجود داشته باشد.</a:t>
            </a:r>
          </a:p>
          <a:p>
            <a:pPr algn="just" rtl="1"/>
            <a:r>
              <a:rPr lang="fa-IR" sz="3200" dirty="0" smtClean="0">
                <a:cs typeface="B Nazanin" panose="00000400000000000000" pitchFamily="2" charset="-78"/>
              </a:rPr>
              <a:t>سعی شود قبل از گرسنگی شدید به نوزاد شیر داده شود</a:t>
            </a:r>
            <a:r>
              <a:rPr lang="fa-IR" sz="3200" dirty="0">
                <a:cs typeface="B Nazanin" panose="00000400000000000000" pitchFamily="2" charset="-78"/>
              </a:rPr>
              <a:t>. .(به مقدار کم همراه با دفعات زیاد </a:t>
            </a:r>
            <a:r>
              <a:rPr lang="fa-IR" sz="3200" dirty="0" smtClean="0">
                <a:cs typeface="B Nazanin" panose="00000400000000000000" pitchFamily="2" charset="-78"/>
              </a:rPr>
              <a:t>)</a:t>
            </a:r>
          </a:p>
          <a:p>
            <a:pPr algn="just" rtl="1"/>
            <a:r>
              <a:rPr lang="fa-IR" sz="3200" dirty="0" smtClean="0">
                <a:cs typeface="B Nazanin" panose="00000400000000000000" pitchFamily="2" charset="-78"/>
              </a:rPr>
              <a:t>بلافاصله بعد از شیرخوردن از بازی کردن با او و فشار دادن شکم او پرهیز شود.</a:t>
            </a:r>
          </a:p>
          <a:p>
            <a:pPr algn="just" rtl="1"/>
            <a:r>
              <a:rPr lang="fa-IR" sz="3200" dirty="0" smtClean="0">
                <a:cs typeface="B Nazanin" panose="00000400000000000000" pitchFamily="2" charset="-78"/>
              </a:rPr>
              <a:t>بعد از شیرخوردن نوزاد در وضعیت نیم نشسته در صندلی و یا کالسکه مخصوص قرار گیرد.</a:t>
            </a:r>
          </a:p>
          <a:p>
            <a:pPr algn="just" rtl="1"/>
            <a:r>
              <a:rPr lang="fa-IR" sz="3200" dirty="0" smtClean="0">
                <a:cs typeface="B Nazanin" panose="00000400000000000000" pitchFamily="2" charset="-78"/>
              </a:rPr>
              <a:t>برای خوابیدن نوزاد بستر او زاویه 30 درجه با سطح افق داشته باشدبه نحوی که سر بالاتر و پاها پایین تر قرار بگیرد.</a:t>
            </a:r>
            <a:endParaRPr lang="en-US" sz="3200" dirty="0">
              <a:cs typeface="B Nazanin" panose="00000400000000000000" pitchFamily="2" charset="-78"/>
            </a:endParaRPr>
          </a:p>
        </p:txBody>
      </p:sp>
    </p:spTree>
    <p:extLst>
      <p:ext uri="{BB962C8B-B14F-4D97-AF65-F5344CB8AC3E}">
        <p14:creationId xmlns:p14="http://schemas.microsoft.com/office/powerpoint/2010/main" val="13374761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654678"/>
          </a:xfrm>
        </p:spPr>
        <p:txBody>
          <a:bodyPr>
            <a:normAutofit/>
          </a:bodyPr>
          <a:lstStyle/>
          <a:p>
            <a:pPr algn="ctr" rtl="1"/>
            <a:r>
              <a:rPr lang="fa-IR" sz="3200" dirty="0" smtClean="0">
                <a:cs typeface="B Titr" panose="00000700000000000000" pitchFamily="2" charset="-78"/>
              </a:rPr>
              <a:t>گریه و بی قراری نوزاد</a:t>
            </a:r>
            <a:endParaRPr lang="en-US" sz="3200" dirty="0">
              <a:cs typeface="B Titr" panose="00000700000000000000" pitchFamily="2" charset="-78"/>
            </a:endParaRPr>
          </a:p>
        </p:txBody>
      </p:sp>
      <p:sp>
        <p:nvSpPr>
          <p:cNvPr id="3" name="Content Placeholder 2"/>
          <p:cNvSpPr>
            <a:spLocks noGrp="1"/>
          </p:cNvSpPr>
          <p:nvPr>
            <p:ph idx="1"/>
          </p:nvPr>
        </p:nvSpPr>
        <p:spPr>
          <a:xfrm>
            <a:off x="1251678" y="1341912"/>
            <a:ext cx="10178322" cy="5237307"/>
          </a:xfrm>
        </p:spPr>
        <p:txBody>
          <a:bodyPr>
            <a:noAutofit/>
          </a:bodyPr>
          <a:lstStyle/>
          <a:p>
            <a:pPr algn="r" rtl="1"/>
            <a:r>
              <a:rPr lang="fa-IR" sz="2800" dirty="0" smtClean="0">
                <a:cs typeface="B Nazanin" panose="00000400000000000000" pitchFamily="2" charset="-78"/>
              </a:rPr>
              <a:t>نوزاد با گریه خواسته های خود را بیان میکند. نوزادان رفتارهای مختلفی دارند بعضیها نسبت به تغییرات بسیار حساس هستند در حالیکه بعضی دیگر زودتر عادت میکنند. </a:t>
            </a:r>
          </a:p>
          <a:p>
            <a:pPr algn="r" rtl="1"/>
            <a:r>
              <a:rPr lang="fa-IR" sz="2800" dirty="0" smtClean="0">
                <a:cs typeface="B Nazanin" panose="00000400000000000000" pitchFamily="2" charset="-78"/>
              </a:rPr>
              <a:t>از جمله علل گریه نوزاد :</a:t>
            </a:r>
          </a:p>
          <a:p>
            <a:pPr algn="r" rtl="1"/>
            <a:r>
              <a:rPr lang="fa-IR" sz="2800" dirty="0" smtClean="0">
                <a:cs typeface="B Nazanin" panose="00000400000000000000" pitchFamily="2" charset="-78"/>
              </a:rPr>
              <a:t>خیس بودن کهنه –سوختگی ناحیه تناسلی-پوشاندن زیاد نوزادو بالا بودن دمای بدن –سردی یا گرمی اتاق – وجود فشار در بستن کهنه –سرو صدا –التهاب سر آلت تناسلی –ریفلاکس (برگرداندن مکرر شیر )– نیش پشه </a:t>
            </a:r>
          </a:p>
          <a:p>
            <a:pPr algn="r" rtl="1"/>
            <a:r>
              <a:rPr lang="fa-IR" sz="2800" dirty="0" smtClean="0">
                <a:cs typeface="B Nazanin" panose="00000400000000000000" pitchFamily="2" charset="-78"/>
              </a:rPr>
              <a:t>نوشیدن چای پررنگ ،قهوه –نوشابه های کافئین دار و خوردن زیاد ادویه هاتوسط مادر   میتواند سبب حساسیت گریه و بیقراری نوزاد شود.</a:t>
            </a:r>
          </a:p>
          <a:p>
            <a:pPr algn="r" rtl="1"/>
            <a:r>
              <a:rPr lang="fa-IR" sz="2800" dirty="0" smtClean="0">
                <a:cs typeface="B Nazanin" panose="00000400000000000000" pitchFamily="2" charset="-78"/>
              </a:rPr>
              <a:t>گاهی گریه نوزاد فقط به علت نیاز به بغل کردن توسط والدین میباشد. والدین می بایست تا حد امکان نوزاد خود را در آغوش گرفته و روی سینه خود بخوابانند.</a:t>
            </a:r>
            <a:endParaRPr lang="en-US" sz="2800" dirty="0">
              <a:cs typeface="B Nazanin" panose="00000400000000000000" pitchFamily="2" charset="-78"/>
            </a:endParaRPr>
          </a:p>
        </p:txBody>
      </p:sp>
    </p:spTree>
    <p:extLst>
      <p:ext uri="{BB962C8B-B14F-4D97-AF65-F5344CB8AC3E}">
        <p14:creationId xmlns:p14="http://schemas.microsoft.com/office/powerpoint/2010/main" val="14917711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712519"/>
            <a:ext cx="10178322" cy="5167073"/>
          </a:xfrm>
        </p:spPr>
        <p:txBody>
          <a:bodyPr>
            <a:normAutofit/>
          </a:bodyPr>
          <a:lstStyle/>
          <a:p>
            <a:pPr algn="r" rtl="1"/>
            <a:r>
              <a:rPr lang="fa-IR" sz="3200" dirty="0" smtClean="0">
                <a:cs typeface="B Nazanin" panose="00000400000000000000" pitchFamily="2" charset="-78"/>
              </a:rPr>
              <a:t>گاهی با شروع عادت ماهیانه مادر حجم شیر مادر موقتا کاهش پیدا میکند که نوزاد گرسنه مانده و بی قرار میشود .بهتر است در این روزها شیرخوار با فواصل زمانی کوتاهتر تغذیه شود.</a:t>
            </a:r>
          </a:p>
          <a:p>
            <a:pPr algn="r" rtl="1"/>
            <a:r>
              <a:rPr lang="fa-IR" sz="3200" dirty="0" smtClean="0">
                <a:cs typeface="B Nazanin" panose="00000400000000000000" pitchFamily="2" charset="-78"/>
              </a:rPr>
              <a:t>مهمترین راه برخورد با گریه نوزاد پاسخ سریع به آن در ماه های اول تولد است .این امر باعث میشود نوزاد کمتر گریه کند .</a:t>
            </a:r>
          </a:p>
          <a:p>
            <a:pPr algn="r" rtl="1"/>
            <a:r>
              <a:rPr lang="fa-IR" sz="3200" dirty="0" smtClean="0">
                <a:cs typeface="B Nazanin" panose="00000400000000000000" pitchFamily="2" charset="-78"/>
              </a:rPr>
              <a:t>اگر حالت جیغ کشیدن و هراس در گریه شیرخوار هست باید احتمال وجود مسایلی که برایش </a:t>
            </a:r>
            <a:r>
              <a:rPr lang="fa-IR" sz="3200" dirty="0" smtClean="0">
                <a:solidFill>
                  <a:srgbClr val="FF0000"/>
                </a:solidFill>
                <a:cs typeface="B Nazanin" panose="00000400000000000000" pitchFamily="2" charset="-78"/>
              </a:rPr>
              <a:t>ایجاد درد </a:t>
            </a:r>
            <a:r>
              <a:rPr lang="fa-IR" sz="3200" dirty="0" smtClean="0">
                <a:cs typeface="B Nazanin" panose="00000400000000000000" pitchFamily="2" charset="-78"/>
              </a:rPr>
              <a:t>میکند در نظر داشت.(گزش حشره – لباسش اورا اذیت میکند- نخ یا تار مویی دور یکی از انگشتانش پیچیده )</a:t>
            </a:r>
            <a:endParaRPr lang="en-US" sz="3200" dirty="0">
              <a:cs typeface="B Nazanin" panose="00000400000000000000" pitchFamily="2" charset="-78"/>
            </a:endParaRPr>
          </a:p>
        </p:txBody>
      </p:sp>
    </p:spTree>
    <p:extLst>
      <p:ext uri="{BB962C8B-B14F-4D97-AF65-F5344CB8AC3E}">
        <p14:creationId xmlns:p14="http://schemas.microsoft.com/office/powerpoint/2010/main" val="2365647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810795"/>
          </a:xfrm>
        </p:spPr>
        <p:txBody>
          <a:bodyPr/>
          <a:lstStyle/>
          <a:p>
            <a:pPr algn="ctr" rtl="1"/>
            <a:r>
              <a:rPr lang="fa-IR" sz="3200" dirty="0" smtClean="0">
                <a:cs typeface="B Titr" panose="00000700000000000000" pitchFamily="2" charset="-78"/>
              </a:rPr>
              <a:t>قولنج</a:t>
            </a:r>
            <a:r>
              <a:rPr lang="fa-IR" dirty="0" smtClean="0"/>
              <a:t> </a:t>
            </a:r>
            <a:endParaRPr lang="en-US" dirty="0"/>
          </a:p>
        </p:txBody>
      </p:sp>
      <p:sp>
        <p:nvSpPr>
          <p:cNvPr id="3" name="Content Placeholder 2"/>
          <p:cNvSpPr>
            <a:spLocks noGrp="1"/>
          </p:cNvSpPr>
          <p:nvPr>
            <p:ph idx="1"/>
          </p:nvPr>
        </p:nvSpPr>
        <p:spPr>
          <a:xfrm>
            <a:off x="1251678" y="1080655"/>
            <a:ext cx="10178322" cy="5688135"/>
          </a:xfrm>
        </p:spPr>
        <p:txBody>
          <a:bodyPr>
            <a:noAutofit/>
          </a:bodyPr>
          <a:lstStyle/>
          <a:p>
            <a:pPr algn="just" rtl="1"/>
            <a:r>
              <a:rPr lang="fa-IR" sz="3200" dirty="0" smtClean="0">
                <a:cs typeface="B Nazanin" panose="00000400000000000000" pitchFamily="2" charset="-78"/>
              </a:rPr>
              <a:t>کولیک یا قولنچ :</a:t>
            </a:r>
          </a:p>
          <a:p>
            <a:pPr algn="just" rtl="1"/>
            <a:r>
              <a:rPr lang="fa-IR" sz="3200" dirty="0" smtClean="0">
                <a:cs typeface="B Nazanin" panose="00000400000000000000" pitchFamily="2" charset="-78"/>
              </a:rPr>
              <a:t>شیرخواری که قسمت عمده ای از روز را گریه میکند ممکن است کولیکی باشد.</a:t>
            </a:r>
          </a:p>
          <a:p>
            <a:pPr algn="just" rtl="1"/>
            <a:r>
              <a:rPr lang="fa-IR" sz="3200" dirty="0" smtClean="0">
                <a:cs typeface="B Nazanin" panose="00000400000000000000" pitchFamily="2" charset="-78"/>
              </a:rPr>
              <a:t>امروزه اکثر صاحب نظران موافقند که شیرخواران کولیکی از درد خیلی  شدید جسمی رنج میبرند.</a:t>
            </a:r>
          </a:p>
          <a:p>
            <a:pPr algn="just" rtl="1"/>
            <a:r>
              <a:rPr lang="fa-IR" sz="3200" dirty="0" smtClean="0">
                <a:cs typeface="B Nazanin" panose="00000400000000000000" pitchFamily="2" charset="-78"/>
              </a:rPr>
              <a:t>در هنگام کولیک تمام بدن شیرخوار در انقباض است .شیرخوارمعمولا زانوها را روی شکم خود جمع می کند دستها را مشت میکند ،چهره او درد شدید را نشان می دهد و باصدای زیر به شدت فریاد می کشد. </a:t>
            </a:r>
          </a:p>
          <a:p>
            <a:pPr algn="just" rtl="1"/>
            <a:r>
              <a:rPr lang="fa-IR" sz="3200" dirty="0" smtClean="0">
                <a:cs typeface="B Nazanin" panose="00000400000000000000" pitchFamily="2" charset="-78"/>
              </a:rPr>
              <a:t>درد کولیکی معمولا عصرها یا شب ها اتفاق می افتد و ممکن است ساعتها طول بکشد.با گریه طولانی شیرخوار هوای زیاد می بلعد که مشکل انها را تشدید می کند .</a:t>
            </a:r>
          </a:p>
          <a:p>
            <a:pPr algn="just" rtl="1"/>
            <a:endParaRPr lang="en-US" sz="3200" dirty="0">
              <a:cs typeface="B Nazanin" panose="00000400000000000000" pitchFamily="2" charset="-78"/>
            </a:endParaRPr>
          </a:p>
        </p:txBody>
      </p:sp>
    </p:spTree>
    <p:extLst>
      <p:ext uri="{BB962C8B-B14F-4D97-AF65-F5344CB8AC3E}">
        <p14:creationId xmlns:p14="http://schemas.microsoft.com/office/powerpoint/2010/main" val="25407342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760021"/>
            <a:ext cx="10178322" cy="5119571"/>
          </a:xfrm>
        </p:spPr>
        <p:txBody>
          <a:bodyPr>
            <a:normAutofit/>
          </a:bodyPr>
          <a:lstStyle/>
          <a:p>
            <a:pPr algn="r" rtl="1"/>
            <a:endParaRPr lang="fa-IR" sz="2800" dirty="0" smtClean="0"/>
          </a:p>
          <a:p>
            <a:pPr algn="just" rtl="1"/>
            <a:endParaRPr lang="fa-IR" sz="3200" dirty="0">
              <a:cs typeface="B Nazanin" panose="00000400000000000000" pitchFamily="2" charset="-78"/>
            </a:endParaRPr>
          </a:p>
          <a:p>
            <a:pPr algn="just" rtl="1"/>
            <a:r>
              <a:rPr lang="fa-IR" sz="3200" dirty="0" smtClean="0">
                <a:cs typeface="B Nazanin" panose="00000400000000000000" pitchFamily="2" charset="-78"/>
              </a:rPr>
              <a:t>مادر شیرخواری که آرام شدنی نیست ممکن است احساس درماندگی و عدم توانایی بکند.صبور بودن والدین و بغل کردن مکرر نوزاد شرطی لازم است .</a:t>
            </a:r>
          </a:p>
          <a:p>
            <a:pPr algn="just" rtl="1"/>
            <a:r>
              <a:rPr lang="fa-IR" sz="3200" dirty="0" smtClean="0">
                <a:cs typeface="B Nazanin" panose="00000400000000000000" pitchFamily="2" charset="-78"/>
              </a:rPr>
              <a:t>والدین در چنین شرایطی هر چقدر هم بی حوصله و عصبانی باشند حق ندارند شیرخوار را با خشونت تکان دهند زیرا این کار ممکن است باعث کوری ،آسیبهای مغزی و حتی مرگ شود .</a:t>
            </a:r>
          </a:p>
          <a:p>
            <a:pPr algn="r" rtl="1"/>
            <a:endParaRPr lang="en-US" sz="2800" dirty="0"/>
          </a:p>
        </p:txBody>
      </p:sp>
    </p:spTree>
    <p:extLst>
      <p:ext uri="{BB962C8B-B14F-4D97-AF65-F5344CB8AC3E}">
        <p14:creationId xmlns:p14="http://schemas.microsoft.com/office/powerpoint/2010/main" val="37798619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74906"/>
          </a:xfrm>
        </p:spPr>
        <p:txBody>
          <a:bodyPr>
            <a:normAutofit/>
          </a:bodyPr>
          <a:lstStyle/>
          <a:p>
            <a:pPr algn="ctr" rtl="1"/>
            <a:r>
              <a:rPr lang="fa-IR" sz="3200" dirty="0" smtClean="0">
                <a:cs typeface="B Titr" panose="00000700000000000000" pitchFamily="2" charset="-78"/>
              </a:rPr>
              <a:t>در چه مواردی باید فورا به پزشک مراجعه کرد؟</a:t>
            </a:r>
            <a:endParaRPr lang="en-US" sz="3200" dirty="0">
              <a:cs typeface="B Titr" panose="00000700000000000000" pitchFamily="2" charset="-78"/>
            </a:endParaRPr>
          </a:p>
        </p:txBody>
      </p:sp>
      <p:sp>
        <p:nvSpPr>
          <p:cNvPr id="3" name="Content Placeholder 2"/>
          <p:cNvSpPr>
            <a:spLocks noGrp="1"/>
          </p:cNvSpPr>
          <p:nvPr>
            <p:ph idx="1"/>
          </p:nvPr>
        </p:nvSpPr>
        <p:spPr>
          <a:xfrm>
            <a:off x="838200" y="1140032"/>
            <a:ext cx="10515600" cy="6108261"/>
          </a:xfrm>
        </p:spPr>
        <p:txBody>
          <a:bodyPr>
            <a:noAutofit/>
          </a:bodyPr>
          <a:lstStyle/>
          <a:p>
            <a:pPr algn="r" rtl="1"/>
            <a:r>
              <a:rPr lang="fa-IR" dirty="0" smtClean="0">
                <a:cs typeface="B Nazanin" panose="00000400000000000000" pitchFamily="2" charset="-78"/>
              </a:rPr>
              <a:t>دهان نوزاد خشک باشد</a:t>
            </a:r>
          </a:p>
          <a:p>
            <a:pPr algn="r" rtl="1"/>
            <a:r>
              <a:rPr lang="fa-IR" dirty="0" smtClean="0">
                <a:cs typeface="B Nazanin" panose="00000400000000000000" pitchFamily="2" charset="-78"/>
              </a:rPr>
              <a:t>ملاج او فرو رفته یا برجسته است و یا تشنج میکند</a:t>
            </a:r>
          </a:p>
          <a:p>
            <a:pPr algn="r" rtl="1"/>
            <a:r>
              <a:rPr lang="fa-IR" dirty="0" smtClean="0">
                <a:cs typeface="B Nazanin" panose="00000400000000000000" pitchFamily="2" charset="-78"/>
              </a:rPr>
              <a:t>اسهال یا مدفوع خونی دارد </a:t>
            </a:r>
          </a:p>
          <a:p>
            <a:pPr algn="r" rtl="1"/>
            <a:r>
              <a:rPr lang="fa-IR" dirty="0" smtClean="0">
                <a:cs typeface="B Nazanin" panose="00000400000000000000" pitchFamily="2" charset="-78"/>
              </a:rPr>
              <a:t>بعد از 2 هفته هنوز به وزن زمان تولدش نرسیده است.</a:t>
            </a:r>
          </a:p>
          <a:p>
            <a:pPr algn="r" rtl="1"/>
            <a:r>
              <a:rPr lang="fa-IR" dirty="0" smtClean="0">
                <a:cs typeface="B Nazanin" panose="00000400000000000000" pitchFamily="2" charset="-78"/>
              </a:rPr>
              <a:t>وزن از دست میدهد</a:t>
            </a:r>
          </a:p>
          <a:p>
            <a:pPr algn="r" rtl="1"/>
            <a:r>
              <a:rPr lang="fa-IR" dirty="0" smtClean="0">
                <a:cs typeface="B Nazanin" panose="00000400000000000000" pitchFamily="2" charset="-78"/>
              </a:rPr>
              <a:t>تب دارد (حرارت زیر بغل بالای 37.5 درجه )</a:t>
            </a:r>
          </a:p>
          <a:p>
            <a:pPr algn="r" rtl="1"/>
            <a:r>
              <a:rPr lang="fa-IR" dirty="0" smtClean="0">
                <a:cs typeface="B Nazanin" panose="00000400000000000000" pitchFamily="2" charset="-78"/>
              </a:rPr>
              <a:t>دمای بدن نوزاد پایین است (زیر بغل کمتر از 36.4)</a:t>
            </a:r>
          </a:p>
          <a:p>
            <a:pPr algn="r" rtl="1"/>
            <a:r>
              <a:rPr lang="fa-IR" dirty="0" smtClean="0">
                <a:cs typeface="B Nazanin" panose="00000400000000000000" pitchFamily="2" charset="-78"/>
              </a:rPr>
              <a:t>بدنش شل و بیحال است.</a:t>
            </a:r>
          </a:p>
          <a:p>
            <a:pPr algn="r" rtl="1"/>
            <a:r>
              <a:rPr lang="fa-IR" dirty="0" smtClean="0">
                <a:cs typeface="B Nazanin" panose="00000400000000000000" pitchFamily="2" charset="-78"/>
              </a:rPr>
              <a:t>لبها و زبانش کبود است .</a:t>
            </a:r>
          </a:p>
          <a:p>
            <a:pPr algn="r" rtl="1"/>
            <a:r>
              <a:rPr lang="fa-IR" dirty="0" smtClean="0">
                <a:cs typeface="B Nazanin" panose="00000400000000000000" pitchFamily="2" charset="-78"/>
              </a:rPr>
              <a:t>پوست بدن و چشم هایش </a:t>
            </a:r>
            <a:r>
              <a:rPr lang="fa-IR" dirty="0">
                <a:cs typeface="B Nazanin" panose="00000400000000000000" pitchFamily="2" charset="-78"/>
              </a:rPr>
              <a:t> </a:t>
            </a:r>
            <a:r>
              <a:rPr lang="fa-IR" dirty="0" smtClean="0">
                <a:cs typeface="B Nazanin" panose="00000400000000000000" pitchFamily="2" charset="-78"/>
              </a:rPr>
              <a:t>زرد است </a:t>
            </a:r>
          </a:p>
          <a:p>
            <a:pPr algn="r" rtl="1"/>
            <a:r>
              <a:rPr lang="fa-IR" dirty="0" smtClean="0">
                <a:cs typeface="B Nazanin" panose="00000400000000000000" pitchFamily="2" charset="-78"/>
              </a:rPr>
              <a:t>تعداد تنفس بیش از 60 بار در دقیقه است </a:t>
            </a:r>
          </a:p>
          <a:p>
            <a:pPr algn="r" rtl="1"/>
            <a:r>
              <a:rPr lang="fa-IR" dirty="0" smtClean="0">
                <a:cs typeface="B Nazanin" panose="00000400000000000000" pitchFamily="2" charset="-78"/>
              </a:rPr>
              <a:t>سرفه می کند </a:t>
            </a:r>
          </a:p>
          <a:p>
            <a:pPr algn="r" rtl="1"/>
            <a:r>
              <a:rPr lang="fa-IR" dirty="0" smtClean="0">
                <a:cs typeface="B Nazanin" panose="00000400000000000000" pitchFamily="2" charset="-78"/>
              </a:rPr>
              <a:t>خیلی می خوابد و سخت بیدار می شود </a:t>
            </a:r>
            <a:r>
              <a:rPr lang="fa-IR" dirty="0" smtClean="0"/>
              <a:t>.</a:t>
            </a:r>
            <a:endParaRPr lang="en-US" dirty="0"/>
          </a:p>
        </p:txBody>
      </p:sp>
    </p:spTree>
    <p:extLst>
      <p:ext uri="{BB962C8B-B14F-4D97-AF65-F5344CB8AC3E}">
        <p14:creationId xmlns:p14="http://schemas.microsoft.com/office/powerpoint/2010/main" val="18945548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1678" y="382385"/>
            <a:ext cx="10178322" cy="985450"/>
          </a:xfrm>
        </p:spPr>
        <p:txBody>
          <a:bodyPr>
            <a:normAutofit/>
          </a:bodyPr>
          <a:lstStyle/>
          <a:p>
            <a:pPr algn="ctr" rtl="1"/>
            <a:r>
              <a:rPr lang="fa-IR" sz="3200" dirty="0" smtClean="0">
                <a:cs typeface="B Titr" panose="00000700000000000000" pitchFamily="2" charset="-78"/>
              </a:rPr>
              <a:t>مراقبتهای معمول نوزادان </a:t>
            </a:r>
            <a:endParaRPr lang="en-US" sz="3200" dirty="0">
              <a:cs typeface="B Titr" panose="00000700000000000000" pitchFamily="2" charset="-78"/>
            </a:endParaRPr>
          </a:p>
        </p:txBody>
      </p:sp>
      <p:sp>
        <p:nvSpPr>
          <p:cNvPr id="5" name="Content Placeholder 4"/>
          <p:cNvSpPr>
            <a:spLocks noGrp="1"/>
          </p:cNvSpPr>
          <p:nvPr>
            <p:ph idx="1"/>
          </p:nvPr>
        </p:nvSpPr>
        <p:spPr>
          <a:xfrm>
            <a:off x="1251678" y="1367834"/>
            <a:ext cx="10178322" cy="5490165"/>
          </a:xfrm>
        </p:spPr>
        <p:txBody>
          <a:bodyPr>
            <a:noAutofit/>
          </a:bodyPr>
          <a:lstStyle/>
          <a:p>
            <a:pPr algn="just" rtl="1"/>
            <a:r>
              <a:rPr lang="fa-IR" sz="2400" dirty="0" smtClean="0">
                <a:cs typeface="B Nazanin" panose="00000400000000000000" pitchFamily="2" charset="-78"/>
              </a:rPr>
              <a:t>لباس نوزاد بایداز جنس پنبه ای و نرم باشد</a:t>
            </a:r>
          </a:p>
          <a:p>
            <a:pPr algn="just" rtl="1"/>
            <a:r>
              <a:rPr lang="fa-IR" sz="2400" dirty="0" smtClean="0">
                <a:cs typeface="B Nazanin" panose="00000400000000000000" pitchFamily="2" charset="-78"/>
              </a:rPr>
              <a:t>پوشش نوزاد باید متناسب با فصل باشدو موقعیت آب و هوایی را در نظر باید گرفت. </a:t>
            </a:r>
          </a:p>
          <a:p>
            <a:pPr algn="just" rtl="1"/>
            <a:r>
              <a:rPr lang="fa-IR" sz="2400" dirty="0" smtClean="0">
                <a:cs typeface="B Nazanin" panose="00000400000000000000" pitchFamily="2" charset="-78"/>
              </a:rPr>
              <a:t>دمای مناسب اتاق برای نوزاد بین 25تا 27 درجه سانتیگراد است و بهتر است گردش هواجریان داشته  باشد اما نوزاد در معرض کوران قرار نگیرد.</a:t>
            </a:r>
          </a:p>
          <a:p>
            <a:pPr algn="just" rtl="1"/>
            <a:r>
              <a:rPr lang="fa-IR" sz="2400" dirty="0" smtClean="0">
                <a:cs typeface="B Nazanin" panose="00000400000000000000" pitchFamily="2" charset="-78"/>
              </a:rPr>
              <a:t>جای خواب نوزاد باید خشک –گرم -امن و در محل کم نور و بی سروصدا ودر کنار مادر باشد. </a:t>
            </a:r>
          </a:p>
          <a:p>
            <a:pPr algn="just" rtl="1"/>
            <a:r>
              <a:rPr lang="fa-IR" sz="2400" dirty="0" smtClean="0">
                <a:cs typeface="B Nazanin" panose="00000400000000000000" pitchFamily="2" charset="-78"/>
              </a:rPr>
              <a:t>تخت نوزاد باید لبه داشته باشد و یا نوزاد سمت دیوار خوابانده شود لبه های تخت نباید فلزی و برنده باشد فاصله نرده های تخت بیش از 6 سانتی متر نباشد زیرا ممکن است سر نوزاد لای انها گیر کند.</a:t>
            </a:r>
          </a:p>
          <a:p>
            <a:pPr algn="just" rtl="1"/>
            <a:r>
              <a:rPr lang="fa-IR" sz="2400" dirty="0" smtClean="0">
                <a:cs typeface="B Nazanin" panose="00000400000000000000" pitchFamily="2" charset="-78"/>
              </a:rPr>
              <a:t>تشک  نوزاد بیش از حد نرم نباشد و لحاف و پتوی او متناسب فصل فراهم شود .</a:t>
            </a:r>
          </a:p>
          <a:p>
            <a:pPr algn="just" rtl="1"/>
            <a:r>
              <a:rPr lang="fa-IR" sz="2400" dirty="0" smtClean="0">
                <a:cs typeface="B Nazanin" panose="00000400000000000000" pitchFamily="2" charset="-78"/>
              </a:rPr>
              <a:t>بهتر است نوزاد به پهلو خوابانده شود و یا به پشت در حالیکه سرش به یک طرف است .</a:t>
            </a:r>
            <a:endParaRPr lang="en-US" sz="2400" dirty="0">
              <a:cs typeface="B Nazanin" panose="00000400000000000000" pitchFamily="2" charset="-78"/>
            </a:endParaRPr>
          </a:p>
        </p:txBody>
      </p:sp>
    </p:spTree>
    <p:extLst>
      <p:ext uri="{BB962C8B-B14F-4D97-AF65-F5344CB8AC3E}">
        <p14:creationId xmlns:p14="http://schemas.microsoft.com/office/powerpoint/2010/main" val="22100181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12519"/>
            <a:ext cx="10515600" cy="5464444"/>
          </a:xfrm>
        </p:spPr>
        <p:txBody>
          <a:bodyPr>
            <a:normAutofit/>
          </a:bodyPr>
          <a:lstStyle/>
          <a:p>
            <a:pPr algn="just" rtl="1"/>
            <a:r>
              <a:rPr lang="fa-IR" sz="2400" dirty="0" smtClean="0">
                <a:cs typeface="B Nazanin" panose="00000400000000000000" pitchFamily="2" charset="-78"/>
              </a:rPr>
              <a:t>زیر سر نوزاد بالش استفاده نشود.</a:t>
            </a:r>
          </a:p>
          <a:p>
            <a:pPr algn="just" rtl="1"/>
            <a:r>
              <a:rPr lang="fa-IR" sz="2400" dirty="0" smtClean="0">
                <a:cs typeface="B Nazanin" panose="00000400000000000000" pitchFamily="2" charset="-78"/>
              </a:rPr>
              <a:t>بستر نوزاد زاویه ای حدود 30 درجه با سطح افق داشته باشدبرای ایجاد این شیب میتوان زیر بستر نوزاد در ناحیه سر یک پتو یا حوله کوچک استفاده کرد.</a:t>
            </a:r>
          </a:p>
          <a:p>
            <a:pPr algn="just" rtl="1"/>
            <a:r>
              <a:rPr lang="fa-IR" sz="2400" dirty="0" smtClean="0">
                <a:cs typeface="B Nazanin" panose="00000400000000000000" pitchFamily="2" charset="-78"/>
              </a:rPr>
              <a:t>نور زیاد و مداوم باعث بی قراری نوزاد میشود بنابراین بهتر است نور اتاق نوزاد ملایم و در طی شب نیز از چراغ خواب با نور کم استفاده شود.</a:t>
            </a:r>
          </a:p>
          <a:p>
            <a:pPr algn="just" rtl="1"/>
            <a:r>
              <a:rPr lang="fa-IR" sz="2400" dirty="0" smtClean="0">
                <a:cs typeface="B Nazanin" panose="00000400000000000000" pitchFamily="2" charset="-78"/>
              </a:rPr>
              <a:t>نوزاد بطور متوسط 16تا18 ساعت در شبانه روز میخوابد و هربار خوابیدن ممکن است بین 20 دقیقه تا 3 ساعت طول بکشد.</a:t>
            </a:r>
          </a:p>
          <a:p>
            <a:pPr algn="just" rtl="1"/>
            <a:r>
              <a:rPr lang="fa-IR" sz="2400" dirty="0" smtClean="0">
                <a:cs typeface="B Nazanin" panose="00000400000000000000" pitchFamily="2" charset="-78"/>
              </a:rPr>
              <a:t>در سال اول زندگی نوزاد باید در کنار مادربخوابد و قرار دادن او در یک اتاق مجزا هنوز زود است .</a:t>
            </a:r>
          </a:p>
          <a:p>
            <a:pPr algn="just" rtl="1"/>
            <a:r>
              <a:rPr lang="fa-IR" sz="2400" dirty="0" smtClean="0">
                <a:cs typeface="B Nazanin" panose="00000400000000000000" pitchFamily="2" charset="-78"/>
              </a:rPr>
              <a:t>3 تا 6 ماه طول میکشد تا مغز کودک به اندازه کافی تکامل یابد و الگوی منظمی برای خوابیدن به ویژه در شب پیدا کند.</a:t>
            </a:r>
            <a:endParaRPr lang="en-US" sz="2400" dirty="0">
              <a:cs typeface="B Nazanin" panose="00000400000000000000" pitchFamily="2" charset="-78"/>
            </a:endParaRPr>
          </a:p>
        </p:txBody>
      </p:sp>
    </p:spTree>
    <p:extLst>
      <p:ext uri="{BB962C8B-B14F-4D97-AF65-F5344CB8AC3E}">
        <p14:creationId xmlns:p14="http://schemas.microsoft.com/office/powerpoint/2010/main" val="3721491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200" dirty="0" smtClean="0">
                <a:cs typeface="B Titr" panose="00000700000000000000" pitchFamily="2" charset="-78"/>
              </a:rPr>
              <a:t>خصوصیات نوزاد هنگام تولد:</a:t>
            </a:r>
            <a:endParaRPr lang="en-US" sz="3200" dirty="0">
              <a:cs typeface="B Titr" panose="00000700000000000000" pitchFamily="2" charset="-78"/>
            </a:endParaRPr>
          </a:p>
        </p:txBody>
      </p:sp>
      <p:sp>
        <p:nvSpPr>
          <p:cNvPr id="3" name="Content Placeholder 2"/>
          <p:cNvSpPr>
            <a:spLocks noGrp="1"/>
          </p:cNvSpPr>
          <p:nvPr>
            <p:ph idx="1"/>
          </p:nvPr>
        </p:nvSpPr>
        <p:spPr>
          <a:xfrm>
            <a:off x="1251678" y="1781299"/>
            <a:ext cx="10178322" cy="4098293"/>
          </a:xfrm>
        </p:spPr>
        <p:txBody>
          <a:bodyPr>
            <a:normAutofit/>
          </a:bodyPr>
          <a:lstStyle/>
          <a:p>
            <a:pPr algn="just" rtl="1"/>
            <a:r>
              <a:rPr lang="fa-IR" sz="3200" dirty="0" smtClean="0">
                <a:cs typeface="B Nazanin" panose="00000400000000000000" pitchFamily="2" charset="-78"/>
              </a:rPr>
              <a:t>سر نوزاد هنگام خروج از کانال زایمان (در زایمان طبیعی)ممکن است مختصری برجسته یا دراز شود این وضعیت موقت بوده و بتدریج بعد از چند روز سر ظاهر گرد خود را بدست میاورد.</a:t>
            </a:r>
            <a:endParaRPr lang="en-US" sz="3200" dirty="0" smtClean="0">
              <a:cs typeface="B Nazanin" panose="00000400000000000000" pitchFamily="2" charset="-78"/>
            </a:endParaRPr>
          </a:p>
          <a:p>
            <a:pPr algn="just" rtl="1"/>
            <a:r>
              <a:rPr lang="fa-IR" sz="3200" dirty="0" smtClean="0">
                <a:cs typeface="B Nazanin" panose="00000400000000000000" pitchFamily="2" charset="-78"/>
              </a:rPr>
              <a:t>بزرگتر بودن سر نوزاد در مقایسه با شکم یا دور سینه او ممکن است سبب نگرانی والدین شود که این امر طبیعی بوده و با رشد نوزاد این نسبت تغییر می یابد .</a:t>
            </a:r>
            <a:endParaRPr lang="en-US" sz="3200" dirty="0">
              <a:cs typeface="B Nazanin" panose="00000400000000000000" pitchFamily="2" charset="-78"/>
            </a:endParaRPr>
          </a:p>
        </p:txBody>
      </p:sp>
    </p:spTree>
    <p:extLst>
      <p:ext uri="{BB962C8B-B14F-4D97-AF65-F5344CB8AC3E}">
        <p14:creationId xmlns:p14="http://schemas.microsoft.com/office/powerpoint/2010/main" val="19676092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3179" y="118753"/>
            <a:ext cx="7730835" cy="6739247"/>
          </a:xfrm>
          <a:prstGeom prst="rect">
            <a:avLst/>
          </a:prstGeom>
        </p:spPr>
      </p:pic>
    </p:spTree>
    <p:extLst>
      <p:ext uri="{BB962C8B-B14F-4D97-AF65-F5344CB8AC3E}">
        <p14:creationId xmlns:p14="http://schemas.microsoft.com/office/powerpoint/2010/main" val="21615222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55039"/>
          </a:xfrm>
        </p:spPr>
        <p:txBody>
          <a:bodyPr>
            <a:normAutofit/>
          </a:bodyPr>
          <a:lstStyle/>
          <a:p>
            <a:pPr algn="ctr" rtl="1"/>
            <a:r>
              <a:rPr lang="fa-IR" sz="3200" dirty="0" smtClean="0">
                <a:cs typeface="B Titr" panose="00000700000000000000" pitchFamily="2" charset="-78"/>
              </a:rPr>
              <a:t>حمام کردن نوزاد:</a:t>
            </a:r>
            <a:endParaRPr lang="en-US" sz="3200" dirty="0">
              <a:cs typeface="B Titr" panose="00000700000000000000" pitchFamily="2" charset="-78"/>
            </a:endParaRPr>
          </a:p>
        </p:txBody>
      </p:sp>
      <p:sp>
        <p:nvSpPr>
          <p:cNvPr id="3" name="Content Placeholder 2"/>
          <p:cNvSpPr>
            <a:spLocks noGrp="1"/>
          </p:cNvSpPr>
          <p:nvPr>
            <p:ph idx="1"/>
          </p:nvPr>
        </p:nvSpPr>
        <p:spPr>
          <a:xfrm>
            <a:off x="1251678" y="1318161"/>
            <a:ext cx="10178322" cy="4561431"/>
          </a:xfrm>
        </p:spPr>
        <p:txBody>
          <a:bodyPr>
            <a:normAutofit fontScale="92500" lnSpcReduction="20000"/>
          </a:bodyPr>
          <a:lstStyle/>
          <a:p>
            <a:pPr algn="just" rtl="1"/>
            <a:r>
              <a:rPr lang="fa-IR" sz="2800" dirty="0" smtClean="0">
                <a:solidFill>
                  <a:srgbClr val="FF0000"/>
                </a:solidFill>
                <a:cs typeface="B Nazanin" panose="00000400000000000000" pitchFamily="2" charset="-78"/>
              </a:rPr>
              <a:t>اگربند ناف نوزاد نیفتاده باشد:</a:t>
            </a:r>
          </a:p>
          <a:p>
            <a:pPr marL="0" indent="0" algn="just" rtl="1">
              <a:buNone/>
            </a:pPr>
            <a:r>
              <a:rPr lang="fa-IR" sz="2800" dirty="0" smtClean="0">
                <a:cs typeface="B Nazanin" panose="00000400000000000000" pitchFamily="2" charset="-78"/>
              </a:rPr>
              <a:t>بهتر است نوزاد را با اسفنج یا یک پارچه نخی نم دار تمیز کرد.حمام کردن باید در اتاق باشد و از عدم افتادن و آسیب رسیدن نوزاد باید مطمئن باشید.</a:t>
            </a:r>
          </a:p>
          <a:p>
            <a:pPr marL="0" indent="0" algn="just" rtl="1">
              <a:buNone/>
            </a:pPr>
            <a:r>
              <a:rPr lang="fa-IR" sz="2800" dirty="0" smtClean="0">
                <a:cs typeface="B Nazanin" panose="00000400000000000000" pitchFamily="2" charset="-78"/>
              </a:rPr>
              <a:t>در صورت ثابت بودن درجه حرارت بدن نوزاد بین 36.5 تا 36.8 بهتر است اولین استحمام نوزاد حداقل 6 ساعت بعد از تولد باشد .</a:t>
            </a:r>
          </a:p>
          <a:p>
            <a:pPr marL="0" indent="0" algn="just" rtl="1">
              <a:buNone/>
            </a:pPr>
            <a:r>
              <a:rPr lang="fa-IR" sz="2800" dirty="0" smtClean="0">
                <a:cs typeface="B Nazanin" panose="00000400000000000000" pitchFamily="2" charset="-78"/>
              </a:rPr>
              <a:t>دمای محل استحمام بین 25 تا 28 درجه و دمای آب بین 37 تا 38 درجه باشد.</a:t>
            </a:r>
          </a:p>
          <a:p>
            <a:pPr marL="0" indent="0" algn="just" rtl="1">
              <a:buNone/>
            </a:pPr>
            <a:r>
              <a:rPr lang="fa-IR" sz="2800" dirty="0" smtClean="0">
                <a:cs typeface="B Nazanin" panose="00000400000000000000" pitchFamily="2" charset="-78"/>
              </a:rPr>
              <a:t>برای اطمینان از دمای مناسب آب ،مادر آرنج خود را داخل آب فرو کرده آب باید کمی گرمتر از دمای بدن باشد.</a:t>
            </a:r>
          </a:p>
          <a:p>
            <a:pPr marL="0" indent="0" algn="just" rtl="1">
              <a:buNone/>
            </a:pPr>
            <a:r>
              <a:rPr lang="fa-IR" sz="2800" dirty="0" smtClean="0">
                <a:cs typeface="B Nazanin" panose="00000400000000000000" pitchFamily="2" charset="-78"/>
              </a:rPr>
              <a:t>از پاک کردن چربی روی پوست (ورنیکس )خودداری شود.</a:t>
            </a:r>
          </a:p>
          <a:p>
            <a:pPr marL="0" indent="0" algn="just" rtl="1">
              <a:buNone/>
            </a:pPr>
            <a:r>
              <a:rPr lang="fa-IR" sz="2800" dirty="0" smtClean="0">
                <a:cs typeface="B Nazanin" panose="00000400000000000000" pitchFamily="2" charset="-78"/>
              </a:rPr>
              <a:t>شسشتشو را از سر و صورت شروع کرده و سپس دستها و پاها – شکم و پشت وی شستشه شود</a:t>
            </a:r>
            <a:r>
              <a:rPr lang="fa-IR" sz="2400" dirty="0" smtClean="0"/>
              <a:t>.  </a:t>
            </a:r>
            <a:endParaRPr lang="en-US" sz="2400" dirty="0"/>
          </a:p>
        </p:txBody>
      </p:sp>
    </p:spTree>
    <p:extLst>
      <p:ext uri="{BB962C8B-B14F-4D97-AF65-F5344CB8AC3E}">
        <p14:creationId xmlns:p14="http://schemas.microsoft.com/office/powerpoint/2010/main" val="24401095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76894"/>
            <a:ext cx="10515600" cy="5500069"/>
          </a:xfrm>
        </p:spPr>
        <p:txBody>
          <a:bodyPr>
            <a:normAutofit/>
          </a:bodyPr>
          <a:lstStyle/>
          <a:p>
            <a:pPr algn="just" rtl="1"/>
            <a:r>
              <a:rPr lang="fa-IR" sz="3200" dirty="0" smtClean="0">
                <a:cs typeface="B Nazanin" panose="00000400000000000000" pitchFamily="2" charset="-78"/>
              </a:rPr>
              <a:t>دستگاه تناسلی آخر از همه شستشو شود.</a:t>
            </a:r>
          </a:p>
          <a:p>
            <a:pPr algn="just" rtl="1"/>
            <a:r>
              <a:rPr lang="fa-IR" sz="3200" dirty="0" smtClean="0">
                <a:cs typeface="B Nazanin" panose="00000400000000000000" pitchFamily="2" charset="-78"/>
              </a:rPr>
              <a:t>در نوزادان دختر دستگاه تناسلی از جلو به عقب شسته شود تا آلودگی مدفوع به  مجرای ادراری منتقل نگردد.</a:t>
            </a:r>
          </a:p>
          <a:p>
            <a:pPr algn="just" rtl="1"/>
            <a:r>
              <a:rPr lang="fa-IR" sz="3200" dirty="0" smtClean="0">
                <a:cs typeface="B Nazanin" panose="00000400000000000000" pitchFamily="2" charset="-78"/>
              </a:rPr>
              <a:t>در نوزاد پسر نیز زیر کیسه بیضه بایستی کاملا تمیز شود.</a:t>
            </a:r>
          </a:p>
          <a:p>
            <a:pPr algn="just" rtl="1"/>
            <a:r>
              <a:rPr lang="fa-IR" sz="3200" dirty="0" smtClean="0">
                <a:cs typeface="B Nazanin" panose="00000400000000000000" pitchFamily="2" charset="-78"/>
              </a:rPr>
              <a:t>برای استحمام نوزاد از صابون و یا شامپوی ملایم و غیر قلیایی(مخصوص نوزاد) استفاده شود </a:t>
            </a:r>
          </a:p>
          <a:p>
            <a:pPr algn="just" rtl="1"/>
            <a:r>
              <a:rPr lang="fa-IR" sz="3200" dirty="0" smtClean="0">
                <a:cs typeface="B Nazanin" panose="00000400000000000000" pitchFamily="2" charset="-78"/>
              </a:rPr>
              <a:t>بطور معمول حمام نوزاد را میتوان بصورت 2 تا 3 بار در هفته انجام داد.</a:t>
            </a:r>
          </a:p>
          <a:p>
            <a:pPr algn="just" rtl="1"/>
            <a:r>
              <a:rPr lang="fa-IR" sz="3200" dirty="0" smtClean="0">
                <a:cs typeface="B Nazanin" panose="00000400000000000000" pitchFamily="2" charset="-78"/>
              </a:rPr>
              <a:t>بلافاصله بعد از شیر دادن نوزاد حمام نشود .(احتمال برگرداندن شیر وجود دارد )</a:t>
            </a:r>
            <a:endParaRPr lang="en-US" sz="3200" dirty="0">
              <a:cs typeface="B Nazanin" panose="00000400000000000000" pitchFamily="2" charset="-78"/>
            </a:endParaRPr>
          </a:p>
        </p:txBody>
      </p:sp>
    </p:spTree>
    <p:extLst>
      <p:ext uri="{BB962C8B-B14F-4D97-AF65-F5344CB8AC3E}">
        <p14:creationId xmlns:p14="http://schemas.microsoft.com/office/powerpoint/2010/main" val="14317343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2577" y="1245317"/>
            <a:ext cx="6217283" cy="4122329"/>
          </a:xfrm>
          <a:prstGeom prst="rect">
            <a:avLst/>
          </a:prstGeom>
        </p:spPr>
      </p:pic>
    </p:spTree>
    <p:extLst>
      <p:ext uri="{BB962C8B-B14F-4D97-AF65-F5344CB8AC3E}">
        <p14:creationId xmlns:p14="http://schemas.microsoft.com/office/powerpoint/2010/main" val="15684809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29392"/>
            <a:ext cx="10515600" cy="6696959"/>
          </a:xfrm>
        </p:spPr>
        <p:txBody>
          <a:bodyPr>
            <a:noAutofit/>
          </a:bodyPr>
          <a:lstStyle/>
          <a:p>
            <a:pPr algn="just" rtl="1"/>
            <a:r>
              <a:rPr lang="fa-IR" sz="2400" dirty="0" smtClean="0">
                <a:solidFill>
                  <a:srgbClr val="FF0000"/>
                </a:solidFill>
                <a:cs typeface="B Nazanin" panose="00000400000000000000" pitchFamily="2" charset="-78"/>
              </a:rPr>
              <a:t>اگر بند ناف افتاده باشد:</a:t>
            </a:r>
          </a:p>
          <a:p>
            <a:pPr marL="0" indent="0" algn="just" rtl="1">
              <a:buNone/>
            </a:pPr>
            <a:r>
              <a:rPr lang="fa-IR" dirty="0" smtClean="0">
                <a:cs typeface="B Nazanin" panose="00000400000000000000" pitchFamily="2" charset="-78"/>
              </a:rPr>
              <a:t>می توان نوزاد را در وان یا لگن شستشو داد.کوتاه مدت و با ملایمت </a:t>
            </a:r>
          </a:p>
          <a:p>
            <a:pPr marL="0" indent="0" algn="just" rtl="1">
              <a:buNone/>
            </a:pPr>
            <a:r>
              <a:rPr lang="fa-IR" dirty="0" smtClean="0">
                <a:cs typeface="B Nazanin" panose="00000400000000000000" pitchFamily="2" charset="-78"/>
              </a:rPr>
              <a:t>اگر نوزاد بیقراری کرد میتوان تا یکی دو هفته دیگر از روش اسفنج برای حمام کردن او استفاده کرئ تا نوزاد کمی بزرگتر شود.</a:t>
            </a:r>
          </a:p>
          <a:p>
            <a:pPr marL="0" indent="0" algn="just" rtl="1">
              <a:buNone/>
            </a:pPr>
            <a:r>
              <a:rPr lang="fa-IR" dirty="0" smtClean="0">
                <a:cs typeface="B Nazanin" panose="00000400000000000000" pitchFamily="2" charset="-78"/>
              </a:rPr>
              <a:t>نوزاد را نباید زیر دوش برد.</a:t>
            </a:r>
          </a:p>
          <a:p>
            <a:pPr marL="0" indent="0" algn="just" rtl="1">
              <a:buNone/>
            </a:pPr>
            <a:r>
              <a:rPr lang="fa-IR" dirty="0" smtClean="0">
                <a:cs typeface="B Nazanin" panose="00000400000000000000" pitchFamily="2" charset="-78"/>
              </a:rPr>
              <a:t>رطوبت و بخار به حدی نباشد که تنفس نوزاد را مشکل کند.</a:t>
            </a:r>
          </a:p>
          <a:p>
            <a:pPr marL="0" indent="0" algn="just" rtl="1">
              <a:buNone/>
            </a:pPr>
            <a:r>
              <a:rPr lang="fa-IR" dirty="0" smtClean="0">
                <a:cs typeface="B Nazanin" panose="00000400000000000000" pitchFamily="2" charset="-78"/>
              </a:rPr>
              <a:t>هرگز نوزاد را در حمام تنها نباید گذاشت </a:t>
            </a:r>
          </a:p>
          <a:p>
            <a:pPr marL="0" indent="0" algn="just" rtl="1">
              <a:buNone/>
            </a:pPr>
            <a:r>
              <a:rPr lang="fa-IR" dirty="0" smtClean="0">
                <a:cs typeface="B Nazanin" panose="00000400000000000000" pitchFamily="2" charset="-78"/>
              </a:rPr>
              <a:t>حمام کردن برای نوزاد باید یک تجربه لذت بخش باشد </a:t>
            </a:r>
          </a:p>
          <a:p>
            <a:pPr marL="0" indent="0" algn="just" rtl="1">
              <a:buNone/>
            </a:pPr>
            <a:r>
              <a:rPr lang="fa-IR" dirty="0" smtClean="0">
                <a:cs typeface="B Nazanin" panose="00000400000000000000" pitchFamily="2" charset="-78"/>
              </a:rPr>
              <a:t>اگر سر نوزاد پوسته پوسته شده قبل از حمام کمی روغن زیتون به پوست سر مالیده و بعد با صابون بچه یا شامپو بچه شستشو شود.</a:t>
            </a:r>
          </a:p>
          <a:p>
            <a:pPr marL="0" indent="0" algn="just" rtl="1">
              <a:buNone/>
            </a:pPr>
            <a:r>
              <a:rPr lang="fa-IR" dirty="0" smtClean="0">
                <a:cs typeface="B Nazanin" panose="00000400000000000000" pitchFamily="2" charset="-78"/>
              </a:rPr>
              <a:t>برای پرهیز از سر خوردن نوزاد میتوان از دستکش نخی استفاده کرد </a:t>
            </a:r>
          </a:p>
          <a:p>
            <a:pPr marL="0" indent="0" algn="just" rtl="1">
              <a:buNone/>
            </a:pPr>
            <a:r>
              <a:rPr lang="fa-IR" dirty="0" smtClean="0">
                <a:cs typeface="B Nazanin" panose="00000400000000000000" pitchFamily="2" charset="-78"/>
              </a:rPr>
              <a:t>مادر میتواند در حمام روی زمین یا چهار پایه کوتاه بنشیند سپس حوله ای که با آب گرم خیس شده روی پای خود بگذارد و نوزاد را روی آن بخواباند ابتدا دست و پاها و بعد تنه را شستشو دهد و در انتها در حالت دمر سر نوزاد را شامپو زده آب کشی نمایید</a:t>
            </a:r>
            <a:r>
              <a:rPr lang="fa-IR" sz="2400" dirty="0" smtClean="0">
                <a:cs typeface="B Nazanin" panose="00000400000000000000" pitchFamily="2" charset="-78"/>
              </a:rPr>
              <a:t>.</a:t>
            </a:r>
            <a:endParaRPr lang="en-US" sz="2400" dirty="0">
              <a:cs typeface="B Nazanin" panose="00000400000000000000" pitchFamily="2" charset="-78"/>
            </a:endParaRPr>
          </a:p>
        </p:txBody>
      </p:sp>
    </p:spTree>
    <p:extLst>
      <p:ext uri="{BB962C8B-B14F-4D97-AF65-F5344CB8AC3E}">
        <p14:creationId xmlns:p14="http://schemas.microsoft.com/office/powerpoint/2010/main" val="110167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55023"/>
            <a:ext cx="10515600" cy="5321940"/>
          </a:xfrm>
        </p:spPr>
        <p:txBody>
          <a:bodyPr>
            <a:normAutofit/>
          </a:bodyPr>
          <a:lstStyle/>
          <a:p>
            <a:pPr algn="just" rtl="1"/>
            <a:r>
              <a:rPr lang="fa-IR" sz="3200" dirty="0" smtClean="0">
                <a:cs typeface="B Nazanin" panose="00000400000000000000" pitchFamily="2" charset="-78"/>
              </a:rPr>
              <a:t>از مکیدن گوش نوزاد بعد از استحمام خودداری شود.برای خارج کردن اب از گوش نوزاد خم کردن سر او به طرف راست یا جپ و خشک کردن با دستمال نرم کافی است .</a:t>
            </a:r>
          </a:p>
          <a:p>
            <a:pPr algn="just" rtl="1"/>
            <a:endParaRPr lang="fa-IR" sz="3200" dirty="0">
              <a:cs typeface="B Nazanin" panose="00000400000000000000" pitchFamily="2" charset="-78"/>
            </a:endParaRPr>
          </a:p>
          <a:p>
            <a:pPr algn="just" rtl="1"/>
            <a:r>
              <a:rPr lang="fa-IR" sz="3200" dirty="0" smtClean="0">
                <a:cs typeface="B Nazanin" panose="00000400000000000000" pitchFamily="2" charset="-78"/>
              </a:rPr>
              <a:t>بعد از افتادن بند ناف هفته ای 2 بار استحمام (تا سال اول تولد) برای شیرخوار کافی است.</a:t>
            </a:r>
          </a:p>
          <a:p>
            <a:pPr algn="just" rtl="1"/>
            <a:endParaRPr lang="fa-IR" sz="3200" dirty="0">
              <a:cs typeface="B Nazanin" panose="00000400000000000000" pitchFamily="2" charset="-78"/>
            </a:endParaRPr>
          </a:p>
          <a:p>
            <a:pPr algn="just" rtl="1"/>
            <a:r>
              <a:rPr lang="fa-IR" sz="3200" dirty="0" smtClean="0">
                <a:cs typeface="B Nazanin" panose="00000400000000000000" pitchFamily="2" charset="-78"/>
              </a:rPr>
              <a:t>تجربه حمام کردن در صبح برای بعضی شیرخواران شیرین تر و در ماههای سوم به بعد در شب آرام بخش تر است .</a:t>
            </a:r>
          </a:p>
          <a:p>
            <a:pPr algn="just" rtl="1"/>
            <a:endParaRPr lang="en-US" sz="3200" dirty="0">
              <a:cs typeface="B Nazanin" panose="00000400000000000000" pitchFamily="2" charset="-78"/>
            </a:endParaRPr>
          </a:p>
        </p:txBody>
      </p:sp>
    </p:spTree>
    <p:extLst>
      <p:ext uri="{BB962C8B-B14F-4D97-AF65-F5344CB8AC3E}">
        <p14:creationId xmlns:p14="http://schemas.microsoft.com/office/powerpoint/2010/main" val="41338990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9909"/>
          </a:xfrm>
        </p:spPr>
        <p:txBody>
          <a:bodyPr>
            <a:normAutofit/>
          </a:bodyPr>
          <a:lstStyle/>
          <a:p>
            <a:pPr algn="ctr" rtl="1"/>
            <a:r>
              <a:rPr lang="fa-IR" sz="3200" dirty="0" smtClean="0">
                <a:cs typeface="B Titr" panose="00000700000000000000" pitchFamily="2" charset="-78"/>
              </a:rPr>
              <a:t>ختنه نوزاد:</a:t>
            </a:r>
            <a:endParaRPr lang="en-US" sz="3200" dirty="0">
              <a:cs typeface="B Titr" panose="00000700000000000000" pitchFamily="2" charset="-78"/>
            </a:endParaRPr>
          </a:p>
        </p:txBody>
      </p:sp>
      <p:sp>
        <p:nvSpPr>
          <p:cNvPr id="3" name="Content Placeholder 2"/>
          <p:cNvSpPr>
            <a:spLocks noGrp="1"/>
          </p:cNvSpPr>
          <p:nvPr>
            <p:ph idx="1"/>
          </p:nvPr>
        </p:nvSpPr>
        <p:spPr>
          <a:xfrm>
            <a:off x="838200" y="1235034"/>
            <a:ext cx="10515600" cy="4941929"/>
          </a:xfrm>
        </p:spPr>
        <p:txBody>
          <a:bodyPr>
            <a:normAutofit/>
          </a:bodyPr>
          <a:lstStyle/>
          <a:p>
            <a:pPr algn="just" rtl="1"/>
            <a:r>
              <a:rPr lang="fa-IR" sz="2800" dirty="0" smtClean="0">
                <a:cs typeface="B Nazanin" panose="00000400000000000000" pitchFamily="2" charset="-78"/>
              </a:rPr>
              <a:t>توصیه می شود ختنه نوزاد در ماه اول تولد و توسط پزشک  انجام شود .</a:t>
            </a:r>
          </a:p>
          <a:p>
            <a:pPr algn="just" rtl="1"/>
            <a:r>
              <a:rPr lang="fa-IR" sz="2800" dirty="0" smtClean="0">
                <a:cs typeface="B Nazanin" panose="00000400000000000000" pitchFamily="2" charset="-78"/>
              </a:rPr>
              <a:t>نوزادانی که ختنه میشوند در سال اول تولد  کمتر دچار عفونت ادراری می شوند.</a:t>
            </a:r>
          </a:p>
          <a:p>
            <a:pPr algn="just" rtl="1"/>
            <a:r>
              <a:rPr lang="fa-IR" sz="2800" dirty="0" smtClean="0">
                <a:cs typeface="B Nazanin" panose="00000400000000000000" pitchFamily="2" charset="-78"/>
              </a:rPr>
              <a:t>از استعمال ترکیبات خانگی و مواد سنتی یا گیاهی در محل خته باید خودداری کرد.</a:t>
            </a:r>
          </a:p>
          <a:p>
            <a:pPr algn="just" rtl="1"/>
            <a:r>
              <a:rPr lang="fa-IR" sz="2800" dirty="0" smtClean="0">
                <a:cs typeface="B Nazanin" panose="00000400000000000000" pitchFamily="2" charset="-78"/>
              </a:rPr>
              <a:t>خشک و تمیز نگه داشتن محل ختنه، مهمترین نکته در مراقبت از محل ختنه است.</a:t>
            </a:r>
          </a:p>
          <a:p>
            <a:pPr algn="just" rtl="1"/>
            <a:r>
              <a:rPr lang="fa-IR" sz="2800" dirty="0" smtClean="0">
                <a:cs typeface="B Nazanin" panose="00000400000000000000" pitchFamily="2" charset="-78"/>
              </a:rPr>
              <a:t>معمولا بین 7تا 10 طول میکشد تا محل ختنه بهبود یابد</a:t>
            </a:r>
          </a:p>
          <a:p>
            <a:pPr algn="just" rtl="1"/>
            <a:r>
              <a:rPr lang="fa-IR" sz="2800" dirty="0" smtClean="0">
                <a:cs typeface="B Nazanin" panose="00000400000000000000" pitchFamily="2" charset="-78"/>
              </a:rPr>
              <a:t>بنفش بودن سر آلت پس از ختنه ناشی از پرخونی محل وتحریک میباشد و کاملا طبیعی است .</a:t>
            </a:r>
          </a:p>
          <a:p>
            <a:pPr algn="just" rtl="1"/>
            <a:r>
              <a:rPr lang="fa-IR" sz="2800" dirty="0" smtClean="0">
                <a:cs typeface="B Nazanin" panose="00000400000000000000" pitchFamily="2" charset="-78"/>
              </a:rPr>
              <a:t> از علائم خطر:خونریزی مداوم از محل- تب نوزاد- ترشحات چرکی-نوزاد 6تا8 ساعت بعد از ختنه ادرار نکند- قرمزی نوک آلت بیشتر شود.</a:t>
            </a:r>
            <a:endParaRPr lang="en-US" sz="2800" dirty="0">
              <a:cs typeface="B Nazanin" panose="00000400000000000000" pitchFamily="2" charset="-78"/>
            </a:endParaRPr>
          </a:p>
        </p:txBody>
      </p:sp>
    </p:spTree>
    <p:extLst>
      <p:ext uri="{BB962C8B-B14F-4D97-AF65-F5344CB8AC3E}">
        <p14:creationId xmlns:p14="http://schemas.microsoft.com/office/powerpoint/2010/main" val="12459479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حالت طبیعی از روز ششم پس از ختنه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51668" y="2286000"/>
            <a:ext cx="4377613" cy="3594100"/>
          </a:xfrm>
        </p:spPr>
      </p:pic>
    </p:spTree>
    <p:extLst>
      <p:ext uri="{BB962C8B-B14F-4D97-AF65-F5344CB8AC3E}">
        <p14:creationId xmlns:p14="http://schemas.microsoft.com/office/powerpoint/2010/main" val="39021498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88493"/>
          </a:xfrm>
        </p:spPr>
        <p:txBody>
          <a:bodyPr>
            <a:normAutofit/>
          </a:bodyPr>
          <a:lstStyle/>
          <a:p>
            <a:pPr algn="ctr" rtl="1"/>
            <a:r>
              <a:rPr lang="fa-IR" sz="3200" dirty="0" smtClean="0">
                <a:cs typeface="B Titr" panose="00000700000000000000" pitchFamily="2" charset="-78"/>
              </a:rPr>
              <a:t>نحوه اطمینان یافتن از کافی بودن شیر مادر </a:t>
            </a:r>
            <a:endParaRPr lang="en-US" sz="3200" dirty="0">
              <a:cs typeface="B Titr" panose="00000700000000000000" pitchFamily="2" charset="-78"/>
            </a:endParaRPr>
          </a:p>
        </p:txBody>
      </p:sp>
      <p:sp>
        <p:nvSpPr>
          <p:cNvPr id="3" name="Content Placeholder 2"/>
          <p:cNvSpPr>
            <a:spLocks noGrp="1"/>
          </p:cNvSpPr>
          <p:nvPr>
            <p:ph idx="1"/>
          </p:nvPr>
        </p:nvSpPr>
        <p:spPr>
          <a:xfrm>
            <a:off x="1251678" y="1365663"/>
            <a:ext cx="10178322" cy="4513930"/>
          </a:xfrm>
        </p:spPr>
        <p:txBody>
          <a:bodyPr>
            <a:normAutofit/>
          </a:bodyPr>
          <a:lstStyle/>
          <a:p>
            <a:pPr algn="just" rtl="1"/>
            <a:r>
              <a:rPr lang="fa-IR" sz="2400" dirty="0" smtClean="0">
                <a:cs typeface="B Nazanin" panose="00000400000000000000" pitchFamily="2" charset="-78"/>
              </a:rPr>
              <a:t>میزان وزن گرفتن و الگوی دفع ادرار و مدفوع میتواند مادر را در شناخت کفایت شیر مادر مطمئن نماید.</a:t>
            </a:r>
          </a:p>
          <a:p>
            <a:pPr marL="0" indent="0" algn="just" rtl="1">
              <a:buNone/>
            </a:pPr>
            <a:r>
              <a:rPr lang="fa-IR" sz="2400" dirty="0" smtClean="0">
                <a:solidFill>
                  <a:srgbClr val="FF0000"/>
                </a:solidFill>
                <a:cs typeface="B Nazanin" panose="00000400000000000000" pitchFamily="2" charset="-78"/>
              </a:rPr>
              <a:t>وزن گرفتن :</a:t>
            </a:r>
          </a:p>
          <a:p>
            <a:pPr marL="0" indent="0" algn="just" rtl="1">
              <a:buNone/>
            </a:pPr>
            <a:r>
              <a:rPr lang="fa-IR" sz="2400" dirty="0" smtClean="0">
                <a:cs typeface="B Nazanin" panose="00000400000000000000" pitchFamily="2" charset="-78"/>
              </a:rPr>
              <a:t>اگر تغذیه نوزاد خوب باشد و شیر کافی دریافت کند پس از پایان هفته اول روزانه معمولا 26 تا 31 گرم افزایش وزن خواهد داشت .و در روز دهم تا چهاردهم به زن موقع تولد خود می رسد . </a:t>
            </a:r>
          </a:p>
          <a:p>
            <a:pPr marL="0" indent="0" algn="just" rtl="1">
              <a:buNone/>
            </a:pPr>
            <a:r>
              <a:rPr lang="fa-IR" sz="2400" dirty="0" smtClean="0">
                <a:cs typeface="B Nazanin" panose="00000400000000000000" pitchFamily="2" charset="-78"/>
              </a:rPr>
              <a:t>اگر در دو هفتگی به وزن تولد خود نرسد باید مادر از نظر تولید شیر و جریان شیر و نوزاد از نظر طرز صحیح مک زدن و بغل شدن باید ارزیابی گردد.</a:t>
            </a:r>
          </a:p>
          <a:p>
            <a:pPr marL="0" indent="0" algn="just" rtl="1">
              <a:buNone/>
            </a:pPr>
            <a:r>
              <a:rPr lang="fa-IR" sz="2400" dirty="0" smtClean="0">
                <a:cs typeface="B Nazanin" panose="00000400000000000000" pitchFamily="2" charset="-78"/>
              </a:rPr>
              <a:t>هوشیاری-پوست سالم و شاداب - قدرت عضلانی مناسب ورشد کودک که لباسهایش برایش کوچک میشود ، به مادر در کافی بودن شیرش اطمینان می دهد.</a:t>
            </a:r>
            <a:endParaRPr lang="en-US" sz="2400" dirty="0">
              <a:cs typeface="B Nazanin" panose="00000400000000000000" pitchFamily="2" charset="-78"/>
            </a:endParaRPr>
          </a:p>
        </p:txBody>
      </p:sp>
    </p:spTree>
    <p:extLst>
      <p:ext uri="{BB962C8B-B14F-4D97-AF65-F5344CB8AC3E}">
        <p14:creationId xmlns:p14="http://schemas.microsoft.com/office/powerpoint/2010/main" val="13484857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1262"/>
            <a:ext cx="10515600" cy="5725701"/>
          </a:xfrm>
        </p:spPr>
        <p:txBody>
          <a:bodyPr/>
          <a:lstStyle/>
          <a:p>
            <a:pPr algn="just" rtl="1"/>
            <a:r>
              <a:rPr lang="fa-IR" sz="2800" dirty="0" smtClean="0">
                <a:solidFill>
                  <a:srgbClr val="FF0000"/>
                </a:solidFill>
                <a:cs typeface="B Nazanin" panose="00000400000000000000" pitchFamily="2" charset="-78"/>
              </a:rPr>
              <a:t>الگوی دفع ادرار و مدفوع :</a:t>
            </a:r>
          </a:p>
          <a:p>
            <a:pPr algn="just" rtl="1"/>
            <a:r>
              <a:rPr lang="fa-IR" sz="2800" dirty="0" smtClean="0">
                <a:cs typeface="B Nazanin" panose="00000400000000000000" pitchFamily="2" charset="-78"/>
              </a:rPr>
              <a:t>در سه تا جهار روز اول زندگی معمولا میزان دفع ادرار از میزان مایع دریافتی بیشتر است که در واقع یک پاسخ فیزیولوژیک برای کاهش مایع خارج سلولی است.</a:t>
            </a:r>
          </a:p>
          <a:p>
            <a:pPr algn="just" rtl="1"/>
            <a:r>
              <a:rPr lang="fa-IR" sz="2800" dirty="0" smtClean="0">
                <a:cs typeface="B Nazanin" panose="00000400000000000000" pitchFamily="2" charset="-78"/>
              </a:rPr>
              <a:t>در نوزادان بالای 5 روز اگر مدفوع نوزاد هنوز حالت مکونیومی دارد و یا تعداد دفع </a:t>
            </a:r>
            <a:r>
              <a:rPr lang="fa-IR" sz="2800" dirty="0" smtClean="0">
                <a:solidFill>
                  <a:srgbClr val="FF0000"/>
                </a:solidFill>
                <a:cs typeface="B Nazanin" panose="00000400000000000000" pitchFamily="2" charset="-78"/>
              </a:rPr>
              <a:t>کمتر از 3 بار در روز </a:t>
            </a:r>
            <a:r>
              <a:rPr lang="fa-IR" sz="2800" dirty="0" smtClean="0">
                <a:cs typeface="B Nazanin" panose="00000400000000000000" pitchFamily="2" charset="-78"/>
              </a:rPr>
              <a:t>است و یا مقدار ان خیلی کم است نشانه دریافت ناکافی شیر مادر است .</a:t>
            </a:r>
          </a:p>
          <a:p>
            <a:pPr algn="just" rtl="1"/>
            <a:endParaRPr lang="fa-IR" sz="2800" dirty="0" smtClean="0">
              <a:cs typeface="B Nazanin" panose="00000400000000000000" pitchFamily="2" charset="-78"/>
            </a:endParaRPr>
          </a:p>
          <a:p>
            <a:pPr algn="just" rtl="1"/>
            <a:r>
              <a:rPr lang="fa-IR" sz="2800" dirty="0" smtClean="0">
                <a:cs typeface="B Nazanin" panose="00000400000000000000" pitchFamily="2" charset="-78"/>
              </a:rPr>
              <a:t>از 6 روزگی تا 6 هفتگی :6 تا پوشک مرطوب و 3 بار مدفوع در روز نشانه دریافت کافی شیر و تغذیه مناسب است .</a:t>
            </a:r>
          </a:p>
          <a:p>
            <a:pPr algn="just" rtl="1"/>
            <a:r>
              <a:rPr lang="fa-IR" sz="2800" dirty="0" smtClean="0">
                <a:cs typeface="B Nazanin" panose="00000400000000000000" pitchFamily="2" charset="-78"/>
              </a:rPr>
              <a:t>مدفوع نوزادانی که با شیر مادر تغذیه میشوند در مقایسه با نوزادانی که با شیر مصنوعی تغذیه میشوند رقیق تر و تعداد دفعات آن بیشتر است که امری طبیعی است .</a:t>
            </a:r>
          </a:p>
          <a:p>
            <a:pPr algn="r" rtl="1"/>
            <a:endParaRPr lang="en-US" sz="2400" dirty="0"/>
          </a:p>
        </p:txBody>
      </p:sp>
    </p:spTree>
    <p:extLst>
      <p:ext uri="{BB962C8B-B14F-4D97-AF65-F5344CB8AC3E}">
        <p14:creationId xmlns:p14="http://schemas.microsoft.com/office/powerpoint/2010/main" val="1571725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818" y="349133"/>
            <a:ext cx="6971479" cy="6194171"/>
          </a:xfrm>
          <a:prstGeom prst="rect">
            <a:avLst/>
          </a:prstGeom>
        </p:spPr>
      </p:pic>
    </p:spTree>
    <p:extLst>
      <p:ext uri="{BB962C8B-B14F-4D97-AF65-F5344CB8AC3E}">
        <p14:creationId xmlns:p14="http://schemas.microsoft.com/office/powerpoint/2010/main" val="33713642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617517"/>
            <a:ext cx="10178322" cy="5262075"/>
          </a:xfrm>
        </p:spPr>
        <p:txBody>
          <a:bodyPr>
            <a:normAutofit/>
          </a:bodyPr>
          <a:lstStyle/>
          <a:p>
            <a:pPr marL="0" indent="0" algn="ctr" rtl="1">
              <a:buNone/>
            </a:pPr>
            <a:r>
              <a:rPr lang="fa-IR" sz="8800" dirty="0" smtClean="0">
                <a:cs typeface="B Arabic Style" panose="00000400000000000000" pitchFamily="2" charset="-78"/>
              </a:rPr>
              <a:t>با تشکر از توجه شما </a:t>
            </a:r>
            <a:endParaRPr lang="en-US" sz="8800" dirty="0">
              <a:cs typeface="B Arabic Style" panose="00000400000000000000" pitchFamily="2" charset="-78"/>
            </a:endParaRPr>
          </a:p>
        </p:txBody>
      </p:sp>
    </p:spTree>
    <p:extLst>
      <p:ext uri="{BB962C8B-B14F-4D97-AF65-F5344CB8AC3E}">
        <p14:creationId xmlns:p14="http://schemas.microsoft.com/office/powerpoint/2010/main" val="1531104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1922" y="620090"/>
            <a:ext cx="7885216" cy="6308172"/>
          </a:xfrm>
          <a:prstGeom prst="rect">
            <a:avLst/>
          </a:prstGeom>
        </p:spPr>
      </p:pic>
    </p:spTree>
    <p:extLst>
      <p:ext uri="{BB962C8B-B14F-4D97-AF65-F5344CB8AC3E}">
        <p14:creationId xmlns:p14="http://schemas.microsoft.com/office/powerpoint/2010/main" val="10294938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1128157"/>
            <a:ext cx="10178322" cy="4751436"/>
          </a:xfrm>
        </p:spPr>
        <p:txBody>
          <a:bodyPr>
            <a:normAutofit/>
          </a:bodyPr>
          <a:lstStyle/>
          <a:p>
            <a:pPr algn="r" rtl="1"/>
            <a:r>
              <a:rPr lang="fa-IR" sz="2800" dirty="0" smtClean="0"/>
              <a:t>به دلیل وضعیت خمیده و جمع بودن دست ها و پاها طی زندگی جنینی گاهی نوزاد هنگام تولد همین وضعیت را به خود میگیرد که موقتی و بعد از چند ماه به حالت طبیعی برمیگردد.</a:t>
            </a:r>
            <a:endParaRPr lang="en-US" sz="2800" dirty="0" smtClean="0"/>
          </a:p>
          <a:p>
            <a:pPr algn="r" rtl="1"/>
            <a:endParaRPr lang="en-US" sz="2800" dirty="0"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3922" y="2910468"/>
            <a:ext cx="6021658" cy="3387182"/>
          </a:xfrm>
          <a:prstGeom prst="rect">
            <a:avLst/>
          </a:prstGeom>
        </p:spPr>
      </p:pic>
    </p:spTree>
    <p:extLst>
      <p:ext uri="{BB962C8B-B14F-4D97-AF65-F5344CB8AC3E}">
        <p14:creationId xmlns:p14="http://schemas.microsoft.com/office/powerpoint/2010/main" val="25694937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51678" y="629393"/>
            <a:ext cx="10178322" cy="5250200"/>
          </a:xfrm>
        </p:spPr>
        <p:txBody>
          <a:bodyPr/>
          <a:lstStyle/>
          <a:p>
            <a:pPr algn="just" rtl="1"/>
            <a:r>
              <a:rPr lang="fa-IR" sz="2800" dirty="0">
                <a:cs typeface="B Nazanin" panose="00000400000000000000" pitchFamily="2" charset="-78"/>
              </a:rPr>
              <a:t>وقتی نوزادی نارس بدنیا می آید قدرت عضلانی زیادی نداشته وچون توسط دیواره های رحم مادر دیگر احاطه نشده است درمقابل نیروی جاذبه زمین قرار می گیرد و در می یابد که به سختی</a:t>
            </a:r>
            <a:r>
              <a:rPr lang="en-US" sz="2800" dirty="0">
                <a:cs typeface="B Nazanin" panose="00000400000000000000" pitchFamily="2" charset="-78"/>
              </a:rPr>
              <a:t> </a:t>
            </a:r>
            <a:r>
              <a:rPr lang="fa-IR" sz="2800" dirty="0">
                <a:cs typeface="B Nazanin" panose="00000400000000000000" pitchFamily="2" charset="-78"/>
              </a:rPr>
              <a:t>می تواند وضعیت خود را حفظ </a:t>
            </a:r>
            <a:r>
              <a:rPr lang="fa-IR" sz="2800" dirty="0" smtClean="0">
                <a:cs typeface="B Nazanin" panose="00000400000000000000" pitchFamily="2" charset="-78"/>
              </a:rPr>
              <a:t>کند</a:t>
            </a:r>
            <a:r>
              <a:rPr lang="en-US" sz="2800" dirty="0" smtClean="0">
                <a:cs typeface="B Nazanin" panose="00000400000000000000" pitchFamily="2" charset="-78"/>
              </a:rPr>
              <a:t>.</a:t>
            </a:r>
            <a:endParaRPr lang="en-US" sz="2800" dirty="0">
              <a:cs typeface="B Nazanin" panose="00000400000000000000" pitchFamily="2" charset="-78"/>
            </a:endParaRPr>
          </a:p>
          <a:p>
            <a:pPr algn="just" rtl="1"/>
            <a:r>
              <a:rPr lang="fa-IR" sz="2800" dirty="0">
                <a:cs typeface="B Nazanin" panose="00000400000000000000" pitchFamily="2" charset="-78"/>
              </a:rPr>
              <a:t>هدف از وضعیت دهی به نوزاد </a:t>
            </a:r>
            <a:r>
              <a:rPr lang="fa-IR" sz="2800" dirty="0" smtClean="0">
                <a:cs typeface="B Nazanin" panose="00000400000000000000" pitchFamily="2" charset="-78"/>
              </a:rPr>
              <a:t>نارس آن </a:t>
            </a:r>
            <a:r>
              <a:rPr lang="fa-IR" sz="2800" dirty="0">
                <a:cs typeface="B Nazanin" panose="00000400000000000000" pitchFamily="2" charset="-78"/>
              </a:rPr>
              <a:t>است که او بتواند به </a:t>
            </a:r>
            <a:r>
              <a:rPr lang="fa-IR" sz="2800" dirty="0" smtClean="0">
                <a:cs typeface="B Nazanin" panose="00000400000000000000" pitchFamily="2" charset="-78"/>
              </a:rPr>
              <a:t>راحتی</a:t>
            </a:r>
            <a:r>
              <a:rPr lang="en-US" sz="2800" dirty="0" smtClean="0">
                <a:cs typeface="B Nazanin" panose="00000400000000000000" pitchFamily="2" charset="-78"/>
              </a:rPr>
              <a:t> </a:t>
            </a:r>
            <a:r>
              <a:rPr lang="fa-IR" sz="2800" dirty="0" smtClean="0">
                <a:cs typeface="B Nazanin" panose="00000400000000000000" pitchFamily="2" charset="-78"/>
              </a:rPr>
              <a:t>وضعیت </a:t>
            </a:r>
            <a:r>
              <a:rPr lang="fa-IR" sz="2800" dirty="0">
                <a:cs typeface="B Nazanin" panose="00000400000000000000" pitchFamily="2" charset="-78"/>
              </a:rPr>
              <a:t>جمع شدگی دوره جنینی خود را حفظ کند . اندامها </a:t>
            </a:r>
            <a:r>
              <a:rPr lang="fa-IR" sz="2800" dirty="0" smtClean="0">
                <a:cs typeface="B Nazanin" panose="00000400000000000000" pitchFamily="2" charset="-78"/>
              </a:rPr>
              <a:t>درراستای </a:t>
            </a:r>
            <a:r>
              <a:rPr lang="fa-IR" sz="2800" dirty="0">
                <a:cs typeface="B Nazanin" panose="00000400000000000000" pitchFamily="2" charset="-78"/>
              </a:rPr>
              <a:t>خط وسط بدن قرار گیرند ، گردن در وضعیت کمی </a:t>
            </a:r>
            <a:r>
              <a:rPr lang="fa-IR" sz="2800" dirty="0" smtClean="0">
                <a:cs typeface="B Nazanin" panose="00000400000000000000" pitchFamily="2" charset="-78"/>
              </a:rPr>
              <a:t>به</a:t>
            </a:r>
            <a:r>
              <a:rPr lang="en-US" sz="2800" dirty="0" smtClean="0">
                <a:cs typeface="B Nazanin" panose="00000400000000000000" pitchFamily="2" charset="-78"/>
              </a:rPr>
              <a:t> </a:t>
            </a:r>
            <a:r>
              <a:rPr lang="fa-IR" sz="2800" dirty="0" smtClean="0">
                <a:cs typeface="B Nazanin" panose="00000400000000000000" pitchFamily="2" charset="-78"/>
              </a:rPr>
              <a:t>جلو </a:t>
            </a:r>
            <a:r>
              <a:rPr lang="fa-IR" sz="2800" dirty="0">
                <a:cs typeface="B Nazanin" panose="00000400000000000000" pitchFamily="2" charset="-78"/>
              </a:rPr>
              <a:t>و در راستای بقیه بدن باشد . وضعیت تنفس او بهبود یابد </a:t>
            </a:r>
            <a:r>
              <a:rPr lang="fa-IR" sz="2800" dirty="0" smtClean="0">
                <a:cs typeface="B Nazanin" panose="00000400000000000000" pitchFamily="2" charset="-78"/>
              </a:rPr>
              <a:t>واسترس </a:t>
            </a:r>
            <a:r>
              <a:rPr lang="fa-IR" sz="2800" dirty="0">
                <a:cs typeface="B Nazanin" panose="00000400000000000000" pitchFamily="2" charset="-78"/>
              </a:rPr>
              <a:t>های او کم شود </a:t>
            </a:r>
            <a:r>
              <a:rPr lang="fa-IR" sz="2800" dirty="0" smtClean="0">
                <a:cs typeface="B Nazanin" panose="00000400000000000000" pitchFamily="2" charset="-78"/>
              </a:rPr>
              <a:t>.</a:t>
            </a:r>
          </a:p>
          <a:p>
            <a:pPr algn="just" rtl="1"/>
            <a:r>
              <a:rPr lang="fa-IR" sz="2800" dirty="0" smtClean="0">
                <a:cs typeface="B Nazanin" panose="00000400000000000000" pitchFamily="2" charset="-78"/>
              </a:rPr>
              <a:t>وضعیت دهی نوزاد معمولا هر 2تا 3 ساعت یک بار و یا در هنگام انجام مراقبت ها انجام گردد. </a:t>
            </a:r>
            <a:endParaRPr lang="en-US" sz="2800" dirty="0">
              <a:cs typeface="B Nazanin" panose="00000400000000000000" pitchFamily="2" charset="-78"/>
            </a:endParaRPr>
          </a:p>
        </p:txBody>
      </p:sp>
    </p:spTree>
    <p:extLst>
      <p:ext uri="{BB962C8B-B14F-4D97-AF65-F5344CB8AC3E}">
        <p14:creationId xmlns:p14="http://schemas.microsoft.com/office/powerpoint/2010/main" val="4166082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855400"/>
          </a:xfrm>
        </p:spPr>
        <p:txBody>
          <a:bodyPr>
            <a:normAutofit/>
          </a:bodyPr>
          <a:lstStyle/>
          <a:p>
            <a:pPr algn="ctr" rtl="1"/>
            <a:r>
              <a:rPr lang="fa-IR" sz="3200" dirty="0" smtClean="0">
                <a:cs typeface="B Titr" panose="00000700000000000000" pitchFamily="2" charset="-78"/>
              </a:rPr>
              <a:t>واکنش های نوزاد</a:t>
            </a:r>
            <a:endParaRPr lang="en-US" sz="3200" dirty="0">
              <a:cs typeface="B Titr" panose="00000700000000000000" pitchFamily="2" charset="-78"/>
            </a:endParaRPr>
          </a:p>
        </p:txBody>
      </p:sp>
      <p:sp>
        <p:nvSpPr>
          <p:cNvPr id="3" name="Content Placeholder 2"/>
          <p:cNvSpPr>
            <a:spLocks noGrp="1"/>
          </p:cNvSpPr>
          <p:nvPr>
            <p:ph idx="1"/>
          </p:nvPr>
        </p:nvSpPr>
        <p:spPr>
          <a:xfrm>
            <a:off x="1251678" y="1330037"/>
            <a:ext cx="10178322" cy="4549556"/>
          </a:xfrm>
        </p:spPr>
        <p:txBody>
          <a:bodyPr>
            <a:noAutofit/>
          </a:bodyPr>
          <a:lstStyle/>
          <a:p>
            <a:pPr algn="just" rtl="1"/>
            <a:r>
              <a:rPr lang="fa-IR" sz="3000" dirty="0" smtClean="0">
                <a:cs typeface="B Nazanin" panose="00000400000000000000" pitchFamily="2" charset="-78"/>
              </a:rPr>
              <a:t>نوع واکنش نوزاد نسبت به محرکهای مختلف بسته به مرحله خواب یا بیداری او متفاوت است .اگر نوزاد از محرکی خوشش بیاید ممکن است چشم و سر خود را به طرف آن چرخانده و حتی به آن خیره شود.</a:t>
            </a:r>
          </a:p>
          <a:p>
            <a:pPr algn="just" rtl="1"/>
            <a:r>
              <a:rPr lang="fa-IR" sz="3000" dirty="0" smtClean="0">
                <a:cs typeface="B Nazanin" panose="00000400000000000000" pitchFamily="2" charset="-78"/>
              </a:rPr>
              <a:t>رنگهایی که با هم تضاد زیادتری دارند مثل نقاط سیاه در زمینه سفید بیشتر توجه اورا جلب می کنند.</a:t>
            </a:r>
          </a:p>
          <a:p>
            <a:pPr algn="just" rtl="1"/>
            <a:r>
              <a:rPr lang="fa-IR" sz="3000" dirty="0" smtClean="0">
                <a:cs typeface="B Nazanin" panose="00000400000000000000" pitchFamily="2" charset="-78"/>
              </a:rPr>
              <a:t>نوزاد در همان دوران زندگی داخل رحمی قادر است نور را از وراء شکم مادر تشخیص دهد.پس از تولد نوزاد در طی چند ساعت اول میتواند چهره مادر خود را شناسایی کند و به چشم های او توجه کند.</a:t>
            </a:r>
          </a:p>
          <a:p>
            <a:pPr algn="just" rtl="1"/>
            <a:r>
              <a:rPr lang="fa-IR" sz="3000" dirty="0" smtClean="0">
                <a:cs typeface="B Nazanin" panose="00000400000000000000" pitchFamily="2" charset="-78"/>
              </a:rPr>
              <a:t>نوزاد میتواند اشیایی را که بطور ثابت در فاصله کانونی 19 سانتی متر از چشم او قرار دارد (مثلا صورت مادر) را خوب ببیند.</a:t>
            </a:r>
            <a:endParaRPr lang="en-US" sz="3000" dirty="0">
              <a:cs typeface="B Nazanin" panose="00000400000000000000" pitchFamily="2" charset="-78"/>
            </a:endParaRPr>
          </a:p>
        </p:txBody>
      </p:sp>
    </p:spTree>
    <p:extLst>
      <p:ext uri="{BB962C8B-B14F-4D97-AF65-F5344CB8AC3E}">
        <p14:creationId xmlns:p14="http://schemas.microsoft.com/office/powerpoint/2010/main" val="3618676473"/>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TM10001106[[fn=Badge]]</Template>
  <TotalTime>1662</TotalTime>
  <Words>3828</Words>
  <Application>Microsoft Office PowerPoint</Application>
  <PresentationFormat>Widescreen</PresentationFormat>
  <Paragraphs>210</Paragraphs>
  <Slides>50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50</vt:i4>
      </vt:variant>
    </vt:vector>
  </HeadingPairs>
  <TitlesOfParts>
    <vt:vector size="58" baseType="lpstr">
      <vt:lpstr>Arial</vt:lpstr>
      <vt:lpstr>B Arabic Style</vt:lpstr>
      <vt:lpstr>B Nazanin</vt:lpstr>
      <vt:lpstr>B Titr</vt:lpstr>
      <vt:lpstr>Gill Sans MT</vt:lpstr>
      <vt:lpstr>Impact</vt:lpstr>
      <vt:lpstr>Majalla UI</vt:lpstr>
      <vt:lpstr>Badge</vt:lpstr>
      <vt:lpstr>توانمند سازی والدین در مراقبت از نوزادان سالم </vt:lpstr>
      <vt:lpstr>هدف برنامه:فرایند توانمند سازی خانواده</vt:lpstr>
      <vt:lpstr>PowerPoint Presentation</vt:lpstr>
      <vt:lpstr>خصوصیات نوزاد هنگام تولد:</vt:lpstr>
      <vt:lpstr>PowerPoint Presentation</vt:lpstr>
      <vt:lpstr>PowerPoint Presentation</vt:lpstr>
      <vt:lpstr>PowerPoint Presentation</vt:lpstr>
      <vt:lpstr>PowerPoint Presentation</vt:lpstr>
      <vt:lpstr>واکنش های نوزاد</vt:lpstr>
      <vt:lpstr>PowerPoint Presentation</vt:lpstr>
      <vt:lpstr>PowerPoint Presentation</vt:lpstr>
      <vt:lpstr>PowerPoint Presentation</vt:lpstr>
      <vt:lpstr>اولین تماس</vt:lpstr>
      <vt:lpstr>اولین تغذیه </vt:lpstr>
      <vt:lpstr>آموزش والدین در مورد معاینات دوره ای و غربالگری نوزادی  پس از ترخیص</vt:lpstr>
      <vt:lpstr>حفظ ایمنی نوزاد در منزلپس از ترخیص نوزاد از بیمارستان </vt:lpstr>
      <vt:lpstr>PowerPoint Presentation</vt:lpstr>
      <vt:lpstr>علایم حیاتی نوزاد</vt:lpstr>
      <vt:lpstr>علایم حیاتی نوزاد</vt:lpstr>
      <vt:lpstr>ظاهر وپوست </vt:lpstr>
      <vt:lpstr>PowerPoint Presentation</vt:lpstr>
      <vt:lpstr>PowerPoint Presentation</vt:lpstr>
      <vt:lpstr>گوش</vt:lpstr>
      <vt:lpstr>PowerPoint Presentation</vt:lpstr>
      <vt:lpstr>بند ناف </vt:lpstr>
      <vt:lpstr>PowerPoint Presentation</vt:lpstr>
      <vt:lpstr>PowerPoint Presentation</vt:lpstr>
      <vt:lpstr>تغذیه نوزاد </vt:lpstr>
      <vt:lpstr>برخی از مشکلات شایع دوره نوزادی </vt:lpstr>
      <vt:lpstr>PowerPoint Presentation</vt:lpstr>
      <vt:lpstr>برگرداندن شیر (بالا آوردن )</vt:lpstr>
      <vt:lpstr>راه هایی برای کاهش دفعات بالا آوردن شیر :</vt:lpstr>
      <vt:lpstr>گریه و بی قراری نوزاد</vt:lpstr>
      <vt:lpstr>PowerPoint Presentation</vt:lpstr>
      <vt:lpstr>قولنج </vt:lpstr>
      <vt:lpstr>PowerPoint Presentation</vt:lpstr>
      <vt:lpstr>در چه مواردی باید فورا به پزشک مراجعه کرد؟</vt:lpstr>
      <vt:lpstr>مراقبتهای معمول نوزادان </vt:lpstr>
      <vt:lpstr>PowerPoint Presentation</vt:lpstr>
      <vt:lpstr>PowerPoint Presentation</vt:lpstr>
      <vt:lpstr>حمام کردن نوزاد:</vt:lpstr>
      <vt:lpstr>PowerPoint Presentation</vt:lpstr>
      <vt:lpstr>PowerPoint Presentation</vt:lpstr>
      <vt:lpstr>PowerPoint Presentation</vt:lpstr>
      <vt:lpstr>PowerPoint Presentation</vt:lpstr>
      <vt:lpstr>ختنه نوزاد:</vt:lpstr>
      <vt:lpstr>حالت طبیعی از روز ششم پس از ختنه </vt:lpstr>
      <vt:lpstr>نحوه اطمینان یافتن از کافی بودن شیر مادر </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توانمند سازی والدین در مراقبت از نوزادان (نوزادان نارس )</dc:title>
  <dc:creator>mojgan fatoorche</dc:creator>
  <cp:lastModifiedBy>Windows User</cp:lastModifiedBy>
  <cp:revision>123</cp:revision>
  <dcterms:created xsi:type="dcterms:W3CDTF">2020-09-12T04:57:53Z</dcterms:created>
  <dcterms:modified xsi:type="dcterms:W3CDTF">2023-07-18T09:34:45Z</dcterms:modified>
</cp:coreProperties>
</file>