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7" r:id="rId3"/>
    <p:sldMasterId id="2147483689" r:id="rId4"/>
    <p:sldMasterId id="2147483702" r:id="rId5"/>
    <p:sldMasterId id="2147483723" r:id="rId6"/>
  </p:sldMasterIdLst>
  <p:notesMasterIdLst>
    <p:notesMasterId r:id="rId138"/>
  </p:notesMasterIdLst>
  <p:sldIdLst>
    <p:sldId id="256" r:id="rId7"/>
    <p:sldId id="257" r:id="rId8"/>
    <p:sldId id="258" r:id="rId9"/>
    <p:sldId id="259" r:id="rId10"/>
    <p:sldId id="260" r:id="rId11"/>
    <p:sldId id="262" r:id="rId12"/>
    <p:sldId id="263" r:id="rId13"/>
    <p:sldId id="382"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4" r:id="rId31"/>
    <p:sldId id="285" r:id="rId32"/>
    <p:sldId id="286" r:id="rId33"/>
    <p:sldId id="287" r:id="rId34"/>
    <p:sldId id="288" r:id="rId35"/>
    <p:sldId id="289" r:id="rId36"/>
    <p:sldId id="290" r:id="rId37"/>
    <p:sldId id="291" r:id="rId38"/>
    <p:sldId id="292" r:id="rId39"/>
    <p:sldId id="383" r:id="rId40"/>
    <p:sldId id="384" r:id="rId41"/>
    <p:sldId id="385" r:id="rId42"/>
    <p:sldId id="386" r:id="rId43"/>
    <p:sldId id="387" r:id="rId44"/>
    <p:sldId id="388" r:id="rId45"/>
    <p:sldId id="389" r:id="rId46"/>
    <p:sldId id="390" r:id="rId47"/>
    <p:sldId id="391" r:id="rId48"/>
    <p:sldId id="293" r:id="rId49"/>
    <p:sldId id="364" r:id="rId50"/>
    <p:sldId id="365" r:id="rId51"/>
    <p:sldId id="366" r:id="rId52"/>
    <p:sldId id="312" r:id="rId53"/>
    <p:sldId id="313" r:id="rId54"/>
    <p:sldId id="294" r:id="rId55"/>
    <p:sldId id="295" r:id="rId56"/>
    <p:sldId id="314" r:id="rId57"/>
    <p:sldId id="367" r:id="rId58"/>
    <p:sldId id="368" r:id="rId59"/>
    <p:sldId id="369" r:id="rId60"/>
    <p:sldId id="296" r:id="rId61"/>
    <p:sldId id="297" r:id="rId62"/>
    <p:sldId id="298" r:id="rId63"/>
    <p:sldId id="299" r:id="rId64"/>
    <p:sldId id="300" r:id="rId65"/>
    <p:sldId id="301" r:id="rId66"/>
    <p:sldId id="302" r:id="rId67"/>
    <p:sldId id="303" r:id="rId68"/>
    <p:sldId id="304" r:id="rId69"/>
    <p:sldId id="317" r:id="rId70"/>
    <p:sldId id="316" r:id="rId71"/>
    <p:sldId id="318" r:id="rId72"/>
    <p:sldId id="319" r:id="rId73"/>
    <p:sldId id="305" r:id="rId74"/>
    <p:sldId id="315" r:id="rId75"/>
    <p:sldId id="306" r:id="rId76"/>
    <p:sldId id="307" r:id="rId77"/>
    <p:sldId id="308" r:id="rId78"/>
    <p:sldId id="309" r:id="rId79"/>
    <p:sldId id="310" r:id="rId80"/>
    <p:sldId id="311"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70" r:id="rId95"/>
    <p:sldId id="371" r:id="rId96"/>
    <p:sldId id="372" r:id="rId97"/>
    <p:sldId id="373" r:id="rId98"/>
    <p:sldId id="374" r:id="rId99"/>
    <p:sldId id="375" r:id="rId100"/>
    <p:sldId id="376" r:id="rId101"/>
    <p:sldId id="377" r:id="rId102"/>
    <p:sldId id="378" r:id="rId103"/>
    <p:sldId id="379" r:id="rId104"/>
    <p:sldId id="380" r:id="rId105"/>
    <p:sldId id="381" r:id="rId106"/>
    <p:sldId id="355" r:id="rId107"/>
    <p:sldId id="356" r:id="rId108"/>
    <p:sldId id="357" r:id="rId109"/>
    <p:sldId id="358" r:id="rId110"/>
    <p:sldId id="359" r:id="rId111"/>
    <p:sldId id="360" r:id="rId112"/>
    <p:sldId id="361" r:id="rId113"/>
    <p:sldId id="362" r:id="rId114"/>
    <p:sldId id="363" r:id="rId115"/>
    <p:sldId id="333" r:id="rId116"/>
    <p:sldId id="334" r:id="rId117"/>
    <p:sldId id="335" r:id="rId118"/>
    <p:sldId id="336" r:id="rId119"/>
    <p:sldId id="337" r:id="rId120"/>
    <p:sldId id="338" r:id="rId121"/>
    <p:sldId id="339" r:id="rId122"/>
    <p:sldId id="340" r:id="rId123"/>
    <p:sldId id="341" r:id="rId124"/>
    <p:sldId id="342" r:id="rId125"/>
    <p:sldId id="343" r:id="rId126"/>
    <p:sldId id="344" r:id="rId127"/>
    <p:sldId id="345" r:id="rId128"/>
    <p:sldId id="346" r:id="rId129"/>
    <p:sldId id="347" r:id="rId130"/>
    <p:sldId id="348" r:id="rId131"/>
    <p:sldId id="349" r:id="rId132"/>
    <p:sldId id="350" r:id="rId133"/>
    <p:sldId id="351" r:id="rId134"/>
    <p:sldId id="352" r:id="rId135"/>
    <p:sldId id="353" r:id="rId136"/>
    <p:sldId id="354" r:id="rId1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notesMaster" Target="notesMasters/notesMaster1.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presProps" Target="presProp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6"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20F8AE8-66BD-44F6-A43F-CD6E9B6D1DE6}" type="datetimeFigureOut">
              <a:rPr lang="fa-IR" smtClean="0"/>
              <a:t>19/04/1444</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29649C9-A4D9-4352-A25B-A6AA82B9A225}" type="slidenum">
              <a:rPr lang="fa-IR" smtClean="0"/>
              <a:t>‹#›</a:t>
            </a:fld>
            <a:endParaRPr lang="fa-IR"/>
          </a:p>
        </p:txBody>
      </p:sp>
    </p:spTree>
    <p:extLst>
      <p:ext uri="{BB962C8B-B14F-4D97-AF65-F5344CB8AC3E}">
        <p14:creationId xmlns:p14="http://schemas.microsoft.com/office/powerpoint/2010/main" val="171214512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cs typeface="Arial" pitchFamily="34" charset="0"/>
              </a:defRPr>
            </a:lvl1pPr>
            <a:lvl2pPr marL="742950" indent="-285750">
              <a:defRPr>
                <a:solidFill>
                  <a:schemeClr val="tx1"/>
                </a:solidFill>
                <a:latin typeface="Times New Roman" pitchFamily="18" charset="0"/>
                <a:cs typeface="Arial" pitchFamily="34" charset="0"/>
              </a:defRPr>
            </a:lvl2pPr>
            <a:lvl3pPr marL="1143000" indent="-228600">
              <a:defRPr>
                <a:solidFill>
                  <a:schemeClr val="tx1"/>
                </a:solidFill>
                <a:latin typeface="Times New Roman" pitchFamily="18" charset="0"/>
                <a:cs typeface="Arial" pitchFamily="34" charset="0"/>
              </a:defRPr>
            </a:lvl3pPr>
            <a:lvl4pPr marL="1600200" indent="-228600">
              <a:defRPr>
                <a:solidFill>
                  <a:schemeClr val="tx1"/>
                </a:solidFill>
                <a:latin typeface="Times New Roman" pitchFamily="18" charset="0"/>
                <a:cs typeface="Arial" pitchFamily="34" charset="0"/>
              </a:defRPr>
            </a:lvl4pPr>
            <a:lvl5pPr marL="2057400" indent="-228600">
              <a:defRPr>
                <a:solidFill>
                  <a:schemeClr val="tx1"/>
                </a:solidFill>
                <a:latin typeface="Times New Roman" pitchFamily="18" charset="0"/>
                <a:cs typeface="Arial" pitchFamily="34" charset="0"/>
              </a:defRPr>
            </a:lvl5pPr>
            <a:lvl6pPr marL="2514600" indent="-228600" algn="l" rtl="0" eaLnBrk="0" fontAlgn="base" hangingPunct="0">
              <a:spcBef>
                <a:spcPct val="0"/>
              </a:spcBef>
              <a:spcAft>
                <a:spcPct val="0"/>
              </a:spcAft>
              <a:defRPr>
                <a:solidFill>
                  <a:schemeClr val="tx1"/>
                </a:solidFill>
                <a:latin typeface="Times New Roman" pitchFamily="18" charset="0"/>
                <a:cs typeface="Arial" pitchFamily="34" charset="0"/>
              </a:defRPr>
            </a:lvl6pPr>
            <a:lvl7pPr marL="2971800" indent="-228600" algn="l" rtl="0" eaLnBrk="0" fontAlgn="base" hangingPunct="0">
              <a:spcBef>
                <a:spcPct val="0"/>
              </a:spcBef>
              <a:spcAft>
                <a:spcPct val="0"/>
              </a:spcAft>
              <a:defRPr>
                <a:solidFill>
                  <a:schemeClr val="tx1"/>
                </a:solidFill>
                <a:latin typeface="Times New Roman" pitchFamily="18" charset="0"/>
                <a:cs typeface="Arial" pitchFamily="34" charset="0"/>
              </a:defRPr>
            </a:lvl7pPr>
            <a:lvl8pPr marL="3429000" indent="-228600" algn="l" rtl="0" eaLnBrk="0" fontAlgn="base" hangingPunct="0">
              <a:spcBef>
                <a:spcPct val="0"/>
              </a:spcBef>
              <a:spcAft>
                <a:spcPct val="0"/>
              </a:spcAft>
              <a:defRPr>
                <a:solidFill>
                  <a:schemeClr val="tx1"/>
                </a:solidFill>
                <a:latin typeface="Times New Roman" pitchFamily="18" charset="0"/>
                <a:cs typeface="Arial" pitchFamily="34" charset="0"/>
              </a:defRPr>
            </a:lvl8pPr>
            <a:lvl9pPr marL="3886200" indent="-228600" algn="l" rtl="0" eaLnBrk="0" fontAlgn="base" hangingPunct="0">
              <a:spcBef>
                <a:spcPct val="0"/>
              </a:spcBef>
              <a:spcAft>
                <a:spcPct val="0"/>
              </a:spcAft>
              <a:defRPr>
                <a:solidFill>
                  <a:schemeClr val="tx1"/>
                </a:solidFill>
                <a:latin typeface="Times New Roman" pitchFamily="18" charset="0"/>
                <a:cs typeface="Arial" pitchFamily="34" charset="0"/>
              </a:defRPr>
            </a:lvl9pPr>
          </a:lstStyle>
          <a:p>
            <a:fld id="{3E8DFE19-7F02-4F6E-82EF-A5C4CEBD93B5}" type="slidenum">
              <a:rPr lang="fa-IR" altLang="fa-IR">
                <a:solidFill>
                  <a:prstClr val="black"/>
                </a:solidFill>
              </a:rPr>
              <a:pPr/>
              <a:t>65</a:t>
            </a:fld>
            <a:endParaRPr lang="fa-IR" altLang="fa-I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7"/>
          <p:cNvGrpSpPr>
            <a:grpSpLocks/>
          </p:cNvGrpSpPr>
          <p:nvPr/>
        </p:nvGrpSpPr>
        <p:grpSpPr bwMode="auto">
          <a:xfrm>
            <a:off x="-7938" y="-7938"/>
            <a:ext cx="9169401" cy="6873876"/>
            <a:chOff x="-8466" y="-8468"/>
            <a:chExt cx="9169804" cy="6874935"/>
          </a:xfrm>
        </p:grpSpPr>
        <p:cxnSp>
          <p:nvCxnSpPr>
            <p:cNvPr id="5" name="Straight Connector 4"/>
            <p:cNvCxnSpPr/>
            <p:nvPr/>
          </p:nvCxnSpPr>
          <p:spPr>
            <a:xfrm flipV="1">
              <a:off x="5130498"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7" name="Freeform 6"/>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7"/>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a:xfrm>
              <a:off x="6638689" y="3919613"/>
              <a:ext cx="251312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8059565"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466" y="-8468"/>
              <a:ext cx="863639" cy="5698416"/>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16"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17" name="Slide Number Placeholder 5"/>
          <p:cNvSpPr>
            <a:spLocks noGrp="1"/>
          </p:cNvSpPr>
          <p:nvPr>
            <p:ph type="sldNum" sz="quarter" idx="12"/>
          </p:nvPr>
        </p:nvSpPr>
        <p:spPr/>
        <p:txBody>
          <a:bodyPr/>
          <a:lstStyle>
            <a:lvl1pPr>
              <a:defRPr/>
            </a:lvl1pPr>
          </a:lstStyle>
          <a:p>
            <a:fld id="{5145FF76-EE05-4F1C-B644-8EA4B60330F0}"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518095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3C26EF83-924B-472B-B5DD-5E954C788721}"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3653289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B8EA8011-0874-4E4C-ACA4-C95CB107AF53}"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3161450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0B61328D-4A3B-4966-966F-1C1F4292DD2F}"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401614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840F1A4B-4B7A-4994-84D4-A3FFFE3FBB0D}"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2457304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6B4AC46B-0674-4063-9A40-3620480D450A}"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2916844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D18F5CEA-484C-4F17-962E-963F53E58A09}"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737752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EFC8EC33-3AEE-4AE2-AE15-A4D6C8316997}"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2130374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93213B5-AC66-4EB9-9FB7-A8AA83844D29}"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36972499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F980A4C-B021-4497-82EA-C5E911A8C150}"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2651692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826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defRPr>
                <a:solidFill>
                  <a:schemeClr val="tx1"/>
                </a:solidFill>
                <a:latin typeface="Times New Roman" panose="02020503050405090304" pitchFamily="18" charset="0"/>
                <a:cs typeface="Arial" panose="020B0604020202090204" pitchFamily="34" charset="0"/>
              </a:defRPr>
            </a:lvl1pPr>
            <a:lvl2pPr marL="742950" indent="-285750" algn="r" rtl="1">
              <a:defRPr>
                <a:solidFill>
                  <a:schemeClr val="tx1"/>
                </a:solidFill>
                <a:latin typeface="Times New Roman" panose="02020503050405090304" pitchFamily="18" charset="0"/>
                <a:cs typeface="Arial" panose="020B0604020202090204" pitchFamily="34" charset="0"/>
              </a:defRPr>
            </a:lvl2pPr>
            <a:lvl3pPr marL="1143000" indent="-228600" algn="r" rtl="1">
              <a:defRPr>
                <a:solidFill>
                  <a:schemeClr val="tx1"/>
                </a:solidFill>
                <a:latin typeface="Times New Roman" panose="02020503050405090304" pitchFamily="18" charset="0"/>
                <a:cs typeface="Arial" panose="020B0604020202090204" pitchFamily="34" charset="0"/>
              </a:defRPr>
            </a:lvl3pPr>
            <a:lvl4pPr marL="1600200" indent="-228600" algn="r" rtl="1">
              <a:defRPr>
                <a:solidFill>
                  <a:schemeClr val="tx1"/>
                </a:solidFill>
                <a:latin typeface="Times New Roman" panose="02020503050405090304" pitchFamily="18" charset="0"/>
                <a:cs typeface="Arial" panose="020B0604020202090204" pitchFamily="34" charset="0"/>
              </a:defRPr>
            </a:lvl4pPr>
            <a:lvl5pPr marL="2057400" indent="-228600" algn="r" rtl="1">
              <a:defRPr>
                <a:solidFill>
                  <a:schemeClr val="tx1"/>
                </a:solidFill>
                <a:latin typeface="Times New Roman" panose="02020503050405090304" pitchFamily="18" charset="0"/>
                <a:cs typeface="Arial" panose="020B0604020202090204" pitchFamily="34" charset="0"/>
              </a:defRPr>
            </a:lvl5pPr>
            <a:lvl6pPr marL="25146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6pPr>
            <a:lvl7pPr marL="29718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7pPr>
            <a:lvl8pPr marL="34290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8pPr>
            <a:lvl9pPr marL="38862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9pPr>
          </a:lstStyle>
          <a:p>
            <a:pPr fontAlgn="base">
              <a:spcBef>
                <a:spcPct val="0"/>
              </a:spcBef>
              <a:spcAft>
                <a:spcPct val="0"/>
              </a:spcAft>
              <a:defRPr/>
            </a:pPr>
            <a:r>
              <a:rPr lang="en-US" altLang="fa-IR" sz="8000" smtClean="0">
                <a:solidFill>
                  <a:srgbClr val="C0E474"/>
                </a:solidFill>
                <a:latin typeface="Arial" panose="020B0604020202090204" pitchFamily="34" charset="0"/>
              </a:rPr>
              <a:t>“</a:t>
            </a:r>
          </a:p>
        </p:txBody>
      </p:sp>
      <p:sp>
        <p:nvSpPr>
          <p:cNvPr id="6" name="TextBox 5"/>
          <p:cNvSpPr txBox="1">
            <a:spLocks noChangeArrowheads="1"/>
          </p:cNvSpPr>
          <p:nvPr/>
        </p:nvSpPr>
        <p:spPr bwMode="auto">
          <a:xfrm>
            <a:off x="6748463"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defRPr>
                <a:solidFill>
                  <a:schemeClr val="tx1"/>
                </a:solidFill>
                <a:latin typeface="Times New Roman" panose="02020503050405090304" pitchFamily="18" charset="0"/>
                <a:cs typeface="Arial" panose="020B0604020202090204" pitchFamily="34" charset="0"/>
              </a:defRPr>
            </a:lvl1pPr>
            <a:lvl2pPr marL="742950" indent="-285750" algn="r" rtl="1">
              <a:defRPr>
                <a:solidFill>
                  <a:schemeClr val="tx1"/>
                </a:solidFill>
                <a:latin typeface="Times New Roman" panose="02020503050405090304" pitchFamily="18" charset="0"/>
                <a:cs typeface="Arial" panose="020B0604020202090204" pitchFamily="34" charset="0"/>
              </a:defRPr>
            </a:lvl2pPr>
            <a:lvl3pPr marL="1143000" indent="-228600" algn="r" rtl="1">
              <a:defRPr>
                <a:solidFill>
                  <a:schemeClr val="tx1"/>
                </a:solidFill>
                <a:latin typeface="Times New Roman" panose="02020503050405090304" pitchFamily="18" charset="0"/>
                <a:cs typeface="Arial" panose="020B0604020202090204" pitchFamily="34" charset="0"/>
              </a:defRPr>
            </a:lvl3pPr>
            <a:lvl4pPr marL="1600200" indent="-228600" algn="r" rtl="1">
              <a:defRPr>
                <a:solidFill>
                  <a:schemeClr val="tx1"/>
                </a:solidFill>
                <a:latin typeface="Times New Roman" panose="02020503050405090304" pitchFamily="18" charset="0"/>
                <a:cs typeface="Arial" panose="020B0604020202090204" pitchFamily="34" charset="0"/>
              </a:defRPr>
            </a:lvl4pPr>
            <a:lvl5pPr marL="2057400" indent="-228600" algn="r" rtl="1">
              <a:defRPr>
                <a:solidFill>
                  <a:schemeClr val="tx1"/>
                </a:solidFill>
                <a:latin typeface="Times New Roman" panose="02020503050405090304" pitchFamily="18" charset="0"/>
                <a:cs typeface="Arial" panose="020B0604020202090204" pitchFamily="34" charset="0"/>
              </a:defRPr>
            </a:lvl5pPr>
            <a:lvl6pPr marL="25146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6pPr>
            <a:lvl7pPr marL="29718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7pPr>
            <a:lvl8pPr marL="34290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8pPr>
            <a:lvl9pPr marL="38862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9pPr>
          </a:lstStyle>
          <a:p>
            <a:pPr fontAlgn="base">
              <a:spcBef>
                <a:spcPct val="0"/>
              </a:spcBef>
              <a:spcAft>
                <a:spcPct val="0"/>
              </a:spcAft>
              <a:defRPr/>
            </a:pPr>
            <a:r>
              <a:rPr lang="en-US" altLang="fa-IR" sz="8000" smtClean="0">
                <a:solidFill>
                  <a:srgbClr val="C0E474"/>
                </a:solidFill>
                <a:latin typeface="Arial" panose="020B0604020202090204" pitchFamily="34" charset="0"/>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7" name="Date Placeholder 3"/>
          <p:cNvSpPr>
            <a:spLocks noGrp="1"/>
          </p:cNvSpPr>
          <p:nvPr>
            <p:ph type="dt" sz="half" idx="14"/>
          </p:nvPr>
        </p:nvSpPr>
        <p:spPr/>
        <p:txBody>
          <a:bodyPr/>
          <a:lstStyle>
            <a:lvl1pPr>
              <a:defRPr/>
            </a:lvl1pPr>
          </a:lstStyle>
          <a:p>
            <a:pPr>
              <a:defRPr/>
            </a:pPr>
            <a:endParaRPr lang="en-US" altLang="fa-IR">
              <a:solidFill>
                <a:prstClr val="black">
                  <a:tint val="75000"/>
                </a:prstClr>
              </a:solidFill>
            </a:endParaRPr>
          </a:p>
        </p:txBody>
      </p:sp>
      <p:sp>
        <p:nvSpPr>
          <p:cNvPr id="8" name="Footer Placeholder 4"/>
          <p:cNvSpPr>
            <a:spLocks noGrp="1"/>
          </p:cNvSpPr>
          <p:nvPr>
            <p:ph type="ftr" sz="quarter" idx="15"/>
          </p:nvPr>
        </p:nvSpPr>
        <p:spPr/>
        <p:txBody>
          <a:bodyPr/>
          <a:lstStyle>
            <a:lvl1pPr>
              <a:defRPr/>
            </a:lvl1pPr>
          </a:lstStyle>
          <a:p>
            <a:pPr>
              <a:defRPr/>
            </a:pPr>
            <a:endParaRPr lang="en-US" altLang="fa-IR">
              <a:solidFill>
                <a:prstClr val="black">
                  <a:tint val="75000"/>
                </a:prstClr>
              </a:solidFill>
            </a:endParaRPr>
          </a:p>
        </p:txBody>
      </p:sp>
      <p:sp>
        <p:nvSpPr>
          <p:cNvPr id="9" name="Slide Number Placeholder 5"/>
          <p:cNvSpPr>
            <a:spLocks noGrp="1"/>
          </p:cNvSpPr>
          <p:nvPr>
            <p:ph type="sldNum" sz="quarter" idx="16"/>
          </p:nvPr>
        </p:nvSpPr>
        <p:spPr/>
        <p:txBody>
          <a:bodyPr/>
          <a:lstStyle>
            <a:lvl1pPr>
              <a:defRPr/>
            </a:lvl1pPr>
          </a:lstStyle>
          <a:p>
            <a:fld id="{BE51915A-C076-42F2-ABD0-A5AECDAE7452}"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20968171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08E6176-52D7-469D-85EF-7A04F6F3C48C}"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3356625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826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defRPr>
                <a:solidFill>
                  <a:schemeClr val="tx1"/>
                </a:solidFill>
                <a:latin typeface="Times New Roman" panose="02020503050405090304" pitchFamily="18" charset="0"/>
                <a:cs typeface="Arial" panose="020B0604020202090204" pitchFamily="34" charset="0"/>
              </a:defRPr>
            </a:lvl1pPr>
            <a:lvl2pPr marL="742950" indent="-285750" algn="r" rtl="1">
              <a:defRPr>
                <a:solidFill>
                  <a:schemeClr val="tx1"/>
                </a:solidFill>
                <a:latin typeface="Times New Roman" panose="02020503050405090304" pitchFamily="18" charset="0"/>
                <a:cs typeface="Arial" panose="020B0604020202090204" pitchFamily="34" charset="0"/>
              </a:defRPr>
            </a:lvl2pPr>
            <a:lvl3pPr marL="1143000" indent="-228600" algn="r" rtl="1">
              <a:defRPr>
                <a:solidFill>
                  <a:schemeClr val="tx1"/>
                </a:solidFill>
                <a:latin typeface="Times New Roman" panose="02020503050405090304" pitchFamily="18" charset="0"/>
                <a:cs typeface="Arial" panose="020B0604020202090204" pitchFamily="34" charset="0"/>
              </a:defRPr>
            </a:lvl3pPr>
            <a:lvl4pPr marL="1600200" indent="-228600" algn="r" rtl="1">
              <a:defRPr>
                <a:solidFill>
                  <a:schemeClr val="tx1"/>
                </a:solidFill>
                <a:latin typeface="Times New Roman" panose="02020503050405090304" pitchFamily="18" charset="0"/>
                <a:cs typeface="Arial" panose="020B0604020202090204" pitchFamily="34" charset="0"/>
              </a:defRPr>
            </a:lvl4pPr>
            <a:lvl5pPr marL="2057400" indent="-228600" algn="r" rtl="1">
              <a:defRPr>
                <a:solidFill>
                  <a:schemeClr val="tx1"/>
                </a:solidFill>
                <a:latin typeface="Times New Roman" panose="02020503050405090304" pitchFamily="18" charset="0"/>
                <a:cs typeface="Arial" panose="020B0604020202090204" pitchFamily="34" charset="0"/>
              </a:defRPr>
            </a:lvl5pPr>
            <a:lvl6pPr marL="25146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6pPr>
            <a:lvl7pPr marL="29718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7pPr>
            <a:lvl8pPr marL="34290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8pPr>
            <a:lvl9pPr marL="38862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9pPr>
          </a:lstStyle>
          <a:p>
            <a:pPr fontAlgn="base">
              <a:spcBef>
                <a:spcPct val="0"/>
              </a:spcBef>
              <a:spcAft>
                <a:spcPct val="0"/>
              </a:spcAft>
              <a:defRPr/>
            </a:pPr>
            <a:r>
              <a:rPr lang="en-US" altLang="fa-IR" sz="8000" smtClean="0">
                <a:solidFill>
                  <a:srgbClr val="C0E474"/>
                </a:solidFill>
                <a:latin typeface="Arial" panose="020B0604020202090204" pitchFamily="34" charset="0"/>
              </a:rPr>
              <a:t>“</a:t>
            </a:r>
          </a:p>
        </p:txBody>
      </p:sp>
      <p:sp>
        <p:nvSpPr>
          <p:cNvPr id="6" name="TextBox 5"/>
          <p:cNvSpPr txBox="1">
            <a:spLocks noChangeArrowheads="1"/>
          </p:cNvSpPr>
          <p:nvPr/>
        </p:nvSpPr>
        <p:spPr bwMode="auto">
          <a:xfrm>
            <a:off x="6748463"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defRPr>
                <a:solidFill>
                  <a:schemeClr val="tx1"/>
                </a:solidFill>
                <a:latin typeface="Times New Roman" panose="02020503050405090304" pitchFamily="18" charset="0"/>
                <a:cs typeface="Arial" panose="020B0604020202090204" pitchFamily="34" charset="0"/>
              </a:defRPr>
            </a:lvl1pPr>
            <a:lvl2pPr marL="742950" indent="-285750" algn="r" rtl="1">
              <a:defRPr>
                <a:solidFill>
                  <a:schemeClr val="tx1"/>
                </a:solidFill>
                <a:latin typeface="Times New Roman" panose="02020503050405090304" pitchFamily="18" charset="0"/>
                <a:cs typeface="Arial" panose="020B0604020202090204" pitchFamily="34" charset="0"/>
              </a:defRPr>
            </a:lvl2pPr>
            <a:lvl3pPr marL="1143000" indent="-228600" algn="r" rtl="1">
              <a:defRPr>
                <a:solidFill>
                  <a:schemeClr val="tx1"/>
                </a:solidFill>
                <a:latin typeface="Times New Roman" panose="02020503050405090304" pitchFamily="18" charset="0"/>
                <a:cs typeface="Arial" panose="020B0604020202090204" pitchFamily="34" charset="0"/>
              </a:defRPr>
            </a:lvl3pPr>
            <a:lvl4pPr marL="1600200" indent="-228600" algn="r" rtl="1">
              <a:defRPr>
                <a:solidFill>
                  <a:schemeClr val="tx1"/>
                </a:solidFill>
                <a:latin typeface="Times New Roman" panose="02020503050405090304" pitchFamily="18" charset="0"/>
                <a:cs typeface="Arial" panose="020B0604020202090204" pitchFamily="34" charset="0"/>
              </a:defRPr>
            </a:lvl4pPr>
            <a:lvl5pPr marL="2057400" indent="-228600" algn="r" rtl="1">
              <a:defRPr>
                <a:solidFill>
                  <a:schemeClr val="tx1"/>
                </a:solidFill>
                <a:latin typeface="Times New Roman" panose="02020503050405090304" pitchFamily="18" charset="0"/>
                <a:cs typeface="Arial" panose="020B0604020202090204" pitchFamily="34" charset="0"/>
              </a:defRPr>
            </a:lvl5pPr>
            <a:lvl6pPr marL="25146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6pPr>
            <a:lvl7pPr marL="29718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7pPr>
            <a:lvl8pPr marL="34290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8pPr>
            <a:lvl9pPr marL="3886200" indent="-228600" algn="r" rtl="1" eaLnBrk="0" fontAlgn="base" hangingPunct="0">
              <a:spcBef>
                <a:spcPct val="0"/>
              </a:spcBef>
              <a:spcAft>
                <a:spcPct val="0"/>
              </a:spcAft>
              <a:defRPr>
                <a:solidFill>
                  <a:schemeClr val="tx1"/>
                </a:solidFill>
                <a:latin typeface="Times New Roman" panose="02020503050405090304" pitchFamily="18" charset="0"/>
                <a:cs typeface="Arial" panose="020B0604020202090204" pitchFamily="34" charset="0"/>
              </a:defRPr>
            </a:lvl9pPr>
          </a:lstStyle>
          <a:p>
            <a:pPr fontAlgn="base">
              <a:spcBef>
                <a:spcPct val="0"/>
              </a:spcBef>
              <a:spcAft>
                <a:spcPct val="0"/>
              </a:spcAft>
              <a:defRPr/>
            </a:pPr>
            <a:r>
              <a:rPr lang="en-US" altLang="fa-IR" sz="8000" smtClean="0">
                <a:solidFill>
                  <a:srgbClr val="C0E474"/>
                </a:solidFill>
                <a:latin typeface="Arial" panose="020B0604020202090204" pitchFamily="34" charset="0"/>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7" name="Date Placeholder 3"/>
          <p:cNvSpPr>
            <a:spLocks noGrp="1"/>
          </p:cNvSpPr>
          <p:nvPr>
            <p:ph type="dt" sz="half" idx="14"/>
          </p:nvPr>
        </p:nvSpPr>
        <p:spPr/>
        <p:txBody>
          <a:bodyPr/>
          <a:lstStyle>
            <a:lvl1pPr>
              <a:defRPr/>
            </a:lvl1pPr>
          </a:lstStyle>
          <a:p>
            <a:pPr>
              <a:defRPr/>
            </a:pPr>
            <a:endParaRPr lang="en-US" altLang="fa-IR">
              <a:solidFill>
                <a:prstClr val="black">
                  <a:tint val="75000"/>
                </a:prstClr>
              </a:solidFill>
            </a:endParaRPr>
          </a:p>
        </p:txBody>
      </p:sp>
      <p:sp>
        <p:nvSpPr>
          <p:cNvPr id="8" name="Footer Placeholder 4"/>
          <p:cNvSpPr>
            <a:spLocks noGrp="1"/>
          </p:cNvSpPr>
          <p:nvPr>
            <p:ph type="ftr" sz="quarter" idx="15"/>
          </p:nvPr>
        </p:nvSpPr>
        <p:spPr/>
        <p:txBody>
          <a:bodyPr/>
          <a:lstStyle>
            <a:lvl1pPr>
              <a:defRPr/>
            </a:lvl1pPr>
          </a:lstStyle>
          <a:p>
            <a:pPr>
              <a:defRPr/>
            </a:pPr>
            <a:endParaRPr lang="en-US" altLang="fa-IR">
              <a:solidFill>
                <a:prstClr val="black">
                  <a:tint val="75000"/>
                </a:prstClr>
              </a:solidFill>
            </a:endParaRPr>
          </a:p>
        </p:txBody>
      </p:sp>
      <p:sp>
        <p:nvSpPr>
          <p:cNvPr id="9" name="Slide Number Placeholder 5"/>
          <p:cNvSpPr>
            <a:spLocks noGrp="1"/>
          </p:cNvSpPr>
          <p:nvPr>
            <p:ph type="sldNum" sz="quarter" idx="16"/>
          </p:nvPr>
        </p:nvSpPr>
        <p:spPr/>
        <p:txBody>
          <a:bodyPr/>
          <a:lstStyle>
            <a:lvl1pPr>
              <a:defRPr/>
            </a:lvl1pPr>
          </a:lstStyle>
          <a:p>
            <a:fld id="{BBF8163C-CACA-4676-9577-ACD05B2F21FC}"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2380771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5" name="Date Placeholder 3"/>
          <p:cNvSpPr>
            <a:spLocks noGrp="1"/>
          </p:cNvSpPr>
          <p:nvPr>
            <p:ph type="dt" sz="half" idx="14"/>
          </p:nvPr>
        </p:nvSpPr>
        <p:spPr/>
        <p:txBody>
          <a:bodyPr/>
          <a:lstStyle>
            <a:lvl1pPr>
              <a:defRPr/>
            </a:lvl1pPr>
          </a:lstStyle>
          <a:p>
            <a:pPr>
              <a:defRPr/>
            </a:pPr>
            <a:endParaRPr lang="en-US" altLang="fa-IR">
              <a:solidFill>
                <a:prstClr val="black">
                  <a:tint val="75000"/>
                </a:prstClr>
              </a:solidFill>
            </a:endParaRPr>
          </a:p>
        </p:txBody>
      </p:sp>
      <p:sp>
        <p:nvSpPr>
          <p:cNvPr id="6" name="Footer Placeholder 4"/>
          <p:cNvSpPr>
            <a:spLocks noGrp="1"/>
          </p:cNvSpPr>
          <p:nvPr>
            <p:ph type="ftr" sz="quarter" idx="15"/>
          </p:nvPr>
        </p:nvSpPr>
        <p:spPr/>
        <p:txBody>
          <a:bodyPr/>
          <a:lstStyle>
            <a:lvl1pPr>
              <a:defRPr/>
            </a:lvl1pPr>
          </a:lstStyle>
          <a:p>
            <a:pPr>
              <a:defRPr/>
            </a:pPr>
            <a:endParaRPr lang="en-US" altLang="fa-IR">
              <a:solidFill>
                <a:prstClr val="black">
                  <a:tint val="75000"/>
                </a:prstClr>
              </a:solidFill>
            </a:endParaRPr>
          </a:p>
        </p:txBody>
      </p:sp>
      <p:sp>
        <p:nvSpPr>
          <p:cNvPr id="7" name="Slide Number Placeholder 5"/>
          <p:cNvSpPr>
            <a:spLocks noGrp="1"/>
          </p:cNvSpPr>
          <p:nvPr>
            <p:ph type="sldNum" sz="quarter" idx="16"/>
          </p:nvPr>
        </p:nvSpPr>
        <p:spPr/>
        <p:txBody>
          <a:bodyPr/>
          <a:lstStyle>
            <a:lvl1pPr>
              <a:defRPr/>
            </a:lvl1pPr>
          </a:lstStyle>
          <a:p>
            <a:fld id="{E5C4D2F7-816A-48A3-A5FF-5F500840067C}"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13992774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CBADEB4F-FE37-4874-950B-AC93E35D2D40}"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3661892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EC99972-0050-4452-B6C7-D5795A00B1C5}" type="slidenum">
              <a:rPr lang="ar-SA" altLang="fa-IR">
                <a:solidFill>
                  <a:srgbClr val="90C226"/>
                </a:solidFill>
              </a:rPr>
              <a:pPr/>
              <a:t>‹#›</a:t>
            </a:fld>
            <a:endParaRPr lang="en-US" altLang="fa-IR">
              <a:solidFill>
                <a:srgbClr val="90C226"/>
              </a:solidFill>
            </a:endParaRPr>
          </a:p>
        </p:txBody>
      </p:sp>
    </p:spTree>
    <p:extLst>
      <p:ext uri="{BB962C8B-B14F-4D97-AF65-F5344CB8AC3E}">
        <p14:creationId xmlns:p14="http://schemas.microsoft.com/office/powerpoint/2010/main" val="16935194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solidFill>
                <a:srgbClr val="575F6D"/>
              </a:solidFill>
            </a:endParaRP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Slide Number Placeholder 28"/>
          <p:cNvSpPr>
            <a:spLocks noGrp="1"/>
          </p:cNvSpPr>
          <p:nvPr>
            <p:ph type="sldNum" sz="quarter" idx="12"/>
          </p:nvPr>
        </p:nvSpPr>
        <p:spPr bwMode="auto">
          <a:xfrm>
            <a:off x="1325544" y="4928702"/>
            <a:ext cx="609600" cy="517524"/>
          </a:xfrm>
        </p:spPr>
        <p:txBody>
          <a:bodyPr/>
          <a:lstStyle/>
          <a:p>
            <a:fld id="{6A5353B3-D06C-44EE-920A-A2CB8D2AE081}" type="slidenum">
              <a:rPr lang="en-US" smtClean="0"/>
              <a:pPr/>
              <a:t>‹#›</a:t>
            </a:fld>
            <a:endParaRPr lang="en-US"/>
          </a:p>
        </p:txBody>
      </p:sp>
    </p:spTree>
    <p:extLst>
      <p:ext uri="{BB962C8B-B14F-4D97-AF65-F5344CB8AC3E}">
        <p14:creationId xmlns:p14="http://schemas.microsoft.com/office/powerpoint/2010/main" val="11948897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014005AE-913C-433D-9A2E-C63E3792216D}" type="datetimeFigureOut">
              <a:rPr lang="en-US" smtClean="0">
                <a:solidFill>
                  <a:srgbClr val="575F6D"/>
                </a:solidFill>
              </a:rPr>
              <a:pPr/>
              <a:t>11/13/2022</a:t>
            </a:fld>
            <a:endParaRPr lang="en-US">
              <a:solidFill>
                <a:srgbClr val="575F6D"/>
              </a:solidFill>
            </a:endParaRPr>
          </a:p>
        </p:txBody>
      </p:sp>
      <p:sp>
        <p:nvSpPr>
          <p:cNvPr id="9" name="Slide Number Placeholder 8"/>
          <p:cNvSpPr>
            <a:spLocks noGrp="1"/>
          </p:cNvSpPr>
          <p:nvPr>
            <p:ph type="sldNum" sz="quarter" idx="15"/>
          </p:nvPr>
        </p:nvSpPr>
        <p:spPr/>
        <p:txBody>
          <a:bodyPr rtlCol="0"/>
          <a:lstStyle/>
          <a:p>
            <a:fld id="{6A5353B3-D06C-44EE-920A-A2CB8D2AE081}"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solidFill>
                <a:srgbClr val="575F6D"/>
              </a:solidFill>
            </a:endParaRPr>
          </a:p>
        </p:txBody>
      </p:sp>
    </p:spTree>
    <p:extLst>
      <p:ext uri="{BB962C8B-B14F-4D97-AF65-F5344CB8AC3E}">
        <p14:creationId xmlns:p14="http://schemas.microsoft.com/office/powerpoint/2010/main" val="4233424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014005AE-913C-433D-9A2E-C63E3792216D}" type="datetimeFigureOut">
              <a:rPr lang="en-US" smtClean="0">
                <a:solidFill>
                  <a:srgbClr val="FFF39D"/>
                </a:solidFill>
              </a:rPr>
              <a:pPr/>
              <a:t>11/13/2022</a:t>
            </a:fld>
            <a:endParaRPr lang="en-US">
              <a:solidFill>
                <a:srgbClr val="FFF39D"/>
              </a:solidFill>
            </a:endParaRP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solidFill>
                <a:srgbClr val="FFF39D"/>
              </a:solidFill>
            </a:endParaRP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Slide Number Placeholder 5"/>
          <p:cNvSpPr>
            <a:spLocks noGrp="1"/>
          </p:cNvSpPr>
          <p:nvPr>
            <p:ph type="sldNum" sz="quarter" idx="12"/>
          </p:nvPr>
        </p:nvSpPr>
        <p:spPr bwMode="auto">
          <a:xfrm>
            <a:off x="1340616" y="4928702"/>
            <a:ext cx="609600" cy="517524"/>
          </a:xfrm>
        </p:spPr>
        <p:txBody>
          <a:bodyPr/>
          <a:lstStyle/>
          <a:p>
            <a:fld id="{6A5353B3-D06C-44EE-920A-A2CB8D2AE081}" type="slidenum">
              <a:rPr lang="en-US" smtClean="0"/>
              <a:pPr/>
              <a:t>‹#›</a:t>
            </a:fld>
            <a:endParaRPr lang="en-US"/>
          </a:p>
        </p:txBody>
      </p:sp>
    </p:spTree>
    <p:extLst>
      <p:ext uri="{BB962C8B-B14F-4D97-AF65-F5344CB8AC3E}">
        <p14:creationId xmlns:p14="http://schemas.microsoft.com/office/powerpoint/2010/main" val="3326095583"/>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6" name="Footer Placeholder 5"/>
          <p:cNvSpPr>
            <a:spLocks noGrp="1"/>
          </p:cNvSpPr>
          <p:nvPr>
            <p:ph type="ftr" sz="quarter" idx="11"/>
          </p:nvPr>
        </p:nvSpPr>
        <p:spPr/>
        <p:txBody>
          <a:bodyPr/>
          <a:lstStyle/>
          <a:p>
            <a:endParaRPr lang="en-US">
              <a:solidFill>
                <a:srgbClr val="575F6D"/>
              </a:solidFill>
            </a:endParaRPr>
          </a:p>
        </p:txBody>
      </p:sp>
      <p:sp>
        <p:nvSpPr>
          <p:cNvPr id="7" name="Slide Number Placeholder 6"/>
          <p:cNvSpPr>
            <a:spLocks noGrp="1"/>
          </p:cNvSpPr>
          <p:nvPr>
            <p:ph type="sldNum" sz="quarter" idx="12"/>
          </p:nvPr>
        </p:nvSpPr>
        <p:spPr/>
        <p:txBody>
          <a:bodyPr/>
          <a:lstStyle/>
          <a:p>
            <a:fld id="{6A5353B3-D06C-44EE-920A-A2CB8D2AE081}"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350794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8" name="Footer Placeholder 7"/>
          <p:cNvSpPr>
            <a:spLocks noGrp="1"/>
          </p:cNvSpPr>
          <p:nvPr>
            <p:ph type="ftr" sz="quarter" idx="11"/>
          </p:nvPr>
        </p:nvSpPr>
        <p:spPr/>
        <p:txBody>
          <a:bodyPr/>
          <a:lstStyle/>
          <a:p>
            <a:endParaRPr lang="en-US">
              <a:solidFill>
                <a:srgbClr val="575F6D"/>
              </a:solidFill>
            </a:endParaRPr>
          </a:p>
        </p:txBody>
      </p:sp>
      <p:sp>
        <p:nvSpPr>
          <p:cNvPr id="9" name="Slide Number Placeholder 8"/>
          <p:cNvSpPr>
            <a:spLocks noGrp="1"/>
          </p:cNvSpPr>
          <p:nvPr>
            <p:ph type="sldNum" sz="quarter" idx="12"/>
          </p:nvPr>
        </p:nvSpPr>
        <p:spPr/>
        <p:txBody>
          <a:bodyPr/>
          <a:lstStyle/>
          <a:p>
            <a:fld id="{6A5353B3-D06C-44EE-920A-A2CB8D2AE081}"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11504182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014005AE-913C-433D-9A2E-C63E3792216D}" type="datetimeFigureOut">
              <a:rPr lang="en-US" smtClean="0">
                <a:solidFill>
                  <a:srgbClr val="575F6D"/>
                </a:solidFill>
              </a:rPr>
              <a:pPr/>
              <a:t>11/13/2022</a:t>
            </a:fld>
            <a:endParaRPr lang="en-US">
              <a:solidFill>
                <a:srgbClr val="575F6D"/>
              </a:solidFill>
            </a:endParaRPr>
          </a:p>
        </p:txBody>
      </p:sp>
      <p:sp>
        <p:nvSpPr>
          <p:cNvPr id="7" name="Slide Number Placeholder 6"/>
          <p:cNvSpPr>
            <a:spLocks noGrp="1"/>
          </p:cNvSpPr>
          <p:nvPr>
            <p:ph type="sldNum" sz="quarter" idx="11"/>
          </p:nvPr>
        </p:nvSpPr>
        <p:spPr/>
        <p:txBody>
          <a:bodyPr rtlCol="0"/>
          <a:lstStyle/>
          <a:p>
            <a:fld id="{6A5353B3-D06C-44EE-920A-A2CB8D2AE081}"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solidFill>
                <a:srgbClr val="575F6D"/>
              </a:solidFill>
            </a:endParaRPr>
          </a:p>
        </p:txBody>
      </p:sp>
    </p:spTree>
    <p:extLst>
      <p:ext uri="{BB962C8B-B14F-4D97-AF65-F5344CB8AC3E}">
        <p14:creationId xmlns:p14="http://schemas.microsoft.com/office/powerpoint/2010/main" val="2782049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3" name="Footer Placeholder 2"/>
          <p:cNvSpPr>
            <a:spLocks noGrp="1"/>
          </p:cNvSpPr>
          <p:nvPr>
            <p:ph type="ftr" sz="quarter" idx="11"/>
          </p:nvPr>
        </p:nvSpPr>
        <p:spPr/>
        <p:txBody>
          <a:bodyPr/>
          <a:lstStyle/>
          <a:p>
            <a:endParaRPr lang="en-US">
              <a:solidFill>
                <a:srgbClr val="575F6D"/>
              </a:solidFill>
            </a:endParaRPr>
          </a:p>
        </p:txBody>
      </p:sp>
      <p:sp>
        <p:nvSpPr>
          <p:cNvPr id="4" name="Slide Number Placeholder 3"/>
          <p:cNvSpPr>
            <a:spLocks noGrp="1"/>
          </p:cNvSpPr>
          <p:nvPr>
            <p:ph type="sldNum" sz="quarter" idx="12"/>
          </p:nvPr>
        </p:nvSpPr>
        <p:spPr/>
        <p:txBody>
          <a:bodyPr/>
          <a:lstStyle/>
          <a:p>
            <a:fld id="{6A5353B3-D06C-44EE-920A-A2CB8D2AE081}" type="slidenum">
              <a:rPr lang="en-US" smtClean="0"/>
              <a:pPr/>
              <a:t>‹#›</a:t>
            </a:fld>
            <a:endParaRPr lang="en-US"/>
          </a:p>
        </p:txBody>
      </p:sp>
    </p:spTree>
    <p:extLst>
      <p:ext uri="{BB962C8B-B14F-4D97-AF65-F5344CB8AC3E}">
        <p14:creationId xmlns:p14="http://schemas.microsoft.com/office/powerpoint/2010/main" val="3177809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014005AE-913C-433D-9A2E-C63E3792216D}" type="datetimeFigureOut">
              <a:rPr lang="en-US" smtClean="0">
                <a:solidFill>
                  <a:srgbClr val="575F6D"/>
                </a:solidFill>
              </a:rPr>
              <a:pPr/>
              <a:t>11/13/2022</a:t>
            </a:fld>
            <a:endParaRPr lang="en-US">
              <a:solidFill>
                <a:srgbClr val="575F6D"/>
              </a:solidFill>
            </a:endParaRPr>
          </a:p>
        </p:txBody>
      </p:sp>
      <p:sp>
        <p:nvSpPr>
          <p:cNvPr id="22" name="Slide Number Placeholder 21"/>
          <p:cNvSpPr>
            <a:spLocks noGrp="1"/>
          </p:cNvSpPr>
          <p:nvPr>
            <p:ph type="sldNum" sz="quarter" idx="15"/>
          </p:nvPr>
        </p:nvSpPr>
        <p:spPr/>
        <p:txBody>
          <a:bodyPr rtlCol="0"/>
          <a:lstStyle/>
          <a:p>
            <a:fld id="{6A5353B3-D06C-44EE-920A-A2CB8D2AE081}"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solidFill>
                <a:srgbClr val="575F6D"/>
              </a:solidFill>
            </a:endParaRPr>
          </a:p>
        </p:txBody>
      </p:sp>
    </p:spTree>
    <p:extLst>
      <p:ext uri="{BB962C8B-B14F-4D97-AF65-F5344CB8AC3E}">
        <p14:creationId xmlns:p14="http://schemas.microsoft.com/office/powerpoint/2010/main" val="255324197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Date Placeholder 16"/>
          <p:cNvSpPr>
            <a:spLocks noGrp="1"/>
          </p:cNvSpPr>
          <p:nvPr>
            <p:ph type="dt" sz="half" idx="10"/>
          </p:nvPr>
        </p:nvSpPr>
        <p:spPr/>
        <p:txBody>
          <a:bodyPr rtlCol="0"/>
          <a:lstStyle/>
          <a:p>
            <a:fld id="{014005AE-913C-433D-9A2E-C63E3792216D}" type="datetimeFigureOut">
              <a:rPr lang="en-US" smtClean="0">
                <a:solidFill>
                  <a:srgbClr val="575F6D"/>
                </a:solidFill>
              </a:rPr>
              <a:pPr/>
              <a:t>11/13/2022</a:t>
            </a:fld>
            <a:endParaRPr lang="en-US">
              <a:solidFill>
                <a:srgbClr val="575F6D"/>
              </a:solidFill>
            </a:endParaRPr>
          </a:p>
        </p:txBody>
      </p:sp>
      <p:sp>
        <p:nvSpPr>
          <p:cNvPr id="18" name="Slide Number Placeholder 17"/>
          <p:cNvSpPr>
            <a:spLocks noGrp="1"/>
          </p:cNvSpPr>
          <p:nvPr>
            <p:ph type="sldNum" sz="quarter" idx="11"/>
          </p:nvPr>
        </p:nvSpPr>
        <p:spPr/>
        <p:txBody>
          <a:bodyPr rtlCol="0"/>
          <a:lstStyle/>
          <a:p>
            <a:fld id="{6A5353B3-D06C-44EE-920A-A2CB8D2AE081}"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solidFill>
                <a:srgbClr val="575F6D"/>
              </a:solidFill>
            </a:endParaRPr>
          </a:p>
        </p:txBody>
      </p:sp>
    </p:spTree>
    <p:extLst>
      <p:ext uri="{BB962C8B-B14F-4D97-AF65-F5344CB8AC3E}">
        <p14:creationId xmlns:p14="http://schemas.microsoft.com/office/powerpoint/2010/main" val="19925615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5" name="Footer Placeholder 4"/>
          <p:cNvSpPr>
            <a:spLocks noGrp="1"/>
          </p:cNvSpPr>
          <p:nvPr>
            <p:ph type="ftr" sz="quarter" idx="11"/>
          </p:nvPr>
        </p:nvSpPr>
        <p:spPr/>
        <p:txBody>
          <a:bodyPr/>
          <a:lstStyle/>
          <a:p>
            <a:endParaRPr lang="en-US">
              <a:solidFill>
                <a:srgbClr val="575F6D"/>
              </a:solidFill>
            </a:endParaRPr>
          </a:p>
        </p:txBody>
      </p:sp>
      <p:sp>
        <p:nvSpPr>
          <p:cNvPr id="6" name="Slide Number Placeholder 5"/>
          <p:cNvSpPr>
            <a:spLocks noGrp="1"/>
          </p:cNvSpPr>
          <p:nvPr>
            <p:ph type="sldNum" sz="quarter" idx="12"/>
          </p:nvPr>
        </p:nvSpPr>
        <p:spPr/>
        <p:txBody>
          <a:bodyPr/>
          <a:lstStyle/>
          <a:p>
            <a:fld id="{6A5353B3-D06C-44EE-920A-A2CB8D2AE081}" type="slidenum">
              <a:rPr lang="en-US" smtClean="0"/>
              <a:pPr/>
              <a:t>‹#›</a:t>
            </a:fld>
            <a:endParaRPr lang="en-US"/>
          </a:p>
        </p:txBody>
      </p:sp>
    </p:spTree>
    <p:extLst>
      <p:ext uri="{BB962C8B-B14F-4D97-AF65-F5344CB8AC3E}">
        <p14:creationId xmlns:p14="http://schemas.microsoft.com/office/powerpoint/2010/main" val="16626511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5" name="Footer Placeholder 4"/>
          <p:cNvSpPr>
            <a:spLocks noGrp="1"/>
          </p:cNvSpPr>
          <p:nvPr>
            <p:ph type="ftr" sz="quarter" idx="11"/>
          </p:nvPr>
        </p:nvSpPr>
        <p:spPr/>
        <p:txBody>
          <a:bodyPr/>
          <a:lstStyle/>
          <a:p>
            <a:endParaRPr lang="en-US">
              <a:solidFill>
                <a:srgbClr val="575F6D"/>
              </a:solidFill>
            </a:endParaRPr>
          </a:p>
        </p:txBody>
      </p:sp>
      <p:sp>
        <p:nvSpPr>
          <p:cNvPr id="6" name="Slide Number Placeholder 5"/>
          <p:cNvSpPr>
            <a:spLocks noGrp="1"/>
          </p:cNvSpPr>
          <p:nvPr>
            <p:ph type="sldNum" sz="quarter" idx="12"/>
          </p:nvPr>
        </p:nvSpPr>
        <p:spPr/>
        <p:txBody>
          <a:bodyPr/>
          <a:lstStyle/>
          <a:p>
            <a:fld id="{6A5353B3-D06C-44EE-920A-A2CB8D2AE081}" type="slidenum">
              <a:rPr lang="en-US" smtClean="0"/>
              <a:pPr/>
              <a:t>‹#›</a:t>
            </a:fld>
            <a:endParaRPr lang="en-US"/>
          </a:p>
        </p:txBody>
      </p:sp>
    </p:spTree>
    <p:extLst>
      <p:ext uri="{BB962C8B-B14F-4D97-AF65-F5344CB8AC3E}">
        <p14:creationId xmlns:p14="http://schemas.microsoft.com/office/powerpoint/2010/main" val="18237990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grpSp>
        <p:grpSp>
          <p:nvGrpSpPr>
            <p:cNvPr id="6" name="Group 6"/>
            <p:cNvGrpSpPr>
              <a:grpSpLocks/>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sp>
            <p:nvSpPr>
              <p:cNvPr id="11" name="Rectangle 8"/>
              <p:cNvSpPr>
                <a:spLocks noChangeArrowheads="1"/>
              </p:cNvSpPr>
              <p:nvPr/>
            </p:nvSpPr>
            <p:spPr bwMode="auto">
              <a:xfrm>
                <a:off x="1249" y="2640"/>
                <a:ext cx="335"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fontAlgn="base">
                <a:spcBef>
                  <a:spcPct val="0"/>
                </a:spcBef>
                <a:spcAft>
                  <a:spcPct val="0"/>
                </a:spcAft>
                <a:defRPr/>
              </a:pPr>
              <a:endParaRPr lang="fa-IR" altLang="fa-IR" smtClean="0">
                <a:solidFill>
                  <a:srgbClr val="000000"/>
                </a:solidFill>
              </a:endParaRPr>
            </a:p>
          </p:txBody>
        </p:sp>
      </p:grpSp>
      <p:sp>
        <p:nvSpPr>
          <p:cNvPr id="64524" name="Rectangle 12"/>
          <p:cNvSpPr>
            <a:spLocks noGrp="1" noChangeArrowheads="1"/>
          </p:cNvSpPr>
          <p:nvPr>
            <p:ph type="ctrTitle"/>
          </p:nvPr>
        </p:nvSpPr>
        <p:spPr>
          <a:xfrm>
            <a:off x="990600" y="1676400"/>
            <a:ext cx="7772400" cy="1462088"/>
          </a:xfrm>
        </p:spPr>
        <p:txBody>
          <a:bodyPr/>
          <a:lstStyle>
            <a:lvl1pPr>
              <a:defRPr/>
            </a:lvl1pPr>
          </a:lstStyle>
          <a:p>
            <a:pPr lvl="0"/>
            <a:r>
              <a:rPr lang="en-US" altLang="fa-IR" noProof="0" smtClean="0"/>
              <a:t>Click to edit Master title style</a:t>
            </a:r>
          </a:p>
        </p:txBody>
      </p:sp>
      <p:sp>
        <p:nvSpPr>
          <p:cNvPr id="64525"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fa-IR" noProof="0" smtClean="0"/>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fa-IR">
              <a:solidFill>
                <a:srgbClr val="1C1C1C"/>
              </a:solidFill>
            </a:endParaRPr>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fa-IR">
              <a:solidFill>
                <a:srgbClr val="1C1C1C"/>
              </a:solidFill>
            </a:endParaRPr>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fld id="{EB9A234A-6653-4773-AEBC-0412D84965EB}" type="slidenum">
              <a:rPr lang="ar-SA" altLang="fa-IR">
                <a:solidFill>
                  <a:srgbClr val="1C1C1C"/>
                </a:solidFill>
              </a:rPr>
              <a:pPr/>
              <a:t>‹#›</a:t>
            </a:fld>
            <a:endParaRPr lang="en-US" altLang="fa-IR">
              <a:solidFill>
                <a:srgbClr val="1C1C1C"/>
              </a:solidFill>
            </a:endParaRPr>
          </a:p>
        </p:txBody>
      </p:sp>
    </p:spTree>
    <p:extLst>
      <p:ext uri="{BB962C8B-B14F-4D97-AF65-F5344CB8AC3E}">
        <p14:creationId xmlns:p14="http://schemas.microsoft.com/office/powerpoint/2010/main" val="2373504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684100A9-449D-421C-9A0E-7D1E1DDCA3D4}"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3192454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4794EB90-E4CA-4EF3-BAF2-05A586EA51B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838358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1182688" y="2017713"/>
            <a:ext cx="38100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5145088" y="2017713"/>
            <a:ext cx="38100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5E217ED5-CF50-4B0C-B1DA-566EBAB355F4}"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781150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9" name="Rectangle 13"/>
          <p:cNvSpPr>
            <a:spLocks noGrp="1" noChangeArrowheads="1"/>
          </p:cNvSpPr>
          <p:nvPr>
            <p:ph type="sldNum" sz="quarter" idx="12"/>
          </p:nvPr>
        </p:nvSpPr>
        <p:spPr>
          <a:ln/>
        </p:spPr>
        <p:txBody>
          <a:bodyPr/>
          <a:lstStyle>
            <a:lvl1pPr>
              <a:defRPr/>
            </a:lvl1pPr>
          </a:lstStyle>
          <a:p>
            <a:fld id="{C8AC3B1C-B38C-4E4E-AF54-A6D27E5AD7D3}"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3492873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5" name="Rectangle 13"/>
          <p:cNvSpPr>
            <a:spLocks noGrp="1" noChangeArrowheads="1"/>
          </p:cNvSpPr>
          <p:nvPr>
            <p:ph type="sldNum" sz="quarter" idx="12"/>
          </p:nvPr>
        </p:nvSpPr>
        <p:spPr>
          <a:ln/>
        </p:spPr>
        <p:txBody>
          <a:bodyPr/>
          <a:lstStyle>
            <a:lvl1pPr>
              <a:defRPr/>
            </a:lvl1pPr>
          </a:lstStyle>
          <a:p>
            <a:fld id="{7D757517-E89F-4FA6-984C-E085CE60F03F}"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576907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4" name="Rectangle 13"/>
          <p:cNvSpPr>
            <a:spLocks noGrp="1" noChangeArrowheads="1"/>
          </p:cNvSpPr>
          <p:nvPr>
            <p:ph type="sldNum" sz="quarter" idx="12"/>
          </p:nvPr>
        </p:nvSpPr>
        <p:spPr>
          <a:ln/>
        </p:spPr>
        <p:txBody>
          <a:bodyPr/>
          <a:lstStyle>
            <a:lvl1pPr>
              <a:defRPr/>
            </a:lvl1pPr>
          </a:lstStyle>
          <a:p>
            <a:fld id="{2F803EE2-CB87-4870-8966-633525C24B7E}"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0292581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50705362-B35A-47C0-9185-4D181D7FEA2E}"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12794016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B099C22D-8D47-4781-BD0C-C38D01E8E556}"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42438711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E8E59422-60D4-45F0-A0B4-5A614D5B0C6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8597849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fld id="{2165E93B-6DF9-4202-BE9B-49143F9CE9D7}"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3337108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5145088" y="2017713"/>
            <a:ext cx="38100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fa-IR">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fa-IR">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fld id="{E5FA35E8-FD6F-4466-AD92-AA8F7A5BB4BB}" type="slidenum">
              <a:rPr lang="ar-SA" altLang="fa-IR">
                <a:solidFill>
                  <a:srgbClr val="000000"/>
                </a:solidFill>
              </a:rPr>
              <a:pPr/>
              <a:t>‹#›</a:t>
            </a:fld>
            <a:endParaRPr lang="en-US" altLang="fa-IR">
              <a:solidFill>
                <a:srgbClr val="000000"/>
              </a:solidFill>
            </a:endParaRPr>
          </a:p>
        </p:txBody>
      </p:sp>
    </p:spTree>
    <p:extLst>
      <p:ext uri="{BB962C8B-B14F-4D97-AF65-F5344CB8AC3E}">
        <p14:creationId xmlns:p14="http://schemas.microsoft.com/office/powerpoint/2010/main" val="2226659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chemeClr val="bg2"/>
            </a:gs>
            <a:gs pos="50000">
              <a:schemeClr val="bg1"/>
            </a:gs>
            <a:gs pos="100000">
              <a:schemeClr val="bg2"/>
            </a:gs>
          </a:gsLst>
          <a:lin ang="0" scaled="1"/>
        </a:gra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hidden">
          <a:xfrm>
            <a:off x="2895600" y="0"/>
            <a:ext cx="33528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lang="en-US">
              <a:solidFill>
                <a:srgbClr val="EAEAEA"/>
              </a:solidFill>
            </a:endParaRPr>
          </a:p>
        </p:txBody>
      </p:sp>
      <p:grpSp>
        <p:nvGrpSpPr>
          <p:cNvPr id="2" name="Group 3"/>
          <p:cNvGrpSpPr>
            <a:grpSpLocks/>
          </p:cNvGrpSpPr>
          <p:nvPr/>
        </p:nvGrpSpPr>
        <p:grpSpPr bwMode="auto">
          <a:xfrm>
            <a:off x="2133600" y="473075"/>
            <a:ext cx="4878388" cy="3490913"/>
            <a:chOff x="1344" y="298"/>
            <a:chExt cx="3073" cy="2199"/>
          </a:xfrm>
        </p:grpSpPr>
        <p:sp>
          <p:nvSpPr>
            <p:cNvPr id="6" name="Freeform 4"/>
            <p:cNvSpPr>
              <a:spLocks/>
            </p:cNvSpPr>
            <p:nvPr/>
          </p:nvSpPr>
          <p:spPr bwMode="auto">
            <a:xfrm>
              <a:off x="1344" y="1035"/>
              <a:ext cx="1019" cy="907"/>
            </a:xfrm>
            <a:custGeom>
              <a:avLst/>
              <a:gdLst/>
              <a:ahLst/>
              <a:cxnLst>
                <a:cxn ang="0">
                  <a:pos x="0" y="566"/>
                </a:cxn>
                <a:cxn ang="0">
                  <a:pos x="0" y="906"/>
                </a:cxn>
                <a:cxn ang="0">
                  <a:pos x="1014" y="283"/>
                </a:cxn>
                <a:cxn ang="0">
                  <a:pos x="1018" y="307"/>
                </a:cxn>
                <a:cxn ang="0">
                  <a:pos x="869" y="0"/>
                </a:cxn>
                <a:cxn ang="0">
                  <a:pos x="0" y="566"/>
                </a:cxn>
              </a:cxnLst>
              <a:rect l="0" t="0" r="r" b="b"/>
              <a:pathLst>
                <a:path w="1019" h="907">
                  <a:moveTo>
                    <a:pt x="0" y="566"/>
                  </a:moveTo>
                  <a:lnTo>
                    <a:pt x="0" y="906"/>
                  </a:lnTo>
                  <a:lnTo>
                    <a:pt x="1014" y="283"/>
                  </a:lnTo>
                  <a:lnTo>
                    <a:pt x="1018" y="307"/>
                  </a:lnTo>
                  <a:lnTo>
                    <a:pt x="869" y="0"/>
                  </a:lnTo>
                  <a:lnTo>
                    <a:pt x="0" y="566"/>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pPr>
                <a:defRPr/>
              </a:pPr>
              <a:endParaRPr lang="en-GB">
                <a:solidFill>
                  <a:srgbClr val="EAEAEA"/>
                </a:solidFill>
              </a:endParaRPr>
            </a:p>
          </p:txBody>
        </p:sp>
        <p:sp>
          <p:nvSpPr>
            <p:cNvPr id="7" name="Freeform 5"/>
            <p:cNvSpPr>
              <a:spLocks/>
            </p:cNvSpPr>
            <p:nvPr/>
          </p:nvSpPr>
          <p:spPr bwMode="auto">
            <a:xfrm>
              <a:off x="3398" y="1035"/>
              <a:ext cx="1019" cy="907"/>
            </a:xfrm>
            <a:custGeom>
              <a:avLst/>
              <a:gdLst/>
              <a:ahLst/>
              <a:cxnLst>
                <a:cxn ang="0">
                  <a:pos x="1018" y="566"/>
                </a:cxn>
                <a:cxn ang="0">
                  <a:pos x="1018" y="906"/>
                </a:cxn>
                <a:cxn ang="0">
                  <a:pos x="3" y="283"/>
                </a:cxn>
                <a:cxn ang="0">
                  <a:pos x="0" y="307"/>
                </a:cxn>
                <a:cxn ang="0">
                  <a:pos x="148" y="0"/>
                </a:cxn>
                <a:cxn ang="0">
                  <a:pos x="1018" y="566"/>
                </a:cxn>
              </a:cxnLst>
              <a:rect l="0" t="0" r="r" b="b"/>
              <a:pathLst>
                <a:path w="1019" h="907">
                  <a:moveTo>
                    <a:pt x="1018" y="566"/>
                  </a:moveTo>
                  <a:lnTo>
                    <a:pt x="1018" y="906"/>
                  </a:lnTo>
                  <a:lnTo>
                    <a:pt x="3" y="283"/>
                  </a:lnTo>
                  <a:lnTo>
                    <a:pt x="0" y="307"/>
                  </a:lnTo>
                  <a:lnTo>
                    <a:pt x="148" y="0"/>
                  </a:lnTo>
                  <a:lnTo>
                    <a:pt x="1018" y="566"/>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pPr>
                <a:defRPr/>
              </a:pPr>
              <a:endParaRPr lang="en-GB">
                <a:solidFill>
                  <a:srgbClr val="EAEAEA"/>
                </a:solidFill>
              </a:endParaRPr>
            </a:p>
          </p:txBody>
        </p:sp>
        <p:grpSp>
          <p:nvGrpSpPr>
            <p:cNvPr id="3" name="Group 6"/>
            <p:cNvGrpSpPr>
              <a:grpSpLocks/>
            </p:cNvGrpSpPr>
            <p:nvPr/>
          </p:nvGrpSpPr>
          <p:grpSpPr bwMode="auto">
            <a:xfrm>
              <a:off x="1571" y="298"/>
              <a:ext cx="2632" cy="2199"/>
              <a:chOff x="1571" y="298"/>
              <a:chExt cx="2632" cy="2199"/>
            </a:xfrm>
          </p:grpSpPr>
          <p:sp>
            <p:nvSpPr>
              <p:cNvPr id="10" name="AutoShape 7" descr="Green marble"/>
              <p:cNvSpPr>
                <a:spLocks noChangeArrowheads="1"/>
              </p:cNvSpPr>
              <p:nvPr/>
            </p:nvSpPr>
            <p:spPr bwMode="auto">
              <a:xfrm rot="10800000" flipH="1">
                <a:off x="1571" y="298"/>
                <a:ext cx="2631" cy="2198"/>
              </a:xfrm>
              <a:prstGeom prst="triangle">
                <a:avLst>
                  <a:gd name="adj" fmla="val 49995"/>
                </a:avLst>
              </a:prstGeom>
              <a:blipFill dpi="0" rotWithShape="0">
                <a:blip r:embed="rId2"/>
                <a:srcRect/>
                <a:tile tx="0" ty="0" sx="100000" sy="100000" flip="none" algn="tl"/>
              </a:blipFill>
              <a:ln w="12700" cap="sq">
                <a:solidFill>
                  <a:srgbClr val="006633"/>
                </a:solidFill>
                <a:miter lim="800000"/>
                <a:headEnd/>
                <a:tailEnd/>
              </a:ln>
              <a:effectLst/>
            </p:spPr>
            <p:txBody>
              <a:bodyPr/>
              <a:lstStyle/>
              <a:p>
                <a:pPr>
                  <a:defRPr/>
                </a:pPr>
                <a:endParaRPr lang="en-GB">
                  <a:solidFill>
                    <a:srgbClr val="EAEAEA"/>
                  </a:solidFill>
                </a:endParaRPr>
              </a:p>
            </p:txBody>
          </p:sp>
          <p:sp>
            <p:nvSpPr>
              <p:cNvPr id="11" name="Freeform 8"/>
              <p:cNvSpPr>
                <a:spLocks/>
              </p:cNvSpPr>
              <p:nvPr/>
            </p:nvSpPr>
            <p:spPr bwMode="auto">
              <a:xfrm>
                <a:off x="1571" y="298"/>
                <a:ext cx="1316" cy="2199"/>
              </a:xfrm>
              <a:custGeom>
                <a:avLst/>
                <a:gdLst/>
                <a:ahLst/>
                <a:cxnLst>
                  <a:cxn ang="0">
                    <a:pos x="1315" y="2198"/>
                  </a:cxn>
                  <a:cxn ang="0">
                    <a:pos x="1315" y="1815"/>
                  </a:cxn>
                  <a:cxn ang="0">
                    <a:pos x="409" y="214"/>
                  </a:cxn>
                  <a:cxn ang="0">
                    <a:pos x="0" y="0"/>
                  </a:cxn>
                  <a:cxn ang="0">
                    <a:pos x="1315" y="2198"/>
                  </a:cxn>
                </a:cxnLst>
                <a:rect l="0" t="0" r="r" b="b"/>
                <a:pathLst>
                  <a:path w="1316" h="2199">
                    <a:moveTo>
                      <a:pt x="1315" y="2198"/>
                    </a:moveTo>
                    <a:lnTo>
                      <a:pt x="1315" y="1815"/>
                    </a:lnTo>
                    <a:lnTo>
                      <a:pt x="409" y="214"/>
                    </a:lnTo>
                    <a:lnTo>
                      <a:pt x="0" y="0"/>
                    </a:lnTo>
                    <a:lnTo>
                      <a:pt x="1315" y="2198"/>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pPr>
                  <a:defRPr/>
                </a:pPr>
                <a:endParaRPr lang="en-GB">
                  <a:solidFill>
                    <a:srgbClr val="EAEAEA"/>
                  </a:solidFill>
                </a:endParaRPr>
              </a:p>
            </p:txBody>
          </p:sp>
          <p:sp>
            <p:nvSpPr>
              <p:cNvPr id="12" name="Freeform 9"/>
              <p:cNvSpPr>
                <a:spLocks/>
              </p:cNvSpPr>
              <p:nvPr/>
            </p:nvSpPr>
            <p:spPr bwMode="auto">
              <a:xfrm>
                <a:off x="1571" y="298"/>
                <a:ext cx="2632" cy="217"/>
              </a:xfrm>
              <a:custGeom>
                <a:avLst/>
                <a:gdLst/>
                <a:ahLst/>
                <a:cxnLst>
                  <a:cxn ang="0">
                    <a:pos x="0" y="0"/>
                  </a:cxn>
                  <a:cxn ang="0">
                    <a:pos x="409" y="216"/>
                  </a:cxn>
                  <a:cxn ang="0">
                    <a:pos x="2279" y="216"/>
                  </a:cxn>
                  <a:cxn ang="0">
                    <a:pos x="2631" y="0"/>
                  </a:cxn>
                  <a:cxn ang="0">
                    <a:pos x="0" y="0"/>
                  </a:cxn>
                </a:cxnLst>
                <a:rect l="0" t="0" r="r" b="b"/>
                <a:pathLst>
                  <a:path w="2632" h="217">
                    <a:moveTo>
                      <a:pt x="0" y="0"/>
                    </a:moveTo>
                    <a:lnTo>
                      <a:pt x="409" y="216"/>
                    </a:lnTo>
                    <a:lnTo>
                      <a:pt x="2279" y="216"/>
                    </a:lnTo>
                    <a:lnTo>
                      <a:pt x="2631"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pPr>
                  <a:defRPr/>
                </a:pPr>
                <a:endParaRPr lang="en-GB">
                  <a:solidFill>
                    <a:srgbClr val="EAEAEA"/>
                  </a:solidFill>
                </a:endParaRPr>
              </a:p>
            </p:txBody>
          </p:sp>
          <p:sp>
            <p:nvSpPr>
              <p:cNvPr id="13" name="Freeform 10"/>
              <p:cNvSpPr>
                <a:spLocks/>
              </p:cNvSpPr>
              <p:nvPr/>
            </p:nvSpPr>
            <p:spPr bwMode="auto">
              <a:xfrm>
                <a:off x="2886" y="298"/>
                <a:ext cx="1317" cy="2199"/>
              </a:xfrm>
              <a:custGeom>
                <a:avLst/>
                <a:gdLst/>
                <a:ahLst/>
                <a:cxnLst>
                  <a:cxn ang="0">
                    <a:pos x="0" y="2198"/>
                  </a:cxn>
                  <a:cxn ang="0">
                    <a:pos x="0" y="1815"/>
                  </a:cxn>
                  <a:cxn ang="0">
                    <a:pos x="906" y="214"/>
                  </a:cxn>
                  <a:cxn ang="0">
                    <a:pos x="1316" y="0"/>
                  </a:cxn>
                  <a:cxn ang="0">
                    <a:pos x="0" y="2198"/>
                  </a:cxn>
                </a:cxnLst>
                <a:rect l="0" t="0" r="r" b="b"/>
                <a:pathLst>
                  <a:path w="1317" h="2199">
                    <a:moveTo>
                      <a:pt x="0" y="2198"/>
                    </a:moveTo>
                    <a:lnTo>
                      <a:pt x="0" y="1815"/>
                    </a:lnTo>
                    <a:lnTo>
                      <a:pt x="906" y="214"/>
                    </a:lnTo>
                    <a:lnTo>
                      <a:pt x="1316" y="0"/>
                    </a:lnTo>
                    <a:lnTo>
                      <a:pt x="0" y="2198"/>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pPr>
                  <a:defRPr/>
                </a:pPr>
                <a:endParaRPr lang="en-GB">
                  <a:solidFill>
                    <a:srgbClr val="EAEAEA"/>
                  </a:solidFill>
                </a:endParaRPr>
              </a:p>
            </p:txBody>
          </p:sp>
        </p:grpSp>
        <p:sp>
          <p:nvSpPr>
            <p:cNvPr id="9" name="Rectangle 11"/>
            <p:cNvSpPr>
              <a:spLocks noChangeArrowheads="1"/>
            </p:cNvSpPr>
            <p:nvPr/>
          </p:nvSpPr>
          <p:spPr bwMode="auto">
            <a:xfrm>
              <a:off x="1344" y="1631"/>
              <a:ext cx="3069" cy="310"/>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en-GB">
                <a:solidFill>
                  <a:srgbClr val="EAEAEA"/>
                </a:solidFill>
              </a:endParaRPr>
            </a:p>
          </p:txBody>
        </p:sp>
      </p:grpSp>
      <p:sp>
        <p:nvSpPr>
          <p:cNvPr id="11276" name="Rectangle 12"/>
          <p:cNvSpPr>
            <a:spLocks noGrp="1" noChangeArrowheads="1"/>
          </p:cNvSpPr>
          <p:nvPr>
            <p:ph type="ctrTitle" sz="quarter"/>
          </p:nvPr>
        </p:nvSpPr>
        <p:spPr>
          <a:xfrm>
            <a:off x="685800" y="3886200"/>
            <a:ext cx="7772400" cy="1143000"/>
          </a:xfrm>
        </p:spPr>
        <p:txBody>
          <a:bodyPr/>
          <a:lstStyle>
            <a:lvl1pPr algn="ctr">
              <a:defRPr/>
            </a:lvl1pPr>
          </a:lstStyle>
          <a:p>
            <a:r>
              <a:rPr lang="en-US"/>
              <a:t>Click to edit Master title style</a:t>
            </a:r>
          </a:p>
        </p:txBody>
      </p:sp>
      <p:sp>
        <p:nvSpPr>
          <p:cNvPr id="11277" name="Rectangle 13"/>
          <p:cNvSpPr>
            <a:spLocks noGrp="1" noChangeArrowheads="1"/>
          </p:cNvSpPr>
          <p:nvPr>
            <p:ph type="subTitle" sz="quarter" idx="1"/>
          </p:nvPr>
        </p:nvSpPr>
        <p:spPr>
          <a:xfrm>
            <a:off x="1371600" y="5410200"/>
            <a:ext cx="6400800" cy="12954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quarter" idx="10"/>
          </p:nvPr>
        </p:nvSpPr>
        <p:spPr>
          <a:xfrm>
            <a:off x="685800" y="0"/>
            <a:ext cx="1905000" cy="457200"/>
          </a:xfrm>
        </p:spPr>
        <p:txBody>
          <a:bodyPr/>
          <a:lstStyle>
            <a:lvl1pPr>
              <a:defRPr/>
            </a:lvl1pPr>
          </a:lstStyle>
          <a:p>
            <a:pPr>
              <a:defRPr/>
            </a:pPr>
            <a:endParaRPr lang="en-US">
              <a:solidFill>
                <a:srgbClr val="EAEAEA"/>
              </a:solidFill>
            </a:endParaRPr>
          </a:p>
        </p:txBody>
      </p:sp>
      <p:sp>
        <p:nvSpPr>
          <p:cNvPr id="15" name="Rectangle 15"/>
          <p:cNvSpPr>
            <a:spLocks noGrp="1" noChangeArrowheads="1"/>
          </p:cNvSpPr>
          <p:nvPr>
            <p:ph type="ftr" sz="quarter" idx="11"/>
          </p:nvPr>
        </p:nvSpPr>
        <p:spPr>
          <a:xfrm>
            <a:off x="3124200" y="0"/>
            <a:ext cx="2895600" cy="457200"/>
          </a:xfrm>
        </p:spPr>
        <p:txBody>
          <a:bodyPr/>
          <a:lstStyle>
            <a:lvl1pPr>
              <a:defRPr/>
            </a:lvl1pPr>
          </a:lstStyle>
          <a:p>
            <a:pPr>
              <a:defRPr/>
            </a:pPr>
            <a:endParaRPr lang="en-US">
              <a:solidFill>
                <a:srgbClr val="EAEAEA"/>
              </a:solidFill>
            </a:endParaRPr>
          </a:p>
        </p:txBody>
      </p:sp>
      <p:sp>
        <p:nvSpPr>
          <p:cNvPr id="16" name="Rectangle 16"/>
          <p:cNvSpPr>
            <a:spLocks noGrp="1" noChangeArrowheads="1"/>
          </p:cNvSpPr>
          <p:nvPr>
            <p:ph type="sldNum" sz="quarter" idx="12"/>
          </p:nvPr>
        </p:nvSpPr>
        <p:spPr>
          <a:xfrm>
            <a:off x="6553200" y="0"/>
            <a:ext cx="1905000" cy="457200"/>
          </a:xfrm>
        </p:spPr>
        <p:txBody>
          <a:bodyPr/>
          <a:lstStyle>
            <a:lvl1pPr>
              <a:defRPr/>
            </a:lvl1pPr>
          </a:lstStyle>
          <a:p>
            <a:pPr>
              <a:defRPr/>
            </a:pPr>
            <a:fld id="{5DA236CA-D92C-4CE2-8E9D-5D6ECFD7B159}"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1407073694"/>
      </p:ext>
    </p:extLst>
  </p:cSld>
  <p:clrMapOvr>
    <a:masterClrMapping/>
  </p:clrMapOvr>
  <p:transition spd="slow">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87573C50-10EE-46B9-BAA5-9CE449D11286}"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819315761"/>
      </p:ext>
    </p:extLst>
  </p:cSld>
  <p:clrMapOvr>
    <a:masterClrMapping/>
  </p:clrMapOvr>
  <p:transition spd="slow">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2"/>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1142B175-6AFB-4765-95AA-6CA6423F30BF}"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2326610810"/>
      </p:ext>
    </p:extLst>
  </p:cSld>
  <p:clrMapOvr>
    <a:masterClrMapping/>
  </p:clrMapOvr>
  <p:transition spd="slow">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619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4388"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399A171A-2610-48FC-9FF8-F8C190B53020}"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716018835"/>
      </p:ext>
    </p:extLst>
  </p:cSld>
  <p:clrMapOvr>
    <a:masterClrMapping/>
  </p:clrMapOvr>
  <p:transition spd="slow">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3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8"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9" name="Rectangle 16"/>
          <p:cNvSpPr>
            <a:spLocks noGrp="1" noChangeArrowheads="1"/>
          </p:cNvSpPr>
          <p:nvPr>
            <p:ph type="sldNum" sz="quarter" idx="12"/>
          </p:nvPr>
        </p:nvSpPr>
        <p:spPr>
          <a:ln/>
        </p:spPr>
        <p:txBody>
          <a:bodyPr/>
          <a:lstStyle>
            <a:lvl1pPr>
              <a:defRPr/>
            </a:lvl1pPr>
          </a:lstStyle>
          <a:p>
            <a:pPr>
              <a:defRPr/>
            </a:pPr>
            <a:fld id="{9310F1F2-5088-40ED-BA16-BC7CAF635349}"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2374603729"/>
      </p:ext>
    </p:extLst>
  </p:cSld>
  <p:clrMapOvr>
    <a:masterClrMapping/>
  </p:clrMapOvr>
  <p:transition spd="slow">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B6B80E01-EF7A-40E8-9FCD-DBFF0761CCF6}"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2565749863"/>
      </p:ext>
    </p:extLst>
  </p:cSld>
  <p:clrMapOvr>
    <a:masterClrMapping/>
  </p:clrMapOvr>
  <p:transition spd="slow">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3"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4" name="Rectangle 16"/>
          <p:cNvSpPr>
            <a:spLocks noGrp="1" noChangeArrowheads="1"/>
          </p:cNvSpPr>
          <p:nvPr>
            <p:ph type="sldNum" sz="quarter" idx="12"/>
          </p:nvPr>
        </p:nvSpPr>
        <p:spPr>
          <a:ln/>
        </p:spPr>
        <p:txBody>
          <a:bodyPr/>
          <a:lstStyle>
            <a:lvl1pPr>
              <a:defRPr/>
            </a:lvl1pPr>
          </a:lstStyle>
          <a:p>
            <a:pPr>
              <a:defRPr/>
            </a:pPr>
            <a:fld id="{0B9BFE54-13FB-4748-8D27-3A0A82128E1B}"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1608778643"/>
      </p:ext>
    </p:extLst>
  </p:cSld>
  <p:clrMapOvr>
    <a:masterClrMapping/>
  </p:clrMapOvr>
  <p:transition spd="slow">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7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A994AE81-6B42-4E92-BBC9-7CA1F1627061}"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3010803580"/>
      </p:ext>
    </p:extLst>
  </p:cSld>
  <p:clrMapOvr>
    <a:masterClrMapping/>
  </p:clrMapOvr>
  <p:transition spd="slow">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BF10974C-86C7-4CFB-B074-FD5240AFBF6A}"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823910720"/>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A3DCA8E6-631C-469A-B188-62FAFF2A23E9}"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580130978"/>
      </p:ext>
    </p:extLst>
  </p:cSld>
  <p:clrMapOvr>
    <a:masterClrMapping/>
  </p:clrMapOvr>
  <p:transition spd="slow">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0388" y="228600"/>
            <a:ext cx="2081212" cy="57912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61988" y="228600"/>
            <a:ext cx="60960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5"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6" name="Rectangle 16"/>
          <p:cNvSpPr>
            <a:spLocks noGrp="1" noChangeArrowheads="1"/>
          </p:cNvSpPr>
          <p:nvPr>
            <p:ph type="sldNum" sz="quarter" idx="12"/>
          </p:nvPr>
        </p:nvSpPr>
        <p:spPr>
          <a:ln/>
        </p:spPr>
        <p:txBody>
          <a:bodyPr/>
          <a:lstStyle>
            <a:lvl1pPr>
              <a:defRPr/>
            </a:lvl1pPr>
          </a:lstStyle>
          <a:p>
            <a:pPr>
              <a:defRPr/>
            </a:pPr>
            <a:fld id="{C20298FA-CDEC-4F5B-AD2E-287C2497F817}"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86182500"/>
      </p:ext>
    </p:extLst>
  </p:cSld>
  <p:clrMapOvr>
    <a:masterClrMapping/>
  </p:clrMapOvr>
  <p:transition spd="slow">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61988" y="228600"/>
            <a:ext cx="8329612"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4"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5" name="Rectangle 16"/>
          <p:cNvSpPr>
            <a:spLocks noGrp="1" noChangeArrowheads="1"/>
          </p:cNvSpPr>
          <p:nvPr>
            <p:ph type="sldNum" sz="quarter" idx="12"/>
          </p:nvPr>
        </p:nvSpPr>
        <p:spPr>
          <a:ln/>
        </p:spPr>
        <p:txBody>
          <a:bodyPr/>
          <a:lstStyle>
            <a:lvl1pPr>
              <a:defRPr/>
            </a:lvl1pPr>
          </a:lstStyle>
          <a:p>
            <a:pPr>
              <a:defRPr/>
            </a:pPr>
            <a:fld id="{40107FD0-0164-422C-8089-EF31AC6B768C}"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3285012746"/>
      </p:ext>
    </p:extLst>
  </p:cSld>
  <p:clrMapOvr>
    <a:masterClrMapping/>
  </p:clrMapOvr>
  <p:transition spd="slow">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61988" y="19050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61988" y="40386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66C8EDC7-B81C-47CC-9D11-7721EFCF7EF9}"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3537326740"/>
      </p:ext>
    </p:extLst>
  </p:cSld>
  <p:clrMapOvr>
    <a:masterClrMapping/>
  </p:clrMapOvr>
  <p:transition spd="slow">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661988" y="19050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24388" y="19050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24388" y="4038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7"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8" name="Rectangle 16"/>
          <p:cNvSpPr>
            <a:spLocks noGrp="1" noChangeArrowheads="1"/>
          </p:cNvSpPr>
          <p:nvPr>
            <p:ph type="sldNum" sz="quarter" idx="12"/>
          </p:nvPr>
        </p:nvSpPr>
        <p:spPr>
          <a:ln/>
        </p:spPr>
        <p:txBody>
          <a:bodyPr/>
          <a:lstStyle>
            <a:lvl1pPr>
              <a:defRPr/>
            </a:lvl1pPr>
          </a:lstStyle>
          <a:p>
            <a:pPr>
              <a:defRPr/>
            </a:pPr>
            <a:fld id="{B6A2E835-9E2B-465E-AB73-FC13366943B4}"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2566901098"/>
      </p:ext>
    </p:extLst>
  </p:cSld>
  <p:clrMapOvr>
    <a:masterClrMapping/>
  </p:clrMapOvr>
  <p:transition spd="slow">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61988" y="19050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4388" y="19050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39E12C77-D61F-43CA-8921-50ACFF627176}"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1210829088"/>
      </p:ext>
    </p:extLst>
  </p:cSld>
  <p:clrMapOvr>
    <a:masterClrMapping/>
  </p:clrMapOvr>
  <p:transition spd="slow">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661988" y="19050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61988" y="40386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AD515FE3-E33B-451B-B687-9FC1A344C55C}"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557836347"/>
      </p:ext>
    </p:extLst>
  </p:cSld>
  <p:clrMapOvr>
    <a:masterClrMapping/>
  </p:clrMapOvr>
  <p:transition spd="slow">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61988" y="19050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24388" y="19050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24388" y="4038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7"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8" name="Rectangle 16"/>
          <p:cNvSpPr>
            <a:spLocks noGrp="1" noChangeArrowheads="1"/>
          </p:cNvSpPr>
          <p:nvPr>
            <p:ph type="sldNum" sz="quarter" idx="12"/>
          </p:nvPr>
        </p:nvSpPr>
        <p:spPr>
          <a:ln/>
        </p:spPr>
        <p:txBody>
          <a:bodyPr/>
          <a:lstStyle>
            <a:lvl1pPr>
              <a:defRPr/>
            </a:lvl1pPr>
          </a:lstStyle>
          <a:p>
            <a:pPr>
              <a:defRPr/>
            </a:pPr>
            <a:fld id="{624071B8-6636-455A-A6EB-1DAF36239C38}"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3291223918"/>
      </p:ext>
    </p:extLst>
  </p:cSld>
  <p:clrMapOvr>
    <a:masterClrMapping/>
  </p:clrMapOvr>
  <p:transition spd="slow">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61988" y="19050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lipArt Placeholder 3"/>
          <p:cNvSpPr>
            <a:spLocks noGrp="1"/>
          </p:cNvSpPr>
          <p:nvPr>
            <p:ph type="clipArt" sz="half" idx="2"/>
          </p:nvPr>
        </p:nvSpPr>
        <p:spPr>
          <a:xfrm>
            <a:off x="4624388" y="1905000"/>
            <a:ext cx="3810000" cy="4114800"/>
          </a:xfrm>
        </p:spPr>
        <p:txBody>
          <a:bodyPr/>
          <a:lstStyle/>
          <a:p>
            <a:pPr lvl="0"/>
            <a:endParaRPr lang="en-GB" noProof="0" smtClean="0"/>
          </a:p>
        </p:txBody>
      </p:sp>
      <p:sp>
        <p:nvSpPr>
          <p:cNvPr id="5"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6"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7" name="Rectangle 16"/>
          <p:cNvSpPr>
            <a:spLocks noGrp="1" noChangeArrowheads="1"/>
          </p:cNvSpPr>
          <p:nvPr>
            <p:ph type="sldNum" sz="quarter" idx="12"/>
          </p:nvPr>
        </p:nvSpPr>
        <p:spPr>
          <a:ln/>
        </p:spPr>
        <p:txBody>
          <a:bodyPr/>
          <a:lstStyle>
            <a:lvl1pPr>
              <a:defRPr/>
            </a:lvl1pPr>
          </a:lstStyle>
          <a:p>
            <a:pPr>
              <a:defRPr/>
            </a:pPr>
            <a:fld id="{AECECFFB-8C24-4620-A488-C2AD60210F03}"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3840044130"/>
      </p:ext>
    </p:extLst>
  </p:cSld>
  <p:clrMapOvr>
    <a:masterClrMapping/>
  </p:clrMapOvr>
  <p:transition spd="slow">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905000" y="228600"/>
            <a:ext cx="7086600" cy="1447800"/>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661988" y="19050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24388" y="19050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661988" y="4038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4624388" y="4038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14"/>
          <p:cNvSpPr>
            <a:spLocks noGrp="1" noChangeArrowheads="1"/>
          </p:cNvSpPr>
          <p:nvPr>
            <p:ph type="dt" sz="half" idx="10"/>
          </p:nvPr>
        </p:nvSpPr>
        <p:spPr>
          <a:ln/>
        </p:spPr>
        <p:txBody>
          <a:bodyPr/>
          <a:lstStyle>
            <a:lvl1pPr>
              <a:defRPr/>
            </a:lvl1pPr>
          </a:lstStyle>
          <a:p>
            <a:pPr>
              <a:defRPr/>
            </a:pPr>
            <a:endParaRPr lang="en-US">
              <a:solidFill>
                <a:srgbClr val="EAEAEA"/>
              </a:solidFill>
            </a:endParaRPr>
          </a:p>
        </p:txBody>
      </p:sp>
      <p:sp>
        <p:nvSpPr>
          <p:cNvPr id="8" name="Rectangle 15"/>
          <p:cNvSpPr>
            <a:spLocks noGrp="1" noChangeArrowheads="1"/>
          </p:cNvSpPr>
          <p:nvPr>
            <p:ph type="ftr" sz="quarter" idx="11"/>
          </p:nvPr>
        </p:nvSpPr>
        <p:spPr>
          <a:ln/>
        </p:spPr>
        <p:txBody>
          <a:bodyPr/>
          <a:lstStyle>
            <a:lvl1pPr>
              <a:defRPr/>
            </a:lvl1pPr>
          </a:lstStyle>
          <a:p>
            <a:pPr>
              <a:defRPr/>
            </a:pPr>
            <a:endParaRPr lang="en-US">
              <a:solidFill>
                <a:srgbClr val="EAEAEA"/>
              </a:solidFill>
            </a:endParaRPr>
          </a:p>
        </p:txBody>
      </p:sp>
      <p:sp>
        <p:nvSpPr>
          <p:cNvPr id="9" name="Rectangle 16"/>
          <p:cNvSpPr>
            <a:spLocks noGrp="1" noChangeArrowheads="1"/>
          </p:cNvSpPr>
          <p:nvPr>
            <p:ph type="sldNum" sz="quarter" idx="12"/>
          </p:nvPr>
        </p:nvSpPr>
        <p:spPr>
          <a:ln/>
        </p:spPr>
        <p:txBody>
          <a:bodyPr/>
          <a:lstStyle>
            <a:lvl1pPr>
              <a:defRPr/>
            </a:lvl1pPr>
          </a:lstStyle>
          <a:p>
            <a:pPr>
              <a:defRPr/>
            </a:pPr>
            <a:fld id="{53847B7C-9847-48EE-BFF9-4C71BFBA9367}"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1627649642"/>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3" y="228600"/>
            <a:ext cx="7857067" cy="8382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609600" y="1447800"/>
            <a:ext cx="7992533" cy="4648200"/>
          </a:xfrm>
        </p:spPr>
        <p:txBody>
          <a:bodyPr/>
          <a:lstStyle/>
          <a:p>
            <a:pPr lvl="0"/>
            <a:endParaRPr lang="en-GB" noProof="0" smtClean="0"/>
          </a:p>
        </p:txBody>
      </p:sp>
    </p:spTree>
    <p:extLst>
      <p:ext uri="{BB962C8B-B14F-4D97-AF65-F5344CB8AC3E}">
        <p14:creationId xmlns:p14="http://schemas.microsoft.com/office/powerpoint/2010/main" val="150813951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p>
        </p:txBody>
      </p:sp>
      <p:sp>
        <p:nvSpPr>
          <p:cNvPr id="14" name="Title 13"/>
          <p:cNvSpPr>
            <a:spLocks noGrp="1"/>
          </p:cNvSpPr>
          <p:nvPr>
            <p:ph type="ctrTitle"/>
          </p:nvPr>
        </p:nvSpPr>
        <p:spPr>
          <a:xfrm>
            <a:off x="1432560" y="359898"/>
            <a:ext cx="740664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endParaRPr lang="en-US" altLang="en-US"/>
          </a:p>
        </p:txBody>
      </p:sp>
      <p:sp>
        <p:nvSpPr>
          <p:cNvPr id="7" name="Footer Placeholder 19"/>
          <p:cNvSpPr>
            <a:spLocks noGrp="1"/>
          </p:cNvSpPr>
          <p:nvPr>
            <p:ph type="ftr" sz="quarter" idx="11"/>
          </p:nvPr>
        </p:nvSpPr>
        <p:spPr/>
        <p:txBody>
          <a:bodyPr/>
          <a:lstStyle>
            <a:lvl1pPr>
              <a:defRPr/>
            </a:lvl1pPr>
            <a:extLst/>
          </a:lstStyle>
          <a:p>
            <a:pPr>
              <a:defRPr/>
            </a:pPr>
            <a:endParaRPr lang="en-US" altLang="en-US"/>
          </a:p>
        </p:txBody>
      </p:sp>
      <p:sp>
        <p:nvSpPr>
          <p:cNvPr id="8" name="Slide Number Placeholder 9"/>
          <p:cNvSpPr>
            <a:spLocks noGrp="1"/>
          </p:cNvSpPr>
          <p:nvPr>
            <p:ph type="sldNum" sz="quarter" idx="12"/>
          </p:nvPr>
        </p:nvSpPr>
        <p:spPr/>
        <p:txBody>
          <a:bodyPr/>
          <a:lstStyle>
            <a:lvl1pPr>
              <a:defRPr/>
            </a:lvl1pPr>
          </a:lstStyle>
          <a:p>
            <a:fld id="{8ABD9A56-CBEC-4388-B946-8A134D25067A}" type="slidenum">
              <a:rPr lang="ar-SA" altLang="en-US"/>
              <a:pPr/>
              <a:t>‹#›</a:t>
            </a:fld>
            <a:endParaRPr lang="en-US" altLang="en-US"/>
          </a:p>
        </p:txBody>
      </p:sp>
    </p:spTree>
    <p:extLst>
      <p:ext uri="{BB962C8B-B14F-4D97-AF65-F5344CB8AC3E}">
        <p14:creationId xmlns:p14="http://schemas.microsoft.com/office/powerpoint/2010/main" val="152817208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ltLang="en-US"/>
          </a:p>
        </p:txBody>
      </p:sp>
      <p:sp>
        <p:nvSpPr>
          <p:cNvPr id="5" name="Footer Placeholder 9"/>
          <p:cNvSpPr>
            <a:spLocks noGrp="1"/>
          </p:cNvSpPr>
          <p:nvPr>
            <p:ph type="ftr" sz="quarter" idx="11"/>
          </p:nvPr>
        </p:nvSpPr>
        <p:spPr/>
        <p:txBody>
          <a:bodyPr/>
          <a:lstStyle>
            <a:lvl1pPr>
              <a:defRPr/>
            </a:lvl1pPr>
          </a:lstStyle>
          <a:p>
            <a:pPr>
              <a:defRPr/>
            </a:pPr>
            <a:endParaRPr lang="en-US" altLang="en-US"/>
          </a:p>
        </p:txBody>
      </p:sp>
      <p:sp>
        <p:nvSpPr>
          <p:cNvPr id="6" name="Slide Number Placeholder 21"/>
          <p:cNvSpPr>
            <a:spLocks noGrp="1"/>
          </p:cNvSpPr>
          <p:nvPr>
            <p:ph type="sldNum" sz="quarter" idx="12"/>
          </p:nvPr>
        </p:nvSpPr>
        <p:spPr/>
        <p:txBody>
          <a:bodyPr/>
          <a:lstStyle>
            <a:lvl1pPr>
              <a:defRPr/>
            </a:lvl1pPr>
          </a:lstStyle>
          <a:p>
            <a:fld id="{609A5B22-E7A5-4332-8BEB-6ED34C9FC4DB}" type="slidenum">
              <a:rPr lang="ar-SA" altLang="en-US"/>
              <a:pPr/>
              <a:t>‹#›</a:t>
            </a:fld>
            <a:endParaRPr lang="en-US" altLang="en-US"/>
          </a:p>
        </p:txBody>
      </p:sp>
    </p:spTree>
    <p:extLst>
      <p:ext uri="{BB962C8B-B14F-4D97-AF65-F5344CB8AC3E}">
        <p14:creationId xmlns:p14="http://schemas.microsoft.com/office/powerpoint/2010/main" val="384450992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endParaRPr lang="en-US" altLang="en-US"/>
          </a:p>
        </p:txBody>
      </p:sp>
      <p:sp>
        <p:nvSpPr>
          <p:cNvPr id="9" name="Footer Placeholder 4"/>
          <p:cNvSpPr>
            <a:spLocks noGrp="1"/>
          </p:cNvSpPr>
          <p:nvPr>
            <p:ph type="ftr" sz="quarter" idx="11"/>
          </p:nvPr>
        </p:nvSpPr>
        <p:spPr/>
        <p:txBody>
          <a:bodyPr/>
          <a:lstStyle>
            <a:lvl1pPr>
              <a:defRPr/>
            </a:lvl1pPr>
            <a:extLst/>
          </a:lstStyle>
          <a:p>
            <a:pPr>
              <a:defRPr/>
            </a:pPr>
            <a:endParaRPr lang="en-US" altLang="en-US"/>
          </a:p>
        </p:txBody>
      </p:sp>
      <p:sp>
        <p:nvSpPr>
          <p:cNvPr id="10" name="Slide Number Placeholder 5"/>
          <p:cNvSpPr>
            <a:spLocks noGrp="1"/>
          </p:cNvSpPr>
          <p:nvPr>
            <p:ph type="sldNum" sz="quarter" idx="12"/>
          </p:nvPr>
        </p:nvSpPr>
        <p:spPr/>
        <p:txBody>
          <a:bodyPr/>
          <a:lstStyle>
            <a:lvl1pPr>
              <a:defRPr/>
            </a:lvl1pPr>
          </a:lstStyle>
          <a:p>
            <a:fld id="{EAF2BF43-9F25-41FC-9C56-1489788175B3}" type="slidenum">
              <a:rPr lang="ar-SA" altLang="en-US"/>
              <a:pPr/>
              <a:t>‹#›</a:t>
            </a:fld>
            <a:endParaRPr lang="en-US" altLang="en-US"/>
          </a:p>
        </p:txBody>
      </p:sp>
    </p:spTree>
    <p:extLst>
      <p:ext uri="{BB962C8B-B14F-4D97-AF65-F5344CB8AC3E}">
        <p14:creationId xmlns:p14="http://schemas.microsoft.com/office/powerpoint/2010/main" val="31323575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endParaRPr lang="en-US" altLang="en-US"/>
          </a:p>
        </p:txBody>
      </p:sp>
      <p:sp>
        <p:nvSpPr>
          <p:cNvPr id="6" name="Footer Placeholder 9"/>
          <p:cNvSpPr>
            <a:spLocks noGrp="1"/>
          </p:cNvSpPr>
          <p:nvPr>
            <p:ph type="ftr" sz="quarter" idx="11"/>
          </p:nvPr>
        </p:nvSpPr>
        <p:spPr/>
        <p:txBody>
          <a:bodyPr/>
          <a:lstStyle>
            <a:lvl1pPr>
              <a:defRPr/>
            </a:lvl1pPr>
          </a:lstStyle>
          <a:p>
            <a:pPr>
              <a:defRPr/>
            </a:pPr>
            <a:endParaRPr lang="en-US" altLang="en-US"/>
          </a:p>
        </p:txBody>
      </p:sp>
      <p:sp>
        <p:nvSpPr>
          <p:cNvPr id="7" name="Slide Number Placeholder 21"/>
          <p:cNvSpPr>
            <a:spLocks noGrp="1"/>
          </p:cNvSpPr>
          <p:nvPr>
            <p:ph type="sldNum" sz="quarter" idx="12"/>
          </p:nvPr>
        </p:nvSpPr>
        <p:spPr/>
        <p:txBody>
          <a:bodyPr/>
          <a:lstStyle>
            <a:lvl1pPr>
              <a:defRPr/>
            </a:lvl1pPr>
          </a:lstStyle>
          <a:p>
            <a:fld id="{6C6CB7F7-8234-4B16-B23C-F754FF19AD52}" type="slidenum">
              <a:rPr lang="ar-SA" altLang="en-US"/>
              <a:pPr/>
              <a:t>‹#›</a:t>
            </a:fld>
            <a:endParaRPr lang="en-US" altLang="en-US"/>
          </a:p>
        </p:txBody>
      </p:sp>
    </p:spTree>
    <p:extLst>
      <p:ext uri="{BB962C8B-B14F-4D97-AF65-F5344CB8AC3E}">
        <p14:creationId xmlns:p14="http://schemas.microsoft.com/office/powerpoint/2010/main" val="14646069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en-US" altLang="en-US"/>
          </a:p>
        </p:txBody>
      </p:sp>
      <p:sp>
        <p:nvSpPr>
          <p:cNvPr id="8" name="Footer Placeholder 7"/>
          <p:cNvSpPr>
            <a:spLocks noGrp="1"/>
          </p:cNvSpPr>
          <p:nvPr>
            <p:ph type="ftr" sz="quarter" idx="11"/>
          </p:nvPr>
        </p:nvSpPr>
        <p:spPr/>
        <p:txBody>
          <a:bodyPr/>
          <a:lstStyle>
            <a:lvl1pPr>
              <a:defRPr/>
            </a:lvl1pPr>
            <a:extLst/>
          </a:lstStyle>
          <a:p>
            <a:pPr>
              <a:defRPr/>
            </a:pPr>
            <a:endParaRPr lang="en-US" altLang="en-US"/>
          </a:p>
        </p:txBody>
      </p:sp>
      <p:sp>
        <p:nvSpPr>
          <p:cNvPr id="9" name="Slide Number Placeholder 8"/>
          <p:cNvSpPr>
            <a:spLocks noGrp="1"/>
          </p:cNvSpPr>
          <p:nvPr>
            <p:ph type="sldNum" sz="quarter" idx="12"/>
          </p:nvPr>
        </p:nvSpPr>
        <p:spPr/>
        <p:txBody>
          <a:bodyPr/>
          <a:lstStyle>
            <a:lvl1pPr>
              <a:defRPr/>
            </a:lvl1pPr>
          </a:lstStyle>
          <a:p>
            <a:fld id="{2A012AE5-5908-4CCC-9212-4685C3E96FFA}" type="slidenum">
              <a:rPr lang="ar-SA" altLang="en-US"/>
              <a:pPr/>
              <a:t>‹#›</a:t>
            </a:fld>
            <a:endParaRPr lang="en-US" altLang="en-US"/>
          </a:p>
        </p:txBody>
      </p:sp>
    </p:spTree>
    <p:extLst>
      <p:ext uri="{BB962C8B-B14F-4D97-AF65-F5344CB8AC3E}">
        <p14:creationId xmlns:p14="http://schemas.microsoft.com/office/powerpoint/2010/main" val="29716689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endParaRPr lang="en-US" altLang="en-US"/>
          </a:p>
        </p:txBody>
      </p:sp>
      <p:sp>
        <p:nvSpPr>
          <p:cNvPr id="4" name="Footer Placeholder 9"/>
          <p:cNvSpPr>
            <a:spLocks noGrp="1"/>
          </p:cNvSpPr>
          <p:nvPr>
            <p:ph type="ftr" sz="quarter" idx="11"/>
          </p:nvPr>
        </p:nvSpPr>
        <p:spPr/>
        <p:txBody>
          <a:bodyPr/>
          <a:lstStyle>
            <a:lvl1pPr>
              <a:defRPr/>
            </a:lvl1pPr>
          </a:lstStyle>
          <a:p>
            <a:pPr>
              <a:defRPr/>
            </a:pPr>
            <a:endParaRPr lang="en-US" altLang="en-US"/>
          </a:p>
        </p:txBody>
      </p:sp>
      <p:sp>
        <p:nvSpPr>
          <p:cNvPr id="5" name="Slide Number Placeholder 21"/>
          <p:cNvSpPr>
            <a:spLocks noGrp="1"/>
          </p:cNvSpPr>
          <p:nvPr>
            <p:ph type="sldNum" sz="quarter" idx="12"/>
          </p:nvPr>
        </p:nvSpPr>
        <p:spPr/>
        <p:txBody>
          <a:bodyPr/>
          <a:lstStyle>
            <a:lvl1pPr>
              <a:defRPr/>
            </a:lvl1pPr>
          </a:lstStyle>
          <a:p>
            <a:fld id="{E00D211F-74C4-42C4-97ED-DBB8EE7F503E}" type="slidenum">
              <a:rPr lang="ar-SA" altLang="en-US"/>
              <a:pPr/>
              <a:t>‹#›</a:t>
            </a:fld>
            <a:endParaRPr lang="en-US" altLang="en-US"/>
          </a:p>
        </p:txBody>
      </p:sp>
    </p:spTree>
    <p:extLst>
      <p:ext uri="{BB962C8B-B14F-4D97-AF65-F5344CB8AC3E}">
        <p14:creationId xmlns:p14="http://schemas.microsoft.com/office/powerpoint/2010/main" val="41690768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3" name="Rectangle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4" name="Date Placeholder 1"/>
          <p:cNvSpPr>
            <a:spLocks noGrp="1"/>
          </p:cNvSpPr>
          <p:nvPr>
            <p:ph type="dt" sz="half" idx="10"/>
          </p:nvPr>
        </p:nvSpPr>
        <p:spPr/>
        <p:txBody>
          <a:bodyPr/>
          <a:lstStyle>
            <a:lvl1pPr>
              <a:defRPr/>
            </a:lvl1pPr>
            <a:extLst/>
          </a:lstStyle>
          <a:p>
            <a:pPr>
              <a:defRPr/>
            </a:pPr>
            <a:endParaRPr lang="en-US" altLang="en-US"/>
          </a:p>
        </p:txBody>
      </p:sp>
      <p:sp>
        <p:nvSpPr>
          <p:cNvPr id="5" name="Footer Placeholder 2"/>
          <p:cNvSpPr>
            <a:spLocks noGrp="1"/>
          </p:cNvSpPr>
          <p:nvPr>
            <p:ph type="ftr" sz="quarter" idx="11"/>
          </p:nvPr>
        </p:nvSpPr>
        <p:spPr/>
        <p:txBody>
          <a:bodyPr/>
          <a:lstStyle>
            <a:lvl1pPr>
              <a:defRPr/>
            </a:lvl1pPr>
            <a:extLst/>
          </a:lstStyle>
          <a:p>
            <a:pPr>
              <a:defRPr/>
            </a:pPr>
            <a:endParaRPr lang="en-US" altLang="en-US"/>
          </a:p>
        </p:txBody>
      </p:sp>
      <p:sp>
        <p:nvSpPr>
          <p:cNvPr id="6" name="Slide Number Placeholder 3"/>
          <p:cNvSpPr>
            <a:spLocks noGrp="1"/>
          </p:cNvSpPr>
          <p:nvPr>
            <p:ph type="sldNum" sz="quarter" idx="12"/>
          </p:nvPr>
        </p:nvSpPr>
        <p:spPr/>
        <p:txBody>
          <a:bodyPr/>
          <a:lstStyle>
            <a:lvl1pPr>
              <a:defRPr/>
            </a:lvl1pPr>
          </a:lstStyle>
          <a:p>
            <a:fld id="{F447CEBE-1323-4D18-B034-4B5C944F2A02}" type="slidenum">
              <a:rPr lang="ar-SA" altLang="en-US"/>
              <a:pPr/>
              <a:t>‹#›</a:t>
            </a:fld>
            <a:endParaRPr lang="en-US" altLang="en-US"/>
          </a:p>
        </p:txBody>
      </p:sp>
    </p:spTree>
    <p:extLst>
      <p:ext uri="{BB962C8B-B14F-4D97-AF65-F5344CB8AC3E}">
        <p14:creationId xmlns:p14="http://schemas.microsoft.com/office/powerpoint/2010/main" val="16601055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a:p>
        </p:txBody>
      </p:sp>
      <p:sp>
        <p:nvSpPr>
          <p:cNvPr id="6" name="Footer Placeholder 5"/>
          <p:cNvSpPr>
            <a:spLocks noGrp="1"/>
          </p:cNvSpPr>
          <p:nvPr>
            <p:ph type="ftr" sz="quarter" idx="11"/>
          </p:nvPr>
        </p:nvSpPr>
        <p:spPr/>
        <p:txBody>
          <a:bodyPr/>
          <a:lstStyle>
            <a:lvl1pPr>
              <a:defRPr/>
            </a:lvl1pPr>
            <a:extLst/>
          </a:lstStyle>
          <a:p>
            <a:pPr>
              <a:defRPr/>
            </a:pPr>
            <a:endParaRPr lang="en-US" altLang="en-US"/>
          </a:p>
        </p:txBody>
      </p:sp>
      <p:sp>
        <p:nvSpPr>
          <p:cNvPr id="7" name="Slide Number Placeholder 6"/>
          <p:cNvSpPr>
            <a:spLocks noGrp="1"/>
          </p:cNvSpPr>
          <p:nvPr>
            <p:ph type="sldNum" sz="quarter" idx="12"/>
          </p:nvPr>
        </p:nvSpPr>
        <p:spPr/>
        <p:txBody>
          <a:bodyPr/>
          <a:lstStyle>
            <a:lvl1pPr>
              <a:defRPr/>
            </a:lvl1pPr>
          </a:lstStyle>
          <a:p>
            <a:fld id="{A60BACC6-029B-4FCE-94EC-0A831BF92486}" type="slidenum">
              <a:rPr lang="ar-SA" altLang="en-US"/>
              <a:pPr/>
              <a:t>‹#›</a:t>
            </a:fld>
            <a:endParaRPr lang="en-US" altLang="en-US"/>
          </a:p>
        </p:txBody>
      </p:sp>
    </p:spTree>
    <p:extLst>
      <p:ext uri="{BB962C8B-B14F-4D97-AF65-F5344CB8AC3E}">
        <p14:creationId xmlns:p14="http://schemas.microsoft.com/office/powerpoint/2010/main" val="12481912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eaLnBrk="1" hangingPunct="1">
              <a:lnSpc>
                <a:spcPts val="3000"/>
              </a:lnSpc>
              <a:spcBef>
                <a:spcPts val="600"/>
              </a:spcBef>
              <a:buClr>
                <a:schemeClr val="accent1"/>
              </a:buClr>
              <a:buSzPct val="80000"/>
              <a:buFont typeface="Wingdings 2"/>
              <a:buNone/>
              <a:defRPr/>
            </a:pPr>
            <a:endParaRPr lang="en-US" sz="3200">
              <a:latin typeface="+mn-lt"/>
              <a:cs typeface="+mn-cs"/>
            </a:endParaRPr>
          </a:p>
        </p:txBody>
      </p:sp>
      <p:sp>
        <p:nvSpPr>
          <p:cNvPr id="6" name="Flowchart: Process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7" name="Flowchart: Process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endParaRPr lang="en-US" altLang="en-US"/>
          </a:p>
        </p:txBody>
      </p:sp>
      <p:sp>
        <p:nvSpPr>
          <p:cNvPr id="9" name="Footer Placeholder 5"/>
          <p:cNvSpPr>
            <a:spLocks noGrp="1"/>
          </p:cNvSpPr>
          <p:nvPr>
            <p:ph type="ftr" sz="quarter" idx="11"/>
          </p:nvPr>
        </p:nvSpPr>
        <p:spPr/>
        <p:txBody>
          <a:bodyPr/>
          <a:lstStyle>
            <a:lvl1pPr>
              <a:defRPr/>
            </a:lvl1pPr>
            <a:extLst/>
          </a:lstStyle>
          <a:p>
            <a:pPr>
              <a:defRPr/>
            </a:pPr>
            <a:endParaRPr lang="en-US" altLang="en-US"/>
          </a:p>
        </p:txBody>
      </p:sp>
      <p:sp>
        <p:nvSpPr>
          <p:cNvPr id="10" name="Slide Number Placeholder 6"/>
          <p:cNvSpPr>
            <a:spLocks noGrp="1"/>
          </p:cNvSpPr>
          <p:nvPr>
            <p:ph type="sldNum" sz="quarter" idx="12"/>
          </p:nvPr>
        </p:nvSpPr>
        <p:spPr/>
        <p:txBody>
          <a:bodyPr/>
          <a:lstStyle>
            <a:lvl1pPr>
              <a:defRPr/>
            </a:lvl1pPr>
          </a:lstStyle>
          <a:p>
            <a:fld id="{BF6FCFCF-1520-43DA-B27C-E1F48B043887}" type="slidenum">
              <a:rPr lang="ar-SA" altLang="en-US"/>
              <a:pPr/>
              <a:t>‹#›</a:t>
            </a:fld>
            <a:endParaRPr lang="en-US" altLang="en-US"/>
          </a:p>
        </p:txBody>
      </p:sp>
    </p:spTree>
    <p:extLst>
      <p:ext uri="{BB962C8B-B14F-4D97-AF65-F5344CB8AC3E}">
        <p14:creationId xmlns:p14="http://schemas.microsoft.com/office/powerpoint/2010/main" val="2274929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ltLang="en-US"/>
          </a:p>
        </p:txBody>
      </p:sp>
      <p:sp>
        <p:nvSpPr>
          <p:cNvPr id="5" name="Footer Placeholder 9"/>
          <p:cNvSpPr>
            <a:spLocks noGrp="1"/>
          </p:cNvSpPr>
          <p:nvPr>
            <p:ph type="ftr" sz="quarter" idx="11"/>
          </p:nvPr>
        </p:nvSpPr>
        <p:spPr/>
        <p:txBody>
          <a:bodyPr/>
          <a:lstStyle>
            <a:lvl1pPr>
              <a:defRPr/>
            </a:lvl1pPr>
          </a:lstStyle>
          <a:p>
            <a:pPr>
              <a:defRPr/>
            </a:pPr>
            <a:endParaRPr lang="en-US" altLang="en-US"/>
          </a:p>
        </p:txBody>
      </p:sp>
      <p:sp>
        <p:nvSpPr>
          <p:cNvPr id="6" name="Slide Number Placeholder 21"/>
          <p:cNvSpPr>
            <a:spLocks noGrp="1"/>
          </p:cNvSpPr>
          <p:nvPr>
            <p:ph type="sldNum" sz="quarter" idx="12"/>
          </p:nvPr>
        </p:nvSpPr>
        <p:spPr/>
        <p:txBody>
          <a:bodyPr/>
          <a:lstStyle>
            <a:lvl1pPr>
              <a:defRPr/>
            </a:lvl1pPr>
          </a:lstStyle>
          <a:p>
            <a:fld id="{7ADB8F44-DE6B-4FC7-B896-A00D513A6DF5}" type="slidenum">
              <a:rPr lang="ar-SA" altLang="en-US"/>
              <a:pPr/>
              <a:t>‹#›</a:t>
            </a:fld>
            <a:endParaRPr lang="en-US" altLang="en-US"/>
          </a:p>
        </p:txBody>
      </p:sp>
    </p:spTree>
    <p:extLst>
      <p:ext uri="{BB962C8B-B14F-4D97-AF65-F5344CB8AC3E}">
        <p14:creationId xmlns:p14="http://schemas.microsoft.com/office/powerpoint/2010/main" val="10182580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ltLang="en-US"/>
          </a:p>
        </p:txBody>
      </p:sp>
      <p:sp>
        <p:nvSpPr>
          <p:cNvPr id="5" name="Footer Placeholder 9"/>
          <p:cNvSpPr>
            <a:spLocks noGrp="1"/>
          </p:cNvSpPr>
          <p:nvPr>
            <p:ph type="ftr" sz="quarter" idx="11"/>
          </p:nvPr>
        </p:nvSpPr>
        <p:spPr/>
        <p:txBody>
          <a:bodyPr/>
          <a:lstStyle>
            <a:lvl1pPr>
              <a:defRPr/>
            </a:lvl1pPr>
          </a:lstStyle>
          <a:p>
            <a:pPr>
              <a:defRPr/>
            </a:pPr>
            <a:endParaRPr lang="en-US" altLang="en-US"/>
          </a:p>
        </p:txBody>
      </p:sp>
      <p:sp>
        <p:nvSpPr>
          <p:cNvPr id="6" name="Slide Number Placeholder 21"/>
          <p:cNvSpPr>
            <a:spLocks noGrp="1"/>
          </p:cNvSpPr>
          <p:nvPr>
            <p:ph type="sldNum" sz="quarter" idx="12"/>
          </p:nvPr>
        </p:nvSpPr>
        <p:spPr/>
        <p:txBody>
          <a:bodyPr/>
          <a:lstStyle>
            <a:lvl1pPr>
              <a:defRPr/>
            </a:lvl1pPr>
          </a:lstStyle>
          <a:p>
            <a:fld id="{258F0438-4EB2-4950-830B-4026C168FB94}" type="slidenum">
              <a:rPr lang="ar-SA" altLang="en-US"/>
              <a:pPr/>
              <a:t>‹#›</a:t>
            </a:fld>
            <a:endParaRPr lang="en-US" altLang="en-US"/>
          </a:p>
        </p:txBody>
      </p:sp>
    </p:spTree>
    <p:extLst>
      <p:ext uri="{BB962C8B-B14F-4D97-AF65-F5344CB8AC3E}">
        <p14:creationId xmlns:p14="http://schemas.microsoft.com/office/powerpoint/2010/main" val="3722322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3" Type="http://schemas.openxmlformats.org/officeDocument/2006/relationships/slideLayout" Target="../slideLayouts/slideLayout53.xml"/><Relationship Id="rId21" Type="http://schemas.openxmlformats.org/officeDocument/2006/relationships/theme" Target="../theme/theme5.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image" Target="../media/image2.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4.jpe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6.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6"/>
          <p:cNvGrpSpPr>
            <a:grpSpLocks/>
          </p:cNvGrpSpPr>
          <p:nvPr/>
        </p:nvGrpSpPr>
        <p:grpSpPr bwMode="auto">
          <a:xfrm>
            <a:off x="-7938" y="-7938"/>
            <a:ext cx="9169401" cy="6873876"/>
            <a:chOff x="-8467" y="-8468"/>
            <a:chExt cx="9169805" cy="6874935"/>
          </a:xfrm>
        </p:grpSpPr>
        <p:sp>
          <p:nvSpPr>
            <p:cNvPr id="7" name="Freeform 6"/>
            <p:cNvSpPr/>
            <p:nvPr/>
          </p:nvSpPr>
          <p:spPr>
            <a:xfrm>
              <a:off x="-8467" y="4013290"/>
              <a:ext cx="457221" cy="285317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497"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8689" y="3919613"/>
              <a:ext cx="2513124"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59564"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09600" y="609600"/>
            <a:ext cx="6348413"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title style</a:t>
            </a:r>
          </a:p>
        </p:txBody>
      </p:sp>
      <p:sp>
        <p:nvSpPr>
          <p:cNvPr id="1028" name="Text Placeholder 2"/>
          <p:cNvSpPr>
            <a:spLocks noGrp="1"/>
          </p:cNvSpPr>
          <p:nvPr>
            <p:ph type="body" idx="1"/>
          </p:nvPr>
        </p:nvSpPr>
        <p:spPr bwMode="auto">
          <a:xfrm>
            <a:off x="609600" y="2160588"/>
            <a:ext cx="6348413"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4" name="Date Placeholder 3"/>
          <p:cNvSpPr>
            <a:spLocks noGrp="1"/>
          </p:cNvSpPr>
          <p:nvPr>
            <p:ph type="dt" sz="half" idx="2"/>
          </p:nvPr>
        </p:nvSpPr>
        <p:spPr>
          <a:xfrm>
            <a:off x="5405438" y="6042025"/>
            <a:ext cx="684212" cy="365125"/>
          </a:xfrm>
          <a:prstGeom prst="rect">
            <a:avLst/>
          </a:prstGeom>
        </p:spPr>
        <p:txBody>
          <a:bodyPr vert="horz" lIns="91440" tIns="45720" rIns="91440" bIns="45720" rtlCol="0" anchor="ctr"/>
          <a:lstStyle>
            <a:lvl1pPr algn="r" rtl="1" eaLnBrk="1" hangingPunct="1">
              <a:defRPr sz="900">
                <a:solidFill>
                  <a:schemeClr val="tx1">
                    <a:tint val="75000"/>
                  </a:schemeClr>
                </a:solidFill>
              </a:defRPr>
            </a:lvl1pPr>
          </a:lstStyle>
          <a:p>
            <a:pPr fontAlgn="base">
              <a:spcBef>
                <a:spcPct val="0"/>
              </a:spcBef>
              <a:spcAft>
                <a:spcPct val="0"/>
              </a:spcAft>
              <a:defRPr/>
            </a:pPr>
            <a:endParaRPr lang="en-US" altLang="fa-IR">
              <a:solidFill>
                <a:prstClr val="black">
                  <a:tint val="75000"/>
                </a:prstClr>
              </a:solidFill>
              <a:latin typeface="Times New Roman" pitchFamily="18" charset="0"/>
              <a:cs typeface="Arial" pitchFamily="34" charset="0"/>
            </a:endParaRPr>
          </a:p>
        </p:txBody>
      </p:sp>
      <p:sp>
        <p:nvSpPr>
          <p:cNvPr id="5" name="Footer Placeholder 4"/>
          <p:cNvSpPr>
            <a:spLocks noGrp="1"/>
          </p:cNvSpPr>
          <p:nvPr>
            <p:ph type="ftr" sz="quarter" idx="3"/>
          </p:nvPr>
        </p:nvSpPr>
        <p:spPr>
          <a:xfrm>
            <a:off x="609600" y="6042025"/>
            <a:ext cx="4622800" cy="365125"/>
          </a:xfrm>
          <a:prstGeom prst="rect">
            <a:avLst/>
          </a:prstGeom>
        </p:spPr>
        <p:txBody>
          <a:bodyPr vert="horz" lIns="91440" tIns="45720" rIns="91440" bIns="45720" rtlCol="0" anchor="ctr"/>
          <a:lstStyle>
            <a:lvl1pPr algn="l" rtl="1" eaLnBrk="1" hangingPunct="1">
              <a:defRPr sz="900">
                <a:solidFill>
                  <a:schemeClr val="tx1">
                    <a:tint val="75000"/>
                  </a:schemeClr>
                </a:solidFill>
              </a:defRPr>
            </a:lvl1pPr>
          </a:lstStyle>
          <a:p>
            <a:pPr fontAlgn="base">
              <a:spcBef>
                <a:spcPct val="0"/>
              </a:spcBef>
              <a:spcAft>
                <a:spcPct val="0"/>
              </a:spcAft>
              <a:defRPr/>
            </a:pPr>
            <a:endParaRPr lang="en-US" altLang="fa-IR">
              <a:solidFill>
                <a:prstClr val="black">
                  <a:tint val="75000"/>
                </a:prstClr>
              </a:solidFill>
              <a:latin typeface="Times New Roman" pitchFamily="18" charset="0"/>
              <a:cs typeface="Arial" pitchFamily="34" charset="0"/>
            </a:endParaRPr>
          </a:p>
        </p:txBody>
      </p:sp>
      <p:sp>
        <p:nvSpPr>
          <p:cNvPr id="6" name="Slide Number Placeholder 5"/>
          <p:cNvSpPr>
            <a:spLocks noGrp="1"/>
          </p:cNvSpPr>
          <p:nvPr>
            <p:ph type="sldNum" sz="quarter" idx="4"/>
          </p:nvPr>
        </p:nvSpPr>
        <p:spPr>
          <a:xfrm>
            <a:off x="6445250" y="6042025"/>
            <a:ext cx="512763" cy="365125"/>
          </a:xfrm>
          <a:prstGeom prst="rect">
            <a:avLst/>
          </a:prstGeom>
        </p:spPr>
        <p:txBody>
          <a:bodyPr vert="horz" wrap="square" lIns="91440" tIns="45720" rIns="91440" bIns="45720" numCol="1" anchor="ctr" anchorCtr="0" compatLnSpc="1">
            <a:prstTxWarp prst="textNoShape">
              <a:avLst/>
            </a:prstTxWarp>
          </a:bodyPr>
          <a:lstStyle>
            <a:lvl1pPr algn="r" rtl="1" eaLnBrk="1" hangingPunct="1">
              <a:defRPr sz="900">
                <a:solidFill>
                  <a:schemeClr val="accent1"/>
                </a:solidFill>
              </a:defRPr>
            </a:lvl1pPr>
          </a:lstStyle>
          <a:p>
            <a:pPr fontAlgn="base">
              <a:spcBef>
                <a:spcPct val="0"/>
              </a:spcBef>
              <a:spcAft>
                <a:spcPct val="0"/>
              </a:spcAft>
            </a:pPr>
            <a:fld id="{D97A50AB-272C-407E-8EC6-0B8F4C3A4243}" type="slidenum">
              <a:rPr lang="ar-SA" altLang="fa-IR" smtClean="0">
                <a:solidFill>
                  <a:srgbClr val="90C226"/>
                </a:solidFill>
                <a:latin typeface="Times New Roman" pitchFamily="18" charset="0"/>
                <a:cs typeface="Arial" pitchFamily="34" charset="0"/>
              </a:rPr>
              <a:pPr fontAlgn="base">
                <a:spcBef>
                  <a:spcPct val="0"/>
                </a:spcBef>
                <a:spcAft>
                  <a:spcPct val="0"/>
                </a:spcAft>
              </a:pPr>
              <a:t>‹#›</a:t>
            </a:fld>
            <a:endParaRPr lang="en-US" altLang="fa-IR" smtClean="0">
              <a:solidFill>
                <a:srgbClr val="90C226"/>
              </a:solidFill>
              <a:latin typeface="Times New Roman" pitchFamily="18" charset="0"/>
              <a:cs typeface="Arial" pitchFamily="34" charset="0"/>
            </a:endParaRPr>
          </a:p>
        </p:txBody>
      </p:sp>
    </p:spTree>
    <p:extLst>
      <p:ext uri="{BB962C8B-B14F-4D97-AF65-F5344CB8AC3E}">
        <p14:creationId xmlns:p14="http://schemas.microsoft.com/office/powerpoint/2010/main" val="17641474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0" fontAlgn="base" hangingPunct="0">
        <a:spcBef>
          <a:spcPct val="0"/>
        </a:spcBef>
        <a:spcAft>
          <a:spcPct val="0"/>
        </a:spcAft>
        <a:defRPr sz="3600" kern="1200">
          <a:solidFill>
            <a:schemeClr val="accent1"/>
          </a:solidFill>
          <a:latin typeface="+mj-lt"/>
          <a:ea typeface="+mj-ea"/>
          <a:cs typeface="+mj-cs"/>
        </a:defRPr>
      </a:lvl1pPr>
      <a:lvl2pPr algn="l" defTabSz="457200" rtl="1" eaLnBrk="0" fontAlgn="base" hangingPunct="0">
        <a:spcBef>
          <a:spcPct val="0"/>
        </a:spcBef>
        <a:spcAft>
          <a:spcPct val="0"/>
        </a:spcAft>
        <a:defRPr sz="3600">
          <a:solidFill>
            <a:schemeClr val="accent1"/>
          </a:solidFill>
          <a:latin typeface="Trebuchet MS" panose="020B0603020202020204" pitchFamily="34" charset="0"/>
          <a:cs typeface="Tahoma" panose="020B0604030504040204" pitchFamily="34" charset="0"/>
        </a:defRPr>
      </a:lvl2pPr>
      <a:lvl3pPr algn="l" defTabSz="457200" rtl="1" eaLnBrk="0" fontAlgn="base" hangingPunct="0">
        <a:spcBef>
          <a:spcPct val="0"/>
        </a:spcBef>
        <a:spcAft>
          <a:spcPct val="0"/>
        </a:spcAft>
        <a:defRPr sz="3600">
          <a:solidFill>
            <a:schemeClr val="accent1"/>
          </a:solidFill>
          <a:latin typeface="Trebuchet MS" panose="020B0603020202020204" pitchFamily="34" charset="0"/>
          <a:cs typeface="Tahoma" panose="020B0604030504040204" pitchFamily="34" charset="0"/>
        </a:defRPr>
      </a:lvl3pPr>
      <a:lvl4pPr algn="l" defTabSz="457200" rtl="1" eaLnBrk="0" fontAlgn="base" hangingPunct="0">
        <a:spcBef>
          <a:spcPct val="0"/>
        </a:spcBef>
        <a:spcAft>
          <a:spcPct val="0"/>
        </a:spcAft>
        <a:defRPr sz="3600">
          <a:solidFill>
            <a:schemeClr val="accent1"/>
          </a:solidFill>
          <a:latin typeface="Trebuchet MS" panose="020B0603020202020204" pitchFamily="34" charset="0"/>
          <a:cs typeface="Tahoma" panose="020B0604030504040204" pitchFamily="34" charset="0"/>
        </a:defRPr>
      </a:lvl4pPr>
      <a:lvl5pPr algn="l" defTabSz="457200" rtl="1" eaLnBrk="0" fontAlgn="base" hangingPunct="0">
        <a:spcBef>
          <a:spcPct val="0"/>
        </a:spcBef>
        <a:spcAft>
          <a:spcPct val="0"/>
        </a:spcAft>
        <a:defRPr sz="3600">
          <a:solidFill>
            <a:schemeClr val="accent1"/>
          </a:solidFill>
          <a:latin typeface="Trebuchet MS" panose="020B0603020202020204" pitchFamily="34" charset="0"/>
          <a:cs typeface="Tahoma" panose="020B0604030504040204" pitchFamily="34" charset="0"/>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0" fontAlgn="base" hangingPunct="0">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r" defTabSz="457200" rtl="1" eaLnBrk="0" fontAlgn="base" hangingPunct="0">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r" defTabSz="457200" rtl="1" eaLnBrk="0" fontAlgn="base" hangingPunct="0">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r" defTabSz="457200" rtl="1" eaLnBrk="0" fontAlgn="base" hangingPunct="0">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r" defTabSz="457200" rtl="1" eaLnBrk="0" fontAlgn="base" hangingPunct="0">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14005AE-913C-433D-9A2E-C63E3792216D}" type="datetimeFigureOut">
              <a:rPr lang="en-US" smtClean="0">
                <a:solidFill>
                  <a:srgbClr val="575F6D"/>
                </a:solidFill>
              </a:rPr>
              <a:pPr/>
              <a:t>11/13/2022</a:t>
            </a:fld>
            <a:endParaRPr lang="en-US">
              <a:solidFill>
                <a:srgbClr val="575F6D"/>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solidFill>
                <a:srgbClr val="575F6D"/>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A5353B3-D06C-44EE-920A-A2CB8D2AE081}" type="slidenum">
              <a:rPr lang="en-US" smtClean="0"/>
              <a:pPr/>
              <a:t>‹#›</a:t>
            </a:fld>
            <a:endParaRPr lang="en-US"/>
          </a:p>
        </p:txBody>
      </p:sp>
    </p:spTree>
    <p:extLst>
      <p:ext uri="{BB962C8B-B14F-4D97-AF65-F5344CB8AC3E}">
        <p14:creationId xmlns:p14="http://schemas.microsoft.com/office/powerpoint/2010/main" val="366673122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cs typeface="Times New Roman" panose="02020503050405090304" pitchFamily="18" charset="0"/>
              </a:defRPr>
            </a:lvl1pPr>
            <a:lvl2pPr marL="742950" indent="-285750">
              <a:defRPr>
                <a:solidFill>
                  <a:schemeClr val="tx1"/>
                </a:solidFill>
                <a:latin typeface="Tahoma" panose="020B0604030504040204" pitchFamily="34" charset="0"/>
                <a:cs typeface="Times New Roman" panose="02020503050405090304" pitchFamily="18" charset="0"/>
              </a:defRPr>
            </a:lvl2pPr>
            <a:lvl3pPr marL="1143000" indent="-228600">
              <a:defRPr>
                <a:solidFill>
                  <a:schemeClr val="tx1"/>
                </a:solidFill>
                <a:latin typeface="Tahoma" panose="020B0604030504040204" pitchFamily="34" charset="0"/>
                <a:cs typeface="Times New Roman" panose="02020503050405090304" pitchFamily="18" charset="0"/>
              </a:defRPr>
            </a:lvl3pPr>
            <a:lvl4pPr marL="1600200" indent="-228600">
              <a:defRPr>
                <a:solidFill>
                  <a:schemeClr val="tx1"/>
                </a:solidFill>
                <a:latin typeface="Tahoma" panose="020B0604030504040204" pitchFamily="34" charset="0"/>
                <a:cs typeface="Times New Roman" panose="02020503050405090304" pitchFamily="18" charset="0"/>
              </a:defRPr>
            </a:lvl4pPr>
            <a:lvl5pPr marL="2057400" indent="-228600">
              <a:defRPr>
                <a:solidFill>
                  <a:schemeClr val="tx1"/>
                </a:solidFill>
                <a:latin typeface="Tahoma" panose="020B0604030504040204" pitchFamily="34" charset="0"/>
                <a:cs typeface="Times New Roman" panose="02020503050405090304" pitchFamily="18"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Times New Roman" panose="02020503050405090304" pitchFamily="18" charset="0"/>
              </a:defRPr>
            </a:lvl9pPr>
          </a:lstStyle>
          <a:p>
            <a:pPr algn="ctr" fontAlgn="base">
              <a:spcBef>
                <a:spcPct val="0"/>
              </a:spcBef>
              <a:spcAft>
                <a:spcPct val="0"/>
              </a:spcAft>
              <a:defRPr/>
            </a:pPr>
            <a:endParaRPr kumimoji="1" lang="fa-IR" altLang="fa-IR" sz="2400" smtClean="0">
              <a:solidFill>
                <a:srgbClr val="000000"/>
              </a:solidFill>
              <a:cs typeface="Arial" panose="020B0604020202090204" pitchFamily="34" charset="0"/>
            </a:endParaRPr>
          </a:p>
        </p:txBody>
      </p:sp>
      <p:sp>
        <p:nvSpPr>
          <p:cNvPr id="1033" name="Rectangle 9"/>
          <p:cNvSpPr>
            <a:spLocks noGrp="1" noChangeArrowheads="1"/>
          </p:cNvSpPr>
          <p:nvPr>
            <p:ph type="title"/>
          </p:nvPr>
        </p:nvSpPr>
        <p:spPr bwMode="auto">
          <a:xfrm>
            <a:off x="1150938" y="214313"/>
            <a:ext cx="7793037"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fa-IR" smtClean="0"/>
              <a:t>Click to edit Master title style</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63499"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400">
                <a:cs typeface="+mn-cs"/>
              </a:defRPr>
            </a:lvl1pPr>
          </a:lstStyle>
          <a:p>
            <a:pPr fontAlgn="base">
              <a:spcBef>
                <a:spcPct val="0"/>
              </a:spcBef>
              <a:spcAft>
                <a:spcPct val="0"/>
              </a:spcAft>
              <a:defRPr/>
            </a:pPr>
            <a:endParaRPr lang="en-US" altLang="fa-IR">
              <a:solidFill>
                <a:srgbClr val="000000"/>
              </a:solidFill>
            </a:endParaRPr>
          </a:p>
        </p:txBody>
      </p:sp>
      <p:sp>
        <p:nvSpPr>
          <p:cNvPr id="63500"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400">
                <a:cs typeface="+mn-cs"/>
              </a:defRPr>
            </a:lvl1pPr>
          </a:lstStyle>
          <a:p>
            <a:pPr fontAlgn="base">
              <a:spcBef>
                <a:spcPct val="0"/>
              </a:spcBef>
              <a:spcAft>
                <a:spcPct val="0"/>
              </a:spcAft>
              <a:defRPr/>
            </a:pPr>
            <a:endParaRPr lang="en-US" altLang="fa-IR">
              <a:solidFill>
                <a:srgbClr val="000000"/>
              </a:solidFill>
            </a:endParaRPr>
          </a:p>
        </p:txBody>
      </p:sp>
      <p:sp>
        <p:nvSpPr>
          <p:cNvPr id="63501"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400">
                <a:cs typeface="Arial" pitchFamily="34" charset="0"/>
              </a:defRPr>
            </a:lvl1pPr>
          </a:lstStyle>
          <a:p>
            <a:pPr fontAlgn="base">
              <a:spcBef>
                <a:spcPct val="0"/>
              </a:spcBef>
              <a:spcAft>
                <a:spcPct val="0"/>
              </a:spcAft>
            </a:pPr>
            <a:fld id="{4CBBD3D9-6202-4AE6-8195-C136D05344D0}" type="slidenum">
              <a:rPr lang="ar-SA" altLang="fa-IR" smtClean="0">
                <a:solidFill>
                  <a:srgbClr val="000000"/>
                </a:solidFill>
              </a:rPr>
              <a:pPr fontAlgn="base">
                <a:spcBef>
                  <a:spcPct val="0"/>
                </a:spcBef>
                <a:spcAft>
                  <a:spcPct val="0"/>
                </a:spcAft>
              </a:pPr>
              <a:t>‹#›</a:t>
            </a:fld>
            <a:endParaRPr lang="en-US" altLang="fa-IR" smtClean="0">
              <a:solidFill>
                <a:srgbClr val="000000"/>
              </a:solidFill>
            </a:endParaRPr>
          </a:p>
        </p:txBody>
      </p:sp>
    </p:spTree>
    <p:extLst>
      <p:ext uri="{BB962C8B-B14F-4D97-AF65-F5344CB8AC3E}">
        <p14:creationId xmlns:p14="http://schemas.microsoft.com/office/powerpoint/2010/main" val="29410067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cs typeface="Arial" panose="020B0604020202090204" pitchFamily="34" charset="0"/>
        </a:defRPr>
      </a:lvl2pPr>
      <a:lvl3pPr algn="l" rtl="0" eaLnBrk="0" fontAlgn="base" hangingPunct="0">
        <a:spcBef>
          <a:spcPct val="0"/>
        </a:spcBef>
        <a:spcAft>
          <a:spcPct val="0"/>
        </a:spcAft>
        <a:defRPr sz="4400">
          <a:solidFill>
            <a:schemeClr val="tx2"/>
          </a:solidFill>
          <a:latin typeface="Tahoma" panose="020B0604030504040204" pitchFamily="34" charset="0"/>
          <a:cs typeface="Arial" panose="020B0604020202090204" pitchFamily="34" charset="0"/>
        </a:defRPr>
      </a:lvl3pPr>
      <a:lvl4pPr algn="l" rtl="0" eaLnBrk="0" fontAlgn="base" hangingPunct="0">
        <a:spcBef>
          <a:spcPct val="0"/>
        </a:spcBef>
        <a:spcAft>
          <a:spcPct val="0"/>
        </a:spcAft>
        <a:defRPr sz="4400">
          <a:solidFill>
            <a:schemeClr val="tx2"/>
          </a:solidFill>
          <a:latin typeface="Tahoma" panose="020B0604030504040204" pitchFamily="34" charset="0"/>
          <a:cs typeface="Arial" panose="020B0604020202090204" pitchFamily="34" charset="0"/>
        </a:defRPr>
      </a:lvl4pPr>
      <a:lvl5pPr algn="l" rtl="0" eaLnBrk="0" fontAlgn="base" hangingPunct="0">
        <a:spcBef>
          <a:spcPct val="0"/>
        </a:spcBef>
        <a:spcAft>
          <a:spcPct val="0"/>
        </a:spcAft>
        <a:defRPr sz="4400">
          <a:solidFill>
            <a:schemeClr val="tx2"/>
          </a:solidFill>
          <a:latin typeface="Tahoma" panose="020B0604030504040204" pitchFamily="34" charset="0"/>
          <a:cs typeface="Arial" panose="020B0604020202090204" pitchFamily="34" charset="0"/>
        </a:defRPr>
      </a:lvl5pPr>
      <a:lvl6pPr marL="457200" algn="l" rtl="0" fontAlgn="base">
        <a:spcBef>
          <a:spcPct val="0"/>
        </a:spcBef>
        <a:spcAft>
          <a:spcPct val="0"/>
        </a:spcAft>
        <a:defRPr sz="4400">
          <a:solidFill>
            <a:schemeClr val="tx2"/>
          </a:solidFill>
          <a:latin typeface="Tahoma" panose="020B0604030504040204" pitchFamily="34" charset="0"/>
          <a:cs typeface="Arial" panose="020B0604020202090204" pitchFamily="34" charset="0"/>
        </a:defRPr>
      </a:lvl6pPr>
      <a:lvl7pPr marL="914400" algn="l" rtl="0" fontAlgn="base">
        <a:spcBef>
          <a:spcPct val="0"/>
        </a:spcBef>
        <a:spcAft>
          <a:spcPct val="0"/>
        </a:spcAft>
        <a:defRPr sz="4400">
          <a:solidFill>
            <a:schemeClr val="tx2"/>
          </a:solidFill>
          <a:latin typeface="Tahoma" panose="020B0604030504040204" pitchFamily="34" charset="0"/>
          <a:cs typeface="Arial" panose="020B0604020202090204" pitchFamily="34" charset="0"/>
        </a:defRPr>
      </a:lvl7pPr>
      <a:lvl8pPr marL="1371600" algn="l" rtl="0" fontAlgn="base">
        <a:spcBef>
          <a:spcPct val="0"/>
        </a:spcBef>
        <a:spcAft>
          <a:spcPct val="0"/>
        </a:spcAft>
        <a:defRPr sz="4400">
          <a:solidFill>
            <a:schemeClr val="tx2"/>
          </a:solidFill>
          <a:latin typeface="Tahoma" panose="020B0604030504040204" pitchFamily="34" charset="0"/>
          <a:cs typeface="Arial" panose="020B0604020202090204" pitchFamily="34" charset="0"/>
        </a:defRPr>
      </a:lvl8pPr>
      <a:lvl9pPr marL="1828800" algn="l" rtl="0" fontAlgn="base">
        <a:spcBef>
          <a:spcPct val="0"/>
        </a:spcBef>
        <a:spcAft>
          <a:spcPct val="0"/>
        </a:spcAft>
        <a:defRPr sz="4400">
          <a:solidFill>
            <a:schemeClr val="tx2"/>
          </a:solidFill>
          <a:latin typeface="Tahoma" panose="020B0604030504040204" pitchFamily="34" charset="0"/>
          <a:cs typeface="Arial" panose="020B0604020202090204"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path path="rect">
            <a:fillToRect r="100000" b="100000"/>
          </a:path>
        </a:gradFill>
        <a:effectLst/>
      </p:bgPr>
    </p:bg>
    <p:spTree>
      <p:nvGrpSpPr>
        <p:cNvPr id="1" name=""/>
        <p:cNvGrpSpPr/>
        <p:nvPr/>
      </p:nvGrpSpPr>
      <p:grpSpPr>
        <a:xfrm>
          <a:off x="0" y="0"/>
          <a:ext cx="0" cy="0"/>
          <a:chOff x="0" y="0"/>
          <a:chExt cx="0" cy="0"/>
        </a:xfrm>
      </p:grpSpPr>
      <p:sp>
        <p:nvSpPr>
          <p:cNvPr id="10242" name="Rectangle 2"/>
          <p:cNvSpPr>
            <a:spLocks noChangeArrowheads="1"/>
          </p:cNvSpPr>
          <p:nvPr/>
        </p:nvSpPr>
        <p:spPr bwMode="hidden">
          <a:xfrm>
            <a:off x="0" y="0"/>
            <a:ext cx="1752600" cy="6856413"/>
          </a:xfrm>
          <a:prstGeom prst="rect">
            <a:avLst/>
          </a:prstGeom>
          <a:gradFill rotWithShape="0">
            <a:gsLst>
              <a:gs pos="0">
                <a:schemeClr val="bg2"/>
              </a:gs>
              <a:gs pos="50000">
                <a:schemeClr val="bg1"/>
              </a:gs>
              <a:gs pos="100000">
                <a:schemeClr val="bg2"/>
              </a:gs>
            </a:gsLst>
            <a:lin ang="5400000" scaled="1"/>
          </a:gradFill>
          <a:ln w="9525">
            <a:noFill/>
            <a:miter lim="800000"/>
            <a:headEnd/>
            <a:tailEnd/>
          </a:ln>
          <a:effectLst/>
        </p:spPr>
        <p:txBody>
          <a:bodyPr/>
          <a:lstStyle/>
          <a:p>
            <a:pPr>
              <a:defRPr/>
            </a:pPr>
            <a:endParaRPr lang="en-US">
              <a:solidFill>
                <a:srgbClr val="EAEAEA"/>
              </a:solidFill>
            </a:endParaRPr>
          </a:p>
        </p:txBody>
      </p:sp>
      <p:grpSp>
        <p:nvGrpSpPr>
          <p:cNvPr id="2" name="Group 3"/>
          <p:cNvGrpSpPr>
            <a:grpSpLocks/>
          </p:cNvGrpSpPr>
          <p:nvPr/>
        </p:nvGrpSpPr>
        <p:grpSpPr bwMode="auto">
          <a:xfrm>
            <a:off x="152400" y="374650"/>
            <a:ext cx="1525588" cy="1227138"/>
            <a:chOff x="96" y="236"/>
            <a:chExt cx="961" cy="773"/>
          </a:xfrm>
        </p:grpSpPr>
        <p:sp>
          <p:nvSpPr>
            <p:cNvPr id="10244" name="Freeform 4"/>
            <p:cNvSpPr>
              <a:spLocks/>
            </p:cNvSpPr>
            <p:nvPr/>
          </p:nvSpPr>
          <p:spPr bwMode="auto">
            <a:xfrm>
              <a:off x="738" y="495"/>
              <a:ext cx="319" cy="319"/>
            </a:xfrm>
            <a:custGeom>
              <a:avLst/>
              <a:gdLst/>
              <a:ahLst/>
              <a:cxnLst>
                <a:cxn ang="0">
                  <a:pos x="318" y="198"/>
                </a:cxn>
                <a:cxn ang="0">
                  <a:pos x="318" y="318"/>
                </a:cxn>
                <a:cxn ang="0">
                  <a:pos x="1" y="99"/>
                </a:cxn>
                <a:cxn ang="0">
                  <a:pos x="0" y="108"/>
                </a:cxn>
                <a:cxn ang="0">
                  <a:pos x="46" y="0"/>
                </a:cxn>
                <a:cxn ang="0">
                  <a:pos x="318" y="198"/>
                </a:cxn>
              </a:cxnLst>
              <a:rect l="0" t="0" r="r" b="b"/>
              <a:pathLst>
                <a:path w="319" h="319">
                  <a:moveTo>
                    <a:pt x="318" y="198"/>
                  </a:moveTo>
                  <a:lnTo>
                    <a:pt x="318" y="318"/>
                  </a:lnTo>
                  <a:lnTo>
                    <a:pt x="1" y="99"/>
                  </a:lnTo>
                  <a:lnTo>
                    <a:pt x="0" y="108"/>
                  </a:lnTo>
                  <a:lnTo>
                    <a:pt x="46" y="0"/>
                  </a:lnTo>
                  <a:lnTo>
                    <a:pt x="318" y="198"/>
                  </a:lnTo>
                </a:path>
              </a:pathLst>
            </a:custGeom>
            <a:gradFill rotWithShape="0">
              <a:gsLst>
                <a:gs pos="0">
                  <a:schemeClr val="bg2"/>
                </a:gs>
                <a:gs pos="100000">
                  <a:schemeClr val="bg1"/>
                </a:gs>
              </a:gsLst>
              <a:lin ang="0" scaled="1"/>
            </a:gradFill>
            <a:ln w="9525">
              <a:noFill/>
              <a:round/>
              <a:headEnd type="none" w="sm" len="sm"/>
              <a:tailEnd type="none" w="sm" len="sm"/>
            </a:ln>
            <a:effectLst/>
          </p:spPr>
          <p:txBody>
            <a:bodyPr/>
            <a:lstStyle/>
            <a:p>
              <a:pPr>
                <a:defRPr/>
              </a:pPr>
              <a:endParaRPr lang="en-GB">
                <a:solidFill>
                  <a:srgbClr val="EAEAEA"/>
                </a:solidFill>
              </a:endParaRPr>
            </a:p>
          </p:txBody>
        </p:sp>
        <p:sp>
          <p:nvSpPr>
            <p:cNvPr id="10245" name="Freeform 5"/>
            <p:cNvSpPr>
              <a:spLocks/>
            </p:cNvSpPr>
            <p:nvPr/>
          </p:nvSpPr>
          <p:spPr bwMode="auto">
            <a:xfrm>
              <a:off x="96" y="495"/>
              <a:ext cx="319" cy="319"/>
            </a:xfrm>
            <a:custGeom>
              <a:avLst/>
              <a:gdLst/>
              <a:ahLst/>
              <a:cxnLst>
                <a:cxn ang="0">
                  <a:pos x="0" y="198"/>
                </a:cxn>
                <a:cxn ang="0">
                  <a:pos x="0" y="318"/>
                </a:cxn>
                <a:cxn ang="0">
                  <a:pos x="316" y="99"/>
                </a:cxn>
                <a:cxn ang="0">
                  <a:pos x="318" y="108"/>
                </a:cxn>
                <a:cxn ang="0">
                  <a:pos x="271" y="0"/>
                </a:cxn>
                <a:cxn ang="0">
                  <a:pos x="0" y="198"/>
                </a:cxn>
              </a:cxnLst>
              <a:rect l="0" t="0" r="r" b="b"/>
              <a:pathLst>
                <a:path w="319" h="319">
                  <a:moveTo>
                    <a:pt x="0" y="198"/>
                  </a:moveTo>
                  <a:lnTo>
                    <a:pt x="0" y="318"/>
                  </a:lnTo>
                  <a:lnTo>
                    <a:pt x="316" y="99"/>
                  </a:lnTo>
                  <a:lnTo>
                    <a:pt x="318" y="108"/>
                  </a:lnTo>
                  <a:lnTo>
                    <a:pt x="271" y="0"/>
                  </a:lnTo>
                  <a:lnTo>
                    <a:pt x="0" y="198"/>
                  </a:lnTo>
                </a:path>
              </a:pathLst>
            </a:custGeom>
            <a:gradFill rotWithShape="0">
              <a:gsLst>
                <a:gs pos="0">
                  <a:schemeClr val="bg1"/>
                </a:gs>
                <a:gs pos="100000">
                  <a:schemeClr val="bg2"/>
                </a:gs>
              </a:gsLst>
              <a:lin ang="0" scaled="1"/>
            </a:gradFill>
            <a:ln w="9525">
              <a:noFill/>
              <a:round/>
              <a:headEnd type="none" w="sm" len="sm"/>
              <a:tailEnd type="none" w="sm" len="sm"/>
            </a:ln>
            <a:effectLst/>
          </p:spPr>
          <p:txBody>
            <a:bodyPr/>
            <a:lstStyle/>
            <a:p>
              <a:pPr>
                <a:defRPr/>
              </a:pPr>
              <a:endParaRPr lang="en-GB">
                <a:solidFill>
                  <a:srgbClr val="EAEAEA"/>
                </a:solidFill>
              </a:endParaRPr>
            </a:p>
          </p:txBody>
        </p:sp>
        <p:grpSp>
          <p:nvGrpSpPr>
            <p:cNvPr id="3" name="Group 6"/>
            <p:cNvGrpSpPr>
              <a:grpSpLocks/>
            </p:cNvGrpSpPr>
            <p:nvPr/>
          </p:nvGrpSpPr>
          <p:grpSpPr bwMode="auto">
            <a:xfrm>
              <a:off x="152" y="236"/>
              <a:ext cx="823" cy="773"/>
              <a:chOff x="152" y="236"/>
              <a:chExt cx="823" cy="773"/>
            </a:xfrm>
          </p:grpSpPr>
          <p:sp>
            <p:nvSpPr>
              <p:cNvPr id="10247" name="AutoShape 7" descr="Green marble"/>
              <p:cNvSpPr>
                <a:spLocks noChangeArrowheads="1"/>
              </p:cNvSpPr>
              <p:nvPr/>
            </p:nvSpPr>
            <p:spPr bwMode="auto">
              <a:xfrm rot="10800000" flipH="1">
                <a:off x="152" y="236"/>
                <a:ext cx="822" cy="772"/>
              </a:xfrm>
              <a:prstGeom prst="triangle">
                <a:avLst>
                  <a:gd name="adj" fmla="val 49995"/>
                </a:avLst>
              </a:prstGeom>
              <a:blipFill dpi="0" rotWithShape="0">
                <a:blip r:embed="rId22"/>
                <a:srcRect/>
                <a:tile tx="0" ty="0" sx="100000" sy="100000" flip="none" algn="tl"/>
              </a:blipFill>
              <a:ln w="12700" cap="sq">
                <a:solidFill>
                  <a:srgbClr val="006633"/>
                </a:solidFill>
                <a:miter lim="800000"/>
                <a:headEnd/>
                <a:tailEnd/>
              </a:ln>
              <a:effectLst/>
            </p:spPr>
            <p:txBody>
              <a:bodyPr/>
              <a:lstStyle/>
              <a:p>
                <a:pPr>
                  <a:defRPr/>
                </a:pPr>
                <a:endParaRPr lang="en-GB">
                  <a:solidFill>
                    <a:srgbClr val="EAEAEA"/>
                  </a:solidFill>
                </a:endParaRPr>
              </a:p>
            </p:txBody>
          </p:sp>
          <p:sp>
            <p:nvSpPr>
              <p:cNvPr id="10248" name="Freeform 8"/>
              <p:cNvSpPr>
                <a:spLocks/>
              </p:cNvSpPr>
              <p:nvPr/>
            </p:nvSpPr>
            <p:spPr bwMode="auto">
              <a:xfrm>
                <a:off x="152" y="236"/>
                <a:ext cx="412" cy="773"/>
              </a:xfrm>
              <a:custGeom>
                <a:avLst/>
                <a:gdLst/>
                <a:ahLst/>
                <a:cxnLst>
                  <a:cxn ang="0">
                    <a:pos x="411" y="772"/>
                  </a:cxn>
                  <a:cxn ang="0">
                    <a:pos x="411" y="637"/>
                  </a:cxn>
                  <a:cxn ang="0">
                    <a:pos x="127" y="75"/>
                  </a:cxn>
                  <a:cxn ang="0">
                    <a:pos x="0" y="0"/>
                  </a:cxn>
                  <a:cxn ang="0">
                    <a:pos x="411" y="772"/>
                  </a:cxn>
                </a:cxnLst>
                <a:rect l="0" t="0" r="r" b="b"/>
                <a:pathLst>
                  <a:path w="412" h="773">
                    <a:moveTo>
                      <a:pt x="411" y="772"/>
                    </a:moveTo>
                    <a:lnTo>
                      <a:pt x="411" y="637"/>
                    </a:lnTo>
                    <a:lnTo>
                      <a:pt x="127" y="75"/>
                    </a:lnTo>
                    <a:lnTo>
                      <a:pt x="0" y="0"/>
                    </a:lnTo>
                    <a:lnTo>
                      <a:pt x="411" y="772"/>
                    </a:lnTo>
                  </a:path>
                </a:pathLst>
              </a:custGeom>
              <a:solidFill>
                <a:srgbClr val="002010">
                  <a:alpha val="50000"/>
                </a:srgbClr>
              </a:solidFill>
              <a:ln w="12700" cap="sq">
                <a:solidFill>
                  <a:srgbClr val="006633"/>
                </a:solidFill>
                <a:prstDash val="solid"/>
                <a:round/>
                <a:headEnd type="none" w="sm" len="sm"/>
                <a:tailEnd type="none" w="sm" len="sm"/>
              </a:ln>
              <a:effectLst/>
            </p:spPr>
            <p:txBody>
              <a:bodyPr/>
              <a:lstStyle/>
              <a:p>
                <a:pPr>
                  <a:defRPr/>
                </a:pPr>
                <a:endParaRPr lang="en-GB">
                  <a:solidFill>
                    <a:srgbClr val="EAEAEA"/>
                  </a:solidFill>
                </a:endParaRPr>
              </a:p>
            </p:txBody>
          </p:sp>
          <p:sp>
            <p:nvSpPr>
              <p:cNvPr id="10249" name="Freeform 9"/>
              <p:cNvSpPr>
                <a:spLocks/>
              </p:cNvSpPr>
              <p:nvPr/>
            </p:nvSpPr>
            <p:spPr bwMode="auto">
              <a:xfrm>
                <a:off x="152" y="236"/>
                <a:ext cx="823" cy="77"/>
              </a:xfrm>
              <a:custGeom>
                <a:avLst/>
                <a:gdLst/>
                <a:ahLst/>
                <a:cxnLst>
                  <a:cxn ang="0">
                    <a:pos x="0" y="0"/>
                  </a:cxn>
                  <a:cxn ang="0">
                    <a:pos x="127" y="76"/>
                  </a:cxn>
                  <a:cxn ang="0">
                    <a:pos x="712" y="76"/>
                  </a:cxn>
                  <a:cxn ang="0">
                    <a:pos x="822" y="0"/>
                  </a:cxn>
                  <a:cxn ang="0">
                    <a:pos x="0" y="0"/>
                  </a:cxn>
                </a:cxnLst>
                <a:rect l="0" t="0" r="r" b="b"/>
                <a:pathLst>
                  <a:path w="823" h="77">
                    <a:moveTo>
                      <a:pt x="0" y="0"/>
                    </a:moveTo>
                    <a:lnTo>
                      <a:pt x="127" y="76"/>
                    </a:lnTo>
                    <a:lnTo>
                      <a:pt x="712" y="76"/>
                    </a:lnTo>
                    <a:lnTo>
                      <a:pt x="822" y="0"/>
                    </a:lnTo>
                    <a:lnTo>
                      <a:pt x="0" y="0"/>
                    </a:lnTo>
                  </a:path>
                </a:pathLst>
              </a:custGeom>
              <a:solidFill>
                <a:srgbClr val="71BB96">
                  <a:alpha val="50000"/>
                </a:srgbClr>
              </a:solidFill>
              <a:ln w="12700" cap="sq">
                <a:solidFill>
                  <a:srgbClr val="006633"/>
                </a:solidFill>
                <a:prstDash val="solid"/>
                <a:round/>
                <a:headEnd type="none" w="sm" len="sm"/>
                <a:tailEnd type="none" w="sm" len="sm"/>
              </a:ln>
              <a:effectLst/>
            </p:spPr>
            <p:txBody>
              <a:bodyPr/>
              <a:lstStyle/>
              <a:p>
                <a:pPr>
                  <a:defRPr/>
                </a:pPr>
                <a:endParaRPr lang="en-GB">
                  <a:solidFill>
                    <a:srgbClr val="EAEAEA"/>
                  </a:solidFill>
                </a:endParaRPr>
              </a:p>
            </p:txBody>
          </p:sp>
          <p:sp>
            <p:nvSpPr>
              <p:cNvPr id="10250" name="Freeform 10"/>
              <p:cNvSpPr>
                <a:spLocks/>
              </p:cNvSpPr>
              <p:nvPr/>
            </p:nvSpPr>
            <p:spPr bwMode="auto">
              <a:xfrm>
                <a:off x="563" y="236"/>
                <a:ext cx="412" cy="773"/>
              </a:xfrm>
              <a:custGeom>
                <a:avLst/>
                <a:gdLst/>
                <a:ahLst/>
                <a:cxnLst>
                  <a:cxn ang="0">
                    <a:pos x="0" y="772"/>
                  </a:cxn>
                  <a:cxn ang="0">
                    <a:pos x="0" y="637"/>
                  </a:cxn>
                  <a:cxn ang="0">
                    <a:pos x="283" y="75"/>
                  </a:cxn>
                  <a:cxn ang="0">
                    <a:pos x="411" y="0"/>
                  </a:cxn>
                  <a:cxn ang="0">
                    <a:pos x="0" y="772"/>
                  </a:cxn>
                </a:cxnLst>
                <a:rect l="0" t="0" r="r" b="b"/>
                <a:pathLst>
                  <a:path w="412" h="773">
                    <a:moveTo>
                      <a:pt x="0" y="772"/>
                    </a:moveTo>
                    <a:lnTo>
                      <a:pt x="0" y="637"/>
                    </a:lnTo>
                    <a:lnTo>
                      <a:pt x="283" y="75"/>
                    </a:lnTo>
                    <a:lnTo>
                      <a:pt x="411" y="0"/>
                    </a:lnTo>
                    <a:lnTo>
                      <a:pt x="0" y="772"/>
                    </a:lnTo>
                  </a:path>
                </a:pathLst>
              </a:custGeom>
              <a:solidFill>
                <a:srgbClr val="006633">
                  <a:alpha val="50000"/>
                </a:srgbClr>
              </a:solidFill>
              <a:ln w="12700" cap="sq">
                <a:solidFill>
                  <a:srgbClr val="006633"/>
                </a:solidFill>
                <a:prstDash val="solid"/>
                <a:round/>
                <a:headEnd type="none" w="sm" len="sm"/>
                <a:tailEnd type="none" w="sm" len="sm"/>
              </a:ln>
              <a:effectLst/>
            </p:spPr>
            <p:txBody>
              <a:bodyPr/>
              <a:lstStyle/>
              <a:p>
                <a:pPr>
                  <a:defRPr/>
                </a:pPr>
                <a:endParaRPr lang="en-GB">
                  <a:solidFill>
                    <a:srgbClr val="EAEAEA"/>
                  </a:solidFill>
                </a:endParaRPr>
              </a:p>
            </p:txBody>
          </p:sp>
        </p:grpSp>
        <p:sp>
          <p:nvSpPr>
            <p:cNvPr id="10251" name="Rectangle 11"/>
            <p:cNvSpPr>
              <a:spLocks noChangeArrowheads="1"/>
            </p:cNvSpPr>
            <p:nvPr/>
          </p:nvSpPr>
          <p:spPr bwMode="auto">
            <a:xfrm>
              <a:off x="96" y="704"/>
              <a:ext cx="959" cy="109"/>
            </a:xfrm>
            <a:prstGeom prst="rect">
              <a:avLst/>
            </a:prstGeom>
            <a:gradFill rotWithShape="0">
              <a:gsLst>
                <a:gs pos="0">
                  <a:schemeClr val="bg2"/>
                </a:gs>
                <a:gs pos="50000">
                  <a:schemeClr val="folHlink"/>
                </a:gs>
                <a:gs pos="100000">
                  <a:schemeClr val="bg2"/>
                </a:gs>
              </a:gsLst>
              <a:lin ang="0" scaled="1"/>
            </a:gradFill>
            <a:ln w="9525">
              <a:noFill/>
              <a:miter lim="800000"/>
              <a:headEnd/>
              <a:tailEnd/>
            </a:ln>
            <a:effectLst/>
          </p:spPr>
          <p:txBody>
            <a:bodyPr/>
            <a:lstStyle/>
            <a:p>
              <a:pPr>
                <a:defRPr/>
              </a:pPr>
              <a:endParaRPr lang="en-GB">
                <a:solidFill>
                  <a:srgbClr val="EAEAEA"/>
                </a:solidFill>
              </a:endParaRPr>
            </a:p>
          </p:txBody>
        </p:sp>
      </p:grpSp>
      <p:sp>
        <p:nvSpPr>
          <p:cNvPr id="3076" name="Rectangle 12"/>
          <p:cNvSpPr>
            <a:spLocks noGrp="1" noChangeArrowheads="1"/>
          </p:cNvSpPr>
          <p:nvPr>
            <p:ph type="title"/>
          </p:nvPr>
        </p:nvSpPr>
        <p:spPr bwMode="auto">
          <a:xfrm>
            <a:off x="1905000" y="228600"/>
            <a:ext cx="7086600" cy="14478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3077" name="Rectangle 13"/>
          <p:cNvSpPr>
            <a:spLocks noGrp="1" noChangeArrowheads="1"/>
          </p:cNvSpPr>
          <p:nvPr>
            <p:ph type="body" idx="1"/>
          </p:nvPr>
        </p:nvSpPr>
        <p:spPr bwMode="auto">
          <a:xfrm>
            <a:off x="661988" y="19050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54" name="Rectangle 14"/>
          <p:cNvSpPr>
            <a:spLocks noGrp="1" noChangeArrowheads="1"/>
          </p:cNvSpPr>
          <p:nvPr>
            <p:ph type="dt" sz="half" idx="2"/>
          </p:nvPr>
        </p:nvSpPr>
        <p:spPr bwMode="auto">
          <a:xfrm>
            <a:off x="685800" y="6399213"/>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kumimoji="0" sz="1400"/>
            </a:lvl1pPr>
          </a:lstStyle>
          <a:p>
            <a:pPr>
              <a:defRPr/>
            </a:pPr>
            <a:endParaRPr lang="en-US">
              <a:solidFill>
                <a:srgbClr val="EAEAEA"/>
              </a:solidFill>
            </a:endParaRPr>
          </a:p>
        </p:txBody>
      </p:sp>
      <p:sp>
        <p:nvSpPr>
          <p:cNvPr id="10255" name="Rectangle 15"/>
          <p:cNvSpPr>
            <a:spLocks noGrp="1" noChangeArrowheads="1"/>
          </p:cNvSpPr>
          <p:nvPr>
            <p:ph type="ftr" sz="quarter" idx="3"/>
          </p:nvPr>
        </p:nvSpPr>
        <p:spPr bwMode="auto">
          <a:xfrm>
            <a:off x="3124200" y="6399213"/>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kumimoji="0" sz="1400"/>
            </a:lvl1pPr>
          </a:lstStyle>
          <a:p>
            <a:pPr>
              <a:defRPr/>
            </a:pPr>
            <a:endParaRPr lang="en-US">
              <a:solidFill>
                <a:srgbClr val="EAEAEA"/>
              </a:solidFill>
            </a:endParaRPr>
          </a:p>
        </p:txBody>
      </p:sp>
      <p:sp>
        <p:nvSpPr>
          <p:cNvPr id="10256" name="Rectangle 16"/>
          <p:cNvSpPr>
            <a:spLocks noGrp="1" noChangeArrowheads="1"/>
          </p:cNvSpPr>
          <p:nvPr>
            <p:ph type="sldNum" sz="quarter" idx="4"/>
          </p:nvPr>
        </p:nvSpPr>
        <p:spPr bwMode="auto">
          <a:xfrm>
            <a:off x="6553200" y="63992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kumimoji="0" sz="1400"/>
            </a:lvl1pPr>
          </a:lstStyle>
          <a:p>
            <a:pPr>
              <a:defRPr/>
            </a:pPr>
            <a:fld id="{FC2F8C02-6AE5-4245-A44E-360CC768C10E}" type="slidenum">
              <a:rPr lang="ar-SA">
                <a:solidFill>
                  <a:srgbClr val="EAEAEA"/>
                </a:solidFill>
              </a:rPr>
              <a:pPr>
                <a:defRPr/>
              </a:pPr>
              <a:t>‹#›</a:t>
            </a:fld>
            <a:endParaRPr lang="en-US">
              <a:solidFill>
                <a:srgbClr val="EAEAEA"/>
              </a:solidFill>
            </a:endParaRPr>
          </a:p>
        </p:txBody>
      </p:sp>
    </p:spTree>
    <p:extLst>
      <p:ext uri="{BB962C8B-B14F-4D97-AF65-F5344CB8AC3E}">
        <p14:creationId xmlns:p14="http://schemas.microsoft.com/office/powerpoint/2010/main" val="734092297"/>
      </p:ext>
    </p:extLst>
  </p:cSld>
  <p:clrMap bg1="dk2" tx1="lt1" bg2="dk1"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Lst>
  <p:transition spd="slow">
    <p:random/>
  </p:transition>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cs typeface="Arial" charset="0"/>
        </a:defRPr>
      </a:lvl2pPr>
      <a:lvl3pPr algn="l" rtl="0" eaLnBrk="0" fontAlgn="base" hangingPunct="0">
        <a:spcBef>
          <a:spcPct val="0"/>
        </a:spcBef>
        <a:spcAft>
          <a:spcPct val="0"/>
        </a:spcAft>
        <a:defRPr sz="4400">
          <a:solidFill>
            <a:schemeClr val="tx2"/>
          </a:solidFill>
          <a:latin typeface="Times New Roman" pitchFamily="18" charset="0"/>
          <a:cs typeface="Arial" charset="0"/>
        </a:defRPr>
      </a:lvl3pPr>
      <a:lvl4pPr algn="l" rtl="0" eaLnBrk="0" fontAlgn="base" hangingPunct="0">
        <a:spcBef>
          <a:spcPct val="0"/>
        </a:spcBef>
        <a:spcAft>
          <a:spcPct val="0"/>
        </a:spcAft>
        <a:defRPr sz="4400">
          <a:solidFill>
            <a:schemeClr val="tx2"/>
          </a:solidFill>
          <a:latin typeface="Times New Roman" pitchFamily="18" charset="0"/>
          <a:cs typeface="Arial" charset="0"/>
        </a:defRPr>
      </a:lvl4pPr>
      <a:lvl5pPr algn="l" rtl="0" eaLnBrk="0" fontAlgn="base" hangingPunct="0">
        <a:spcBef>
          <a:spcPct val="0"/>
        </a:spcBef>
        <a:spcAft>
          <a:spcPct val="0"/>
        </a:spcAft>
        <a:defRPr sz="4400">
          <a:solidFill>
            <a:schemeClr val="tx2"/>
          </a:solidFill>
          <a:latin typeface="Times New Roman" pitchFamily="18" charset="0"/>
          <a:cs typeface="Arial" charset="0"/>
        </a:defRPr>
      </a:lvl5pPr>
      <a:lvl6pPr marL="457200" algn="l" rtl="0" fontAlgn="base">
        <a:spcBef>
          <a:spcPct val="0"/>
        </a:spcBef>
        <a:spcAft>
          <a:spcPct val="0"/>
        </a:spcAft>
        <a:defRPr sz="4400">
          <a:solidFill>
            <a:schemeClr val="tx2"/>
          </a:solidFill>
          <a:latin typeface="Times New Roman" pitchFamily="18" charset="0"/>
          <a:cs typeface="Arial" charset="0"/>
        </a:defRPr>
      </a:lvl6pPr>
      <a:lvl7pPr marL="914400" algn="l" rtl="0" fontAlgn="base">
        <a:spcBef>
          <a:spcPct val="0"/>
        </a:spcBef>
        <a:spcAft>
          <a:spcPct val="0"/>
        </a:spcAft>
        <a:defRPr sz="4400">
          <a:solidFill>
            <a:schemeClr val="tx2"/>
          </a:solidFill>
          <a:latin typeface="Times New Roman" pitchFamily="18" charset="0"/>
          <a:cs typeface="Arial" charset="0"/>
        </a:defRPr>
      </a:lvl7pPr>
      <a:lvl8pPr marL="1371600" algn="l" rtl="0" fontAlgn="base">
        <a:spcBef>
          <a:spcPct val="0"/>
        </a:spcBef>
        <a:spcAft>
          <a:spcPct val="0"/>
        </a:spcAft>
        <a:defRPr sz="4400">
          <a:solidFill>
            <a:schemeClr val="tx2"/>
          </a:solidFill>
          <a:latin typeface="Times New Roman" pitchFamily="18" charset="0"/>
          <a:cs typeface="Arial" charset="0"/>
        </a:defRPr>
      </a:lvl8pPr>
      <a:lvl9pPr marL="1828800" algn="l" rtl="0" fontAlgn="base">
        <a:spcBef>
          <a:spcPct val="0"/>
        </a:spcBef>
        <a:spcAft>
          <a:spcPct val="0"/>
        </a:spcAft>
        <a:defRPr sz="4400">
          <a:solidFill>
            <a:schemeClr val="tx2"/>
          </a:solidFill>
          <a:latin typeface="Times New Roman" pitchFamily="18" charset="0"/>
          <a:cs typeface="Arial" charset="0"/>
        </a:defRPr>
      </a:lvl9pPr>
    </p:titleStyle>
    <p:bodyStyle>
      <a:lvl1pPr marL="342900" indent="-342900" algn="l" rtl="0" eaLnBrk="0" fontAlgn="base" hangingPunct="0">
        <a:spcBef>
          <a:spcPct val="20000"/>
        </a:spcBef>
        <a:spcAft>
          <a:spcPct val="0"/>
        </a:spcAft>
        <a:buClr>
          <a:schemeClr val="tx2"/>
        </a:buClr>
        <a:buSzPct val="90000"/>
        <a:buFont typeface="Wingdings" pitchFamily="2" charset="2"/>
        <a:buChar char="Ú"/>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5" name="Title Placeholder 4"/>
          <p:cNvSpPr>
            <a:spLocks noGrp="1"/>
          </p:cNvSpPr>
          <p:nvPr>
            <p:ph type="title"/>
          </p:nvPr>
        </p:nvSpPr>
        <p:spPr>
          <a:xfrm>
            <a:off x="1435100" y="274638"/>
            <a:ext cx="7499350" cy="1143000"/>
          </a:xfrm>
          <a:prstGeom prst="rect">
            <a:avLst/>
          </a:prstGeom>
        </p:spPr>
        <p:txBody>
          <a:bodyPr anchor="ctr">
            <a:normAutofit/>
          </a:bodyPr>
          <a:lstStyle/>
          <a:p>
            <a:r>
              <a:rPr lang="en-US" smtClean="0"/>
              <a:t>Click to edit Master title style</a:t>
            </a:r>
            <a:endParaRPr lang="en-US"/>
          </a:p>
        </p:txBody>
      </p:sp>
      <p:sp>
        <p:nvSpPr>
          <p:cNvPr id="1033" name="Text Placeholder 8"/>
          <p:cNvSpPr>
            <a:spLocks noGrp="1"/>
          </p:cNvSpPr>
          <p:nvPr>
            <p:ph type="body" idx="1"/>
          </p:nvPr>
        </p:nvSpPr>
        <p:spPr bwMode="auto">
          <a:xfrm>
            <a:off x="1435100" y="1447800"/>
            <a:ext cx="74993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en-US" alt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alt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a:solidFill>
                  <a:srgbClr val="B5A788"/>
                </a:solidFill>
              </a:defRPr>
            </a:lvl1pPr>
          </a:lstStyle>
          <a:p>
            <a:fld id="{46C6E20E-E919-4807-B710-3E1301068664}" type="slidenum">
              <a:rPr lang="ar-SA" altLang="en-US"/>
              <a:pPr/>
              <a:t>‹#›</a:t>
            </a:fld>
            <a:endParaRPr lang="en-US" alt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Tree>
    <p:extLst>
      <p:ext uri="{BB962C8B-B14F-4D97-AF65-F5344CB8AC3E}">
        <p14:creationId xmlns:p14="http://schemas.microsoft.com/office/powerpoint/2010/main" val="2348781586"/>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l" rtl="1"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ajalla UI"/>
          <a:cs typeface="+mj-cs"/>
        </a:defRPr>
      </a:lvl1pPr>
      <a:lvl2pPr algn="l" rtl="1" eaLnBrk="0" fontAlgn="base" hangingPunct="0">
        <a:spcBef>
          <a:spcPct val="0"/>
        </a:spcBef>
        <a:spcAft>
          <a:spcPct val="0"/>
        </a:spcAft>
        <a:defRPr sz="4300">
          <a:solidFill>
            <a:srgbClr val="572314"/>
          </a:solidFill>
          <a:latin typeface="Gill Sans MT" pitchFamily="34" charset="0"/>
          <a:ea typeface="Majalla UI"/>
          <a:cs typeface="Majalla UI"/>
        </a:defRPr>
      </a:lvl2pPr>
      <a:lvl3pPr algn="l" rtl="1" eaLnBrk="0" fontAlgn="base" hangingPunct="0">
        <a:spcBef>
          <a:spcPct val="0"/>
        </a:spcBef>
        <a:spcAft>
          <a:spcPct val="0"/>
        </a:spcAft>
        <a:defRPr sz="4300">
          <a:solidFill>
            <a:srgbClr val="572314"/>
          </a:solidFill>
          <a:latin typeface="Gill Sans MT" pitchFamily="34" charset="0"/>
          <a:ea typeface="Majalla UI"/>
          <a:cs typeface="Majalla UI"/>
        </a:defRPr>
      </a:lvl3pPr>
      <a:lvl4pPr algn="l" rtl="1" eaLnBrk="0" fontAlgn="base" hangingPunct="0">
        <a:spcBef>
          <a:spcPct val="0"/>
        </a:spcBef>
        <a:spcAft>
          <a:spcPct val="0"/>
        </a:spcAft>
        <a:defRPr sz="4300">
          <a:solidFill>
            <a:srgbClr val="572314"/>
          </a:solidFill>
          <a:latin typeface="Gill Sans MT" pitchFamily="34" charset="0"/>
          <a:ea typeface="Majalla UI"/>
          <a:cs typeface="Majalla UI"/>
        </a:defRPr>
      </a:lvl4pPr>
      <a:lvl5pPr algn="l" rtl="1" eaLnBrk="0" fontAlgn="base" hangingPunct="0">
        <a:spcBef>
          <a:spcPct val="0"/>
        </a:spcBef>
        <a:spcAft>
          <a:spcPct val="0"/>
        </a:spcAft>
        <a:defRPr sz="4300">
          <a:solidFill>
            <a:srgbClr val="572314"/>
          </a:solidFill>
          <a:latin typeface="Gill Sans MT" pitchFamily="34" charset="0"/>
          <a:ea typeface="Majalla UI"/>
          <a:cs typeface="Majalla UI"/>
        </a:defRPr>
      </a:lvl5pPr>
      <a:lvl6pPr marL="457200" algn="l" rtl="1" fontAlgn="base">
        <a:spcBef>
          <a:spcPct val="0"/>
        </a:spcBef>
        <a:spcAft>
          <a:spcPct val="0"/>
        </a:spcAft>
        <a:defRPr sz="4300">
          <a:solidFill>
            <a:srgbClr val="572314"/>
          </a:solidFill>
          <a:latin typeface="Gill Sans MT" pitchFamily="34" charset="0"/>
          <a:ea typeface="Majalla UI"/>
          <a:cs typeface="Majalla UI"/>
        </a:defRPr>
      </a:lvl6pPr>
      <a:lvl7pPr marL="914400" algn="l" rtl="1" fontAlgn="base">
        <a:spcBef>
          <a:spcPct val="0"/>
        </a:spcBef>
        <a:spcAft>
          <a:spcPct val="0"/>
        </a:spcAft>
        <a:defRPr sz="4300">
          <a:solidFill>
            <a:srgbClr val="572314"/>
          </a:solidFill>
          <a:latin typeface="Gill Sans MT" pitchFamily="34" charset="0"/>
          <a:ea typeface="Majalla UI"/>
          <a:cs typeface="Majalla UI"/>
        </a:defRPr>
      </a:lvl7pPr>
      <a:lvl8pPr marL="1371600" algn="l" rtl="1" fontAlgn="base">
        <a:spcBef>
          <a:spcPct val="0"/>
        </a:spcBef>
        <a:spcAft>
          <a:spcPct val="0"/>
        </a:spcAft>
        <a:defRPr sz="4300">
          <a:solidFill>
            <a:srgbClr val="572314"/>
          </a:solidFill>
          <a:latin typeface="Gill Sans MT" pitchFamily="34" charset="0"/>
          <a:ea typeface="Majalla UI"/>
          <a:cs typeface="Majalla UI"/>
        </a:defRPr>
      </a:lvl8pPr>
      <a:lvl9pPr marL="1828800" algn="l" rtl="1" fontAlgn="base">
        <a:spcBef>
          <a:spcPct val="0"/>
        </a:spcBef>
        <a:spcAft>
          <a:spcPct val="0"/>
        </a:spcAft>
        <a:defRPr sz="4300">
          <a:solidFill>
            <a:srgbClr val="572314"/>
          </a:solidFill>
          <a:latin typeface="Gill Sans MT" pitchFamily="34" charset="0"/>
          <a:ea typeface="Majalla UI"/>
          <a:cs typeface="Majalla UI"/>
        </a:defRPr>
      </a:lvl9pPr>
      <a:extLst/>
    </p:titleStyle>
    <p:bodyStyle>
      <a:lvl1pPr marL="365125" indent="-282575" algn="r" rtl="1"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ajalla UI"/>
          <a:cs typeface="+mn-cs"/>
        </a:defRPr>
      </a:lvl1pPr>
      <a:lvl2pPr marL="639763" indent="-236538" algn="r" rtl="1"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ajalla UI"/>
          <a:cs typeface="+mn-cs"/>
        </a:defRPr>
      </a:lvl2pPr>
      <a:lvl3pPr marL="885825" indent="-228600" algn="r" rtl="1"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ajalla UI"/>
          <a:cs typeface="+mn-cs"/>
        </a:defRPr>
      </a:lvl3pPr>
      <a:lvl4pPr marL="1096963" indent="-173038" algn="r" rtl="1"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ajalla UI"/>
          <a:cs typeface="+mn-cs"/>
        </a:defRPr>
      </a:lvl4pPr>
      <a:lvl5pPr marL="1296988" indent="-182563" algn="r" rtl="1"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ajalla UI"/>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0.xml"/><Relationship Id="rId5" Type="http://schemas.openxmlformats.org/officeDocument/2006/relationships/image" Target="../media/image49.png"/><Relationship Id="rId4" Type="http://schemas.openxmlformats.org/officeDocument/2006/relationships/image" Target="../media/image48.png"/></Relationships>
</file>

<file path=ppt/slides/_rels/slide10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0.xml"/><Relationship Id="rId4" Type="http://schemas.openxmlformats.org/officeDocument/2006/relationships/image" Target="../media/image52.png"/></Relationships>
</file>

<file path=ppt/slides/_rels/slide10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0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0.xml"/><Relationship Id="rId4" Type="http://schemas.openxmlformats.org/officeDocument/2006/relationships/image" Target="../media/image56.png"/></Relationships>
</file>

<file path=ppt/slides/_rels/slide10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0.xml"/></Relationships>
</file>

<file path=ppt/slides/_rels/slide10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0.xml"/></Relationships>
</file>

<file path=ppt/slides/_rels/slide10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9.xml"/></Relationships>
</file>

<file path=ppt/slides/_rels/slide11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2.xml"/></Relationships>
</file>

<file path=ppt/slides/_rels/slide11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2.xml"/></Relationships>
</file>

<file path=ppt/slides/_rels/slide11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9.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2.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2.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2.xml"/><Relationship Id="rId5" Type="http://schemas.openxmlformats.org/officeDocument/2006/relationships/image" Target="../media/image41.png"/><Relationship Id="rId4" Type="http://schemas.openxmlformats.org/officeDocument/2006/relationships/image" Target="../media/image4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9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2.xml"/></Relationships>
</file>

<file path=ppt/slides/_rels/slide9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2.xml"/></Relationships>
</file>

<file path=ppt/slides/_rels/slide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438400"/>
            <a:ext cx="7772400" cy="1470025"/>
          </a:xfrm>
        </p:spPr>
        <p:txBody>
          <a:bodyPr>
            <a:normAutofit/>
          </a:bodyPr>
          <a:lstStyle/>
          <a:p>
            <a:pPr algn="ctr"/>
            <a:r>
              <a:rPr lang="fa-IR" sz="8000" dirty="0" smtClean="0">
                <a:solidFill>
                  <a:schemeClr val="tx1"/>
                </a:solidFill>
                <a:cs typeface="B Titr" panose="00000700000000000000" pitchFamily="2" charset="-78"/>
              </a:rPr>
              <a:t>به نام خدا</a:t>
            </a:r>
            <a:endParaRPr lang="fa-IR" sz="8000" dirty="0">
              <a:solidFill>
                <a:schemeClr val="tx1"/>
              </a:solidFill>
              <a:cs typeface="B Titr" panose="00000700000000000000" pitchFamily="2" charset="-78"/>
            </a:endParaRPr>
          </a:p>
        </p:txBody>
      </p:sp>
    </p:spTree>
    <p:extLst>
      <p:ext uri="{BB962C8B-B14F-4D97-AF65-F5344CB8AC3E}">
        <p14:creationId xmlns:p14="http://schemas.microsoft.com/office/powerpoint/2010/main" val="1925052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a:cs typeface="B Titr" pitchFamily="2" charset="-78"/>
              </a:rPr>
              <a:t>گونه های خطرناک خانواده </a:t>
            </a:r>
            <a:r>
              <a:rPr lang="fa-IR" sz="4000" dirty="0" smtClean="0">
                <a:cs typeface="B Titr" pitchFamily="2" charset="-78"/>
              </a:rPr>
              <a:t>آلاپیده</a:t>
            </a:r>
            <a:endParaRPr lang="en-US" sz="4000" dirty="0">
              <a:cs typeface="B Titr" pitchFamily="2" charset="-78"/>
            </a:endParaRPr>
          </a:p>
        </p:txBody>
      </p:sp>
      <p:sp>
        <p:nvSpPr>
          <p:cNvPr id="3" name="Content Placeholder 2"/>
          <p:cNvSpPr>
            <a:spLocks noGrp="1"/>
          </p:cNvSpPr>
          <p:nvPr>
            <p:ph sz="quarter" idx="1"/>
          </p:nvPr>
        </p:nvSpPr>
        <p:spPr>
          <a:xfrm>
            <a:off x="457200" y="2438400"/>
            <a:ext cx="7467600" cy="2895600"/>
          </a:xfrm>
        </p:spPr>
        <p:txBody>
          <a:bodyPr>
            <a:normAutofit/>
          </a:bodyPr>
          <a:lstStyle/>
          <a:p>
            <a:pPr algn="r" rtl="1"/>
            <a:r>
              <a:rPr lang="fa-IR" sz="3600" b="1" dirty="0" smtClean="0">
                <a:cs typeface="B Nazanin" pitchFamily="2" charset="-78"/>
              </a:rPr>
              <a:t>کفچه مار</a:t>
            </a:r>
          </a:p>
          <a:p>
            <a:pPr algn="r" rtl="1"/>
            <a:r>
              <a:rPr lang="fa-IR" sz="3600" b="1" dirty="0" smtClean="0">
                <a:cs typeface="B Nazanin" pitchFamily="2" charset="-78"/>
              </a:rPr>
              <a:t>مار کبرا</a:t>
            </a:r>
            <a:endParaRPr lang="en-US" sz="3600" b="1" dirty="0">
              <a:cs typeface="B Nazanin" pitchFamily="2" charset="-78"/>
            </a:endParaRPr>
          </a:p>
        </p:txBody>
      </p:sp>
    </p:spTree>
    <p:extLst>
      <p:ext uri="{BB962C8B-B14F-4D97-AF65-F5344CB8AC3E}">
        <p14:creationId xmlns:p14="http://schemas.microsoft.com/office/powerpoint/2010/main" val="2620433005"/>
      </p:ext>
    </p:extLst>
  </p:cSld>
  <p:clrMapOvr>
    <a:masterClrMapping/>
  </p:clrMapOvr>
  <p:transition>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187450" y="188913"/>
            <a:ext cx="7543800" cy="714375"/>
          </a:xfrm>
        </p:spPr>
        <p:txBody>
          <a:bodyPr>
            <a:normAutofit fontScale="90000"/>
          </a:bodyPr>
          <a:lstStyle/>
          <a:p>
            <a:pPr algn="r" eaLnBrk="1" fontAlgn="auto" hangingPunct="1">
              <a:spcAft>
                <a:spcPts val="0"/>
              </a:spcAft>
              <a:defRPr/>
            </a:pPr>
            <a:r>
              <a:rPr lang="fa-IR" altLang="fa-IR" dirty="0" smtClean="0">
                <a:solidFill>
                  <a:schemeClr val="tx2">
                    <a:satMod val="130000"/>
                  </a:schemeClr>
                </a:solidFill>
                <a:ea typeface="+mj-ea"/>
              </a:rPr>
              <a:t>پیشگیری از گزش حشرات :</a:t>
            </a:r>
            <a:endParaRPr lang="en-US" altLang="fa-IR" dirty="0" smtClean="0">
              <a:solidFill>
                <a:schemeClr val="tx2">
                  <a:satMod val="130000"/>
                </a:schemeClr>
              </a:solidFill>
              <a:ea typeface="+mj-ea"/>
            </a:endParaRPr>
          </a:p>
        </p:txBody>
      </p:sp>
      <p:sp>
        <p:nvSpPr>
          <p:cNvPr id="23555" name="Content Placeholder 2"/>
          <p:cNvSpPr>
            <a:spLocks noGrp="1"/>
          </p:cNvSpPr>
          <p:nvPr>
            <p:ph idx="1"/>
          </p:nvPr>
        </p:nvSpPr>
        <p:spPr>
          <a:xfrm>
            <a:off x="1116013" y="1052513"/>
            <a:ext cx="7797800" cy="4411662"/>
          </a:xfrm>
        </p:spPr>
        <p:txBody>
          <a:bodyPr>
            <a:normAutofit fontScale="92500" lnSpcReduction="20000"/>
          </a:bodyPr>
          <a:lstStyle/>
          <a:p>
            <a:pPr marL="365760" indent="-283464" algn="just" eaLnBrk="1" fontAlgn="auto" hangingPunct="1">
              <a:spcAft>
                <a:spcPts val="0"/>
              </a:spcAft>
              <a:buFont typeface="Wingdings 2"/>
              <a:buChar char=""/>
              <a:defRPr/>
            </a:pPr>
            <a:r>
              <a:rPr lang="fa-IR" altLang="fa-IR" sz="2400" dirty="0" smtClean="0">
                <a:ea typeface="+mn-ea"/>
              </a:rPr>
              <a:t>حشرات داخل ساختمان‌ها و اتاق‌ها با استفاده دائمی از </a:t>
            </a:r>
            <a:r>
              <a:rPr lang="fa-IR" altLang="fa-IR" sz="2400" dirty="0" smtClean="0">
                <a:solidFill>
                  <a:srgbClr val="FF0000"/>
                </a:solidFill>
                <a:ea typeface="+mn-ea"/>
              </a:rPr>
              <a:t>حشره‌کش‌‌هایی</a:t>
            </a:r>
            <a:r>
              <a:rPr lang="fa-IR" altLang="fa-IR" sz="2400" dirty="0" smtClean="0">
                <a:ea typeface="+mn-ea"/>
              </a:rPr>
              <a:t> که به صورت اسپری وجود دارند یا مواد حشره‌کش از بین می‌روند.</a:t>
            </a:r>
          </a:p>
          <a:p>
            <a:pPr marL="365760" indent="-283464" algn="just" eaLnBrk="1" fontAlgn="auto" hangingPunct="1">
              <a:spcAft>
                <a:spcPts val="0"/>
              </a:spcAft>
              <a:buFont typeface="Wingdings 2"/>
              <a:buChar char=""/>
              <a:defRPr/>
            </a:pPr>
            <a:r>
              <a:rPr lang="fa-IR" altLang="fa-IR" sz="2400" dirty="0" smtClean="0">
                <a:ea typeface="+mn-ea"/>
              </a:rPr>
              <a:t>نگهداری </a:t>
            </a:r>
            <a:r>
              <a:rPr lang="fa-IR" altLang="fa-IR" sz="2400" dirty="0" smtClean="0">
                <a:solidFill>
                  <a:srgbClr val="FF0000"/>
                </a:solidFill>
                <a:ea typeface="+mn-ea"/>
              </a:rPr>
              <a:t>حیوانات خانگی باعث تجمع </a:t>
            </a:r>
            <a:r>
              <a:rPr lang="fa-IR" altLang="fa-IR" sz="2400" dirty="0" smtClean="0">
                <a:ea typeface="+mn-ea"/>
              </a:rPr>
              <a:t>بیشتر حشرات می‌شود. </a:t>
            </a:r>
            <a:endParaRPr lang="en-US" altLang="fa-IR" sz="2400" dirty="0" smtClean="0">
              <a:ea typeface="+mn-ea"/>
            </a:endParaRPr>
          </a:p>
          <a:p>
            <a:pPr marL="365760" indent="-283464" algn="just" eaLnBrk="1" fontAlgn="auto" hangingPunct="1">
              <a:spcAft>
                <a:spcPts val="0"/>
              </a:spcAft>
              <a:buFont typeface="Wingdings 2"/>
              <a:buChar char=""/>
              <a:defRPr/>
            </a:pPr>
            <a:r>
              <a:rPr lang="fa-IR" altLang="fa-IR" sz="2400" dirty="0" smtClean="0">
                <a:ea typeface="+mn-ea"/>
              </a:rPr>
              <a:t>اگر در محل زندگی </a:t>
            </a:r>
            <a:r>
              <a:rPr lang="fa-IR" altLang="fa-IR" sz="2400" dirty="0" smtClean="0">
                <a:solidFill>
                  <a:srgbClr val="FF0000"/>
                </a:solidFill>
                <a:ea typeface="+mn-ea"/>
              </a:rPr>
              <a:t>درختان</a:t>
            </a:r>
            <a:r>
              <a:rPr lang="fa-IR" altLang="fa-IR" sz="2400" dirty="0" smtClean="0">
                <a:ea typeface="+mn-ea"/>
              </a:rPr>
              <a:t> زیادی وجود دارد باید برای پنجره‌های خانه از </a:t>
            </a:r>
            <a:r>
              <a:rPr lang="fa-IR" altLang="fa-IR" sz="2400" dirty="0" smtClean="0">
                <a:solidFill>
                  <a:srgbClr val="FF0000"/>
                </a:solidFill>
                <a:ea typeface="+mn-ea"/>
              </a:rPr>
              <a:t>توری</a:t>
            </a:r>
            <a:r>
              <a:rPr lang="fa-IR" altLang="fa-IR" sz="2400" dirty="0" smtClean="0">
                <a:ea typeface="+mn-ea"/>
              </a:rPr>
              <a:t> استفاده شود.</a:t>
            </a:r>
          </a:p>
          <a:p>
            <a:pPr marL="365760" indent="-283464" algn="just" eaLnBrk="1" fontAlgn="auto" hangingPunct="1">
              <a:spcAft>
                <a:spcPts val="0"/>
              </a:spcAft>
              <a:buFont typeface="Wingdings 2"/>
              <a:buChar char=""/>
              <a:defRPr/>
            </a:pPr>
            <a:r>
              <a:rPr lang="fa-IR" altLang="fa-IR" sz="2400" dirty="0" smtClean="0">
                <a:ea typeface="+mn-ea"/>
              </a:rPr>
              <a:t>در مناطقی که حشرات زیاد وجود دارد، بهتر است روی پوست بدن مخصوصا بدن کودک </a:t>
            </a:r>
            <a:r>
              <a:rPr lang="fa-IR" altLang="fa-IR" sz="2400" dirty="0" smtClean="0">
                <a:solidFill>
                  <a:srgbClr val="FF0000"/>
                </a:solidFill>
                <a:ea typeface="+mn-ea"/>
              </a:rPr>
              <a:t>داروهایی مالید </a:t>
            </a:r>
            <a:r>
              <a:rPr lang="fa-IR" altLang="fa-IR" sz="2400" dirty="0" smtClean="0">
                <a:ea typeface="+mn-ea"/>
              </a:rPr>
              <a:t>که حشرات را از کودک دور کند. اما باید توجه کنید استفاده دائم از این مواد </a:t>
            </a:r>
            <a:r>
              <a:rPr lang="fa-IR" altLang="fa-IR" sz="2400" dirty="0" smtClean="0">
                <a:solidFill>
                  <a:srgbClr val="FF0000"/>
                </a:solidFill>
                <a:ea typeface="+mn-ea"/>
              </a:rPr>
              <a:t>سبب حساسیت </a:t>
            </a:r>
            <a:r>
              <a:rPr lang="fa-IR" altLang="fa-IR" sz="2400" dirty="0" smtClean="0">
                <a:ea typeface="+mn-ea"/>
              </a:rPr>
              <a:t>بیشتر نشود.</a:t>
            </a:r>
          </a:p>
          <a:p>
            <a:pPr marL="365760" indent="-283464" algn="just" eaLnBrk="1" fontAlgn="auto" hangingPunct="1">
              <a:spcAft>
                <a:spcPts val="0"/>
              </a:spcAft>
              <a:buFont typeface="Wingdings 2"/>
              <a:buChar char=""/>
              <a:defRPr/>
            </a:pPr>
            <a:r>
              <a:rPr lang="fa-IR" altLang="fa-IR" sz="2400" dirty="0" smtClean="0">
                <a:ea typeface="+mn-ea"/>
              </a:rPr>
              <a:t>به هیچ‌وجه کندوی زنبور عسل را دستکاری و زنبورها را تحریک نکنید.</a:t>
            </a:r>
          </a:p>
          <a:p>
            <a:pPr marL="365760" indent="-283464" algn="just" eaLnBrk="1" fontAlgn="auto" hangingPunct="1">
              <a:spcAft>
                <a:spcPts val="0"/>
              </a:spcAft>
              <a:buFont typeface="Wingdings 2"/>
              <a:buChar char=""/>
              <a:defRPr/>
            </a:pPr>
            <a:r>
              <a:rPr lang="fa-IR" altLang="fa-IR" sz="2400" dirty="0" smtClean="0">
                <a:ea typeface="+mn-ea"/>
              </a:rPr>
              <a:t>از پوشیدن </a:t>
            </a:r>
            <a:r>
              <a:rPr lang="fa-IR" altLang="fa-IR" sz="2400" dirty="0" smtClean="0">
                <a:solidFill>
                  <a:srgbClr val="FF0000"/>
                </a:solidFill>
                <a:ea typeface="+mn-ea"/>
              </a:rPr>
              <a:t>لباس‌هایی با رنگ روشن </a:t>
            </a:r>
            <a:r>
              <a:rPr lang="fa-IR" altLang="fa-IR" sz="2400" dirty="0" smtClean="0">
                <a:ea typeface="+mn-ea"/>
              </a:rPr>
              <a:t>و استفاده از </a:t>
            </a:r>
            <a:r>
              <a:rPr lang="fa-IR" altLang="fa-IR" sz="2400" dirty="0" smtClean="0">
                <a:solidFill>
                  <a:srgbClr val="FF0000"/>
                </a:solidFill>
                <a:ea typeface="+mn-ea"/>
              </a:rPr>
              <a:t>عطرهای تند </a:t>
            </a:r>
            <a:r>
              <a:rPr lang="fa-IR" altLang="fa-IR" sz="2400" dirty="0" smtClean="0">
                <a:ea typeface="+mn-ea"/>
              </a:rPr>
              <a:t>در مناطقی که حشرات زیادی دارند، جدا خودداری کنید؛ زیرا باعث جذب زنبور‌ها می‌شود.</a:t>
            </a:r>
          </a:p>
          <a:p>
            <a:pPr marL="365760" indent="-283464" algn="just" eaLnBrk="1" fontAlgn="auto" hangingPunct="1">
              <a:spcAft>
                <a:spcPts val="0"/>
              </a:spcAft>
              <a:buFont typeface="Wingdings 2"/>
              <a:buChar char=""/>
              <a:defRPr/>
            </a:pPr>
            <a:r>
              <a:rPr lang="fa-IR" altLang="fa-IR" sz="2400" dirty="0" smtClean="0">
                <a:ea typeface="+mn-ea"/>
              </a:rPr>
              <a:t>در محیط‌‌های باز، </a:t>
            </a:r>
            <a:r>
              <a:rPr lang="fa-IR" altLang="fa-IR" sz="2400" dirty="0" smtClean="0">
                <a:solidFill>
                  <a:srgbClr val="FF0000"/>
                </a:solidFill>
                <a:ea typeface="+mn-ea"/>
              </a:rPr>
              <a:t>پیراهن آستین بلند و شلوار بلند به تن کودکتان </a:t>
            </a:r>
            <a:r>
              <a:rPr lang="fa-IR" altLang="fa-IR" sz="2400" dirty="0" smtClean="0">
                <a:ea typeface="+mn-ea"/>
              </a:rPr>
              <a:t>کنید.</a:t>
            </a:r>
          </a:p>
          <a:p>
            <a:pPr marL="365760" indent="-283464" algn="just" eaLnBrk="1" fontAlgn="auto" hangingPunct="1">
              <a:spcAft>
                <a:spcPts val="0"/>
              </a:spcAft>
              <a:buFont typeface="Wingdings 2"/>
              <a:buChar char=""/>
              <a:defRPr/>
            </a:pPr>
            <a:r>
              <a:rPr lang="fa-IR" altLang="fa-IR" sz="2400" dirty="0" smtClean="0">
                <a:ea typeface="+mn-ea"/>
              </a:rPr>
              <a:t>اگر ساب</a:t>
            </a:r>
            <a:r>
              <a:rPr lang="fa-IR" altLang="fa-IR" sz="2400" dirty="0" smtClean="0">
                <a:solidFill>
                  <a:srgbClr val="FF0000"/>
                </a:solidFill>
                <a:ea typeface="+mn-ea"/>
              </a:rPr>
              <a:t>قه واکنش حساسیتی شدید </a:t>
            </a:r>
            <a:r>
              <a:rPr lang="fa-IR" altLang="fa-IR" sz="2400" dirty="0" smtClean="0">
                <a:ea typeface="+mn-ea"/>
              </a:rPr>
              <a:t>به نیش زنبور دارید، با </a:t>
            </a:r>
            <a:r>
              <a:rPr lang="fa-IR" altLang="fa-IR" sz="2400" dirty="0" smtClean="0">
                <a:solidFill>
                  <a:srgbClr val="FF0000"/>
                </a:solidFill>
                <a:ea typeface="+mn-ea"/>
              </a:rPr>
              <a:t>پزشک</a:t>
            </a:r>
            <a:r>
              <a:rPr lang="fa-IR" altLang="fa-IR" sz="2400" dirty="0" smtClean="0">
                <a:ea typeface="+mn-ea"/>
              </a:rPr>
              <a:t> خود برای مقابله با آن مشورت کنید.</a:t>
            </a:r>
          </a:p>
          <a:p>
            <a:pPr marL="365760" indent="-283464" eaLnBrk="1" fontAlgn="auto" hangingPunct="1">
              <a:spcAft>
                <a:spcPts val="0"/>
              </a:spcAft>
              <a:buFont typeface="Wingdings 2"/>
              <a:buChar char=""/>
              <a:defRPr/>
            </a:pPr>
            <a:endParaRPr lang="en-US" altLang="fa-IR" dirty="0" smtClean="0">
              <a:ea typeface="+mn-ea"/>
            </a:endParaRPr>
          </a:p>
        </p:txBody>
      </p:sp>
    </p:spTree>
    <p:extLst>
      <p:ext uri="{BB962C8B-B14F-4D97-AF65-F5344CB8AC3E}">
        <p14:creationId xmlns:p14="http://schemas.microsoft.com/office/powerpoint/2010/main" val="280155511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14600"/>
            <a:ext cx="7793037" cy="1462087"/>
          </a:xfrm>
        </p:spPr>
        <p:txBody>
          <a:bodyPr/>
          <a:lstStyle/>
          <a:p>
            <a:pPr algn="ctr"/>
            <a:r>
              <a:rPr lang="fa-IR" sz="6600" dirty="0" smtClean="0">
                <a:cs typeface="B Titr" panose="00000700000000000000" pitchFamily="2" charset="-78"/>
              </a:rPr>
              <a:t>جانوران دریایی</a:t>
            </a:r>
            <a:endParaRPr lang="fa-IR" sz="6600" dirty="0">
              <a:cs typeface="B Titr" panose="00000700000000000000" pitchFamily="2" charset="-78"/>
            </a:endParaRPr>
          </a:p>
        </p:txBody>
      </p:sp>
    </p:spTree>
    <p:extLst>
      <p:ext uri="{BB962C8B-B14F-4D97-AF65-F5344CB8AC3E}">
        <p14:creationId xmlns:p14="http://schemas.microsoft.com/office/powerpoint/2010/main" val="13562272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مارهای دریایی</a:t>
            </a:r>
            <a:endParaRPr lang="fa-IR" dirty="0">
              <a:cs typeface="B Titr" panose="00000700000000000000" pitchFamily="2" charset="-78"/>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2688" y="2386737"/>
            <a:ext cx="7772400" cy="3376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918875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793037" cy="1462087"/>
          </a:xfrm>
        </p:spPr>
        <p:txBody>
          <a:bodyPr/>
          <a:lstStyle/>
          <a:p>
            <a:pPr algn="ctr"/>
            <a:r>
              <a:rPr lang="fa-IR" sz="4800" dirty="0" smtClean="0">
                <a:cs typeface="B Titr" panose="00000700000000000000" pitchFamily="2" charset="-78"/>
              </a:rPr>
              <a:t>عقرب ماهی</a:t>
            </a:r>
            <a:endParaRPr lang="fa-IR" sz="4800" dirty="0">
              <a:cs typeface="B Titr" panose="00000700000000000000" pitchFamily="2" charset="-78"/>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33800" y="1828800"/>
            <a:ext cx="223664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3974523"/>
            <a:ext cx="2057400" cy="191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6886" y="1828800"/>
            <a:ext cx="2863623" cy="337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599" y="2057400"/>
            <a:ext cx="3374595" cy="4597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133378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dirty="0" smtClean="0">
                <a:cs typeface="B Titr" panose="00000700000000000000" pitchFamily="2" charset="-78"/>
              </a:rPr>
              <a:t>سفره ماهی</a:t>
            </a:r>
            <a:endParaRPr lang="fa-IR" sz="5400" dirty="0">
              <a:cs typeface="B Titr" panose="00000700000000000000" pitchFamily="2" charset="-78"/>
            </a:endParaRP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2209800"/>
            <a:ext cx="2615317" cy="231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2209800"/>
            <a:ext cx="2640012"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1" y="2133600"/>
            <a:ext cx="2970578" cy="4568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352584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
            <a:ext cx="7793037" cy="1462087"/>
          </a:xfrm>
        </p:spPr>
        <p:txBody>
          <a:bodyPr/>
          <a:lstStyle/>
          <a:p>
            <a:pPr algn="ctr"/>
            <a:r>
              <a:rPr lang="fa-IR" dirty="0" smtClean="0">
                <a:cs typeface="B Titr" panose="00000700000000000000" pitchFamily="2" charset="-78"/>
              </a:rPr>
              <a:t>سفره ماهی</a:t>
            </a:r>
            <a:endParaRPr lang="fa-IR" dirty="0">
              <a:cs typeface="B Titr" panose="00000700000000000000" pitchFamily="2" charset="-78"/>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63203" y="2017713"/>
            <a:ext cx="341137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00965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عروس دریایی</a:t>
            </a:r>
            <a:endParaRPr lang="fa-IR" dirty="0">
              <a:cs typeface="B Titr" panose="00000700000000000000" pitchFamily="2" charset="-78"/>
            </a:endParaRP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2790161"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1" y="2057400"/>
            <a:ext cx="2209800" cy="334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07314" y="2057400"/>
            <a:ext cx="3048000" cy="403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62743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عروس دریایی</a:t>
            </a:r>
            <a:endParaRPr lang="fa-IR" dirty="0">
              <a:cs typeface="B Titr" panose="00000700000000000000" pitchFamily="2" charset="-78"/>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2209800"/>
            <a:ext cx="3810330" cy="352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286000"/>
            <a:ext cx="3359150" cy="349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402968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800" dirty="0" smtClean="0">
                <a:cs typeface="B Titr" panose="00000700000000000000" pitchFamily="2" charset="-78"/>
              </a:rPr>
              <a:t>مرجان ها</a:t>
            </a:r>
            <a:endParaRPr lang="fa-IR" sz="4800" dirty="0">
              <a:cs typeface="B Titr" panose="00000700000000000000" pitchFamily="2" charset="-78"/>
            </a:endParaRP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2057400"/>
            <a:ext cx="4304149" cy="371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057400"/>
            <a:ext cx="3744686" cy="451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575886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مرجان ها</a:t>
            </a:r>
            <a:endParaRPr lang="fa-IR"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981200"/>
            <a:ext cx="366491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981200"/>
            <a:ext cx="41910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735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کفچه مار</a:t>
            </a:r>
            <a:endParaRPr lang="en-US" sz="4400" dirty="0">
              <a:cs typeface="B Titr" pitchFamily="2" charset="-78"/>
            </a:endParaRPr>
          </a:p>
        </p:txBody>
      </p:sp>
      <p:sp>
        <p:nvSpPr>
          <p:cNvPr id="3" name="Content Placeholder 2"/>
          <p:cNvSpPr>
            <a:spLocks noGrp="1"/>
          </p:cNvSpPr>
          <p:nvPr>
            <p:ph sz="quarter" idx="1"/>
          </p:nvPr>
        </p:nvSpPr>
        <p:spPr>
          <a:xfrm>
            <a:off x="4800600" y="1905000"/>
            <a:ext cx="3733800" cy="1752600"/>
          </a:xfrm>
        </p:spPr>
        <p:txBody>
          <a:bodyPr/>
          <a:lstStyle/>
          <a:p>
            <a:pPr algn="r" rtl="1"/>
            <a:r>
              <a:rPr lang="fa-IR" dirty="0" smtClean="0">
                <a:cs typeface="B Titr" pitchFamily="2" charset="-78"/>
              </a:rPr>
              <a:t>پراکندگی جغرافیایی : </a:t>
            </a:r>
          </a:p>
          <a:p>
            <a:pPr algn="r" rtl="1">
              <a:buNone/>
            </a:pPr>
            <a:r>
              <a:rPr lang="fa-IR" dirty="0" smtClean="0"/>
              <a:t>استان های خراسان شمالی، خراسان رضوی، گلستان و سمنان</a:t>
            </a:r>
            <a:endParaRPr lang="en-US" dirty="0"/>
          </a:p>
        </p:txBody>
      </p:sp>
      <p:pic>
        <p:nvPicPr>
          <p:cNvPr id="8194" name="Picture 2"/>
          <p:cNvPicPr>
            <a:picLocks noChangeAspect="1" noChangeArrowheads="1"/>
          </p:cNvPicPr>
          <p:nvPr/>
        </p:nvPicPr>
        <p:blipFill>
          <a:blip r:embed="rId2"/>
          <a:srcRect/>
          <a:stretch>
            <a:fillRect/>
          </a:stretch>
        </p:blipFill>
        <p:spPr bwMode="auto">
          <a:xfrm>
            <a:off x="838199" y="1447800"/>
            <a:ext cx="3900055" cy="4085771"/>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5257800" y="3600163"/>
            <a:ext cx="3497943" cy="2953037"/>
          </a:xfrm>
          <a:prstGeom prst="rect">
            <a:avLst/>
          </a:prstGeom>
          <a:noFill/>
          <a:ln w="9525">
            <a:noFill/>
            <a:miter lim="800000"/>
            <a:headEnd/>
            <a:tailEnd/>
          </a:ln>
          <a:effectLst/>
        </p:spPr>
      </p:pic>
      <p:sp>
        <p:nvSpPr>
          <p:cNvPr id="6" name="Content Placeholder 2"/>
          <p:cNvSpPr txBox="1">
            <a:spLocks/>
          </p:cNvSpPr>
          <p:nvPr/>
        </p:nvSpPr>
        <p:spPr>
          <a:xfrm>
            <a:off x="304800" y="5562600"/>
            <a:ext cx="4724400" cy="990600"/>
          </a:xfrm>
          <a:prstGeom prst="rect">
            <a:avLst/>
          </a:prstGeom>
        </p:spPr>
        <p:txBody>
          <a:bodyPr vert="horz">
            <a:normAutofit lnSpcReduction="10000"/>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مردمک چشم گرد و متمایل به بیضی، بدن به رنگ زرد تیره یا قهوه ای کم رنگ، حداکثر طول 165 سانتی‌متر و دم 27 سانتی متر</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3615122011"/>
      </p:ext>
    </p:extLst>
  </p:cSld>
  <p:clrMapOvr>
    <a:masterClrMapping/>
  </p:clrMapOvr>
  <p:transition>
    <p:wedg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2226" name="Picture 2"/>
          <p:cNvPicPr>
            <a:picLocks noGrp="1" noChangeAspect="1" noChangeArrowheads="1"/>
          </p:cNvPicPr>
          <p:nvPr>
            <p:ph idx="1"/>
          </p:nvPr>
        </p:nvPicPr>
        <p:blipFill>
          <a:blip r:embed="rId2"/>
          <a:srcRect/>
          <a:stretch>
            <a:fillRect/>
          </a:stretch>
        </p:blipFill>
        <p:spPr bwMode="auto">
          <a:xfrm>
            <a:off x="-785850" y="-857280"/>
            <a:ext cx="10501386" cy="8501122"/>
          </a:xfrm>
          <a:prstGeom prst="rect">
            <a:avLst/>
          </a:prstGeom>
          <a:noFill/>
          <a:ln w="9525">
            <a:noFill/>
            <a:miter lim="800000"/>
            <a:headEnd/>
            <a:tailEnd/>
          </a:ln>
          <a:effectLst/>
        </p:spPr>
      </p:pic>
    </p:spTree>
    <p:extLst>
      <p:ext uri="{BB962C8B-B14F-4D97-AF65-F5344CB8AC3E}">
        <p14:creationId xmlns:p14="http://schemas.microsoft.com/office/powerpoint/2010/main" val="892498793"/>
      </p:ext>
    </p:extLst>
  </p:cSld>
  <p:clrMapOvr>
    <a:masterClrMapping/>
  </p:clrMapOvr>
  <p:transition spd="slow">
    <p:random/>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1202" name="Picture 2"/>
          <p:cNvPicPr>
            <a:picLocks noGrp="1" noChangeAspect="1" noChangeArrowheads="1"/>
          </p:cNvPicPr>
          <p:nvPr>
            <p:ph idx="1"/>
          </p:nvPr>
        </p:nvPicPr>
        <p:blipFill>
          <a:blip r:embed="rId2"/>
          <a:srcRect/>
          <a:stretch>
            <a:fillRect/>
          </a:stretch>
        </p:blipFill>
        <p:spPr bwMode="auto">
          <a:xfrm>
            <a:off x="-857288" y="-857280"/>
            <a:ext cx="10644262" cy="7715280"/>
          </a:xfrm>
          <a:prstGeom prst="rect">
            <a:avLst/>
          </a:prstGeom>
          <a:noFill/>
          <a:ln w="9525">
            <a:noFill/>
            <a:miter lim="800000"/>
            <a:headEnd/>
            <a:tailEnd/>
          </a:ln>
          <a:effectLst/>
        </p:spPr>
      </p:pic>
    </p:spTree>
    <p:extLst>
      <p:ext uri="{BB962C8B-B14F-4D97-AF65-F5344CB8AC3E}">
        <p14:creationId xmlns:p14="http://schemas.microsoft.com/office/powerpoint/2010/main" val="855536055"/>
      </p:ext>
    </p:extLst>
  </p:cSld>
  <p:clrMapOvr>
    <a:masterClrMapping/>
  </p:clrMapOvr>
  <p:transition spd="slow">
    <p:rand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412" y="1011487"/>
            <a:ext cx="8320396" cy="5570113"/>
          </a:xfrm>
          <a:prstGeom prst="rect">
            <a:avLst/>
          </a:prstGeom>
        </p:spPr>
      </p:pic>
      <p:sp>
        <p:nvSpPr>
          <p:cNvPr id="3" name="TextBox 2"/>
          <p:cNvSpPr txBox="1"/>
          <p:nvPr/>
        </p:nvSpPr>
        <p:spPr>
          <a:xfrm>
            <a:off x="1159099" y="309093"/>
            <a:ext cx="6829022" cy="523220"/>
          </a:xfrm>
          <a:prstGeom prst="rect">
            <a:avLst/>
          </a:prstGeom>
          <a:noFill/>
        </p:spPr>
        <p:txBody>
          <a:bodyPr wrap="square" rtlCol="0">
            <a:spAutoFit/>
          </a:bodyPr>
          <a:lstStyle/>
          <a:p>
            <a:pPr algn="ctr" rtl="1"/>
            <a:r>
              <a:rPr lang="fa-IR" sz="2800" b="1" dirty="0" smtClean="0">
                <a:ln w="22225">
                  <a:solidFill>
                    <a:srgbClr val="FF9900"/>
                  </a:solidFill>
                  <a:prstDash val="solid"/>
                </a:ln>
                <a:solidFill>
                  <a:srgbClr val="EAEAEA"/>
                </a:solidFill>
              </a:rPr>
              <a:t>مراحل پیوستن به شبکه ملی جامعه ایمن</a:t>
            </a:r>
            <a:endParaRPr lang="en-US" sz="2800" b="1" dirty="0">
              <a:ln w="22225">
                <a:solidFill>
                  <a:srgbClr val="FF9900"/>
                </a:solidFill>
                <a:prstDash val="solid"/>
              </a:ln>
              <a:solidFill>
                <a:srgbClr val="EAEAEA"/>
              </a:solidFill>
            </a:endParaRPr>
          </a:p>
        </p:txBody>
      </p:sp>
    </p:spTree>
    <p:extLst>
      <p:ext uri="{BB962C8B-B14F-4D97-AF65-F5344CB8AC3E}">
        <p14:creationId xmlns:p14="http://schemas.microsoft.com/office/powerpoint/2010/main" val="1874666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89413" y="1417260"/>
            <a:ext cx="6261264" cy="5262979"/>
          </a:xfrm>
          <a:prstGeom prst="rect">
            <a:avLst/>
          </a:prstGeom>
          <a:solidFill>
            <a:schemeClr val="accent6">
              <a:lumMod val="60000"/>
              <a:lumOff val="40000"/>
            </a:schemeClr>
          </a:solidFill>
          <a:ln w="38100">
            <a:solidFill>
              <a:schemeClr val="accent6">
                <a:lumMod val="50000"/>
              </a:schemeClr>
            </a:solidFill>
          </a:ln>
        </p:spPr>
        <p:txBody>
          <a:bodyPr wrap="square">
            <a:spAutoFit/>
          </a:bodyPr>
          <a:lstStyle/>
          <a:p>
            <a:pPr algn="just" rtl="1">
              <a:lnSpc>
                <a:spcPct val="150000"/>
              </a:lnSpc>
            </a:pPr>
            <a:r>
              <a:rPr lang="fa-IR" sz="2800" b="1" dirty="0">
                <a:solidFill>
                  <a:schemeClr val="bg2"/>
                </a:solidFill>
                <a:latin typeface="Calibri" panose="020F0502020204030204" pitchFamily="34" charset="0"/>
                <a:ea typeface="Calibri" panose="020F0502020204030204" pitchFamily="34" charset="0"/>
                <a:cs typeface="B Titr" panose="00000700000000000000" pitchFamily="2" charset="-78"/>
              </a:rPr>
              <a:t>جامعه ایمن الگو و مدلی است متکی بر همکاری های بین بخشی تمام سازمان های دولتی و خصوصی ذیربط، مشارکت مردم و مسئولین محلی و سازمان های مردم نهاد در یک شهرستان یا یک جامعه که با همکاری یکدیگر برای </a:t>
            </a:r>
            <a:r>
              <a:rPr lang="fa-IR" sz="2800" b="1" dirty="0" smtClean="0">
                <a:solidFill>
                  <a:schemeClr val="bg2"/>
                </a:solidFill>
                <a:latin typeface="Calibri" panose="020F0502020204030204" pitchFamily="34" charset="0"/>
                <a:ea typeface="Calibri" panose="020F0502020204030204" pitchFamily="34" charset="0"/>
                <a:cs typeface="B Titr" panose="00000700000000000000" pitchFamily="2" charset="-78"/>
              </a:rPr>
              <a:t>ایجاد</a:t>
            </a:r>
            <a:r>
              <a:rPr lang="fa-IR" sz="2800" b="1" dirty="0">
                <a:solidFill>
                  <a:schemeClr val="bg2"/>
                </a:solidFill>
                <a:latin typeface="Calibri" panose="020F0502020204030204" pitchFamily="34" charset="0"/>
                <a:ea typeface="Calibri" panose="020F0502020204030204" pitchFamily="34" charset="0"/>
                <a:cs typeface="B Titr" panose="00000700000000000000" pitchFamily="2" charset="-78"/>
              </a:rPr>
              <a:t>، حفظ و ارتقاء </a:t>
            </a:r>
            <a:r>
              <a:rPr lang="fa-IR" sz="2800" b="1" dirty="0" smtClean="0">
                <a:solidFill>
                  <a:schemeClr val="bg2"/>
                </a:solidFill>
                <a:latin typeface="Calibri" panose="020F0502020204030204" pitchFamily="34" charset="0"/>
                <a:ea typeface="Calibri" panose="020F0502020204030204" pitchFamily="34" charset="0"/>
                <a:cs typeface="B Titr" panose="00000700000000000000" pitchFamily="2" charset="-78"/>
              </a:rPr>
              <a:t>ایمنی و پیشگیری از همه انواع حوادث در تمام محیط ها و برای تمام گروه های سنی و جنسیتی  </a:t>
            </a:r>
            <a:r>
              <a:rPr lang="fa-IR" sz="2800" b="1" dirty="0">
                <a:solidFill>
                  <a:schemeClr val="bg2"/>
                </a:solidFill>
                <a:latin typeface="Calibri" panose="020F0502020204030204" pitchFamily="34" charset="0"/>
                <a:ea typeface="Calibri" panose="020F0502020204030204" pitchFamily="34" charset="0"/>
                <a:cs typeface="B Titr" panose="00000700000000000000" pitchFamily="2" charset="-78"/>
              </a:rPr>
              <a:t>تلاش می کنند.</a:t>
            </a:r>
          </a:p>
        </p:txBody>
      </p:sp>
    </p:spTree>
    <p:extLst>
      <p:ext uri="{BB962C8B-B14F-4D97-AF65-F5344CB8AC3E}">
        <p14:creationId xmlns:p14="http://schemas.microsoft.com/office/powerpoint/2010/main" val="2521450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64645" y="267215"/>
            <a:ext cx="4071336" cy="369332"/>
          </a:xfrm>
          <a:prstGeom prst="rect">
            <a:avLst/>
          </a:prstGeom>
          <a:noFill/>
        </p:spPr>
        <p:txBody>
          <a:bodyPr wrap="square" rtlCol="0">
            <a:spAutoFit/>
          </a:bodyPr>
          <a:lstStyle/>
          <a:p>
            <a:pPr algn="r" rtl="1"/>
            <a:r>
              <a:rPr lang="fa-IR" dirty="0" smtClean="0">
                <a:cs typeface="B Titr" panose="00000700000000000000" pitchFamily="2" charset="-78"/>
              </a:rPr>
              <a:t>خلاصه مراحل پیوستن به شبکه ملی جامعه ایمن</a:t>
            </a:r>
            <a:endParaRPr lang="en-US" dirty="0">
              <a:cs typeface="B Titr" panose="00000700000000000000" pitchFamily="2" charset="-78"/>
            </a:endParaRPr>
          </a:p>
        </p:txBody>
      </p:sp>
      <p:sp>
        <p:nvSpPr>
          <p:cNvPr id="3" name="Oval 2"/>
          <p:cNvSpPr/>
          <p:nvPr/>
        </p:nvSpPr>
        <p:spPr>
          <a:xfrm>
            <a:off x="2004276" y="678418"/>
            <a:ext cx="4071335" cy="887860"/>
          </a:xfrm>
          <a:prstGeom prst="ellipse">
            <a:avLst/>
          </a:prstGeom>
          <a:solidFill>
            <a:schemeClr val="accent1">
              <a:lumMod val="40000"/>
              <a:lumOff val="60000"/>
            </a:schemeClr>
          </a:solidFill>
          <a:ln>
            <a:solidFill>
              <a:schemeClr val="accent5"/>
            </a:solidFill>
          </a:ln>
          <a:effectLst>
            <a:glow rad="101600">
              <a:schemeClr val="accent1">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tx1"/>
                </a:solidFill>
                <a:cs typeface="B Titr" panose="00000700000000000000" pitchFamily="2" charset="-78"/>
              </a:rPr>
              <a:t>اجرای برنامه جامعه ایمن در شهرستان</a:t>
            </a:r>
            <a:endParaRPr lang="en-US" sz="1600" dirty="0">
              <a:solidFill>
                <a:schemeClr val="tx1"/>
              </a:solidFill>
              <a:cs typeface="B Titr" panose="00000700000000000000" pitchFamily="2" charset="-78"/>
            </a:endParaRPr>
          </a:p>
        </p:txBody>
      </p:sp>
      <p:sp>
        <p:nvSpPr>
          <p:cNvPr id="4" name="Oval 3"/>
          <p:cNvSpPr/>
          <p:nvPr/>
        </p:nvSpPr>
        <p:spPr>
          <a:xfrm>
            <a:off x="2021179" y="1844979"/>
            <a:ext cx="4071335" cy="1043188"/>
          </a:xfrm>
          <a:prstGeom prst="ellipse">
            <a:avLst/>
          </a:prstGeom>
          <a:solidFill>
            <a:schemeClr val="accent1">
              <a:lumMod val="40000"/>
              <a:lumOff val="60000"/>
            </a:schemeClr>
          </a:solidFill>
          <a:ln>
            <a:solidFill>
              <a:schemeClr val="accent5"/>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tx1"/>
                </a:solidFill>
                <a:cs typeface="B Titr" panose="00000700000000000000" pitchFamily="2" charset="-78"/>
              </a:rPr>
              <a:t>تهیه و ارسال فرم درخواست پیوستن به شبکه ملی از سوی شهرستان</a:t>
            </a:r>
            <a:endParaRPr lang="en-US" sz="1600" dirty="0">
              <a:solidFill>
                <a:schemeClr val="tx1"/>
              </a:solidFill>
              <a:cs typeface="B Titr" panose="00000700000000000000" pitchFamily="2" charset="-78"/>
            </a:endParaRPr>
          </a:p>
        </p:txBody>
      </p:sp>
      <p:sp>
        <p:nvSpPr>
          <p:cNvPr id="5" name="Oval 4"/>
          <p:cNvSpPr/>
          <p:nvPr/>
        </p:nvSpPr>
        <p:spPr>
          <a:xfrm>
            <a:off x="2086378" y="3027070"/>
            <a:ext cx="3940936" cy="1043188"/>
          </a:xfrm>
          <a:prstGeom prst="ellipse">
            <a:avLst/>
          </a:prstGeom>
          <a:solidFill>
            <a:schemeClr val="accent1">
              <a:lumMod val="40000"/>
              <a:lumOff val="60000"/>
            </a:schemeClr>
          </a:solidFill>
          <a:ln>
            <a:solidFill>
              <a:schemeClr val="accent5"/>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tx1"/>
                </a:solidFill>
                <a:cs typeface="B Titr" panose="00000700000000000000" pitchFamily="2" charset="-78"/>
              </a:rPr>
              <a:t>بررسی فرم درخواست و بازدید از برنامه جامعه ایمن شهرستان توسط دانشگاه</a:t>
            </a:r>
            <a:endParaRPr lang="en-US" sz="1600" dirty="0">
              <a:solidFill>
                <a:schemeClr val="tx1"/>
              </a:solidFill>
              <a:cs typeface="B Titr" panose="00000700000000000000" pitchFamily="2" charset="-78"/>
            </a:endParaRPr>
          </a:p>
        </p:txBody>
      </p:sp>
      <p:sp>
        <p:nvSpPr>
          <p:cNvPr id="6" name="Oval 5"/>
          <p:cNvSpPr/>
          <p:nvPr/>
        </p:nvSpPr>
        <p:spPr>
          <a:xfrm>
            <a:off x="2091210" y="4212580"/>
            <a:ext cx="3984401" cy="1043188"/>
          </a:xfrm>
          <a:prstGeom prst="ellipse">
            <a:avLst/>
          </a:prstGeom>
          <a:solidFill>
            <a:schemeClr val="accent1">
              <a:lumMod val="40000"/>
              <a:lumOff val="60000"/>
            </a:schemeClr>
          </a:solidFill>
          <a:ln>
            <a:solidFill>
              <a:schemeClr val="accent5"/>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a:solidFill>
                  <a:schemeClr val="tx1"/>
                </a:solidFill>
                <a:cs typeface="B Titr" panose="00000700000000000000" pitchFamily="2" charset="-78"/>
              </a:rPr>
              <a:t>بررسی فرم درخواست و بازدید از برنامه جامعه ایمن شهرستان توسط </a:t>
            </a:r>
            <a:r>
              <a:rPr lang="fa-IR" sz="1600" dirty="0" smtClean="0">
                <a:solidFill>
                  <a:schemeClr val="tx1"/>
                </a:solidFill>
                <a:cs typeface="B Titr" panose="00000700000000000000" pitchFamily="2" charset="-78"/>
              </a:rPr>
              <a:t>مرکز مدیریت بیماریهای </a:t>
            </a:r>
            <a:r>
              <a:rPr lang="fa-IR" sz="1600" dirty="0" err="1" smtClean="0">
                <a:solidFill>
                  <a:schemeClr val="tx1"/>
                </a:solidFill>
                <a:cs typeface="B Titr" panose="00000700000000000000" pitchFamily="2" charset="-78"/>
              </a:rPr>
              <a:t>غیرواگیر</a:t>
            </a:r>
            <a:endParaRPr lang="en-US" sz="1600" dirty="0">
              <a:solidFill>
                <a:schemeClr val="tx1"/>
              </a:solidFill>
              <a:cs typeface="B Titr" panose="00000700000000000000" pitchFamily="2" charset="-78"/>
            </a:endParaRPr>
          </a:p>
        </p:txBody>
      </p:sp>
      <p:sp>
        <p:nvSpPr>
          <p:cNvPr id="7" name="Rectangle 6"/>
          <p:cNvSpPr/>
          <p:nvPr/>
        </p:nvSpPr>
        <p:spPr>
          <a:xfrm>
            <a:off x="6447402" y="930536"/>
            <a:ext cx="260798" cy="36060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C00000"/>
                </a:solidFill>
              </a:rPr>
              <a:t>1</a:t>
            </a:r>
            <a:endParaRPr lang="en-US" dirty="0">
              <a:solidFill>
                <a:srgbClr val="C00000"/>
              </a:solidFill>
            </a:endParaRPr>
          </a:p>
        </p:txBody>
      </p:sp>
      <p:sp>
        <p:nvSpPr>
          <p:cNvPr id="8" name="Rectangle 7"/>
          <p:cNvSpPr/>
          <p:nvPr/>
        </p:nvSpPr>
        <p:spPr>
          <a:xfrm>
            <a:off x="6463347" y="5827666"/>
            <a:ext cx="260798" cy="36060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C00000"/>
                </a:solidFill>
              </a:rPr>
              <a:t>5</a:t>
            </a:r>
            <a:endParaRPr lang="en-US" dirty="0">
              <a:solidFill>
                <a:srgbClr val="C00000"/>
              </a:solidFill>
            </a:endParaRPr>
          </a:p>
        </p:txBody>
      </p:sp>
      <p:sp>
        <p:nvSpPr>
          <p:cNvPr id="9" name="Rectangle 8"/>
          <p:cNvSpPr/>
          <p:nvPr/>
        </p:nvSpPr>
        <p:spPr>
          <a:xfrm>
            <a:off x="6494161" y="3368360"/>
            <a:ext cx="260798" cy="36060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C00000"/>
                </a:solidFill>
              </a:rPr>
              <a:t>3</a:t>
            </a:r>
            <a:endParaRPr lang="en-US" dirty="0">
              <a:solidFill>
                <a:srgbClr val="C00000"/>
              </a:solidFill>
            </a:endParaRPr>
          </a:p>
        </p:txBody>
      </p:sp>
      <p:sp>
        <p:nvSpPr>
          <p:cNvPr id="10" name="Rectangle 9"/>
          <p:cNvSpPr/>
          <p:nvPr/>
        </p:nvSpPr>
        <p:spPr>
          <a:xfrm>
            <a:off x="6507145" y="2186269"/>
            <a:ext cx="260798" cy="36060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C00000"/>
                </a:solidFill>
              </a:rPr>
              <a:t>2</a:t>
            </a:r>
            <a:endParaRPr lang="en-US" dirty="0">
              <a:solidFill>
                <a:srgbClr val="C00000"/>
              </a:solidFill>
            </a:endParaRPr>
          </a:p>
        </p:txBody>
      </p:sp>
      <p:sp>
        <p:nvSpPr>
          <p:cNvPr id="11" name="Oval 10"/>
          <p:cNvSpPr/>
          <p:nvPr/>
        </p:nvSpPr>
        <p:spPr>
          <a:xfrm>
            <a:off x="2108113" y="5425440"/>
            <a:ext cx="3984401" cy="1165060"/>
          </a:xfrm>
          <a:prstGeom prst="ellipse">
            <a:avLst/>
          </a:prstGeom>
          <a:solidFill>
            <a:schemeClr val="accent1">
              <a:lumMod val="40000"/>
              <a:lumOff val="60000"/>
            </a:schemeClr>
          </a:solidFill>
          <a:ln>
            <a:solidFill>
              <a:schemeClr val="accent5"/>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dirty="0" smtClean="0">
                <a:solidFill>
                  <a:schemeClr val="tx1"/>
                </a:solidFill>
                <a:cs typeface="B Titr" panose="00000700000000000000" pitchFamily="2" charset="-78"/>
              </a:rPr>
              <a:t>تأیید فرم درخواست و برنامه جامعه ایمن شهرستان </a:t>
            </a:r>
            <a:endParaRPr lang="en-US" sz="1400" dirty="0" smtClean="0">
              <a:solidFill>
                <a:schemeClr val="tx1"/>
              </a:solidFill>
              <a:cs typeface="B Titr" panose="00000700000000000000" pitchFamily="2" charset="-78"/>
            </a:endParaRPr>
          </a:p>
          <a:p>
            <a:pPr algn="ctr" rtl="1"/>
            <a:r>
              <a:rPr lang="fa-IR" sz="1400" dirty="0" smtClean="0">
                <a:solidFill>
                  <a:schemeClr val="tx1"/>
                </a:solidFill>
                <a:cs typeface="B Titr" panose="00000700000000000000" pitchFamily="2" charset="-78"/>
              </a:rPr>
              <a:t>و اعطای گواهی عضویت در شبکه ملی به شهرستان</a:t>
            </a:r>
          </a:p>
          <a:p>
            <a:pPr algn="ctr" rtl="1"/>
            <a:r>
              <a:rPr lang="fa-IR" sz="1400" dirty="0">
                <a:solidFill>
                  <a:schemeClr val="tx1"/>
                </a:solidFill>
                <a:cs typeface="B Titr" panose="00000700000000000000" pitchFamily="2" charset="-78"/>
              </a:rPr>
              <a:t>توسط مرکز مدیریت بیماریهای </a:t>
            </a:r>
            <a:r>
              <a:rPr lang="fa-IR" sz="1400" dirty="0" smtClean="0">
                <a:solidFill>
                  <a:schemeClr val="tx1"/>
                </a:solidFill>
                <a:cs typeface="B Titr" panose="00000700000000000000" pitchFamily="2" charset="-78"/>
              </a:rPr>
              <a:t>غیرواگیر</a:t>
            </a:r>
            <a:endParaRPr lang="en-US" sz="1400" dirty="0">
              <a:solidFill>
                <a:schemeClr val="tx1"/>
              </a:solidFill>
              <a:cs typeface="B Titr" panose="00000700000000000000" pitchFamily="2" charset="-78"/>
            </a:endParaRPr>
          </a:p>
        </p:txBody>
      </p:sp>
      <p:sp>
        <p:nvSpPr>
          <p:cNvPr id="12" name="Rectangle 11"/>
          <p:cNvSpPr/>
          <p:nvPr/>
        </p:nvSpPr>
        <p:spPr>
          <a:xfrm>
            <a:off x="6507145" y="4553870"/>
            <a:ext cx="260798" cy="36060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C00000"/>
                </a:solidFill>
              </a:rPr>
              <a:t>4</a:t>
            </a:r>
            <a:endParaRPr lang="en-US" dirty="0">
              <a:solidFill>
                <a:srgbClr val="C00000"/>
              </a:solidFill>
            </a:endParaRPr>
          </a:p>
        </p:txBody>
      </p:sp>
    </p:spTree>
    <p:extLst>
      <p:ext uri="{BB962C8B-B14F-4D97-AF65-F5344CB8AC3E}">
        <p14:creationId xmlns:p14="http://schemas.microsoft.com/office/powerpoint/2010/main" val="2331401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p:cNvSpPr/>
          <p:nvPr/>
        </p:nvSpPr>
        <p:spPr>
          <a:xfrm>
            <a:off x="1117938" y="853561"/>
            <a:ext cx="7492662" cy="5383369"/>
          </a:xfrm>
          <a:prstGeom prst="cloud">
            <a:avLst/>
          </a:prstGeom>
          <a:ln w="57150">
            <a:solidFill>
              <a:srgbClr val="C00000"/>
            </a:solidFill>
          </a:ln>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fa-IR" sz="2000" dirty="0" smtClean="0">
                <a:solidFill>
                  <a:schemeClr val="tx1"/>
                </a:solidFill>
                <a:cs typeface="B Titr" panose="00000700000000000000" pitchFamily="2" charset="-78"/>
              </a:rPr>
              <a:t>درخواست تمدید عضویت در شبکه ملی جامعه ایمن : </a:t>
            </a:r>
          </a:p>
          <a:p>
            <a:pPr algn="ctr"/>
            <a:r>
              <a:rPr lang="fa-IR" sz="2000" dirty="0">
                <a:solidFill>
                  <a:schemeClr val="tx1"/>
                </a:solidFill>
                <a:cs typeface="B Titr" panose="00000700000000000000" pitchFamily="2" charset="-78"/>
              </a:rPr>
              <a:t>1</a:t>
            </a:r>
            <a:r>
              <a:rPr lang="fa-IR" sz="2000" dirty="0" smtClean="0">
                <a:solidFill>
                  <a:schemeClr val="tx1"/>
                </a:solidFill>
                <a:cs typeface="B Titr" panose="00000700000000000000" pitchFamily="2" charset="-78"/>
              </a:rPr>
              <a:t> سال پس از شروع عضویت در شبکه ملی</a:t>
            </a:r>
          </a:p>
          <a:p>
            <a:pPr algn="ctr"/>
            <a:r>
              <a:rPr lang="fa-IR" sz="2000" dirty="0" smtClean="0">
                <a:solidFill>
                  <a:schemeClr val="tx1"/>
                </a:solidFill>
                <a:cs typeface="B Titr" panose="00000700000000000000" pitchFamily="2" charset="-78"/>
              </a:rPr>
              <a:t>(تمدید عضویت در شبکه ملی: سالیانه یک بار)</a:t>
            </a:r>
          </a:p>
          <a:p>
            <a:pPr algn="ctr"/>
            <a:endParaRPr lang="fa-IR" sz="2000" dirty="0">
              <a:solidFill>
                <a:schemeClr val="tx1"/>
              </a:solidFill>
              <a:cs typeface="B Titr" panose="00000700000000000000" pitchFamily="2" charset="-78"/>
            </a:endParaRPr>
          </a:p>
          <a:p>
            <a:pPr algn="ctr"/>
            <a:endParaRPr lang="fa-IR" sz="2000" dirty="0" smtClean="0">
              <a:solidFill>
                <a:schemeClr val="tx1"/>
              </a:solidFill>
              <a:cs typeface="B Titr" panose="00000700000000000000" pitchFamily="2" charset="-78"/>
            </a:endParaRPr>
          </a:p>
          <a:p>
            <a:pPr algn="ctr"/>
            <a:endParaRPr lang="fa-IR" sz="2000" dirty="0" smtClean="0">
              <a:solidFill>
                <a:schemeClr val="tx1"/>
              </a:solidFill>
              <a:cs typeface="B Titr" panose="00000700000000000000" pitchFamily="2" charset="-78"/>
            </a:endParaRPr>
          </a:p>
          <a:p>
            <a:pPr algn="ctr"/>
            <a:r>
              <a:rPr lang="fa-IR" sz="2000" dirty="0" smtClean="0">
                <a:solidFill>
                  <a:schemeClr val="tx1"/>
                </a:solidFill>
                <a:cs typeface="B Titr" panose="00000700000000000000" pitchFamily="2" charset="-78"/>
              </a:rPr>
              <a:t>درخواست عضویت </a:t>
            </a:r>
            <a:r>
              <a:rPr lang="fa-IR" sz="2000" dirty="0" err="1" smtClean="0">
                <a:solidFill>
                  <a:schemeClr val="tx1"/>
                </a:solidFill>
                <a:cs typeface="B Titr" panose="00000700000000000000" pitchFamily="2" charset="-78"/>
              </a:rPr>
              <a:t>درشبکه</a:t>
            </a:r>
            <a:r>
              <a:rPr lang="fa-IR" sz="2000" dirty="0" smtClean="0">
                <a:solidFill>
                  <a:schemeClr val="tx1"/>
                </a:solidFill>
                <a:cs typeface="B Titr" panose="00000700000000000000" pitchFamily="2" charset="-78"/>
              </a:rPr>
              <a:t> جهانی جامعه ایمن:</a:t>
            </a:r>
          </a:p>
          <a:p>
            <a:pPr algn="ctr"/>
            <a:r>
              <a:rPr lang="fa-IR" sz="2000" dirty="0" smtClean="0">
                <a:solidFill>
                  <a:schemeClr val="tx1"/>
                </a:solidFill>
                <a:cs typeface="B Titr" panose="00000700000000000000" pitchFamily="2" charset="-78"/>
              </a:rPr>
              <a:t>5-3 سال پس از عضویت در شبکه ملی</a:t>
            </a:r>
            <a:endParaRPr lang="en-US" sz="2000" dirty="0">
              <a:solidFill>
                <a:schemeClr val="tx1"/>
              </a:solidFill>
              <a:cs typeface="B Titr" panose="00000700000000000000" pitchFamily="2" charset="-78"/>
            </a:endParaRPr>
          </a:p>
        </p:txBody>
      </p:sp>
    </p:spTree>
    <p:extLst>
      <p:ext uri="{BB962C8B-B14F-4D97-AF65-F5344CB8AC3E}">
        <p14:creationId xmlns:p14="http://schemas.microsoft.com/office/powerpoint/2010/main" val="1397006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3241" t="21699" r="22144" b="9578"/>
          <a:stretch/>
        </p:blipFill>
        <p:spPr>
          <a:xfrm>
            <a:off x="661651" y="97244"/>
            <a:ext cx="6597203" cy="3788956"/>
          </a:xfrm>
          <a:prstGeom prst="rect">
            <a:avLst/>
          </a:prstGeom>
        </p:spPr>
      </p:pic>
      <p:sp>
        <p:nvSpPr>
          <p:cNvPr id="4" name="Text Box 2"/>
          <p:cNvSpPr txBox="1"/>
          <p:nvPr/>
        </p:nvSpPr>
        <p:spPr>
          <a:xfrm>
            <a:off x="8171645" y="2177737"/>
            <a:ext cx="701646" cy="2622863"/>
          </a:xfrm>
          <a:prstGeom prst="rect">
            <a:avLst/>
          </a:prstGeom>
          <a:solidFill>
            <a:schemeClr val="lt1"/>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07000"/>
              </a:lnSpc>
              <a:spcAft>
                <a:spcPts val="800"/>
              </a:spcAft>
            </a:pPr>
            <a:r>
              <a:rPr lang="fa-IR" sz="1600" dirty="0" err="1">
                <a:solidFill>
                  <a:srgbClr val="000000"/>
                </a:solidFill>
                <a:ea typeface="Calibri" panose="020F0502020204030204" pitchFamily="34" charset="0"/>
                <a:cs typeface="B Titr" panose="00000700000000000000" pitchFamily="2" charset="-78"/>
              </a:rPr>
              <a:t>فلوچارت</a:t>
            </a:r>
            <a:r>
              <a:rPr lang="fa-IR" sz="1600" dirty="0">
                <a:solidFill>
                  <a:srgbClr val="000000"/>
                </a:solidFill>
                <a:ea typeface="Calibri" panose="020F0502020204030204" pitchFamily="34" charset="0"/>
                <a:cs typeface="B Titr" panose="00000700000000000000" pitchFamily="2" charset="-78"/>
              </a:rPr>
              <a:t> مراحل پیوستن به شبکه ملی جامعه ایمن</a:t>
            </a:r>
            <a:endParaRPr lang="en-US" sz="1600" dirty="0">
              <a:solidFill>
                <a:srgbClr val="000000"/>
              </a:solidFill>
              <a:ea typeface="Calibri" panose="020F0502020204030204" pitchFamily="34" charset="0"/>
              <a:cs typeface="Times New Roman" panose="02020603050405020304" pitchFamily="18" charset="0"/>
            </a:endParaRPr>
          </a:p>
        </p:txBody>
      </p:sp>
      <p:sp>
        <p:nvSpPr>
          <p:cNvPr id="5" name="Down Arrow 4"/>
          <p:cNvSpPr/>
          <p:nvPr/>
        </p:nvSpPr>
        <p:spPr>
          <a:xfrm>
            <a:off x="1328738" y="3429000"/>
            <a:ext cx="107156" cy="457200"/>
          </a:xfrm>
          <a:prstGeom prst="downArrow">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AEA"/>
              </a:solidFill>
            </a:endParaRPr>
          </a:p>
        </p:txBody>
      </p:sp>
      <p:pic>
        <p:nvPicPr>
          <p:cNvPr id="6" name="Picture 5"/>
          <p:cNvPicPr>
            <a:picLocks noChangeAspect="1"/>
          </p:cNvPicPr>
          <p:nvPr/>
        </p:nvPicPr>
        <p:blipFill rotWithShape="1">
          <a:blip r:embed="rId3"/>
          <a:srcRect l="23559" t="34597" r="21615" b="11078"/>
          <a:stretch/>
        </p:blipFill>
        <p:spPr>
          <a:xfrm>
            <a:off x="772733" y="3925439"/>
            <a:ext cx="6674476" cy="2691082"/>
          </a:xfrm>
          <a:prstGeom prst="rect">
            <a:avLst/>
          </a:prstGeom>
        </p:spPr>
      </p:pic>
    </p:spTree>
    <p:extLst>
      <p:ext uri="{BB962C8B-B14F-4D97-AF65-F5344CB8AC3E}">
        <p14:creationId xmlns:p14="http://schemas.microsoft.com/office/powerpoint/2010/main" val="3410702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592427"/>
            <a:ext cx="4792015"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589209" y="1725769"/>
            <a:ext cx="7920507" cy="2631490"/>
          </a:xfrm>
          <a:prstGeom prst="rect">
            <a:avLst/>
          </a:prstGeom>
          <a:noFill/>
        </p:spPr>
        <p:txBody>
          <a:bodyPr wrap="square" rtlCol="0">
            <a:spAutoFit/>
          </a:bodyPr>
          <a:lstStyle/>
          <a:p>
            <a:pPr algn="r" rtl="1"/>
            <a:r>
              <a:rPr lang="fa-IR" u="sng" dirty="0" smtClean="0">
                <a:cs typeface="B Titr" panose="00000700000000000000" pitchFamily="2" charset="-78"/>
              </a:rPr>
              <a:t>وضعیت کلی برنامه</a:t>
            </a:r>
            <a:r>
              <a:rPr lang="fa-IR" dirty="0" smtClean="0">
                <a:cs typeface="B Titr" panose="00000700000000000000" pitchFamily="2" charset="-78"/>
              </a:rPr>
              <a:t>:</a:t>
            </a:r>
          </a:p>
          <a:p>
            <a:pPr algn="r" rtl="1"/>
            <a:endParaRPr lang="fa-IR" sz="1400" u="sng" dirty="0">
              <a:cs typeface="B Titr" panose="00000700000000000000" pitchFamily="2" charset="-78"/>
            </a:endParaRP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تاریخچه برنامه در شهرستان</a:t>
            </a:r>
          </a:p>
          <a:p>
            <a:pPr marL="285750" indent="-285750" algn="r" rtl="1">
              <a:lnSpc>
                <a:spcPct val="150000"/>
              </a:lnSpc>
              <a:spcBef>
                <a:spcPts val="600"/>
              </a:spcBef>
              <a:spcAft>
                <a:spcPts val="600"/>
              </a:spcAft>
              <a:buFont typeface="Arial" panose="020B0604020202090204" pitchFamily="34" charset="0"/>
              <a:buChar char="•"/>
            </a:pPr>
            <a:r>
              <a:rPr lang="fa-IR" b="1" dirty="0" smtClean="0">
                <a:cs typeface="B Yagut" panose="00000400000000000000" pitchFamily="2" charset="-78"/>
              </a:rPr>
              <a:t>برنامه های آتی </a:t>
            </a:r>
          </a:p>
          <a:p>
            <a:pPr marL="285750" indent="-285750" algn="r" rtl="1">
              <a:lnSpc>
                <a:spcPct val="150000"/>
              </a:lnSpc>
              <a:spcBef>
                <a:spcPts val="600"/>
              </a:spcBef>
              <a:spcAft>
                <a:spcPts val="600"/>
              </a:spcAft>
              <a:buFont typeface="Arial" panose="020B0604020202090204" pitchFamily="34" charset="0"/>
              <a:buChar char="•"/>
            </a:pPr>
            <a:r>
              <a:rPr lang="fa-IR" b="1" dirty="0" smtClean="0">
                <a:cs typeface="B Yagut" panose="00000400000000000000" pitchFamily="2" charset="-78"/>
              </a:rPr>
              <a:t>اولویت حوادث و عوامل خطر حوادث در شهرستان</a:t>
            </a:r>
          </a:p>
          <a:p>
            <a:pPr marL="285750" indent="-285750" algn="r" rtl="1">
              <a:lnSpc>
                <a:spcPct val="150000"/>
              </a:lnSpc>
              <a:spcBef>
                <a:spcPts val="600"/>
              </a:spcBef>
              <a:spcAft>
                <a:spcPts val="600"/>
              </a:spcAft>
              <a:buFont typeface="Arial" panose="020B0604020202090204" pitchFamily="34" charset="0"/>
              <a:buChar char="•"/>
            </a:pPr>
            <a:r>
              <a:rPr lang="fa-IR" b="1" dirty="0" smtClean="0">
                <a:cs typeface="B Yagut" panose="00000400000000000000" pitchFamily="2" charset="-78"/>
              </a:rPr>
              <a:t>تأمین منابع مالی</a:t>
            </a:r>
            <a:endParaRPr lang="en-US" b="1" dirty="0">
              <a:cs typeface="B Yagut" panose="00000400000000000000" pitchFamily="2" charset="-78"/>
            </a:endParaRPr>
          </a:p>
        </p:txBody>
      </p:sp>
    </p:spTree>
    <p:extLst>
      <p:ext uri="{BB962C8B-B14F-4D97-AF65-F5344CB8AC3E}">
        <p14:creationId xmlns:p14="http://schemas.microsoft.com/office/powerpoint/2010/main" val="7284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0201" y="459801"/>
            <a:ext cx="4562342"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4" name="TextBox 3"/>
          <p:cNvSpPr txBox="1"/>
          <p:nvPr/>
        </p:nvSpPr>
        <p:spPr>
          <a:xfrm>
            <a:off x="642335" y="1352281"/>
            <a:ext cx="7920507" cy="3801041"/>
          </a:xfrm>
          <a:prstGeom prst="rect">
            <a:avLst/>
          </a:prstGeom>
          <a:noFill/>
        </p:spPr>
        <p:txBody>
          <a:bodyPr wrap="square" rtlCol="0">
            <a:spAutoFit/>
          </a:bodyPr>
          <a:lstStyle/>
          <a:p>
            <a:pPr algn="r" rtl="1"/>
            <a:r>
              <a:rPr lang="fa-IR" u="sng" dirty="0" smtClean="0">
                <a:cs typeface="B Titr" panose="00000700000000000000" pitchFamily="2" charset="-78"/>
              </a:rPr>
              <a:t>اقدامات شاخص 1</a:t>
            </a:r>
            <a:r>
              <a:rPr lang="fa-IR" dirty="0" smtClean="0">
                <a:cs typeface="B Titr" panose="00000700000000000000" pitchFamily="2" charset="-78"/>
              </a:rPr>
              <a:t>: </a:t>
            </a:r>
            <a:r>
              <a:rPr lang="fa-IR" b="1" dirty="0" smtClean="0">
                <a:cs typeface="B Titr" panose="00000700000000000000" pitchFamily="2" charset="-78"/>
              </a:rPr>
              <a:t>ایجاد </a:t>
            </a:r>
            <a:r>
              <a:rPr lang="fa-IR" b="1" dirty="0">
                <a:cs typeface="B Titr" panose="00000700000000000000" pitchFamily="2" charset="-78"/>
              </a:rPr>
              <a:t>تشکیلاتی مبتنی بر مشارکت مردمی و همکاری بین بخشی که هر کدام از </a:t>
            </a:r>
            <a:r>
              <a:rPr lang="fa-IR" b="1" dirty="0" err="1">
                <a:cs typeface="B Titr" panose="00000700000000000000" pitchFamily="2" charset="-78"/>
              </a:rPr>
              <a:t>سازمان‌ها</a:t>
            </a:r>
            <a:r>
              <a:rPr lang="fa-IR" b="1" dirty="0">
                <a:cs typeface="B Titr" panose="00000700000000000000" pitchFamily="2" charset="-78"/>
              </a:rPr>
              <a:t> مسئولیت اجرای برنامه جامعه ایمن را در حیطه اختیارات خود قبول </a:t>
            </a:r>
            <a:r>
              <a:rPr lang="fa-IR" b="1" dirty="0" smtClean="0">
                <a:cs typeface="B Titr" panose="00000700000000000000" pitchFamily="2" charset="-78"/>
              </a:rPr>
              <a:t>کنند</a:t>
            </a:r>
            <a:endParaRPr lang="en-US" b="1" dirty="0">
              <a:cs typeface="B Titr" panose="00000700000000000000" pitchFamily="2" charset="-78"/>
            </a:endParaRPr>
          </a:p>
          <a:p>
            <a:pPr algn="r" rtl="1"/>
            <a:r>
              <a:rPr lang="fa-IR" sz="1600" u="sng" dirty="0" smtClean="0">
                <a:cs typeface="B Titr" panose="00000700000000000000" pitchFamily="2" charset="-78"/>
              </a:rPr>
              <a:t> </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سازمان های عضو کمیته جامعه ایمن</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تعداد جلسات کمیته در سال</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مطرح شدن برنامه جامعه  ایمن در </a:t>
            </a:r>
            <a:r>
              <a:rPr lang="fa-IR" b="1" dirty="0" err="1" smtClean="0">
                <a:cs typeface="B Yagut" panose="00000400000000000000" pitchFamily="2" charset="-78"/>
              </a:rPr>
              <a:t>کارگروه</a:t>
            </a:r>
            <a:r>
              <a:rPr lang="fa-IR" b="1" dirty="0" smtClean="0">
                <a:cs typeface="B Yagut" panose="00000400000000000000" pitchFamily="2" charset="-78"/>
              </a:rPr>
              <a:t> سلامت و امنیت غذایی شهرستان و استان و مصوبات مربوطه </a:t>
            </a:r>
            <a:r>
              <a:rPr lang="fa-IR" b="1" dirty="0" err="1" smtClean="0">
                <a:cs typeface="B Yagut" panose="00000400000000000000" pitchFamily="2" charset="-78"/>
              </a:rPr>
              <a:t>کارگروه</a:t>
            </a:r>
            <a:endParaRPr lang="fa-IR" b="1" dirty="0" smtClean="0">
              <a:cs typeface="B Yagut" panose="00000400000000000000" pitchFamily="2" charset="-78"/>
            </a:endParaRP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حمایت فرماندار از برنامه</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مداخلات پیشگیری از حوادث توسط هریک از سازمان ها</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همکاری سازمان های مردم نهاد</a:t>
            </a:r>
            <a:endParaRPr lang="en-US" b="1" dirty="0">
              <a:cs typeface="B Yagut" panose="00000400000000000000" pitchFamily="2" charset="-78"/>
            </a:endParaRPr>
          </a:p>
        </p:txBody>
      </p:sp>
    </p:spTree>
    <p:extLst>
      <p:ext uri="{BB962C8B-B14F-4D97-AF65-F5344CB8AC3E}">
        <p14:creationId xmlns:p14="http://schemas.microsoft.com/office/powerpoint/2010/main" val="3485409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309092"/>
            <a:ext cx="4028942"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763073" y="927279"/>
            <a:ext cx="7920507" cy="2369880"/>
          </a:xfrm>
          <a:prstGeom prst="rect">
            <a:avLst/>
          </a:prstGeom>
          <a:noFill/>
        </p:spPr>
        <p:txBody>
          <a:bodyPr wrap="square" rtlCol="0">
            <a:spAutoFit/>
          </a:bodyPr>
          <a:lstStyle/>
          <a:p>
            <a:pPr algn="r" rtl="1"/>
            <a:r>
              <a:rPr lang="fa-IR" u="sng" dirty="0" smtClean="0">
                <a:cs typeface="B Titr" panose="00000700000000000000" pitchFamily="2" charset="-78"/>
              </a:rPr>
              <a:t>اقدامات شاخص 2</a:t>
            </a:r>
            <a:r>
              <a:rPr lang="fa-IR" dirty="0" smtClean="0">
                <a:cs typeface="B Titr" panose="00000700000000000000" pitchFamily="2" charset="-78"/>
              </a:rPr>
              <a:t>:</a:t>
            </a:r>
            <a:r>
              <a:rPr lang="fa-IR" u="sng" dirty="0" smtClean="0">
                <a:cs typeface="B Titr" panose="00000700000000000000" pitchFamily="2" charset="-78"/>
              </a:rPr>
              <a:t> </a:t>
            </a:r>
            <a:r>
              <a:rPr lang="fa-IR" b="1" dirty="0">
                <a:cs typeface="B Titr" panose="00000700000000000000" pitchFamily="2" charset="-78"/>
              </a:rPr>
              <a:t>وجود </a:t>
            </a:r>
            <a:r>
              <a:rPr lang="fa-IR" b="1" dirty="0" err="1">
                <a:cs typeface="B Titr" panose="00000700000000000000" pitchFamily="2" charset="-78"/>
              </a:rPr>
              <a:t>برنامه‌ای</a:t>
            </a:r>
            <a:r>
              <a:rPr lang="fa-IR" b="1" dirty="0">
                <a:cs typeface="B Titr" panose="00000700000000000000" pitchFamily="2" charset="-78"/>
              </a:rPr>
              <a:t> مستمر و درازمدت که هر دو </a:t>
            </a:r>
            <a:r>
              <a:rPr lang="fa-IR" b="1" dirty="0" err="1">
                <a:cs typeface="B Titr" panose="00000700000000000000" pitchFamily="2" charset="-78"/>
              </a:rPr>
              <a:t>جنس،تمام</a:t>
            </a:r>
            <a:r>
              <a:rPr lang="fa-IR" b="1" dirty="0">
                <a:cs typeface="B Titr" panose="00000700000000000000" pitchFamily="2" charset="-78"/>
              </a:rPr>
              <a:t> </a:t>
            </a:r>
            <a:r>
              <a:rPr lang="fa-IR" b="1" dirty="0" err="1">
                <a:cs typeface="B Titr" panose="00000700000000000000" pitchFamily="2" charset="-78"/>
              </a:rPr>
              <a:t>گروه‌های</a:t>
            </a:r>
            <a:r>
              <a:rPr lang="fa-IR" b="1" dirty="0">
                <a:cs typeface="B Titr" panose="00000700000000000000" pitchFamily="2" charset="-78"/>
              </a:rPr>
              <a:t> سنی و همه </a:t>
            </a:r>
            <a:r>
              <a:rPr lang="fa-IR" b="1" dirty="0" err="1">
                <a:cs typeface="B Titr" panose="00000700000000000000" pitchFamily="2" charset="-78"/>
              </a:rPr>
              <a:t>محیط‌ها</a:t>
            </a:r>
            <a:r>
              <a:rPr lang="fa-IR" b="1" dirty="0">
                <a:cs typeface="B Titr" panose="00000700000000000000" pitchFamily="2" charset="-78"/>
              </a:rPr>
              <a:t> و همه انواع حوادث را تحت پوشش قرار </a:t>
            </a:r>
            <a:r>
              <a:rPr lang="fa-IR" b="1" dirty="0" smtClean="0">
                <a:cs typeface="B Titr" panose="00000700000000000000" pitchFamily="2" charset="-78"/>
              </a:rPr>
              <a:t>دهد</a:t>
            </a:r>
          </a:p>
          <a:p>
            <a:pPr algn="r" rtl="1"/>
            <a:endParaRPr lang="fa-IR" sz="1600" b="1" dirty="0">
              <a:solidFill>
                <a:srgbClr val="E2B8AA">
                  <a:lumMod val="75000"/>
                </a:srgbClr>
              </a:solidFill>
              <a:cs typeface="B Titr" panose="00000700000000000000" pitchFamily="2" charset="-78"/>
            </a:endParaRPr>
          </a:p>
          <a:p>
            <a:pPr algn="r" rtl="1"/>
            <a:endParaRPr lang="fa-IR" sz="1600" b="1" dirty="0">
              <a:solidFill>
                <a:srgbClr val="E2B8AA">
                  <a:lumMod val="75000"/>
                </a:srgbClr>
              </a:solidFill>
              <a:cs typeface="B Yagut" panose="00000400000000000000" pitchFamily="2" charset="-78"/>
            </a:endParaRPr>
          </a:p>
          <a:p>
            <a:pPr algn="r" rtl="1"/>
            <a:endParaRPr lang="fa-IR" sz="1600" b="1" dirty="0">
              <a:solidFill>
                <a:srgbClr val="E2B8AA">
                  <a:lumMod val="75000"/>
                </a:srgbClr>
              </a:solidFill>
              <a:cs typeface="B Titr" panose="00000700000000000000" pitchFamily="2" charset="-78"/>
            </a:endParaRPr>
          </a:p>
          <a:p>
            <a:pPr algn="r" rtl="1"/>
            <a:endParaRPr lang="fa-IR" sz="1600" b="1" dirty="0" smtClean="0">
              <a:solidFill>
                <a:srgbClr val="E2B8AA">
                  <a:lumMod val="75000"/>
                </a:srgbClr>
              </a:solidFill>
              <a:cs typeface="B Titr" panose="00000700000000000000" pitchFamily="2" charset="-78"/>
            </a:endParaRPr>
          </a:p>
          <a:p>
            <a:pPr algn="r" rtl="1"/>
            <a:endParaRPr lang="fa-IR" sz="1600" b="1" dirty="0">
              <a:solidFill>
                <a:srgbClr val="EAEAEA"/>
              </a:solidFill>
              <a:cs typeface="B Titr" panose="00000700000000000000" pitchFamily="2" charset="-78"/>
            </a:endParaRPr>
          </a:p>
          <a:p>
            <a:pPr algn="r" rtl="1"/>
            <a:endParaRPr lang="en-US" sz="1600" b="1" dirty="0">
              <a:solidFill>
                <a:srgbClr val="EAEAEA"/>
              </a:solidFill>
              <a:cs typeface="B Titr" panose="00000700000000000000" pitchFamily="2" charset="-78"/>
            </a:endParaRPr>
          </a:p>
          <a:p>
            <a:pPr algn="r" rtl="1"/>
            <a:endParaRPr lang="en-US" sz="1600" u="sng" dirty="0">
              <a:solidFill>
                <a:srgbClr val="EAEAEA"/>
              </a:solidFill>
              <a:cs typeface="B Titr" panose="00000700000000000000" pitchFamily="2" charset="-78"/>
            </a:endParaRPr>
          </a:p>
        </p:txBody>
      </p:sp>
      <p:sp>
        <p:nvSpPr>
          <p:cNvPr id="4" name="Rectangle 3"/>
          <p:cNvSpPr/>
          <p:nvPr/>
        </p:nvSpPr>
        <p:spPr>
          <a:xfrm>
            <a:off x="763073" y="1992911"/>
            <a:ext cx="2105694" cy="3863663"/>
          </a:xfrm>
          <a:prstGeom prst="rect">
            <a:avLst/>
          </a:prstGeom>
          <a:ln w="12700">
            <a:solidFill>
              <a:schemeClr val="accent6">
                <a:lumMod val="60000"/>
                <a:lumOff val="40000"/>
              </a:schemeClr>
            </a:solidFill>
          </a:ln>
          <a:effectLst>
            <a:glow rad="228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b="1" dirty="0" smtClean="0">
                <a:solidFill>
                  <a:srgbClr val="000000"/>
                </a:solidFill>
                <a:cs typeface="B Titr" panose="00000700000000000000" pitchFamily="2" charset="-78"/>
              </a:rPr>
              <a:t>حوادث</a:t>
            </a:r>
          </a:p>
          <a:p>
            <a:pPr algn="ctr"/>
            <a:endParaRPr lang="fa-IR" sz="1600" b="1" dirty="0">
              <a:solidFill>
                <a:srgbClr val="000000"/>
              </a:solidFill>
              <a:cs typeface="B Yagut" panose="00000400000000000000" pitchFamily="2" charset="-78"/>
            </a:endParaRP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حوادث ترافیکی</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گزش جانوران </a:t>
            </a:r>
            <a:r>
              <a:rPr lang="fa-IR" sz="1600" b="1" dirty="0" err="1" smtClean="0">
                <a:solidFill>
                  <a:srgbClr val="000000"/>
                </a:solidFill>
                <a:cs typeface="B Yagut" panose="00000400000000000000" pitchFamily="2" charset="-78"/>
              </a:rPr>
              <a:t>زهری</a:t>
            </a:r>
            <a:endParaRPr lang="fa-IR" sz="1600" b="1" dirty="0" smtClean="0">
              <a:solidFill>
                <a:srgbClr val="000000"/>
              </a:solidFill>
              <a:cs typeface="B Yagut" panose="00000400000000000000" pitchFamily="2" charset="-78"/>
            </a:endParaRP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حوادث چهارشنبه سوری</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غرق </a:t>
            </a:r>
            <a:r>
              <a:rPr lang="fa-IR" sz="1600" b="1" dirty="0" err="1" smtClean="0">
                <a:solidFill>
                  <a:srgbClr val="000000"/>
                </a:solidFill>
                <a:cs typeface="B Yagut" panose="00000400000000000000" pitchFamily="2" charset="-78"/>
              </a:rPr>
              <a:t>شدگی</a:t>
            </a:r>
            <a:endParaRPr lang="fa-IR" sz="1600" b="1" dirty="0" smtClean="0">
              <a:solidFill>
                <a:srgbClr val="000000"/>
              </a:solidFill>
              <a:cs typeface="B Yagut" panose="00000400000000000000" pitchFamily="2" charset="-78"/>
            </a:endParaRP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سقوط</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سوختگی </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مسمومیت</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حوادث در بلایا</a:t>
            </a:r>
          </a:p>
        </p:txBody>
      </p:sp>
      <p:sp>
        <p:nvSpPr>
          <p:cNvPr id="5" name="Rectangle 4"/>
          <p:cNvSpPr/>
          <p:nvPr/>
        </p:nvSpPr>
        <p:spPr>
          <a:xfrm>
            <a:off x="6563396" y="2493565"/>
            <a:ext cx="2120184" cy="3615864"/>
          </a:xfrm>
          <a:prstGeom prst="rect">
            <a:avLst/>
          </a:prstGeom>
          <a:ln w="12700">
            <a:solidFill>
              <a:schemeClr val="accent6">
                <a:lumMod val="60000"/>
                <a:lumOff val="40000"/>
              </a:schemeClr>
            </a:solidFill>
          </a:ln>
          <a:effectLst>
            <a:glow rad="228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r" rtl="1"/>
            <a:r>
              <a:rPr lang="fa-IR" sz="1600" b="1" dirty="0">
                <a:solidFill>
                  <a:srgbClr val="000000"/>
                </a:solidFill>
                <a:cs typeface="B Titr" panose="00000700000000000000" pitchFamily="2" charset="-78"/>
              </a:rPr>
              <a:t> </a:t>
            </a:r>
            <a:r>
              <a:rPr lang="fa-IR" sz="1600" b="1" dirty="0" smtClean="0">
                <a:solidFill>
                  <a:srgbClr val="000000"/>
                </a:solidFill>
                <a:cs typeface="B Titr" panose="00000700000000000000" pitchFamily="2" charset="-78"/>
              </a:rPr>
              <a:t>        گروه </a:t>
            </a:r>
            <a:r>
              <a:rPr lang="fa-IR" sz="1600" b="1" dirty="0">
                <a:solidFill>
                  <a:srgbClr val="000000"/>
                </a:solidFill>
                <a:cs typeface="B Titr" panose="00000700000000000000" pitchFamily="2" charset="-78"/>
              </a:rPr>
              <a:t>های </a:t>
            </a:r>
            <a:r>
              <a:rPr lang="fa-IR" sz="1600" b="1" dirty="0" smtClean="0">
                <a:solidFill>
                  <a:srgbClr val="000000"/>
                </a:solidFill>
                <a:cs typeface="B Titr" panose="00000700000000000000" pitchFamily="2" charset="-78"/>
              </a:rPr>
              <a:t>سنی</a:t>
            </a:r>
          </a:p>
          <a:p>
            <a:pPr algn="r" rtl="1"/>
            <a:endParaRPr lang="fa-IR" sz="1600" b="1" dirty="0" smtClean="0">
              <a:solidFill>
                <a:srgbClr val="000000"/>
              </a:solidFill>
              <a:cs typeface="B Titr" panose="00000700000000000000" pitchFamily="2" charset="-78"/>
            </a:endParaRP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کودکان </a:t>
            </a:r>
            <a:r>
              <a:rPr lang="fa-IR" sz="1600" b="1" dirty="0">
                <a:solidFill>
                  <a:srgbClr val="000000"/>
                </a:solidFill>
                <a:cs typeface="B Yagut" panose="00000400000000000000" pitchFamily="2" charset="-78"/>
              </a:rPr>
              <a:t>(6-0 </a:t>
            </a:r>
            <a:r>
              <a:rPr lang="fa-IR" sz="1600" b="1" dirty="0" smtClean="0">
                <a:solidFill>
                  <a:srgbClr val="000000"/>
                </a:solidFill>
                <a:cs typeface="B Yagut" panose="00000400000000000000" pitchFamily="2" charset="-78"/>
              </a:rPr>
              <a:t>سال)</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نوجوانان </a:t>
            </a:r>
            <a:r>
              <a:rPr lang="fa-IR" sz="1600" b="1" dirty="0">
                <a:solidFill>
                  <a:srgbClr val="000000"/>
                </a:solidFill>
                <a:cs typeface="B Yagut" panose="00000400000000000000" pitchFamily="2" charset="-78"/>
              </a:rPr>
              <a:t>(19-7) </a:t>
            </a:r>
            <a:r>
              <a:rPr lang="fa-IR" sz="1600" b="1" dirty="0" smtClean="0">
                <a:solidFill>
                  <a:srgbClr val="000000"/>
                </a:solidFill>
                <a:cs typeface="B Yagut" panose="00000400000000000000" pitchFamily="2" charset="-78"/>
              </a:rPr>
              <a:t>سال</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جوانان (39-20) سال </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میانسالان (65-40) </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سالمندان (65 به بالا)</a:t>
            </a:r>
            <a:endParaRPr lang="en-US" dirty="0">
              <a:solidFill>
                <a:srgbClr val="000000"/>
              </a:solidFill>
            </a:endParaRPr>
          </a:p>
        </p:txBody>
      </p:sp>
      <p:sp>
        <p:nvSpPr>
          <p:cNvPr id="6" name="Rectangle 5"/>
          <p:cNvSpPr/>
          <p:nvPr/>
        </p:nvSpPr>
        <p:spPr>
          <a:xfrm>
            <a:off x="3610110" y="1740056"/>
            <a:ext cx="2023593" cy="4369373"/>
          </a:xfrm>
          <a:prstGeom prst="rect">
            <a:avLst/>
          </a:prstGeom>
          <a:ln w="12700">
            <a:solidFill>
              <a:schemeClr val="accent6">
                <a:lumMod val="60000"/>
                <a:lumOff val="40000"/>
              </a:schemeClr>
            </a:solidFill>
          </a:ln>
          <a:effectLst>
            <a:glow rad="228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b="1" dirty="0" smtClean="0">
                <a:solidFill>
                  <a:srgbClr val="000000"/>
                </a:solidFill>
                <a:cs typeface="B Titr" panose="00000700000000000000" pitchFamily="2" charset="-78"/>
              </a:rPr>
              <a:t>محیط ها</a:t>
            </a:r>
          </a:p>
          <a:p>
            <a:pPr algn="ctr"/>
            <a:endParaRPr lang="fa-IR" sz="1600" b="1" dirty="0">
              <a:solidFill>
                <a:srgbClr val="000000"/>
              </a:solidFill>
              <a:cs typeface="B Yagut" panose="00000400000000000000" pitchFamily="2" charset="-78"/>
            </a:endParaRP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منازل</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مدارس و دانشگاه ها</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معابر ترافیکی</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اماکن تفریحی</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ورزشگاه ها</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بیمارستان ها و مراکز درمانی</a:t>
            </a:r>
          </a:p>
          <a:p>
            <a:pPr marL="285750" indent="-285750" algn="r" rtl="1">
              <a:lnSpc>
                <a:spcPct val="150000"/>
              </a:lnSpc>
              <a:buFont typeface="Arial" panose="020B0604020202090204" pitchFamily="34" charset="0"/>
              <a:buChar char="•"/>
            </a:pPr>
            <a:r>
              <a:rPr lang="fa-IR" sz="1600" b="1" dirty="0" err="1" smtClean="0">
                <a:solidFill>
                  <a:srgbClr val="000000"/>
                </a:solidFill>
                <a:cs typeface="B Yagut" panose="00000400000000000000" pitchFamily="2" charset="-78"/>
              </a:rPr>
              <a:t>سراهای</a:t>
            </a:r>
            <a:r>
              <a:rPr lang="fa-IR" sz="1600" b="1" dirty="0" smtClean="0">
                <a:solidFill>
                  <a:srgbClr val="000000"/>
                </a:solidFill>
                <a:cs typeface="B Yagut" panose="00000400000000000000" pitchFamily="2" charset="-78"/>
              </a:rPr>
              <a:t> سالمندان</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مهد کودک ها</a:t>
            </a:r>
          </a:p>
          <a:p>
            <a:pPr marL="285750" indent="-285750" algn="r" rtl="1">
              <a:lnSpc>
                <a:spcPct val="150000"/>
              </a:lnSpc>
              <a:buFont typeface="Arial" panose="020B0604020202090204" pitchFamily="34" charset="0"/>
              <a:buChar char="•"/>
            </a:pPr>
            <a:r>
              <a:rPr lang="fa-IR" sz="1600" b="1" dirty="0" smtClean="0">
                <a:solidFill>
                  <a:srgbClr val="000000"/>
                </a:solidFill>
                <a:cs typeface="B Yagut" panose="00000400000000000000" pitchFamily="2" charset="-78"/>
              </a:rPr>
              <a:t>محیط های کار</a:t>
            </a:r>
            <a:endParaRPr lang="en-US" sz="1600" b="1" dirty="0">
              <a:solidFill>
                <a:srgbClr val="000000"/>
              </a:solidFill>
              <a:cs typeface="B Yagut" panose="00000400000000000000" pitchFamily="2" charset="-78"/>
            </a:endParaRPr>
          </a:p>
        </p:txBody>
      </p:sp>
    </p:spTree>
    <p:extLst>
      <p:ext uri="{BB962C8B-B14F-4D97-AF65-F5344CB8AC3E}">
        <p14:creationId xmlns:p14="http://schemas.microsoft.com/office/powerpoint/2010/main" val="3382603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مار کبرا</a:t>
            </a:r>
            <a:endParaRPr lang="en-US" sz="4400" dirty="0">
              <a:cs typeface="B Titr" pitchFamily="2" charset="-78"/>
            </a:endParaRPr>
          </a:p>
        </p:txBody>
      </p:sp>
      <p:sp>
        <p:nvSpPr>
          <p:cNvPr id="3" name="Content Placeholder 2"/>
          <p:cNvSpPr>
            <a:spLocks noGrp="1"/>
          </p:cNvSpPr>
          <p:nvPr>
            <p:ph sz="quarter" idx="1"/>
          </p:nvPr>
        </p:nvSpPr>
        <p:spPr>
          <a:xfrm>
            <a:off x="5105400" y="1905000"/>
            <a:ext cx="3429000" cy="1447800"/>
          </a:xfrm>
        </p:spPr>
        <p:txBody>
          <a:bodyPr/>
          <a:lstStyle/>
          <a:p>
            <a:pPr algn="r" rtl="1"/>
            <a:r>
              <a:rPr lang="fa-IR" dirty="0" smtClean="0">
                <a:cs typeface="B Titr" pitchFamily="2" charset="-78"/>
              </a:rPr>
              <a:t>پراکندگی جغرافیایی : </a:t>
            </a:r>
          </a:p>
          <a:p>
            <a:pPr algn="r" rtl="1">
              <a:buNone/>
            </a:pPr>
            <a:r>
              <a:rPr lang="fa-IR" dirty="0" smtClean="0"/>
              <a:t>استان های فارس، خوزستان، ایلام و کرمانشاه</a:t>
            </a:r>
            <a:endParaRPr lang="en-US" dirty="0" smtClean="0"/>
          </a:p>
        </p:txBody>
      </p:sp>
      <p:sp>
        <p:nvSpPr>
          <p:cNvPr id="6" name="Content Placeholder 2"/>
          <p:cNvSpPr txBox="1">
            <a:spLocks/>
          </p:cNvSpPr>
          <p:nvPr/>
        </p:nvSpPr>
        <p:spPr>
          <a:xfrm>
            <a:off x="304800" y="5257800"/>
            <a:ext cx="4724400" cy="1295400"/>
          </a:xfrm>
          <a:prstGeom prst="rect">
            <a:avLst/>
          </a:prstGeom>
        </p:spPr>
        <p:txBody>
          <a:bodyPr vert="horz">
            <a:noAutofit/>
          </a:bodyPr>
          <a:lstStyle/>
          <a:p>
            <a:pPr marL="274320" indent="-274320" algn="r" rtl="1">
              <a:spcBef>
                <a:spcPts val="600"/>
              </a:spcBef>
              <a:buClr>
                <a:srgbClr val="FE8637"/>
              </a:buClr>
              <a:buSzPct val="70000"/>
              <a:buFont typeface="Wingdings"/>
              <a:buChar char=""/>
              <a:defRPr/>
            </a:pPr>
            <a:r>
              <a:rPr lang="fa-IR" sz="2000" b="1" dirty="0">
                <a:solidFill>
                  <a:prstClr val="black"/>
                </a:solidFill>
                <a:cs typeface="B Nazanin" pitchFamily="2" charset="-78"/>
              </a:rPr>
              <a:t>چشم کوچک با مردمک گرد، رنگ بدن در سطح پشتی قهوه ای تیره و سیاه، سطح شکمی قهوه‌ای تیره متمایل به سیاه، حداکثر طول 117 سانتی‌متر و دم 17 سانتی متر</a:t>
            </a:r>
            <a:endParaRPr lang="en-US" sz="2000" b="1" dirty="0">
              <a:solidFill>
                <a:prstClr val="black"/>
              </a:solidFill>
              <a:cs typeface="B Nazanin" pitchFamily="2" charset="-78"/>
            </a:endParaRPr>
          </a:p>
        </p:txBody>
      </p:sp>
      <p:pic>
        <p:nvPicPr>
          <p:cNvPr id="10242" name="Picture 2"/>
          <p:cNvPicPr>
            <a:picLocks noChangeAspect="1" noChangeArrowheads="1"/>
          </p:cNvPicPr>
          <p:nvPr/>
        </p:nvPicPr>
        <p:blipFill>
          <a:blip r:embed="rId2"/>
          <a:srcRect/>
          <a:stretch>
            <a:fillRect/>
          </a:stretch>
        </p:blipFill>
        <p:spPr bwMode="auto">
          <a:xfrm>
            <a:off x="685800" y="1431175"/>
            <a:ext cx="3657600" cy="3857105"/>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4778562" y="3962400"/>
            <a:ext cx="4006868" cy="2888673"/>
          </a:xfrm>
          <a:prstGeom prst="rect">
            <a:avLst/>
          </a:prstGeom>
          <a:noFill/>
          <a:ln w="9525">
            <a:noFill/>
            <a:miter lim="800000"/>
            <a:headEnd/>
            <a:tailEnd/>
          </a:ln>
          <a:effectLst/>
        </p:spPr>
      </p:pic>
    </p:spTree>
    <p:extLst>
      <p:ext uri="{BB962C8B-B14F-4D97-AF65-F5344CB8AC3E}">
        <p14:creationId xmlns:p14="http://schemas.microsoft.com/office/powerpoint/2010/main" val="356974786"/>
      </p:ext>
    </p:extLst>
  </p:cSld>
  <p:clrMapOvr>
    <a:masterClrMapping/>
  </p:clrMapOvr>
  <p:transition>
    <p:wedg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655099"/>
            <a:ext cx="4028942"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0" y="1352281"/>
            <a:ext cx="8686800" cy="3231654"/>
          </a:xfrm>
          <a:prstGeom prst="rect">
            <a:avLst/>
          </a:prstGeom>
          <a:noFill/>
        </p:spPr>
        <p:txBody>
          <a:bodyPr wrap="square" rtlCol="0">
            <a:spAutoFit/>
          </a:bodyPr>
          <a:lstStyle/>
          <a:p>
            <a:pPr algn="r" rtl="1"/>
            <a:r>
              <a:rPr lang="fa-IR" u="sng" dirty="0" smtClean="0">
                <a:cs typeface="B Titr" panose="00000700000000000000" pitchFamily="2" charset="-78"/>
              </a:rPr>
              <a:t>اقدامات شاخص 3</a:t>
            </a:r>
            <a:r>
              <a:rPr lang="fa-IR" dirty="0" smtClean="0">
                <a:cs typeface="B Titr" panose="00000700000000000000" pitchFamily="2" charset="-78"/>
              </a:rPr>
              <a:t>:</a:t>
            </a:r>
            <a:r>
              <a:rPr lang="fa-IR" u="sng" dirty="0" smtClean="0">
                <a:cs typeface="B Titr" panose="00000700000000000000" pitchFamily="2" charset="-78"/>
              </a:rPr>
              <a:t> </a:t>
            </a:r>
            <a:r>
              <a:rPr lang="fa-IR" b="1" dirty="0">
                <a:cs typeface="B Titr" panose="00000700000000000000" pitchFamily="2" charset="-78"/>
              </a:rPr>
              <a:t>وجود </a:t>
            </a:r>
            <a:r>
              <a:rPr lang="fa-IR" b="1" dirty="0" err="1">
                <a:cs typeface="B Titr" panose="00000700000000000000" pitchFamily="2" charset="-78"/>
              </a:rPr>
              <a:t>برنامه‌ای</a:t>
            </a:r>
            <a:r>
              <a:rPr lang="fa-IR" b="1" dirty="0">
                <a:cs typeface="B Titr" panose="00000700000000000000" pitchFamily="2" charset="-78"/>
              </a:rPr>
              <a:t> که هدفش ارتقاء  ایمنی </a:t>
            </a:r>
            <a:r>
              <a:rPr lang="fa-IR" b="1" dirty="0" err="1">
                <a:cs typeface="B Titr" panose="00000700000000000000" pitchFamily="2" charset="-78"/>
              </a:rPr>
              <a:t>گروه‌ها</a:t>
            </a:r>
            <a:r>
              <a:rPr lang="fa-IR" b="1" dirty="0">
                <a:cs typeface="B Titr" panose="00000700000000000000" pitchFamily="2" charset="-78"/>
              </a:rPr>
              <a:t> و </a:t>
            </a:r>
            <a:r>
              <a:rPr lang="fa-IR" b="1" dirty="0" err="1">
                <a:cs typeface="B Titr" panose="00000700000000000000" pitchFamily="2" charset="-78"/>
              </a:rPr>
              <a:t>محیط‌های</a:t>
            </a:r>
            <a:r>
              <a:rPr lang="fa-IR" b="1" dirty="0">
                <a:cs typeface="B Titr" panose="00000700000000000000" pitchFamily="2" charset="-78"/>
              </a:rPr>
              <a:t> در معرض خطر </a:t>
            </a:r>
            <a:r>
              <a:rPr lang="fa-IR" b="1" dirty="0" smtClean="0">
                <a:cs typeface="B Titr" panose="00000700000000000000" pitchFamily="2" charset="-78"/>
              </a:rPr>
              <a:t>باشد</a:t>
            </a:r>
          </a:p>
          <a:p>
            <a:pPr algn="r" rtl="1"/>
            <a:endParaRPr lang="fa-IR" b="1" dirty="0">
              <a:cs typeface="B Titr" panose="00000700000000000000" pitchFamily="2" charset="-78"/>
            </a:endParaRPr>
          </a:p>
          <a:p>
            <a:pPr algn="r" rtl="1"/>
            <a:endParaRPr lang="fa-IR" b="1" dirty="0" smtClean="0">
              <a:cs typeface="B Titr" panose="00000700000000000000" pitchFamily="2" charset="-78"/>
            </a:endParaRP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شناسایی گروه های آسیب پذیر </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مداخلات </a:t>
            </a:r>
            <a:r>
              <a:rPr lang="fa-IR" b="1" dirty="0" err="1" smtClean="0">
                <a:cs typeface="B Yagut" panose="00000400000000000000" pitchFamily="2" charset="-78"/>
              </a:rPr>
              <a:t>پشگیری</a:t>
            </a:r>
            <a:r>
              <a:rPr lang="fa-IR" b="1" dirty="0" smtClean="0">
                <a:cs typeface="B Yagut" panose="00000400000000000000" pitchFamily="2" charset="-78"/>
              </a:rPr>
              <a:t> از حوادث برای گروه های آسیب پذیر</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شناسایی محیط های پرخطر</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مداخلات پیشگیری از حوادث برای محیط های پرخطر</a:t>
            </a:r>
          </a:p>
          <a:p>
            <a:pPr algn="r" rtl="1"/>
            <a:endParaRPr lang="fa-IR" sz="1400" b="1" u="sng" dirty="0">
              <a:cs typeface="B Titr" panose="00000700000000000000" pitchFamily="2" charset="-78"/>
            </a:endParaRPr>
          </a:p>
          <a:p>
            <a:pPr algn="r" rtl="1"/>
            <a:endParaRPr lang="fa-IR" sz="1400" b="1" u="sng" dirty="0" smtClean="0">
              <a:cs typeface="B Titr" panose="00000700000000000000" pitchFamily="2" charset="-78"/>
            </a:endParaRPr>
          </a:p>
          <a:p>
            <a:pPr algn="r" rtl="1"/>
            <a:endParaRPr lang="en-US" sz="1400" u="sng" dirty="0">
              <a:cs typeface="B Titr" panose="00000700000000000000" pitchFamily="2" charset="-78"/>
            </a:endParaRPr>
          </a:p>
        </p:txBody>
      </p:sp>
    </p:spTree>
    <p:extLst>
      <p:ext uri="{BB962C8B-B14F-4D97-AF65-F5344CB8AC3E}">
        <p14:creationId xmlns:p14="http://schemas.microsoft.com/office/powerpoint/2010/main" val="1891839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244698"/>
            <a:ext cx="4095482"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120740" y="1441132"/>
            <a:ext cx="7920507" cy="5416868"/>
          </a:xfrm>
          <a:prstGeom prst="rect">
            <a:avLst/>
          </a:prstGeom>
          <a:noFill/>
        </p:spPr>
        <p:txBody>
          <a:bodyPr wrap="square" rtlCol="0">
            <a:spAutoFit/>
          </a:bodyPr>
          <a:lstStyle/>
          <a:p>
            <a:pPr algn="r" rtl="1"/>
            <a:r>
              <a:rPr lang="fa-IR" u="sng" dirty="0" smtClean="0">
                <a:cs typeface="B Titr" panose="00000700000000000000" pitchFamily="2" charset="-78"/>
              </a:rPr>
              <a:t>اقدامات شاخص 4</a:t>
            </a:r>
            <a:r>
              <a:rPr lang="fa-IR" dirty="0" smtClean="0">
                <a:cs typeface="B Titr" panose="00000700000000000000" pitchFamily="2" charset="-78"/>
              </a:rPr>
              <a:t>:  </a:t>
            </a:r>
            <a:r>
              <a:rPr lang="fa-IR" b="1" dirty="0">
                <a:cs typeface="B Titr" panose="00000700000000000000" pitchFamily="2" charset="-78"/>
              </a:rPr>
              <a:t>وجود برنامه </a:t>
            </a:r>
            <a:r>
              <a:rPr lang="fa-IR" b="1" dirty="0" err="1">
                <a:cs typeface="B Titr" panose="00000700000000000000" pitchFamily="2" charset="-78"/>
              </a:rPr>
              <a:t>اي</a:t>
            </a:r>
            <a:r>
              <a:rPr lang="fa-IR" b="1" dirty="0">
                <a:cs typeface="B Titr" panose="00000700000000000000" pitchFamily="2" charset="-78"/>
              </a:rPr>
              <a:t> </a:t>
            </a:r>
            <a:r>
              <a:rPr lang="fa-IR" b="1" dirty="0" err="1">
                <a:cs typeface="B Titr" panose="00000700000000000000" pitchFamily="2" charset="-78"/>
              </a:rPr>
              <a:t>كه</a:t>
            </a:r>
            <a:r>
              <a:rPr lang="fa-IR" b="1" dirty="0">
                <a:cs typeface="B Titr" panose="00000700000000000000" pitchFamily="2" charset="-78"/>
              </a:rPr>
              <a:t> بر </a:t>
            </a:r>
            <a:r>
              <a:rPr lang="fa-IR" b="1" dirty="0" smtClean="0">
                <a:cs typeface="B Titr" panose="00000700000000000000" pitchFamily="2" charset="-78"/>
              </a:rPr>
              <a:t>اساس </a:t>
            </a:r>
            <a:r>
              <a:rPr lang="fa-IR" b="1" dirty="0">
                <a:cs typeface="B Titr" panose="00000700000000000000" pitchFamily="2" charset="-78"/>
              </a:rPr>
              <a:t>شواهد و مستندات </a:t>
            </a:r>
            <a:r>
              <a:rPr lang="fa-IR" b="1" dirty="0" err="1">
                <a:cs typeface="B Titr" panose="00000700000000000000" pitchFamily="2" charset="-78"/>
              </a:rPr>
              <a:t>طراحي</a:t>
            </a:r>
            <a:r>
              <a:rPr lang="fa-IR" b="1" dirty="0">
                <a:cs typeface="B Titr" panose="00000700000000000000" pitchFamily="2" charset="-78"/>
              </a:rPr>
              <a:t> شده </a:t>
            </a:r>
            <a:r>
              <a:rPr lang="fa-IR" b="1" dirty="0" smtClean="0">
                <a:cs typeface="B Titr" panose="00000700000000000000" pitchFamily="2" charset="-78"/>
              </a:rPr>
              <a:t>باشند</a:t>
            </a:r>
          </a:p>
          <a:p>
            <a:pPr algn="r" rtl="1"/>
            <a:endParaRPr lang="fa-IR" b="1" dirty="0">
              <a:cs typeface="B Titr" panose="00000700000000000000" pitchFamily="2" charset="-78"/>
            </a:endParaRPr>
          </a:p>
          <a:p>
            <a:pPr algn="r" rtl="1"/>
            <a:r>
              <a:rPr lang="fa-IR" b="1" u="sng" dirty="0" smtClean="0">
                <a:cs typeface="B Titr" panose="00000700000000000000" pitchFamily="2" charset="-78"/>
              </a:rPr>
              <a:t>مستند سازی اقدامات به صورت:</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گزارش عملکرد</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گزارش کارگاه</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گزارش تحلیلی آمار حوادث</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صورتجلسه</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کتاب</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جزوات آموزشی</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اسلاید</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ویدیو</a:t>
            </a:r>
          </a:p>
          <a:p>
            <a:pPr marL="285750" indent="-285750" algn="r" rtl="1">
              <a:spcAft>
                <a:spcPts val="600"/>
              </a:spcAft>
              <a:buFont typeface="Arial" panose="020B0604020202090204" pitchFamily="34" charset="0"/>
              <a:buChar char="•"/>
            </a:pPr>
            <a:r>
              <a:rPr lang="fa-IR" b="1" dirty="0" err="1" smtClean="0">
                <a:cs typeface="B Yagut" panose="00000400000000000000" pitchFamily="2" charset="-78"/>
              </a:rPr>
              <a:t>تراکت</a:t>
            </a:r>
            <a:endParaRPr lang="fa-IR" b="1" dirty="0" smtClean="0">
              <a:cs typeface="B Yagut" panose="00000400000000000000" pitchFamily="2" charset="-78"/>
            </a:endParaRP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بروشور</a:t>
            </a:r>
          </a:p>
          <a:p>
            <a:pPr marL="285750" indent="-285750" algn="r" rtl="1">
              <a:spcAft>
                <a:spcPts val="600"/>
              </a:spcAft>
              <a:buFont typeface="Arial" panose="020B0604020202090204" pitchFamily="34" charset="0"/>
              <a:buChar char="•"/>
            </a:pPr>
            <a:r>
              <a:rPr lang="fa-IR" b="1" dirty="0" err="1" smtClean="0">
                <a:cs typeface="B Yagut" panose="00000400000000000000" pitchFamily="2" charset="-78"/>
              </a:rPr>
              <a:t>پمفلت</a:t>
            </a:r>
            <a:endParaRPr lang="fa-IR" b="1" dirty="0" smtClean="0">
              <a:cs typeface="B Yagut" panose="00000400000000000000" pitchFamily="2" charset="-78"/>
            </a:endParaRP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پوستر</a:t>
            </a:r>
            <a:endParaRPr lang="en-US" b="1" dirty="0">
              <a:cs typeface="B Yagut" panose="00000400000000000000" pitchFamily="2" charset="-78"/>
            </a:endParaRPr>
          </a:p>
          <a:p>
            <a:pPr algn="r" rtl="1"/>
            <a:endParaRPr lang="en-US" sz="1600" u="sng" dirty="0">
              <a:cs typeface="B Titr" panose="00000700000000000000" pitchFamily="2" charset="-78"/>
            </a:endParaRPr>
          </a:p>
        </p:txBody>
      </p:sp>
    </p:spTree>
    <p:extLst>
      <p:ext uri="{BB962C8B-B14F-4D97-AF65-F5344CB8AC3E}">
        <p14:creationId xmlns:p14="http://schemas.microsoft.com/office/powerpoint/2010/main" val="4152350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90800" y="309092"/>
            <a:ext cx="4419600"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734096" y="1081825"/>
            <a:ext cx="7920507" cy="3385542"/>
          </a:xfrm>
          <a:prstGeom prst="rect">
            <a:avLst/>
          </a:prstGeom>
          <a:noFill/>
        </p:spPr>
        <p:txBody>
          <a:bodyPr wrap="square" rtlCol="0">
            <a:spAutoFit/>
          </a:bodyPr>
          <a:lstStyle/>
          <a:p>
            <a:pPr algn="r" rtl="1"/>
            <a:r>
              <a:rPr lang="fa-IR" u="sng" dirty="0" smtClean="0">
                <a:cs typeface="B Titr" panose="00000700000000000000" pitchFamily="2" charset="-78"/>
              </a:rPr>
              <a:t>اقدامات شاخص 5</a:t>
            </a:r>
            <a:r>
              <a:rPr lang="fa-IR" dirty="0" smtClean="0">
                <a:cs typeface="B Titr" panose="00000700000000000000" pitchFamily="2" charset="-78"/>
              </a:rPr>
              <a:t>: </a:t>
            </a:r>
            <a:r>
              <a:rPr lang="fa-IR" b="1" dirty="0">
                <a:cs typeface="B Titr" panose="00000700000000000000" pitchFamily="2" charset="-78"/>
              </a:rPr>
              <a:t>وجود </a:t>
            </a:r>
            <a:r>
              <a:rPr lang="fa-IR" b="1" dirty="0" err="1">
                <a:cs typeface="B Titr" panose="00000700000000000000" pitchFamily="2" charset="-78"/>
              </a:rPr>
              <a:t>برنامه‌ای</a:t>
            </a:r>
            <a:r>
              <a:rPr lang="fa-IR" b="1" dirty="0">
                <a:cs typeface="B Titr" panose="00000700000000000000" pitchFamily="2" charset="-78"/>
              </a:rPr>
              <a:t> که </a:t>
            </a:r>
            <a:r>
              <a:rPr lang="fa-IR" b="1" dirty="0" smtClean="0">
                <a:cs typeface="B Titr" panose="00000700000000000000" pitchFamily="2" charset="-78"/>
              </a:rPr>
              <a:t>آمار </a:t>
            </a:r>
            <a:r>
              <a:rPr lang="fa-IR" b="1" dirty="0">
                <a:cs typeface="B Titr" panose="00000700000000000000" pitchFamily="2" charset="-78"/>
              </a:rPr>
              <a:t>مصدومین و </a:t>
            </a:r>
            <a:r>
              <a:rPr lang="fa-IR" b="1" dirty="0" smtClean="0">
                <a:cs typeface="B Titr" panose="00000700000000000000" pitchFamily="2" charset="-78"/>
              </a:rPr>
              <a:t>حوادث </a:t>
            </a:r>
            <a:r>
              <a:rPr lang="fa-IR" b="1" dirty="0">
                <a:cs typeface="B Titr" panose="00000700000000000000" pitchFamily="2" charset="-78"/>
              </a:rPr>
              <a:t>را ثبت و </a:t>
            </a:r>
            <a:r>
              <a:rPr lang="fa-IR" b="1" dirty="0" err="1">
                <a:cs typeface="B Titr" panose="00000700000000000000" pitchFamily="2" charset="-78"/>
              </a:rPr>
              <a:t>مستندسازی</a:t>
            </a:r>
            <a:r>
              <a:rPr lang="fa-IR" b="1" dirty="0">
                <a:cs typeface="B Titr" panose="00000700000000000000" pitchFamily="2" charset="-78"/>
              </a:rPr>
              <a:t> </a:t>
            </a:r>
            <a:r>
              <a:rPr lang="fa-IR" b="1" dirty="0" smtClean="0">
                <a:cs typeface="B Titr" panose="00000700000000000000" pitchFamily="2" charset="-78"/>
              </a:rPr>
              <a:t>کند</a:t>
            </a:r>
          </a:p>
          <a:p>
            <a:pPr algn="r" rtl="1"/>
            <a:endParaRPr lang="fa-IR" b="1" dirty="0">
              <a:cs typeface="B Titr" panose="00000700000000000000" pitchFamily="2" charset="-78"/>
            </a:endParaRP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نظام ثبت آمار</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منابع جمع آوری آمار</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تجزیه و تحلیل آمار و تهیه گزارش آماری</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بررسی وضعیت موجود آمار حوادث</a:t>
            </a:r>
          </a:p>
          <a:p>
            <a:pPr algn="r" rtl="1"/>
            <a:endParaRPr lang="fa-IR" b="1" dirty="0" smtClean="0">
              <a:cs typeface="B Titr" panose="00000700000000000000" pitchFamily="2" charset="-78"/>
            </a:endParaRPr>
          </a:p>
          <a:p>
            <a:pPr algn="r" rtl="1"/>
            <a:endParaRPr lang="fa-IR" b="1" dirty="0">
              <a:cs typeface="B Titr" panose="00000700000000000000" pitchFamily="2" charset="-78"/>
            </a:endParaRPr>
          </a:p>
          <a:p>
            <a:pPr algn="r" rtl="1"/>
            <a:endParaRPr lang="en-US" b="1" dirty="0">
              <a:cs typeface="B Titr" panose="00000700000000000000" pitchFamily="2" charset="-78"/>
            </a:endParaRPr>
          </a:p>
          <a:p>
            <a:pPr algn="r" rtl="1"/>
            <a:endParaRPr lang="en-US" sz="1600" u="sng" dirty="0">
              <a:cs typeface="B Titr" panose="00000700000000000000" pitchFamily="2" charset="-78"/>
            </a:endParaRPr>
          </a:p>
        </p:txBody>
      </p:sp>
    </p:spTree>
    <p:extLst>
      <p:ext uri="{BB962C8B-B14F-4D97-AF65-F5344CB8AC3E}">
        <p14:creationId xmlns:p14="http://schemas.microsoft.com/office/powerpoint/2010/main" val="1185833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1" y="309092"/>
            <a:ext cx="4181342"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714777" y="1017431"/>
            <a:ext cx="7920507" cy="4832092"/>
          </a:xfrm>
          <a:prstGeom prst="rect">
            <a:avLst/>
          </a:prstGeom>
          <a:noFill/>
        </p:spPr>
        <p:txBody>
          <a:bodyPr wrap="square" rtlCol="0">
            <a:spAutoFit/>
          </a:bodyPr>
          <a:lstStyle/>
          <a:p>
            <a:pPr algn="r" rtl="1"/>
            <a:r>
              <a:rPr lang="fa-IR" u="sng" dirty="0" smtClean="0">
                <a:cs typeface="B Titr" panose="00000700000000000000" pitchFamily="2" charset="-78"/>
              </a:rPr>
              <a:t>اقدامات شاخص 6</a:t>
            </a:r>
            <a:r>
              <a:rPr lang="fa-IR" dirty="0" smtClean="0">
                <a:cs typeface="B Titr" panose="00000700000000000000" pitchFamily="2" charset="-78"/>
              </a:rPr>
              <a:t>: </a:t>
            </a:r>
            <a:r>
              <a:rPr lang="fa-IR" b="1" dirty="0">
                <a:cs typeface="B Titr" panose="00000700000000000000" pitchFamily="2" charset="-78"/>
              </a:rPr>
              <a:t>وجود نظام ارزشیابی که مراحل اجرای برنامه و تاثیر تغییرات آن را مورد بررسی قرار </a:t>
            </a:r>
            <a:r>
              <a:rPr lang="fa-IR" b="1" dirty="0" smtClean="0">
                <a:cs typeface="B Titr" panose="00000700000000000000" pitchFamily="2" charset="-78"/>
              </a:rPr>
              <a:t>دهد</a:t>
            </a:r>
          </a:p>
          <a:p>
            <a:pPr algn="r" rtl="1"/>
            <a:endParaRPr lang="fa-IR" b="1" dirty="0">
              <a:cs typeface="B Titr" panose="00000700000000000000" pitchFamily="2" charset="-78"/>
            </a:endParaRPr>
          </a:p>
          <a:p>
            <a:pPr algn="r" rtl="1"/>
            <a:r>
              <a:rPr lang="fa-IR" b="1" u="sng" dirty="0" smtClean="0">
                <a:cs typeface="B Titr" panose="00000700000000000000" pitchFamily="2" charset="-78"/>
              </a:rPr>
              <a:t>پایش برنامه:</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افراد پایش کننده</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مراکز مورد پایش </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تعداد دفعات پایش در سال</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تهیه گزارش پایش و </a:t>
            </a:r>
            <a:r>
              <a:rPr lang="fa-IR" b="1" dirty="0" err="1" smtClean="0">
                <a:cs typeface="B Yagut" panose="00000400000000000000" pitchFamily="2" charset="-78"/>
              </a:rPr>
              <a:t>پسخوراند</a:t>
            </a:r>
            <a:r>
              <a:rPr lang="fa-IR" b="1" dirty="0" smtClean="0">
                <a:cs typeface="B Yagut" panose="00000400000000000000" pitchFamily="2" charset="-78"/>
              </a:rPr>
              <a:t> به مراکز پایش شده</a:t>
            </a:r>
          </a:p>
          <a:p>
            <a:pPr algn="r" rtl="1"/>
            <a:endParaRPr lang="fa-IR" b="1" dirty="0" smtClean="0">
              <a:cs typeface="B Yagut" panose="00000400000000000000" pitchFamily="2" charset="-78"/>
            </a:endParaRPr>
          </a:p>
          <a:p>
            <a:pPr algn="r" rtl="1"/>
            <a:r>
              <a:rPr lang="fa-IR" b="1" u="sng" dirty="0" smtClean="0">
                <a:cs typeface="B Titr" panose="00000700000000000000" pitchFamily="2" charset="-78"/>
              </a:rPr>
              <a:t>ارزشیابی برنامه:</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افراد ارزشیابی کننده</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چک لیست ها و فرم های ارزشیابی</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مراکز مورد ارزشیابی </a:t>
            </a:r>
          </a:p>
          <a:p>
            <a:pPr marL="285750" indent="-285750" algn="r" rtl="1">
              <a:spcAft>
                <a:spcPts val="600"/>
              </a:spcAft>
              <a:buFont typeface="Arial" panose="020B0604020202090204" pitchFamily="34" charset="0"/>
              <a:buChar char="•"/>
            </a:pPr>
            <a:r>
              <a:rPr lang="fa-IR" b="1" dirty="0" smtClean="0">
                <a:cs typeface="B Yagut" panose="00000400000000000000" pitchFamily="2" charset="-78"/>
              </a:rPr>
              <a:t>گزارش نتایج ارزشیابی</a:t>
            </a:r>
            <a:endParaRPr lang="en-US" b="1" dirty="0">
              <a:cs typeface="B Yagut" panose="00000400000000000000" pitchFamily="2" charset="-78"/>
            </a:endParaRPr>
          </a:p>
          <a:p>
            <a:pPr algn="r" rtl="1"/>
            <a:endParaRPr lang="en-US" sz="1600" u="sng" dirty="0">
              <a:cs typeface="B Titr" panose="00000700000000000000" pitchFamily="2" charset="-78"/>
            </a:endParaRPr>
          </a:p>
        </p:txBody>
      </p:sp>
    </p:spTree>
    <p:extLst>
      <p:ext uri="{BB962C8B-B14F-4D97-AF65-F5344CB8AC3E}">
        <p14:creationId xmlns:p14="http://schemas.microsoft.com/office/powerpoint/2010/main" val="4085241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18763" y="309092"/>
            <a:ext cx="4143778" cy="369332"/>
          </a:xfrm>
          <a:prstGeom prst="rect">
            <a:avLst/>
          </a:prstGeom>
          <a:noFill/>
        </p:spPr>
        <p:txBody>
          <a:bodyPr wrap="square" rtlCol="0">
            <a:spAutoFit/>
          </a:bodyPr>
          <a:lstStyle/>
          <a:p>
            <a:pPr algn="r" rtl="1"/>
            <a:r>
              <a:rPr lang="fa-IR" dirty="0" smtClean="0">
                <a:cs typeface="B Titr" panose="00000700000000000000" pitchFamily="2" charset="-78"/>
              </a:rPr>
              <a:t>فرم درخواست عضویت در شبکه ملی جامعه ایمن</a:t>
            </a:r>
            <a:endParaRPr lang="en-US" dirty="0">
              <a:cs typeface="B Titr" panose="00000700000000000000" pitchFamily="2" charset="-78"/>
            </a:endParaRPr>
          </a:p>
        </p:txBody>
      </p:sp>
      <p:sp>
        <p:nvSpPr>
          <p:cNvPr id="3" name="TextBox 2"/>
          <p:cNvSpPr txBox="1"/>
          <p:nvPr/>
        </p:nvSpPr>
        <p:spPr>
          <a:xfrm>
            <a:off x="202842" y="1267065"/>
            <a:ext cx="7920507" cy="3093154"/>
          </a:xfrm>
          <a:prstGeom prst="rect">
            <a:avLst/>
          </a:prstGeom>
          <a:noFill/>
        </p:spPr>
        <p:txBody>
          <a:bodyPr wrap="square" rtlCol="0">
            <a:spAutoFit/>
          </a:bodyPr>
          <a:lstStyle/>
          <a:p>
            <a:pPr algn="r" rtl="1"/>
            <a:r>
              <a:rPr lang="fa-IR" u="sng" dirty="0" smtClean="0">
                <a:cs typeface="B Titr" panose="00000700000000000000" pitchFamily="2" charset="-78"/>
              </a:rPr>
              <a:t>اقدامات شاخص 7</a:t>
            </a:r>
            <a:r>
              <a:rPr lang="fa-IR" dirty="0" smtClean="0">
                <a:cs typeface="B Titr" panose="00000700000000000000" pitchFamily="2" charset="-78"/>
              </a:rPr>
              <a:t>:  </a:t>
            </a:r>
            <a:r>
              <a:rPr lang="fa-IR" b="1" dirty="0">
                <a:cs typeface="B Titr" panose="00000700000000000000" pitchFamily="2" charset="-78"/>
              </a:rPr>
              <a:t>شرکت مستمر در شبکه ملی و جهانی جامعه </a:t>
            </a:r>
            <a:r>
              <a:rPr lang="fa-IR" b="1" dirty="0" smtClean="0">
                <a:cs typeface="B Titr" panose="00000700000000000000" pitchFamily="2" charset="-78"/>
              </a:rPr>
              <a:t>ایمن</a:t>
            </a:r>
          </a:p>
          <a:p>
            <a:pPr algn="r" rtl="1"/>
            <a:endParaRPr lang="fa-IR" b="1" dirty="0">
              <a:cs typeface="B Titr" panose="00000700000000000000" pitchFamily="2" charset="-78"/>
            </a:endParaRP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سال آغاز برنامه</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سال پیوستن به شبکه ملی </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سال تمدید عضویت</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برگزاری سمینار یا کنفرانس جامعه ایمن به صورت استانی یا منطقه ای یا کشوری</a:t>
            </a:r>
          </a:p>
          <a:p>
            <a:pPr marL="285750" indent="-285750" algn="r" rtl="1">
              <a:lnSpc>
                <a:spcPct val="150000"/>
              </a:lnSpc>
              <a:buFont typeface="Arial" panose="020B0604020202090204" pitchFamily="34" charset="0"/>
              <a:buChar char="•"/>
            </a:pPr>
            <a:r>
              <a:rPr lang="fa-IR" b="1" dirty="0" smtClean="0">
                <a:cs typeface="B Yagut" panose="00000400000000000000" pitchFamily="2" charset="-78"/>
              </a:rPr>
              <a:t>سال پیوستن به شبکه جهانی </a:t>
            </a:r>
            <a:endParaRPr lang="en-US" b="1" dirty="0">
              <a:cs typeface="B Yagut" panose="00000400000000000000" pitchFamily="2" charset="-78"/>
            </a:endParaRPr>
          </a:p>
          <a:p>
            <a:pPr marL="285750" indent="-285750" algn="r" rtl="1">
              <a:lnSpc>
                <a:spcPct val="150000"/>
              </a:lnSpc>
              <a:buFont typeface="Arial" panose="020B0604020202090204" pitchFamily="34" charset="0"/>
              <a:buChar char="•"/>
            </a:pPr>
            <a:endParaRPr lang="en-US" sz="1600" u="sng" dirty="0">
              <a:cs typeface="B Yagut" panose="00000400000000000000" pitchFamily="2" charset="-78"/>
            </a:endParaRPr>
          </a:p>
        </p:txBody>
      </p:sp>
      <p:sp>
        <p:nvSpPr>
          <p:cNvPr id="4" name="TextBox 3"/>
          <p:cNvSpPr txBox="1"/>
          <p:nvPr/>
        </p:nvSpPr>
        <p:spPr>
          <a:xfrm>
            <a:off x="2018763" y="4713668"/>
            <a:ext cx="6104586" cy="1569660"/>
          </a:xfrm>
          <a:prstGeom prst="rect">
            <a:avLst/>
          </a:prstGeom>
          <a:noFill/>
        </p:spPr>
        <p:txBody>
          <a:bodyPr wrap="square" rtlCol="0">
            <a:spAutoFit/>
          </a:bodyPr>
          <a:lstStyle/>
          <a:p>
            <a:pPr algn="r" rtl="1"/>
            <a:r>
              <a:rPr lang="fa-IR" sz="1600" u="sng" dirty="0" smtClean="0">
                <a:cs typeface="B Titr" panose="00000700000000000000" pitchFamily="2" charset="-78"/>
              </a:rPr>
              <a:t>محدودیت ها و چالش های برنامه:</a:t>
            </a:r>
          </a:p>
          <a:p>
            <a:pPr algn="r" rtl="1"/>
            <a:r>
              <a:rPr lang="fa-IR" sz="1600" dirty="0" smtClean="0">
                <a:cs typeface="B Titr" panose="00000700000000000000" pitchFamily="2" charset="-78"/>
              </a:rPr>
              <a:t>......</a:t>
            </a:r>
          </a:p>
          <a:p>
            <a:pPr algn="r" rtl="1"/>
            <a:r>
              <a:rPr lang="fa-IR" sz="1600" dirty="0" smtClean="0">
                <a:cs typeface="B Titr" panose="00000700000000000000" pitchFamily="2" charset="-78"/>
              </a:rPr>
              <a:t>......</a:t>
            </a:r>
          </a:p>
          <a:p>
            <a:pPr algn="r" rtl="1"/>
            <a:r>
              <a:rPr lang="fa-IR" sz="1600" u="sng" dirty="0" smtClean="0">
                <a:cs typeface="B Titr" panose="00000700000000000000" pitchFamily="2" charset="-78"/>
              </a:rPr>
              <a:t>اقداماتی که برای رفع چالش ها انجام گرفته است:</a:t>
            </a:r>
          </a:p>
          <a:p>
            <a:pPr algn="r" rtl="1"/>
            <a:r>
              <a:rPr lang="fa-IR" sz="1600" dirty="0" smtClean="0">
                <a:cs typeface="B Titr" panose="00000700000000000000" pitchFamily="2" charset="-78"/>
              </a:rPr>
              <a:t>.....</a:t>
            </a:r>
          </a:p>
          <a:p>
            <a:pPr algn="r" rtl="1"/>
            <a:r>
              <a:rPr lang="fa-IR" sz="1600" dirty="0" smtClean="0">
                <a:cs typeface="B Titr" panose="00000700000000000000" pitchFamily="2" charset="-78"/>
              </a:rPr>
              <a:t>.....</a:t>
            </a:r>
          </a:p>
        </p:txBody>
      </p:sp>
    </p:spTree>
    <p:extLst>
      <p:ext uri="{BB962C8B-B14F-4D97-AF65-F5344CB8AC3E}">
        <p14:creationId xmlns:p14="http://schemas.microsoft.com/office/powerpoint/2010/main" val="2665542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762001" y="1033154"/>
            <a:ext cx="7467600" cy="5291446"/>
          </a:xfrm>
          <a:prstGeom prst="frame">
            <a:avLst/>
          </a:prstGeom>
          <a:solidFill>
            <a:srgbClr val="66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AEA"/>
              </a:solidFill>
            </a:endParaRPr>
          </a:p>
        </p:txBody>
      </p:sp>
      <p:sp>
        <p:nvSpPr>
          <p:cNvPr id="3" name="TextBox 2"/>
          <p:cNvSpPr txBox="1"/>
          <p:nvPr/>
        </p:nvSpPr>
        <p:spPr>
          <a:xfrm>
            <a:off x="1772393" y="1800508"/>
            <a:ext cx="5263737" cy="3970318"/>
          </a:xfrm>
          <a:prstGeom prst="rect">
            <a:avLst/>
          </a:prstGeom>
          <a:noFill/>
        </p:spPr>
        <p:txBody>
          <a:bodyPr wrap="square" rtlCol="0">
            <a:spAutoFit/>
          </a:bodyPr>
          <a:lstStyle/>
          <a:p>
            <a:pPr algn="just" rtl="1"/>
            <a:r>
              <a:rPr lang="fa-IR" sz="2800" dirty="0" smtClean="0">
                <a:cs typeface="B Titr" panose="00000700000000000000" pitchFamily="2" charset="-78"/>
              </a:rPr>
              <a:t>پس از به عضویت درآمدن شهرستان مجری برنامه جامعه ایمن در شبکه ملی یا شبکه جهانی نباید استمرار برنامه تضعیف شود.</a:t>
            </a:r>
          </a:p>
          <a:p>
            <a:pPr algn="just" rtl="1"/>
            <a:r>
              <a:rPr lang="fa-IR" sz="2800" dirty="0" smtClean="0">
                <a:cs typeface="B Titr" panose="00000700000000000000" pitchFamily="2" charset="-78"/>
              </a:rPr>
              <a:t>استمرار برنامه جامعه ایمن از اهمیت زیادی برخوردار است. </a:t>
            </a:r>
          </a:p>
          <a:p>
            <a:pPr algn="just" rtl="1"/>
            <a:r>
              <a:rPr lang="fa-IR" sz="2800" dirty="0" smtClean="0">
                <a:cs typeface="B Titr" panose="00000700000000000000" pitchFamily="2" charset="-78"/>
              </a:rPr>
              <a:t>تنها برنامه ای که مستمر باشد می تواند شاهد به ثمر رسیدن اهداف مورد انتظارش باشد.</a:t>
            </a:r>
            <a:endParaRPr lang="en-US" sz="2800" dirty="0">
              <a:cs typeface="B Titr" panose="00000700000000000000" pitchFamily="2" charset="-78"/>
            </a:endParaRPr>
          </a:p>
        </p:txBody>
      </p:sp>
    </p:spTree>
    <p:extLst>
      <p:ext uri="{BB962C8B-B14F-4D97-AF65-F5344CB8AC3E}">
        <p14:creationId xmlns:p14="http://schemas.microsoft.com/office/powerpoint/2010/main" val="3815857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4613" y="164253"/>
            <a:ext cx="4035287" cy="830997"/>
          </a:xfrm>
          <a:prstGeom prst="rect">
            <a:avLst/>
          </a:prstGeom>
          <a:solidFill>
            <a:schemeClr val="bg2">
              <a:lumMod val="75000"/>
            </a:schemeClr>
          </a:solidFill>
        </p:spPr>
        <p:txBody>
          <a:bodyPr wrap="square" rtlCol="0">
            <a:spAutoFit/>
          </a:bodyPr>
          <a:lstStyle/>
          <a:p>
            <a:r>
              <a:rPr lang="en-US" sz="2400" b="1" dirty="0" smtClean="0">
                <a:solidFill>
                  <a:srgbClr val="EAEAEA"/>
                </a:solidFill>
              </a:rPr>
              <a:t>http://www.health.gov.ir/ncdc/injury</a:t>
            </a:r>
            <a:endParaRPr lang="en-US" sz="2400" b="1" dirty="0">
              <a:solidFill>
                <a:srgbClr val="EAEAEA"/>
              </a:solidFill>
            </a:endParaRPr>
          </a:p>
        </p:txBody>
      </p:sp>
      <p:pic>
        <p:nvPicPr>
          <p:cNvPr id="3" name="Picture 2"/>
          <p:cNvPicPr/>
          <p:nvPr/>
        </p:nvPicPr>
        <p:blipFill rotWithShape="1">
          <a:blip r:embed="rId2">
            <a:extLst>
              <a:ext uri="{28A0092B-C50C-407E-A947-70E740481C1C}">
                <a14:useLocalDpi xmlns:a14="http://schemas.microsoft.com/office/drawing/2010/main" val="0"/>
              </a:ext>
            </a:extLst>
          </a:blip>
          <a:srcRect l="2404" t="16459" b="5505"/>
          <a:stretch/>
        </p:blipFill>
        <p:spPr bwMode="auto">
          <a:xfrm>
            <a:off x="434662" y="746975"/>
            <a:ext cx="8277896" cy="5962918"/>
          </a:xfrm>
          <a:prstGeom prst="rect">
            <a:avLst/>
          </a:prstGeom>
          <a:ln>
            <a:noFill/>
          </a:ln>
          <a:extLst>
            <a:ext uri="{53640926-AAD7-44D8-BBD7-CCE9431645EC}">
              <a14:shadowObscured xmlns:a14="http://schemas.microsoft.com/office/drawing/2010/main"/>
            </a:ext>
          </a:extLst>
        </p:spPr>
      </p:pic>
      <p:sp>
        <p:nvSpPr>
          <p:cNvPr id="4" name="Oval 3"/>
          <p:cNvSpPr/>
          <p:nvPr/>
        </p:nvSpPr>
        <p:spPr>
          <a:xfrm>
            <a:off x="7698346" y="4546242"/>
            <a:ext cx="1120462" cy="66970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AEA"/>
              </a:solidFill>
            </a:endParaRPr>
          </a:p>
        </p:txBody>
      </p:sp>
      <p:cxnSp>
        <p:nvCxnSpPr>
          <p:cNvPr id="6" name="Straight Arrow Connector 5"/>
          <p:cNvCxnSpPr/>
          <p:nvPr/>
        </p:nvCxnSpPr>
        <p:spPr>
          <a:xfrm>
            <a:off x="7109137" y="3889420"/>
            <a:ext cx="569890" cy="6568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9268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1923" t="17310" b="6072"/>
          <a:stretch/>
        </p:blipFill>
        <p:spPr bwMode="auto">
          <a:xfrm>
            <a:off x="164206" y="244697"/>
            <a:ext cx="8751194" cy="6413679"/>
          </a:xfrm>
          <a:prstGeom prst="rect">
            <a:avLst/>
          </a:prstGeom>
          <a:ln>
            <a:noFill/>
          </a:ln>
          <a:extLst>
            <a:ext uri="{53640926-AAD7-44D8-BBD7-CCE9431645EC}">
              <a14:shadowObscured xmlns:a14="http://schemas.microsoft.com/office/drawing/2010/main"/>
            </a:ext>
          </a:extLst>
        </p:spPr>
      </p:pic>
      <p:sp>
        <p:nvSpPr>
          <p:cNvPr id="4" name="Oval 3"/>
          <p:cNvSpPr/>
          <p:nvPr/>
        </p:nvSpPr>
        <p:spPr>
          <a:xfrm>
            <a:off x="1651716" y="1828801"/>
            <a:ext cx="5631287" cy="16227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AEA"/>
              </a:solidFill>
            </a:endParaRPr>
          </a:p>
        </p:txBody>
      </p:sp>
    </p:spTree>
    <p:extLst>
      <p:ext uri="{BB962C8B-B14F-4D97-AF65-F5344CB8AC3E}">
        <p14:creationId xmlns:p14="http://schemas.microsoft.com/office/powerpoint/2010/main" val="454859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3872" y="2497361"/>
            <a:ext cx="7360275" cy="1077218"/>
          </a:xfrm>
          <a:prstGeom prst="rect">
            <a:avLst/>
          </a:prstGeom>
        </p:spPr>
        <p:txBody>
          <a:bodyPr wrap="square">
            <a:spAutoFit/>
          </a:bodyPr>
          <a:lstStyle/>
          <a:p>
            <a:r>
              <a:rPr lang="en-US" sz="3200" b="1" dirty="0"/>
              <a:t>ISCCC </a:t>
            </a:r>
            <a:r>
              <a:rPr lang="en-US" sz="3200" b="1" dirty="0" smtClean="0"/>
              <a:t> (International </a:t>
            </a:r>
            <a:r>
              <a:rPr lang="en-US" sz="3200" b="1" dirty="0"/>
              <a:t>Safe Community Certifying </a:t>
            </a:r>
            <a:r>
              <a:rPr lang="en-US" sz="3200" b="1" dirty="0" smtClean="0"/>
              <a:t>Centre)</a:t>
            </a:r>
            <a:endParaRPr lang="en-US" sz="3200" dirty="0"/>
          </a:p>
        </p:txBody>
      </p:sp>
      <p:sp>
        <p:nvSpPr>
          <p:cNvPr id="3" name="TextBox 2"/>
          <p:cNvSpPr txBox="1"/>
          <p:nvPr/>
        </p:nvSpPr>
        <p:spPr>
          <a:xfrm>
            <a:off x="2975021" y="3674883"/>
            <a:ext cx="2366493" cy="954107"/>
          </a:xfrm>
          <a:prstGeom prst="rect">
            <a:avLst/>
          </a:prstGeom>
          <a:solidFill>
            <a:srgbClr val="FFFF00"/>
          </a:solidFill>
          <a:ln>
            <a:solidFill>
              <a:schemeClr val="tx1"/>
            </a:solidFill>
          </a:ln>
        </p:spPr>
        <p:txBody>
          <a:bodyPr wrap="square" rtlCol="0">
            <a:spAutoFit/>
          </a:bodyPr>
          <a:lstStyle/>
          <a:p>
            <a:r>
              <a:rPr lang="en-US" sz="2800" b="1" dirty="0" smtClean="0">
                <a:solidFill>
                  <a:srgbClr val="EAEAEA"/>
                </a:solidFill>
              </a:rPr>
              <a:t>https://isccc.global</a:t>
            </a:r>
            <a:endParaRPr lang="en-US" sz="2800" b="1" dirty="0">
              <a:solidFill>
                <a:srgbClr val="EAEAEA"/>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8578" y="894649"/>
            <a:ext cx="1853501" cy="1257771"/>
          </a:xfrm>
          <a:prstGeom prst="rect">
            <a:avLst/>
          </a:prstGeom>
        </p:spPr>
      </p:pic>
      <p:sp>
        <p:nvSpPr>
          <p:cNvPr id="5" name="Rectangle 4"/>
          <p:cNvSpPr/>
          <p:nvPr/>
        </p:nvSpPr>
        <p:spPr>
          <a:xfrm>
            <a:off x="3358167" y="4790851"/>
            <a:ext cx="1600200" cy="646331"/>
          </a:xfrm>
          <a:prstGeom prst="rect">
            <a:avLst/>
          </a:prstGeom>
        </p:spPr>
        <p:txBody>
          <a:bodyPr wrap="square">
            <a:spAutoFit/>
          </a:bodyPr>
          <a:lstStyle/>
          <a:p>
            <a:r>
              <a:rPr lang="en-US" b="1" dirty="0" smtClean="0">
                <a:solidFill>
                  <a:srgbClr val="EAEAEA"/>
                </a:solidFill>
              </a:rPr>
              <a:t>Stockholm - Sweden </a:t>
            </a:r>
            <a:endParaRPr lang="en-US" b="1" dirty="0">
              <a:solidFill>
                <a:srgbClr val="EAEAEA"/>
              </a:solidFill>
            </a:endParaRPr>
          </a:p>
        </p:txBody>
      </p:sp>
    </p:spTree>
    <p:extLst>
      <p:ext uri="{BB962C8B-B14F-4D97-AF65-F5344CB8AC3E}">
        <p14:creationId xmlns:p14="http://schemas.microsoft.com/office/powerpoint/2010/main" val="250972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1363" t="21032" r="11540" b="13615"/>
          <a:stretch/>
        </p:blipFill>
        <p:spPr>
          <a:xfrm>
            <a:off x="0" y="0"/>
            <a:ext cx="9144000" cy="6858000"/>
          </a:xfrm>
          <a:prstGeom prst="rect">
            <a:avLst/>
          </a:prstGeom>
        </p:spPr>
      </p:pic>
      <p:sp>
        <p:nvSpPr>
          <p:cNvPr id="3" name="TextBox 2"/>
          <p:cNvSpPr txBox="1"/>
          <p:nvPr/>
        </p:nvSpPr>
        <p:spPr>
          <a:xfrm>
            <a:off x="2948050" y="323169"/>
            <a:ext cx="2607796" cy="954107"/>
          </a:xfrm>
          <a:prstGeom prst="rect">
            <a:avLst/>
          </a:prstGeom>
          <a:solidFill>
            <a:schemeClr val="bg2">
              <a:lumMod val="75000"/>
            </a:schemeClr>
          </a:solidFill>
        </p:spPr>
        <p:txBody>
          <a:bodyPr wrap="square" rtlCol="0">
            <a:spAutoFit/>
          </a:bodyPr>
          <a:lstStyle/>
          <a:p>
            <a:r>
              <a:rPr lang="en-US" sz="2800" b="1" dirty="0" smtClean="0">
                <a:solidFill>
                  <a:srgbClr val="EAEAEA"/>
                </a:solidFill>
              </a:rPr>
              <a:t>https://isccc.global</a:t>
            </a:r>
            <a:endParaRPr lang="en-US" sz="2800" b="1" dirty="0">
              <a:solidFill>
                <a:srgbClr val="EAEAEA"/>
              </a:solidFill>
            </a:endParaRPr>
          </a:p>
        </p:txBody>
      </p:sp>
      <p:sp>
        <p:nvSpPr>
          <p:cNvPr id="4" name="Oval 3"/>
          <p:cNvSpPr/>
          <p:nvPr/>
        </p:nvSpPr>
        <p:spPr>
          <a:xfrm>
            <a:off x="1789043" y="1245704"/>
            <a:ext cx="1023731" cy="609600"/>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000000"/>
              </a:solidFill>
            </a:endParaRPr>
          </a:p>
        </p:txBody>
      </p:sp>
      <p:cxnSp>
        <p:nvCxnSpPr>
          <p:cNvPr id="6" name="Straight Arrow Connector 5"/>
          <p:cNvCxnSpPr/>
          <p:nvPr/>
        </p:nvCxnSpPr>
        <p:spPr>
          <a:xfrm>
            <a:off x="1918253" y="629355"/>
            <a:ext cx="238539" cy="43407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7697777"/>
      </p:ext>
    </p:extLst>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smtClean="0">
                <a:cs typeface="B Titr" pitchFamily="2" charset="-78"/>
              </a:rPr>
              <a:t>گونه </a:t>
            </a:r>
            <a:r>
              <a:rPr lang="fa-IR" sz="4000" dirty="0">
                <a:cs typeface="B Titr" pitchFamily="2" charset="-78"/>
              </a:rPr>
              <a:t>های خطرناک خانواده </a:t>
            </a:r>
            <a:r>
              <a:rPr lang="fa-IR" sz="4000" dirty="0" smtClean="0">
                <a:cs typeface="B Titr" pitchFamily="2" charset="-78"/>
              </a:rPr>
              <a:t>ویپریده</a:t>
            </a:r>
            <a:endParaRPr lang="en-US" sz="4000" dirty="0">
              <a:cs typeface="B Titr" pitchFamily="2" charset="-78"/>
            </a:endParaRPr>
          </a:p>
        </p:txBody>
      </p:sp>
      <p:sp>
        <p:nvSpPr>
          <p:cNvPr id="3" name="Content Placeholder 2"/>
          <p:cNvSpPr>
            <a:spLocks noGrp="1"/>
          </p:cNvSpPr>
          <p:nvPr>
            <p:ph sz="quarter" idx="1"/>
          </p:nvPr>
        </p:nvSpPr>
        <p:spPr>
          <a:xfrm>
            <a:off x="457200" y="1752600"/>
            <a:ext cx="7467600" cy="4648200"/>
          </a:xfrm>
        </p:spPr>
        <p:txBody>
          <a:bodyPr>
            <a:normAutofit fontScale="47500" lnSpcReduction="20000"/>
          </a:bodyPr>
          <a:lstStyle/>
          <a:p>
            <a:pPr algn="r" rtl="1">
              <a:buFont typeface="Wingdings" panose="05000000000000000000" pitchFamily="2" charset="2"/>
              <a:buChar char="v"/>
            </a:pPr>
            <a:r>
              <a:rPr lang="fa-IR" sz="5900" b="1" dirty="0" smtClean="0">
                <a:cs typeface="B Nazanin" pitchFamily="2" charset="-78"/>
              </a:rPr>
              <a:t>گرزه مار</a:t>
            </a:r>
          </a:p>
          <a:p>
            <a:pPr algn="r" rtl="1">
              <a:buFont typeface="Wingdings" panose="05000000000000000000" pitchFamily="2" charset="2"/>
              <a:buChar char="v"/>
            </a:pPr>
            <a:r>
              <a:rPr lang="fa-IR" sz="5900" b="1" dirty="0" smtClean="0">
                <a:cs typeface="B Nazanin" pitchFamily="2" charset="-78"/>
              </a:rPr>
              <a:t>مار جعفری</a:t>
            </a:r>
          </a:p>
          <a:p>
            <a:pPr algn="r" rtl="1">
              <a:buFont typeface="Wingdings" panose="05000000000000000000" pitchFamily="2" charset="2"/>
              <a:buChar char="v"/>
            </a:pPr>
            <a:r>
              <a:rPr lang="fa-IR" sz="5900" b="1" dirty="0" smtClean="0">
                <a:cs typeface="B Nazanin" pitchFamily="2" charset="-78"/>
              </a:rPr>
              <a:t>افعی زنجانی</a:t>
            </a:r>
          </a:p>
          <a:p>
            <a:pPr algn="r" rtl="1">
              <a:buFont typeface="Wingdings" panose="05000000000000000000" pitchFamily="2" charset="2"/>
              <a:buChar char="v"/>
            </a:pPr>
            <a:r>
              <a:rPr lang="fa-IR" sz="5900" b="1" dirty="0" smtClean="0">
                <a:cs typeface="B Nazanin" pitchFamily="2" charset="-78"/>
              </a:rPr>
              <a:t>افعی تکابی</a:t>
            </a:r>
          </a:p>
          <a:p>
            <a:pPr algn="r" rtl="1">
              <a:buFont typeface="Wingdings" panose="05000000000000000000" pitchFamily="2" charset="2"/>
              <a:buChar char="v"/>
            </a:pPr>
            <a:r>
              <a:rPr lang="fa-IR" sz="5900" b="1" dirty="0" smtClean="0">
                <a:cs typeface="B Nazanin" pitchFamily="2" charset="-78"/>
              </a:rPr>
              <a:t>افعی البرزی</a:t>
            </a:r>
          </a:p>
          <a:p>
            <a:pPr algn="r" rtl="1">
              <a:buFont typeface="Wingdings" panose="05000000000000000000" pitchFamily="2" charset="2"/>
              <a:buChar char="v"/>
            </a:pPr>
            <a:r>
              <a:rPr lang="fa-IR" sz="5900" b="1" dirty="0" smtClean="0">
                <a:cs typeface="B Nazanin" pitchFamily="2" charset="-78"/>
              </a:rPr>
              <a:t>افعی دماوندی (طلحه مار)</a:t>
            </a:r>
          </a:p>
          <a:p>
            <a:pPr algn="r" rtl="1">
              <a:buFont typeface="Wingdings" panose="05000000000000000000" pitchFamily="2" charset="2"/>
              <a:buChar char="v"/>
            </a:pPr>
            <a:r>
              <a:rPr lang="fa-IR" sz="5900" b="1" dirty="0" smtClean="0">
                <a:cs typeface="B Nazanin" pitchFamily="2" charset="-78"/>
              </a:rPr>
              <a:t>افعی شاخ‌دار خوزستانی</a:t>
            </a:r>
          </a:p>
          <a:p>
            <a:pPr algn="r" rtl="1">
              <a:buFont typeface="Wingdings" panose="05000000000000000000" pitchFamily="2" charset="2"/>
              <a:buChar char="v"/>
            </a:pPr>
            <a:r>
              <a:rPr lang="fa-IR" sz="5900" b="1" dirty="0" smtClean="0">
                <a:cs typeface="B Nazanin" pitchFamily="2" charset="-78"/>
              </a:rPr>
              <a:t>مار شاخ دار ایرانی</a:t>
            </a:r>
          </a:p>
          <a:p>
            <a:pPr algn="r" rtl="1">
              <a:buFont typeface="Wingdings" panose="05000000000000000000" pitchFamily="2" charset="2"/>
              <a:buChar char="v"/>
            </a:pPr>
            <a:r>
              <a:rPr lang="fa-IR" sz="5900" b="1" dirty="0" smtClean="0">
                <a:cs typeface="B Nazanin" pitchFamily="2" charset="-78"/>
              </a:rPr>
              <a:t>کک مار</a:t>
            </a:r>
          </a:p>
          <a:p>
            <a:pPr algn="r" rtl="1">
              <a:buFont typeface="Wingdings" panose="05000000000000000000" pitchFamily="2" charset="2"/>
              <a:buChar char="v"/>
            </a:pPr>
            <a:r>
              <a:rPr lang="fa-IR" sz="5900" b="1" dirty="0" smtClean="0">
                <a:cs typeface="B Nazanin" pitchFamily="2" charset="-78"/>
              </a:rPr>
              <a:t>افعی قفقازی</a:t>
            </a:r>
          </a:p>
          <a:p>
            <a:pPr algn="r" rtl="1">
              <a:buFont typeface="Wingdings" panose="05000000000000000000" pitchFamily="2" charset="2"/>
              <a:buChar char="v"/>
            </a:pPr>
            <a:endParaRPr lang="en-US" sz="3600" b="1" dirty="0">
              <a:cs typeface="B Nazanin" pitchFamily="2" charset="-78"/>
            </a:endParaRPr>
          </a:p>
        </p:txBody>
      </p:sp>
    </p:spTree>
    <p:extLst>
      <p:ext uri="{BB962C8B-B14F-4D97-AF65-F5344CB8AC3E}">
        <p14:creationId xmlns:p14="http://schemas.microsoft.com/office/powerpoint/2010/main" val="3887573451"/>
      </p:ext>
    </p:extLst>
  </p:cSld>
  <p:clrMapOvr>
    <a:masterClrMapping/>
  </p:clrMapOvr>
  <p:transition>
    <p:dissolv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2635" t="15211" r="25326" b="5540"/>
          <a:stretch/>
        </p:blipFill>
        <p:spPr>
          <a:xfrm>
            <a:off x="618187" y="193178"/>
            <a:ext cx="8113691" cy="6516711"/>
          </a:xfrm>
          <a:prstGeom prst="rect">
            <a:avLst/>
          </a:prstGeom>
        </p:spPr>
      </p:pic>
      <p:sp>
        <p:nvSpPr>
          <p:cNvPr id="3" name="Oval 2"/>
          <p:cNvSpPr/>
          <p:nvPr/>
        </p:nvSpPr>
        <p:spPr>
          <a:xfrm>
            <a:off x="7360275" y="875761"/>
            <a:ext cx="676141" cy="4378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AEA"/>
              </a:solidFill>
            </a:endParaRPr>
          </a:p>
        </p:txBody>
      </p:sp>
      <p:sp>
        <p:nvSpPr>
          <p:cNvPr id="4" name="Oval 3"/>
          <p:cNvSpPr/>
          <p:nvPr/>
        </p:nvSpPr>
        <p:spPr>
          <a:xfrm>
            <a:off x="3205230" y="3318454"/>
            <a:ext cx="1759576" cy="4378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AEA"/>
              </a:solidFill>
            </a:endParaRPr>
          </a:p>
        </p:txBody>
      </p:sp>
      <p:cxnSp>
        <p:nvCxnSpPr>
          <p:cNvPr id="6" name="Straight Arrow Connector 5"/>
          <p:cNvCxnSpPr/>
          <p:nvPr/>
        </p:nvCxnSpPr>
        <p:spPr>
          <a:xfrm flipH="1">
            <a:off x="8190964" y="695458"/>
            <a:ext cx="309093" cy="36060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804652" y="3090927"/>
            <a:ext cx="726047" cy="36060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6246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81400" y="0"/>
            <a:ext cx="3200400" cy="369332"/>
          </a:xfrm>
          <a:prstGeom prst="rect">
            <a:avLst/>
          </a:prstGeom>
          <a:solidFill>
            <a:schemeClr val="tx1"/>
          </a:solidFill>
        </p:spPr>
        <p:txBody>
          <a:bodyPr wrap="square" rtlCol="0">
            <a:spAutoFit/>
          </a:bodyPr>
          <a:lstStyle/>
          <a:p>
            <a:endParaRPr lang="en-US" dirty="0">
              <a:solidFill>
                <a:prstClr val="black"/>
              </a:solidFill>
            </a:endParaRPr>
          </a:p>
        </p:txBody>
      </p:sp>
    </p:spTree>
    <p:extLst>
      <p:ext uri="{BB962C8B-B14F-4D97-AF65-F5344CB8AC3E}">
        <p14:creationId xmlns:p14="http://schemas.microsoft.com/office/powerpoint/2010/main" val="2237351343"/>
      </p:ext>
    </p:extLst>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گرزه مار</a:t>
            </a:r>
            <a:endParaRPr lang="en-US" sz="4400" dirty="0">
              <a:cs typeface="B Titr" pitchFamily="2" charset="-78"/>
            </a:endParaRPr>
          </a:p>
        </p:txBody>
      </p:sp>
      <p:sp>
        <p:nvSpPr>
          <p:cNvPr id="3" name="Content Placeholder 2"/>
          <p:cNvSpPr>
            <a:spLocks noGrp="1"/>
          </p:cNvSpPr>
          <p:nvPr>
            <p:ph sz="quarter" idx="1"/>
          </p:nvPr>
        </p:nvSpPr>
        <p:spPr>
          <a:xfrm>
            <a:off x="4800600" y="1905000"/>
            <a:ext cx="3733800" cy="1752600"/>
          </a:xfrm>
        </p:spPr>
        <p:txBody>
          <a:bodyPr/>
          <a:lstStyle/>
          <a:p>
            <a:pPr algn="r" rtl="1"/>
            <a:r>
              <a:rPr lang="fa-IR" dirty="0" smtClean="0">
                <a:cs typeface="B Titr" pitchFamily="2" charset="-78"/>
              </a:rPr>
              <a:t>پراکندگی جغرافیایی : </a:t>
            </a:r>
          </a:p>
          <a:p>
            <a:pPr algn="r" rtl="1">
              <a:buNone/>
            </a:pPr>
            <a:r>
              <a:rPr lang="fa-IR" dirty="0" smtClean="0"/>
              <a:t>مناطق مختلف کشور</a:t>
            </a:r>
            <a:endParaRPr lang="en-US" dirty="0"/>
          </a:p>
        </p:txBody>
      </p:sp>
      <p:sp>
        <p:nvSpPr>
          <p:cNvPr id="6" name="Content Placeholder 2"/>
          <p:cNvSpPr txBox="1">
            <a:spLocks/>
          </p:cNvSpPr>
          <p:nvPr/>
        </p:nvSpPr>
        <p:spPr>
          <a:xfrm>
            <a:off x="304800" y="5562600"/>
            <a:ext cx="4724400" cy="990600"/>
          </a:xfrm>
          <a:prstGeom prst="rect">
            <a:avLst/>
          </a:prstGeom>
        </p:spPr>
        <p:txBody>
          <a:bodyPr vert="horz">
            <a:normAutofit lnSpcReduction="10000"/>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مردمک چشم عمودی، رنگ بدن خاکستری روشن یا تیره یا نقره ای متمایل به سیاه</a:t>
            </a:r>
            <a:r>
              <a:rPr lang="fa-IR" sz="2000" b="1" dirty="0">
                <a:solidFill>
                  <a:prstClr val="black"/>
                </a:solidFill>
                <a:cs typeface="B Nazanin" pitchFamily="2" charset="-78"/>
              </a:rPr>
              <a:t>،</a:t>
            </a:r>
            <a:r>
              <a:rPr lang="fa-IR" sz="2000" b="1" dirty="0" smtClean="0">
                <a:solidFill>
                  <a:prstClr val="black"/>
                </a:solidFill>
                <a:cs typeface="B Nazanin" pitchFamily="2" charset="-78"/>
              </a:rPr>
              <a:t> حداکثر طول 168 سانتی متر و دم 20 سانتی متر</a:t>
            </a:r>
            <a:endParaRPr lang="en-US" sz="2000" b="1" dirty="0">
              <a:solidFill>
                <a:prstClr val="black"/>
              </a:solidFill>
              <a:cs typeface="B Nazanin" pitchFamily="2" charset="-78"/>
            </a:endParaRPr>
          </a:p>
        </p:txBody>
      </p:sp>
      <p:pic>
        <p:nvPicPr>
          <p:cNvPr id="11266" name="Picture 2"/>
          <p:cNvPicPr>
            <a:picLocks noChangeAspect="1" noChangeArrowheads="1"/>
          </p:cNvPicPr>
          <p:nvPr/>
        </p:nvPicPr>
        <p:blipFill>
          <a:blip r:embed="rId2"/>
          <a:srcRect/>
          <a:stretch>
            <a:fillRect/>
          </a:stretch>
        </p:blipFill>
        <p:spPr bwMode="auto">
          <a:xfrm>
            <a:off x="609600" y="1356101"/>
            <a:ext cx="3733800" cy="3986939"/>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5181600" y="3671455"/>
            <a:ext cx="3676650" cy="2918744"/>
          </a:xfrm>
          <a:prstGeom prst="rect">
            <a:avLst/>
          </a:prstGeom>
          <a:noFill/>
          <a:ln w="9525">
            <a:noFill/>
            <a:miter lim="800000"/>
            <a:headEnd/>
            <a:tailEnd/>
          </a:ln>
          <a:effectLst/>
        </p:spPr>
      </p:pic>
    </p:spTree>
    <p:extLst>
      <p:ext uri="{BB962C8B-B14F-4D97-AF65-F5344CB8AC3E}">
        <p14:creationId xmlns:p14="http://schemas.microsoft.com/office/powerpoint/2010/main" val="3075273471"/>
      </p:ext>
    </p:extLst>
  </p:cSld>
  <p:clrMapOvr>
    <a:masterClrMapping/>
  </p:clrMapOvr>
  <p:transition>
    <p:checke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مار جعفری</a:t>
            </a:r>
            <a:endParaRPr lang="en-US" sz="4400" dirty="0">
              <a:cs typeface="B Titr" pitchFamily="2" charset="-78"/>
            </a:endParaRPr>
          </a:p>
        </p:txBody>
      </p:sp>
      <p:sp>
        <p:nvSpPr>
          <p:cNvPr id="3" name="Content Placeholder 2"/>
          <p:cNvSpPr>
            <a:spLocks noGrp="1"/>
          </p:cNvSpPr>
          <p:nvPr>
            <p:ph sz="quarter" idx="1"/>
          </p:nvPr>
        </p:nvSpPr>
        <p:spPr>
          <a:xfrm>
            <a:off x="4495800" y="1905000"/>
            <a:ext cx="4038600" cy="1752600"/>
          </a:xfrm>
        </p:spPr>
        <p:txBody>
          <a:bodyPr>
            <a:normAutofit fontScale="77500" lnSpcReduction="20000"/>
          </a:bodyPr>
          <a:lstStyle/>
          <a:p>
            <a:pPr algn="r" rtl="1"/>
            <a:r>
              <a:rPr lang="fa-IR" dirty="0" smtClean="0">
                <a:cs typeface="B Titr" pitchFamily="2" charset="-78"/>
              </a:rPr>
              <a:t>پراکندگی جغرافیایی : </a:t>
            </a:r>
          </a:p>
          <a:p>
            <a:pPr algn="r" rtl="1">
              <a:lnSpc>
                <a:spcPct val="120000"/>
              </a:lnSpc>
              <a:buNone/>
            </a:pPr>
            <a:r>
              <a:rPr lang="fa-IR" sz="2800" dirty="0" smtClean="0">
                <a:cs typeface="B Nazanin" panose="00000400000000000000" pitchFamily="2" charset="-78"/>
              </a:rPr>
              <a:t>استان های سمنان، خراسان شمالی، خراسان رضوی، خراسان جنوبی، سیستان و بلوچستان، کرمان، هرمزگان، گلستان، فارس و خوزستان</a:t>
            </a:r>
            <a:endParaRPr lang="en-US" sz="2800" dirty="0" smtClean="0">
              <a:cs typeface="B Nazanin" panose="00000400000000000000" pitchFamily="2" charset="-78"/>
            </a:endParaRPr>
          </a:p>
        </p:txBody>
      </p:sp>
      <p:sp>
        <p:nvSpPr>
          <p:cNvPr id="6" name="Content Placeholder 2"/>
          <p:cNvSpPr txBox="1">
            <a:spLocks/>
          </p:cNvSpPr>
          <p:nvPr/>
        </p:nvSpPr>
        <p:spPr>
          <a:xfrm>
            <a:off x="304800" y="4800599"/>
            <a:ext cx="4572000" cy="1988127"/>
          </a:xfrm>
          <a:prstGeom prst="rect">
            <a:avLst/>
          </a:prstGeom>
        </p:spPr>
        <p:txBody>
          <a:bodyPr vert="horz">
            <a:noAutofit/>
          </a:bodyPr>
          <a:lstStyle/>
          <a:p>
            <a:pPr marL="274320" indent="-274320" algn="r" rtl="1">
              <a:spcBef>
                <a:spcPts val="600"/>
              </a:spcBef>
              <a:buClr>
                <a:srgbClr val="FE8637"/>
              </a:buClr>
              <a:buSzPct val="70000"/>
              <a:buFont typeface="Wingdings"/>
              <a:buChar char=""/>
              <a:defRPr/>
            </a:pPr>
            <a:r>
              <a:rPr lang="fa-IR" sz="2000" b="1" dirty="0">
                <a:solidFill>
                  <a:prstClr val="black"/>
                </a:solidFill>
                <a:cs typeface="B Nazanin" pitchFamily="2" charset="-78"/>
              </a:rPr>
              <a:t>مردمک چشم عمودی، رنگ بدن خاکستری نقره ای، شنی، زرد، قهوه ای خاکستری متمایل به آجری، در سطح جانبی دارای خط سفید زیگزاک همراه با لکه های سفید با کناره‌های تیره متمایل به </a:t>
            </a:r>
            <a:r>
              <a:rPr lang="fa-IR" sz="2000" b="1" dirty="0" smtClean="0">
                <a:solidFill>
                  <a:prstClr val="black"/>
                </a:solidFill>
                <a:cs typeface="B Nazanin" pitchFamily="2" charset="-78"/>
              </a:rPr>
              <a:t>سیاه</a:t>
            </a:r>
            <a:r>
              <a:rPr lang="fa-IR" sz="2000" b="1" dirty="0">
                <a:solidFill>
                  <a:prstClr val="black"/>
                </a:solidFill>
                <a:cs typeface="B Nazanin" pitchFamily="2" charset="-78"/>
              </a:rPr>
              <a:t>، حداکثر طول 98 سانتی‌متر و دم 7 </a:t>
            </a:r>
            <a:r>
              <a:rPr lang="fa-IR" sz="2000" b="1" dirty="0" smtClean="0">
                <a:solidFill>
                  <a:prstClr val="black"/>
                </a:solidFill>
                <a:cs typeface="B Nazanin" pitchFamily="2" charset="-78"/>
              </a:rPr>
              <a:t>سانتی‌متر</a:t>
            </a:r>
            <a:endParaRPr lang="en-US" sz="2000" b="1" dirty="0">
              <a:solidFill>
                <a:prstClr val="black"/>
              </a:solidFill>
              <a:cs typeface="B Nazanin" pitchFamily="2" charset="-78"/>
            </a:endParaRPr>
          </a:p>
        </p:txBody>
      </p:sp>
      <p:pic>
        <p:nvPicPr>
          <p:cNvPr id="12290" name="Picture 2"/>
          <p:cNvPicPr>
            <a:picLocks noChangeAspect="1" noChangeArrowheads="1"/>
          </p:cNvPicPr>
          <p:nvPr/>
        </p:nvPicPr>
        <p:blipFill>
          <a:blip r:embed="rId2"/>
          <a:srcRect/>
          <a:stretch>
            <a:fillRect/>
          </a:stretch>
        </p:blipFill>
        <p:spPr bwMode="auto">
          <a:xfrm>
            <a:off x="914400" y="1828800"/>
            <a:ext cx="2695575" cy="2841721"/>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5181600" y="3903742"/>
            <a:ext cx="3624262" cy="2884985"/>
          </a:xfrm>
          <a:prstGeom prst="rect">
            <a:avLst/>
          </a:prstGeom>
          <a:noFill/>
          <a:ln w="9525">
            <a:noFill/>
            <a:miter lim="800000"/>
            <a:headEnd/>
            <a:tailEnd/>
          </a:ln>
          <a:effectLst/>
        </p:spPr>
      </p:pic>
    </p:spTree>
    <p:extLst>
      <p:ext uri="{BB962C8B-B14F-4D97-AF65-F5344CB8AC3E}">
        <p14:creationId xmlns:p14="http://schemas.microsoft.com/office/powerpoint/2010/main" val="603601329"/>
      </p:ext>
    </p:extLst>
  </p:cSld>
  <p:clrMapOvr>
    <a:masterClrMapping/>
  </p:clrMapOvr>
  <p:transition>
    <p:checke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افعی زنجانی</a:t>
            </a:r>
            <a:endParaRPr lang="en-US" sz="4400" dirty="0">
              <a:cs typeface="B Titr" pitchFamily="2" charset="-78"/>
            </a:endParaRPr>
          </a:p>
        </p:txBody>
      </p:sp>
      <p:sp>
        <p:nvSpPr>
          <p:cNvPr id="3" name="Content Placeholder 2"/>
          <p:cNvSpPr>
            <a:spLocks noGrp="1"/>
          </p:cNvSpPr>
          <p:nvPr>
            <p:ph sz="quarter" idx="1"/>
          </p:nvPr>
        </p:nvSpPr>
        <p:spPr>
          <a:xfrm>
            <a:off x="4800600" y="1905000"/>
            <a:ext cx="3733800" cy="1752600"/>
          </a:xfrm>
        </p:spPr>
        <p:txBody>
          <a:bodyPr/>
          <a:lstStyle/>
          <a:p>
            <a:pPr algn="r" rtl="1"/>
            <a:r>
              <a:rPr lang="fa-IR" dirty="0" smtClean="0">
                <a:cs typeface="B Titr" pitchFamily="2" charset="-78"/>
              </a:rPr>
              <a:t>پراکندگی جغرافیایی : </a:t>
            </a:r>
          </a:p>
          <a:p>
            <a:pPr algn="r" rtl="1">
              <a:buNone/>
            </a:pPr>
            <a:r>
              <a:rPr lang="fa-IR" dirty="0" smtClean="0"/>
              <a:t>استان‌های گیلان، مرکزی، زنجان، آذربایجان شرقی، آذربایجان غربی، همدان و کردستان</a:t>
            </a:r>
            <a:endParaRPr lang="en-US" dirty="0"/>
          </a:p>
        </p:txBody>
      </p:sp>
      <p:sp>
        <p:nvSpPr>
          <p:cNvPr id="6" name="Content Placeholder 2"/>
          <p:cNvSpPr txBox="1">
            <a:spLocks/>
          </p:cNvSpPr>
          <p:nvPr/>
        </p:nvSpPr>
        <p:spPr>
          <a:xfrm>
            <a:off x="304800" y="4800600"/>
            <a:ext cx="4876800" cy="1828800"/>
          </a:xfrm>
          <a:prstGeom prst="rect">
            <a:avLst/>
          </a:prstGeom>
        </p:spPr>
        <p:txBody>
          <a:bodyPr vert="horz">
            <a:noAutofit/>
          </a:bodyPr>
          <a:lstStyle/>
          <a:p>
            <a:pPr marL="274320" indent="-274320" algn="r" rtl="1">
              <a:spcBef>
                <a:spcPts val="600"/>
              </a:spcBef>
              <a:buClr>
                <a:srgbClr val="FE8637"/>
              </a:buClr>
              <a:buSzPct val="70000"/>
              <a:buFont typeface="Wingdings"/>
              <a:buChar char=""/>
              <a:defRPr/>
            </a:pPr>
            <a:r>
              <a:rPr lang="fa-IR" sz="2000" b="1" dirty="0">
                <a:solidFill>
                  <a:prstClr val="black"/>
                </a:solidFill>
                <a:cs typeface="B Nazanin" pitchFamily="2" charset="-78"/>
              </a:rPr>
              <a:t>مردمک چشم عمودی، </a:t>
            </a:r>
            <a:r>
              <a:rPr lang="fa-IR" sz="2000" b="1" dirty="0" smtClean="0">
                <a:solidFill>
                  <a:prstClr val="black"/>
                </a:solidFill>
                <a:cs typeface="B Nazanin" pitchFamily="2" charset="-78"/>
              </a:rPr>
              <a:t>بدن به رنگ قهوه ای روشن، خاکستری تیره یا خاکستری متمایل به سیاه، سطح پشتی دارای یک ردیف خال‌های گرد روشن متمایل به قرمز آجری، حداکثر طول 82 سانتی متر و دم 5 سانتی متر</a:t>
            </a:r>
            <a:endParaRPr lang="en-US" sz="2000" b="1" dirty="0">
              <a:solidFill>
                <a:prstClr val="black"/>
              </a:solidFill>
              <a:cs typeface="B Nazanin" pitchFamily="2" charset="-78"/>
            </a:endParaRPr>
          </a:p>
        </p:txBody>
      </p:sp>
      <p:pic>
        <p:nvPicPr>
          <p:cNvPr id="12293" name="Picture 5"/>
          <p:cNvPicPr>
            <a:picLocks noChangeAspect="1" noChangeArrowheads="1"/>
          </p:cNvPicPr>
          <p:nvPr/>
        </p:nvPicPr>
        <p:blipFill>
          <a:blip r:embed="rId2"/>
          <a:srcRect/>
          <a:stretch>
            <a:fillRect/>
          </a:stretch>
        </p:blipFill>
        <p:spPr bwMode="auto">
          <a:xfrm>
            <a:off x="838200" y="1524000"/>
            <a:ext cx="2909888" cy="2963444"/>
          </a:xfrm>
          <a:prstGeom prst="rect">
            <a:avLst/>
          </a:prstGeom>
          <a:noFill/>
          <a:ln w="9525">
            <a:noFill/>
            <a:miter lim="800000"/>
            <a:headEnd/>
            <a:tailEnd/>
          </a:ln>
          <a:effectLst/>
        </p:spPr>
      </p:pic>
      <p:pic>
        <p:nvPicPr>
          <p:cNvPr id="12295" name="Picture 7"/>
          <p:cNvPicPr>
            <a:picLocks noChangeAspect="1" noChangeArrowheads="1"/>
          </p:cNvPicPr>
          <p:nvPr/>
        </p:nvPicPr>
        <p:blipFill>
          <a:blip r:embed="rId3"/>
          <a:srcRect/>
          <a:stretch>
            <a:fillRect/>
          </a:stretch>
        </p:blipFill>
        <p:spPr bwMode="auto">
          <a:xfrm>
            <a:off x="5196840" y="4028251"/>
            <a:ext cx="3581400" cy="2829749"/>
          </a:xfrm>
          <a:prstGeom prst="rect">
            <a:avLst/>
          </a:prstGeom>
          <a:noFill/>
          <a:ln w="9525">
            <a:noFill/>
            <a:miter lim="800000"/>
            <a:headEnd/>
            <a:tailEnd/>
          </a:ln>
          <a:effectLst/>
        </p:spPr>
      </p:pic>
    </p:spTree>
    <p:extLst>
      <p:ext uri="{BB962C8B-B14F-4D97-AF65-F5344CB8AC3E}">
        <p14:creationId xmlns:p14="http://schemas.microsoft.com/office/powerpoint/2010/main" val="2346119741"/>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افعی تکابی</a:t>
            </a:r>
            <a:endParaRPr lang="en-US" sz="4400" dirty="0">
              <a:cs typeface="B Titr" pitchFamily="2" charset="-78"/>
            </a:endParaRPr>
          </a:p>
        </p:txBody>
      </p:sp>
      <p:sp>
        <p:nvSpPr>
          <p:cNvPr id="3" name="Content Placeholder 2"/>
          <p:cNvSpPr>
            <a:spLocks noGrp="1"/>
          </p:cNvSpPr>
          <p:nvPr>
            <p:ph sz="quarter" idx="1"/>
          </p:nvPr>
        </p:nvSpPr>
        <p:spPr>
          <a:xfrm>
            <a:off x="4800600" y="1905000"/>
            <a:ext cx="3733800" cy="1752600"/>
          </a:xfrm>
        </p:spPr>
        <p:txBody>
          <a:bodyPr/>
          <a:lstStyle/>
          <a:p>
            <a:pPr algn="r" rtl="1"/>
            <a:r>
              <a:rPr lang="fa-IR" dirty="0" smtClean="0">
                <a:cs typeface="B Titr" pitchFamily="2" charset="-78"/>
              </a:rPr>
              <a:t>پراکندگی جغرافیایی : </a:t>
            </a:r>
          </a:p>
          <a:p>
            <a:pPr algn="r" rtl="1">
              <a:buNone/>
            </a:pPr>
            <a:r>
              <a:rPr lang="fa-IR" dirty="0" smtClean="0"/>
              <a:t>استان‌ آذربایجان غربی</a:t>
            </a:r>
            <a:endParaRPr lang="en-US" dirty="0"/>
          </a:p>
        </p:txBody>
      </p:sp>
      <p:sp>
        <p:nvSpPr>
          <p:cNvPr id="6" name="Content Placeholder 2"/>
          <p:cNvSpPr txBox="1">
            <a:spLocks/>
          </p:cNvSpPr>
          <p:nvPr/>
        </p:nvSpPr>
        <p:spPr>
          <a:xfrm>
            <a:off x="304800" y="4800600"/>
            <a:ext cx="4876800" cy="1828800"/>
          </a:xfrm>
          <a:prstGeom prst="rect">
            <a:avLst/>
          </a:prstGeom>
        </p:spPr>
        <p:txBody>
          <a:bodyPr vert="horz">
            <a:noAutofit/>
          </a:bodyPr>
          <a:lstStyle/>
          <a:p>
            <a:pPr marL="274320" indent="-274320" algn="r" rtl="1">
              <a:spcBef>
                <a:spcPts val="600"/>
              </a:spcBef>
              <a:buClr>
                <a:srgbClr val="FE8637"/>
              </a:buClr>
              <a:buSzPct val="70000"/>
              <a:buFont typeface="Wingdings"/>
              <a:buChar char=""/>
              <a:defRPr/>
            </a:pPr>
            <a:r>
              <a:rPr lang="fa-IR" sz="2000" b="1" dirty="0">
                <a:solidFill>
                  <a:prstClr val="black"/>
                </a:solidFill>
                <a:cs typeface="B Nazanin" pitchFamily="2" charset="-78"/>
              </a:rPr>
              <a:t>مردمک چشم عمودی، </a:t>
            </a:r>
            <a:r>
              <a:rPr lang="fa-IR" sz="2000" b="1" dirty="0" smtClean="0">
                <a:solidFill>
                  <a:prstClr val="black"/>
                </a:solidFill>
                <a:cs typeface="B Nazanin" pitchFamily="2" charset="-78"/>
              </a:rPr>
              <a:t>بدن خاکستری تیره متمایل به سیاه، قهوه ای تیره با خال های گرد یا نامنظم زرد رنگ با حاشیه تیره متمایل به سیاه در قسمت پشتی، حداکثر طول 110 سانتی متر و دم 8 سانتی متر</a:t>
            </a:r>
            <a:endParaRPr lang="en-US" sz="2000" b="1" dirty="0">
              <a:solidFill>
                <a:prstClr val="black"/>
              </a:solidFill>
              <a:cs typeface="B Nazanin" pitchFamily="2" charset="-78"/>
            </a:endParaRPr>
          </a:p>
        </p:txBody>
      </p:sp>
      <p:pic>
        <p:nvPicPr>
          <p:cNvPr id="7" name="Picture 6"/>
          <p:cNvPicPr/>
          <p:nvPr/>
        </p:nvPicPr>
        <p:blipFill rotWithShape="1">
          <a:blip r:embed="rId2"/>
          <a:srcRect l="54865" t="34591" r="26914" b="34659"/>
          <a:stretch/>
        </p:blipFill>
        <p:spPr bwMode="auto">
          <a:xfrm>
            <a:off x="990600" y="1695449"/>
            <a:ext cx="2897187" cy="2614083"/>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3"/>
          <a:srcRect l="30240" t="35922" r="45699" b="34370"/>
          <a:stretch/>
        </p:blipFill>
        <p:spPr bwMode="auto">
          <a:xfrm>
            <a:off x="5410200" y="4267200"/>
            <a:ext cx="3428999" cy="2514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7920582"/>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افعی دماوندی </a:t>
            </a:r>
            <a:r>
              <a:rPr lang="fa-IR" sz="3600" dirty="0" smtClean="0">
                <a:cs typeface="B Titr" pitchFamily="2" charset="-78"/>
              </a:rPr>
              <a:t>(طلحه مار)</a:t>
            </a:r>
            <a:endParaRPr lang="en-US" sz="3600" dirty="0">
              <a:cs typeface="B Titr" pitchFamily="2" charset="-78"/>
            </a:endParaRPr>
          </a:p>
        </p:txBody>
      </p:sp>
      <p:sp>
        <p:nvSpPr>
          <p:cNvPr id="3" name="Content Placeholder 2"/>
          <p:cNvSpPr>
            <a:spLocks noGrp="1"/>
          </p:cNvSpPr>
          <p:nvPr>
            <p:ph sz="quarter" idx="1"/>
          </p:nvPr>
        </p:nvSpPr>
        <p:spPr>
          <a:xfrm>
            <a:off x="4800600" y="1905000"/>
            <a:ext cx="3733800" cy="1752600"/>
          </a:xfrm>
        </p:spPr>
        <p:txBody>
          <a:bodyPr/>
          <a:lstStyle/>
          <a:p>
            <a:pPr algn="r" rtl="1"/>
            <a:r>
              <a:rPr lang="fa-IR" dirty="0" smtClean="0">
                <a:cs typeface="B Titr" pitchFamily="2" charset="-78"/>
              </a:rPr>
              <a:t>پراکندگی جغرافیایی : </a:t>
            </a:r>
          </a:p>
          <a:p>
            <a:pPr algn="r" rtl="1">
              <a:buNone/>
            </a:pPr>
            <a:r>
              <a:rPr lang="fa-IR" b="1" dirty="0" smtClean="0">
                <a:cs typeface="B Nazanin" panose="00000400000000000000" pitchFamily="2" charset="-78"/>
              </a:rPr>
              <a:t>استان‌ های مرکزی، تهران </a:t>
            </a:r>
            <a:r>
              <a:rPr lang="fa-IR" dirty="0" smtClean="0">
                <a:cs typeface="B Nazanin" panose="00000400000000000000" pitchFamily="2" charset="-78"/>
              </a:rPr>
              <a:t>( </a:t>
            </a:r>
            <a:r>
              <a:rPr lang="fa-IR" sz="2000" dirty="0" smtClean="0">
                <a:cs typeface="B Nazanin" panose="00000400000000000000" pitchFamily="2" charset="-78"/>
              </a:rPr>
              <a:t>شهرهای لار، دماوند، آب اسک، افجه، گاجره و گچسر و دریاچه هوبر).</a:t>
            </a:r>
            <a:endParaRPr lang="en-US" sz="2000" dirty="0">
              <a:cs typeface="B Nazanin" panose="00000400000000000000" pitchFamily="2" charset="-78"/>
            </a:endParaRPr>
          </a:p>
        </p:txBody>
      </p:sp>
      <p:sp>
        <p:nvSpPr>
          <p:cNvPr id="6" name="Content Placeholder 2"/>
          <p:cNvSpPr txBox="1">
            <a:spLocks/>
          </p:cNvSpPr>
          <p:nvPr/>
        </p:nvSpPr>
        <p:spPr>
          <a:xfrm>
            <a:off x="304800" y="4419600"/>
            <a:ext cx="5029200" cy="2209801"/>
          </a:xfrm>
          <a:prstGeom prst="rect">
            <a:avLst/>
          </a:prstGeom>
        </p:spPr>
        <p:txBody>
          <a:bodyPr vert="horz">
            <a:noAutofit/>
          </a:bodyPr>
          <a:lstStyle/>
          <a:p>
            <a:pPr marL="274320" indent="-274320" algn="just" rtl="1">
              <a:spcBef>
                <a:spcPts val="600"/>
              </a:spcBef>
              <a:buClr>
                <a:srgbClr val="FE8637"/>
              </a:buClr>
              <a:buSzPct val="70000"/>
              <a:buFont typeface="Wingdings"/>
              <a:buChar char=""/>
              <a:defRPr/>
            </a:pPr>
            <a:r>
              <a:rPr lang="fa-IR" sz="2000" b="1" dirty="0" smtClean="0">
                <a:solidFill>
                  <a:prstClr val="black"/>
                </a:solidFill>
                <a:cs typeface="B Nazanin" pitchFamily="2" charset="-78"/>
              </a:rPr>
              <a:t>مردمک چشم عمودی، رنگ بدن خاکستری روشن، نقره ای، قهوه ای تیره، یکنواخت یا دارای خطوط و نقوش، گاهی به رنگ زرد متمایل به خاکستری روشن ساده همراه با یک خط قهوه ای طولی تیره در سراسر سطح پشتی تا انتهای دم، حداکثر طول 79 سانتی متر و دم 5 سانتی متر</a:t>
            </a:r>
            <a:endParaRPr lang="en-US" sz="2000" b="1" dirty="0">
              <a:solidFill>
                <a:prstClr val="black"/>
              </a:solidFill>
              <a:cs typeface="B Nazanin" pitchFamily="2" charset="-78"/>
            </a:endParaRPr>
          </a:p>
        </p:txBody>
      </p:sp>
      <p:pic>
        <p:nvPicPr>
          <p:cNvPr id="11" name="Picture 10"/>
          <p:cNvPicPr/>
          <p:nvPr/>
        </p:nvPicPr>
        <p:blipFill rotWithShape="1">
          <a:blip r:embed="rId2"/>
          <a:srcRect l="59946" t="22112" r="19138" b="41323"/>
          <a:stretch/>
        </p:blipFill>
        <p:spPr bwMode="auto">
          <a:xfrm>
            <a:off x="990600" y="1524000"/>
            <a:ext cx="2590800" cy="2438400"/>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2"/>
          <a:srcRect l="31638" t="24082" r="40923" b="40663"/>
          <a:stretch/>
        </p:blipFill>
        <p:spPr bwMode="auto">
          <a:xfrm>
            <a:off x="5486400" y="3962400"/>
            <a:ext cx="3276600" cy="27432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7553033"/>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a:cs typeface="B Titr" pitchFamily="2" charset="-78"/>
              </a:rPr>
              <a:t>افعی شاخ دار خوزستانی</a:t>
            </a:r>
            <a:endParaRPr lang="en-US" sz="4400" dirty="0">
              <a:cs typeface="B Titr" pitchFamily="2" charset="-78"/>
            </a:endParaRPr>
          </a:p>
        </p:txBody>
      </p:sp>
      <p:sp>
        <p:nvSpPr>
          <p:cNvPr id="3" name="Content Placeholder 2"/>
          <p:cNvSpPr>
            <a:spLocks noGrp="1"/>
          </p:cNvSpPr>
          <p:nvPr>
            <p:ph sz="quarter" idx="1"/>
          </p:nvPr>
        </p:nvSpPr>
        <p:spPr>
          <a:xfrm>
            <a:off x="5562600" y="1905000"/>
            <a:ext cx="2971800" cy="1371600"/>
          </a:xfrm>
        </p:spPr>
        <p:txBody>
          <a:bodyPr/>
          <a:lstStyle/>
          <a:p>
            <a:pPr algn="r" rtl="1"/>
            <a:r>
              <a:rPr lang="fa-IR" dirty="0" smtClean="0">
                <a:cs typeface="B Titr" pitchFamily="2" charset="-78"/>
              </a:rPr>
              <a:t>پراکندگی جغرافیایی : </a:t>
            </a:r>
          </a:p>
          <a:p>
            <a:pPr algn="r" rtl="1">
              <a:buNone/>
            </a:pPr>
            <a:r>
              <a:rPr lang="fa-IR" dirty="0" smtClean="0">
                <a:cs typeface="B Nazanin" panose="00000400000000000000" pitchFamily="2" charset="-78"/>
              </a:rPr>
              <a:t>استان‌ خوزستان</a:t>
            </a:r>
            <a:endParaRPr lang="en-US" dirty="0">
              <a:cs typeface="B Nazanin" panose="00000400000000000000" pitchFamily="2" charset="-78"/>
            </a:endParaRPr>
          </a:p>
        </p:txBody>
      </p:sp>
      <p:sp>
        <p:nvSpPr>
          <p:cNvPr id="6" name="Content Placeholder 2"/>
          <p:cNvSpPr txBox="1">
            <a:spLocks/>
          </p:cNvSpPr>
          <p:nvPr/>
        </p:nvSpPr>
        <p:spPr>
          <a:xfrm>
            <a:off x="228600" y="4800600"/>
            <a:ext cx="5029200" cy="1371600"/>
          </a:xfrm>
          <a:prstGeom prst="rect">
            <a:avLst/>
          </a:prstGeom>
        </p:spPr>
        <p:txBody>
          <a:bodyPr vert="horz">
            <a:noAutofit/>
          </a:bodyPr>
          <a:lstStyle/>
          <a:p>
            <a:pPr marL="274320" indent="-274320" algn="just" rtl="1">
              <a:spcBef>
                <a:spcPts val="600"/>
              </a:spcBef>
              <a:buClr>
                <a:srgbClr val="FE8637"/>
              </a:buClr>
              <a:buSzPct val="70000"/>
              <a:buFont typeface="Wingdings"/>
              <a:buChar char=""/>
              <a:defRPr/>
            </a:pPr>
            <a:r>
              <a:rPr lang="fa-IR" sz="2000" b="1" dirty="0" smtClean="0">
                <a:solidFill>
                  <a:prstClr val="black"/>
                </a:solidFill>
                <a:cs typeface="B Nazanin" pitchFamily="2" charset="-78"/>
              </a:rPr>
              <a:t>چشم کوچک با مردمک عمودی، بدن به رنگ شنی، زرد قهوه ای یا خاکستری، دارای 4 تا 6 خال قهوه ای، حداکثر طول 75 سانتی متر و دم 8 سانتی متر</a:t>
            </a:r>
            <a:endParaRPr lang="en-US" sz="2000" b="1" dirty="0">
              <a:solidFill>
                <a:prstClr val="black"/>
              </a:solidFill>
              <a:cs typeface="B Nazanin" pitchFamily="2" charset="-78"/>
            </a:endParaRPr>
          </a:p>
        </p:txBody>
      </p:sp>
      <p:pic>
        <p:nvPicPr>
          <p:cNvPr id="7" name="Picture 6"/>
          <p:cNvPicPr/>
          <p:nvPr/>
        </p:nvPicPr>
        <p:blipFill rotWithShape="1">
          <a:blip r:embed="rId2"/>
          <a:srcRect l="55769" t="33715" r="22954" b="27524"/>
          <a:stretch/>
        </p:blipFill>
        <p:spPr bwMode="auto">
          <a:xfrm>
            <a:off x="990600" y="1676400"/>
            <a:ext cx="2895600" cy="2743200"/>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2"/>
          <a:srcRect l="26836" t="35248" r="46570" b="25315"/>
          <a:stretch/>
        </p:blipFill>
        <p:spPr bwMode="auto">
          <a:xfrm>
            <a:off x="5562600" y="4019551"/>
            <a:ext cx="3200400" cy="26098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0428052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219200"/>
            <a:ext cx="6172200" cy="2895600"/>
          </a:xfrm>
          <a:solidFill>
            <a:schemeClr val="accent1">
              <a:lumMod val="20000"/>
              <a:lumOff val="80000"/>
            </a:schemeClr>
          </a:solidFill>
        </p:spPr>
        <p:txBody>
          <a:bodyPr anchor="ctr">
            <a:normAutofit/>
          </a:bodyPr>
          <a:lstStyle/>
          <a:p>
            <a:pPr algn="ctr" rtl="1">
              <a:lnSpc>
                <a:spcPct val="150000"/>
              </a:lnSpc>
            </a:pPr>
            <a:r>
              <a:rPr lang="fa-IR" sz="4000" dirty="0">
                <a:cs typeface="B Titr" panose="00000700000000000000" pitchFamily="2" charset="-78"/>
              </a:rPr>
              <a:t>پراکندگی گونه های مار و عقرب در ایران و پیشگیری از گزش جانوران زهری</a:t>
            </a:r>
            <a:endParaRPr lang="en-US" sz="4000" dirty="0">
              <a:cs typeface="B Titr" pitchFamily="2" charset="-78"/>
            </a:endParaRPr>
          </a:p>
        </p:txBody>
      </p:sp>
    </p:spTree>
    <p:extLst>
      <p:ext uri="{BB962C8B-B14F-4D97-AF65-F5344CB8AC3E}">
        <p14:creationId xmlns:p14="http://schemas.microsoft.com/office/powerpoint/2010/main" val="1947883468"/>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مار </a:t>
            </a:r>
            <a:r>
              <a:rPr lang="fa-IR" sz="4400" dirty="0">
                <a:cs typeface="B Titr" pitchFamily="2" charset="-78"/>
              </a:rPr>
              <a:t>شاخ دار </a:t>
            </a:r>
            <a:r>
              <a:rPr lang="fa-IR" sz="4400" dirty="0" smtClean="0">
                <a:cs typeface="B Titr" pitchFamily="2" charset="-78"/>
              </a:rPr>
              <a:t>ایرانی</a:t>
            </a:r>
            <a:endParaRPr lang="en-US" sz="4400" dirty="0">
              <a:cs typeface="B Titr" pitchFamily="2" charset="-78"/>
            </a:endParaRPr>
          </a:p>
        </p:txBody>
      </p:sp>
      <p:sp>
        <p:nvSpPr>
          <p:cNvPr id="3" name="Content Placeholder 2"/>
          <p:cNvSpPr>
            <a:spLocks noGrp="1"/>
          </p:cNvSpPr>
          <p:nvPr>
            <p:ph sz="quarter" idx="1"/>
          </p:nvPr>
        </p:nvSpPr>
        <p:spPr>
          <a:xfrm>
            <a:off x="5410200" y="1828800"/>
            <a:ext cx="3124200" cy="1600200"/>
          </a:xfrm>
        </p:spPr>
        <p:txBody>
          <a:bodyPr>
            <a:normAutofit fontScale="55000" lnSpcReduction="20000"/>
          </a:bodyPr>
          <a:lstStyle/>
          <a:p>
            <a:pPr algn="r" rtl="1"/>
            <a:r>
              <a:rPr lang="fa-IR" sz="2900" dirty="0" smtClean="0">
                <a:cs typeface="B Titr" pitchFamily="2" charset="-78"/>
              </a:rPr>
              <a:t>پراکندگی جغرافیایی : </a:t>
            </a:r>
          </a:p>
          <a:p>
            <a:pPr algn="r" rtl="1">
              <a:buNone/>
            </a:pPr>
            <a:endParaRPr lang="fa-IR" sz="3200" b="1" dirty="0" smtClean="0">
              <a:cs typeface="B Nazanin" panose="00000400000000000000" pitchFamily="2" charset="-78"/>
            </a:endParaRPr>
          </a:p>
          <a:p>
            <a:pPr algn="r" rtl="1">
              <a:buNone/>
            </a:pPr>
            <a:r>
              <a:rPr lang="fa-IR" sz="3200" b="1" dirty="0" smtClean="0">
                <a:cs typeface="B Nazanin" panose="00000400000000000000" pitchFamily="2" charset="-78"/>
              </a:rPr>
              <a:t>استان‌ های خراسان شمالی، رضوی، جنوبی، سیستان و بلوچستان، کرمان، اصفهان، فارس، سمنان، مرکزی، خوزستان و زنجان</a:t>
            </a:r>
            <a:endParaRPr lang="en-US" sz="3200" b="1" dirty="0">
              <a:cs typeface="B Nazanin" panose="00000400000000000000" pitchFamily="2" charset="-78"/>
            </a:endParaRPr>
          </a:p>
        </p:txBody>
      </p:sp>
      <p:sp>
        <p:nvSpPr>
          <p:cNvPr id="6" name="Content Placeholder 2"/>
          <p:cNvSpPr txBox="1">
            <a:spLocks/>
          </p:cNvSpPr>
          <p:nvPr/>
        </p:nvSpPr>
        <p:spPr>
          <a:xfrm>
            <a:off x="304800" y="4419601"/>
            <a:ext cx="5029200" cy="1905000"/>
          </a:xfrm>
          <a:prstGeom prst="rect">
            <a:avLst/>
          </a:prstGeom>
        </p:spPr>
        <p:txBody>
          <a:bodyPr vert="horz">
            <a:noAutofit/>
          </a:bodyPr>
          <a:lstStyle/>
          <a:p>
            <a:pPr marL="274320" indent="-274320" algn="just" rtl="1">
              <a:spcBef>
                <a:spcPts val="600"/>
              </a:spcBef>
              <a:buClr>
                <a:srgbClr val="FE8637"/>
              </a:buClr>
              <a:buSzPct val="70000"/>
              <a:buFont typeface="Wingdings"/>
              <a:buChar char=""/>
              <a:defRPr/>
            </a:pPr>
            <a:endParaRPr lang="fa-IR" sz="2000" b="1" dirty="0" smtClean="0">
              <a:solidFill>
                <a:prstClr val="black"/>
              </a:solidFill>
              <a:cs typeface="B Nazanin" pitchFamily="2" charset="-78"/>
            </a:endParaRPr>
          </a:p>
          <a:p>
            <a:pPr marL="274320" indent="-274320" algn="just" rtl="1">
              <a:spcBef>
                <a:spcPts val="600"/>
              </a:spcBef>
              <a:buClr>
                <a:srgbClr val="FE8637"/>
              </a:buClr>
              <a:buSzPct val="70000"/>
              <a:buFont typeface="Wingdings"/>
              <a:buChar char=""/>
              <a:defRPr/>
            </a:pPr>
            <a:r>
              <a:rPr lang="fa-IR" sz="2000" b="1" dirty="0" smtClean="0">
                <a:solidFill>
                  <a:prstClr val="black"/>
                </a:solidFill>
                <a:cs typeface="B Nazanin" pitchFamily="2" charset="-78"/>
              </a:rPr>
              <a:t>پوزه و سر پهن، چهار پولک بین دو بینی و ده پولک بین پولک های فوق چشمی، بدن به رنگ زرد، خاکستری روشن یا قهوه ای، سطح پشتی تقریبا با 30 عدد خال های عرضی در دو ردیف، حداکثر طول 75 سانتی متر و دم 8 سانتی متر</a:t>
            </a:r>
            <a:endParaRPr lang="en-US" sz="2000" b="1" dirty="0">
              <a:solidFill>
                <a:prstClr val="black"/>
              </a:solidFill>
              <a:cs typeface="B Nazanin" pitchFamily="2" charset="-78"/>
            </a:endParaRPr>
          </a:p>
        </p:txBody>
      </p:sp>
      <p:pic>
        <p:nvPicPr>
          <p:cNvPr id="8" name="Picture 7"/>
          <p:cNvPicPr/>
          <p:nvPr/>
        </p:nvPicPr>
        <p:blipFill rotWithShape="1">
          <a:blip r:embed="rId2"/>
          <a:srcRect l="54781" t="32947" r="27122" b="36723"/>
          <a:stretch/>
        </p:blipFill>
        <p:spPr bwMode="auto">
          <a:xfrm>
            <a:off x="914400" y="1719580"/>
            <a:ext cx="2590800" cy="2395220"/>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2"/>
          <a:srcRect l="30178" t="35643" r="45679" b="38924"/>
          <a:stretch/>
        </p:blipFill>
        <p:spPr bwMode="auto">
          <a:xfrm>
            <a:off x="5410200" y="4114800"/>
            <a:ext cx="3352800" cy="23622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69347312"/>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کک مار</a:t>
            </a:r>
            <a:endParaRPr lang="en-US" sz="4400" dirty="0">
              <a:cs typeface="B Titr" pitchFamily="2" charset="-78"/>
            </a:endParaRPr>
          </a:p>
        </p:txBody>
      </p:sp>
      <p:sp>
        <p:nvSpPr>
          <p:cNvPr id="3" name="Content Placeholder 2"/>
          <p:cNvSpPr>
            <a:spLocks noGrp="1"/>
          </p:cNvSpPr>
          <p:nvPr>
            <p:ph sz="quarter" idx="1"/>
          </p:nvPr>
        </p:nvSpPr>
        <p:spPr>
          <a:xfrm>
            <a:off x="5410200" y="1828800"/>
            <a:ext cx="3124200" cy="1600200"/>
          </a:xfrm>
        </p:spPr>
        <p:txBody>
          <a:bodyPr>
            <a:normAutofit fontScale="85000" lnSpcReduction="20000"/>
          </a:bodyPr>
          <a:lstStyle/>
          <a:p>
            <a:pPr algn="r" rtl="1"/>
            <a:r>
              <a:rPr lang="fa-IR" sz="2900" dirty="0" smtClean="0">
                <a:cs typeface="B Titr" pitchFamily="2" charset="-78"/>
              </a:rPr>
              <a:t>پراکندگی جغرافیایی : </a:t>
            </a:r>
          </a:p>
          <a:p>
            <a:pPr algn="r" rtl="1">
              <a:buNone/>
            </a:pPr>
            <a:endParaRPr lang="fa-IR" sz="3200" b="1" dirty="0" smtClean="0">
              <a:cs typeface="B Nazanin" panose="00000400000000000000" pitchFamily="2" charset="-78"/>
            </a:endParaRPr>
          </a:p>
          <a:p>
            <a:pPr algn="r" rtl="1">
              <a:buNone/>
            </a:pPr>
            <a:r>
              <a:rPr lang="fa-IR" sz="3200" b="1" dirty="0" smtClean="0">
                <a:cs typeface="B Nazanin" panose="00000400000000000000" pitchFamily="2" charset="-78"/>
              </a:rPr>
              <a:t>استان‌ های کرمان، سیستان و بلوچستان</a:t>
            </a:r>
            <a:endParaRPr lang="en-US" sz="3200" b="1" dirty="0">
              <a:cs typeface="B Nazanin" panose="00000400000000000000" pitchFamily="2" charset="-78"/>
            </a:endParaRPr>
          </a:p>
        </p:txBody>
      </p:sp>
      <p:sp>
        <p:nvSpPr>
          <p:cNvPr id="6" name="Content Placeholder 2"/>
          <p:cNvSpPr txBox="1">
            <a:spLocks/>
          </p:cNvSpPr>
          <p:nvPr/>
        </p:nvSpPr>
        <p:spPr>
          <a:xfrm>
            <a:off x="304800" y="4419601"/>
            <a:ext cx="5029200" cy="1905000"/>
          </a:xfrm>
          <a:prstGeom prst="rect">
            <a:avLst/>
          </a:prstGeom>
        </p:spPr>
        <p:txBody>
          <a:bodyPr vert="horz">
            <a:noAutofit/>
          </a:bodyPr>
          <a:lstStyle/>
          <a:p>
            <a:pPr marL="274320" indent="-274320" algn="just" rtl="1">
              <a:spcBef>
                <a:spcPts val="600"/>
              </a:spcBef>
              <a:buClr>
                <a:srgbClr val="FE8637"/>
              </a:buClr>
              <a:buSzPct val="70000"/>
              <a:buFont typeface="Wingdings"/>
              <a:buChar char=""/>
              <a:defRPr/>
            </a:pPr>
            <a:endParaRPr lang="fa-IR" sz="2000" b="1" dirty="0" smtClean="0">
              <a:solidFill>
                <a:prstClr val="black"/>
              </a:solidFill>
              <a:cs typeface="B Nazanin" pitchFamily="2" charset="-78"/>
            </a:endParaRPr>
          </a:p>
          <a:p>
            <a:pPr marL="274320" indent="-274320" algn="just" rtl="1">
              <a:spcBef>
                <a:spcPts val="600"/>
              </a:spcBef>
              <a:buClr>
                <a:srgbClr val="FE8637"/>
              </a:buClr>
              <a:buSzPct val="70000"/>
              <a:buFont typeface="Wingdings"/>
              <a:buChar char=""/>
              <a:defRPr/>
            </a:pPr>
            <a:r>
              <a:rPr lang="fa-IR" sz="2000" b="1" dirty="0" smtClean="0">
                <a:solidFill>
                  <a:prstClr val="black"/>
                </a:solidFill>
                <a:cs typeface="B Nazanin" pitchFamily="2" charset="-78"/>
              </a:rPr>
              <a:t>سر پهن و بزرگ،بدن به رنگ خاکستری روشن، دارای 20 تا 25 ردیف خال سیاه کوچک در سطح جانبی، خال های بدن با یک ردیف خال های کوچک تر محصور، حداکثر طول 70 سانتی متر و دم 6 سانتی متر</a:t>
            </a:r>
            <a:endParaRPr lang="en-US" sz="2000" b="1" dirty="0">
              <a:solidFill>
                <a:prstClr val="black"/>
              </a:solidFill>
              <a:cs typeface="B Nazanin" pitchFamily="2" charset="-78"/>
            </a:endParaRPr>
          </a:p>
        </p:txBody>
      </p:sp>
      <p:pic>
        <p:nvPicPr>
          <p:cNvPr id="7" name="Picture 6"/>
          <p:cNvPicPr/>
          <p:nvPr/>
        </p:nvPicPr>
        <p:blipFill rotWithShape="1">
          <a:blip r:embed="rId2"/>
          <a:srcRect l="58100" t="35248" r="23323" b="33083"/>
          <a:stretch/>
        </p:blipFill>
        <p:spPr bwMode="auto">
          <a:xfrm>
            <a:off x="914400" y="1636868"/>
            <a:ext cx="2556510" cy="2554132"/>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2"/>
          <a:srcRect l="33111" t="36774" r="42867" b="32397"/>
          <a:stretch/>
        </p:blipFill>
        <p:spPr bwMode="auto">
          <a:xfrm>
            <a:off x="5410200" y="4191000"/>
            <a:ext cx="3352800" cy="26138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05616527"/>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a:cs typeface="B Titr" pitchFamily="2" charset="-78"/>
              </a:rPr>
              <a:t>گونه های خطرناک خانواده </a:t>
            </a:r>
            <a:r>
              <a:rPr lang="fa-IR" sz="4000" dirty="0" smtClean="0">
                <a:cs typeface="B Titr" pitchFamily="2" charset="-78"/>
              </a:rPr>
              <a:t>کروتالیده</a:t>
            </a:r>
            <a:endParaRPr lang="en-US" sz="4000" dirty="0">
              <a:cs typeface="B Titr" pitchFamily="2" charset="-78"/>
            </a:endParaRPr>
          </a:p>
        </p:txBody>
      </p:sp>
      <p:sp>
        <p:nvSpPr>
          <p:cNvPr id="3" name="Content Placeholder 2"/>
          <p:cNvSpPr>
            <a:spLocks noGrp="1"/>
          </p:cNvSpPr>
          <p:nvPr>
            <p:ph sz="quarter" idx="1"/>
          </p:nvPr>
        </p:nvSpPr>
        <p:spPr>
          <a:xfrm>
            <a:off x="457200" y="2438400"/>
            <a:ext cx="7467600" cy="2895600"/>
          </a:xfrm>
        </p:spPr>
        <p:txBody>
          <a:bodyPr>
            <a:normAutofit/>
          </a:bodyPr>
          <a:lstStyle/>
          <a:p>
            <a:pPr algn="r" rtl="1"/>
            <a:r>
              <a:rPr lang="fa-IR" sz="3600" b="1" dirty="0" smtClean="0">
                <a:cs typeface="B Nazanin" pitchFamily="2" charset="-78"/>
              </a:rPr>
              <a:t>افعی قفقازی</a:t>
            </a:r>
            <a:endParaRPr lang="en-US" sz="3600" b="1" dirty="0">
              <a:cs typeface="B Nazanin" pitchFamily="2" charset="-78"/>
            </a:endParaRPr>
          </a:p>
        </p:txBody>
      </p:sp>
    </p:spTree>
    <p:extLst>
      <p:ext uri="{BB962C8B-B14F-4D97-AF65-F5344CB8AC3E}">
        <p14:creationId xmlns:p14="http://schemas.microsoft.com/office/powerpoint/2010/main" val="3993411110"/>
      </p:ext>
    </p:extLst>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a:bodyPr>
          <a:lstStyle/>
          <a:p>
            <a:pPr algn="ctr" rtl="1"/>
            <a:r>
              <a:rPr lang="fa-IR" sz="4400" dirty="0" smtClean="0">
                <a:cs typeface="B Titr" pitchFamily="2" charset="-78"/>
              </a:rPr>
              <a:t>افعی قفقازی</a:t>
            </a:r>
            <a:endParaRPr lang="en-US" sz="4400" dirty="0">
              <a:cs typeface="B Titr" pitchFamily="2" charset="-78"/>
            </a:endParaRPr>
          </a:p>
        </p:txBody>
      </p:sp>
      <p:sp>
        <p:nvSpPr>
          <p:cNvPr id="3" name="Content Placeholder 2"/>
          <p:cNvSpPr>
            <a:spLocks noGrp="1"/>
          </p:cNvSpPr>
          <p:nvPr>
            <p:ph sz="quarter" idx="1"/>
          </p:nvPr>
        </p:nvSpPr>
        <p:spPr>
          <a:xfrm>
            <a:off x="5410200" y="1828800"/>
            <a:ext cx="3124200" cy="1600200"/>
          </a:xfrm>
        </p:spPr>
        <p:txBody>
          <a:bodyPr>
            <a:normAutofit fontScale="70000" lnSpcReduction="20000"/>
          </a:bodyPr>
          <a:lstStyle/>
          <a:p>
            <a:pPr algn="r" rtl="1"/>
            <a:r>
              <a:rPr lang="fa-IR" sz="2900" dirty="0" smtClean="0">
                <a:cs typeface="B Titr" pitchFamily="2" charset="-78"/>
              </a:rPr>
              <a:t>پراکندگی جغرافیایی : </a:t>
            </a:r>
          </a:p>
          <a:p>
            <a:pPr algn="r" rtl="1">
              <a:buNone/>
            </a:pPr>
            <a:endParaRPr lang="fa-IR" sz="3200" b="1" dirty="0" smtClean="0">
              <a:cs typeface="B Nazanin" panose="00000400000000000000" pitchFamily="2" charset="-78"/>
            </a:endParaRPr>
          </a:p>
          <a:p>
            <a:pPr algn="r" rtl="1">
              <a:buNone/>
            </a:pPr>
            <a:r>
              <a:rPr lang="fa-IR" sz="3200" b="1" dirty="0" smtClean="0">
                <a:cs typeface="B Nazanin" panose="00000400000000000000" pitchFamily="2" charset="-78"/>
              </a:rPr>
              <a:t>استان‌ های مرکزی، تهران، گیلان، مازندران و گلستان</a:t>
            </a:r>
            <a:endParaRPr lang="en-US" sz="3200" b="1" dirty="0">
              <a:cs typeface="B Nazanin" panose="00000400000000000000" pitchFamily="2" charset="-78"/>
            </a:endParaRPr>
          </a:p>
        </p:txBody>
      </p:sp>
      <p:sp>
        <p:nvSpPr>
          <p:cNvPr id="6" name="Content Placeholder 2"/>
          <p:cNvSpPr txBox="1">
            <a:spLocks/>
          </p:cNvSpPr>
          <p:nvPr/>
        </p:nvSpPr>
        <p:spPr>
          <a:xfrm>
            <a:off x="304800" y="4419600"/>
            <a:ext cx="4495800" cy="2057399"/>
          </a:xfrm>
          <a:prstGeom prst="rect">
            <a:avLst/>
          </a:prstGeom>
        </p:spPr>
        <p:txBody>
          <a:bodyPr vert="horz">
            <a:noAutofit/>
          </a:bodyPr>
          <a:lstStyle/>
          <a:p>
            <a:pPr marL="274320" indent="-274320" algn="just" rtl="1">
              <a:spcBef>
                <a:spcPts val="600"/>
              </a:spcBef>
              <a:buClr>
                <a:srgbClr val="FE8637"/>
              </a:buClr>
              <a:buSzPct val="70000"/>
              <a:buFont typeface="Wingdings"/>
              <a:buChar char=""/>
              <a:defRPr/>
            </a:pPr>
            <a:endParaRPr lang="fa-IR" sz="2000" b="1" dirty="0" smtClean="0">
              <a:solidFill>
                <a:prstClr val="black"/>
              </a:solidFill>
              <a:cs typeface="B Nazanin" pitchFamily="2" charset="-78"/>
            </a:endParaRPr>
          </a:p>
          <a:p>
            <a:pPr marL="274320" indent="-274320" algn="just" rtl="1">
              <a:spcBef>
                <a:spcPts val="600"/>
              </a:spcBef>
              <a:buClr>
                <a:srgbClr val="FE8637"/>
              </a:buClr>
              <a:buSzPct val="70000"/>
              <a:buFont typeface="Wingdings"/>
              <a:buChar char=""/>
              <a:defRPr/>
            </a:pPr>
            <a:r>
              <a:rPr lang="fa-IR" sz="2000" b="1" dirty="0" smtClean="0">
                <a:solidFill>
                  <a:prstClr val="black"/>
                </a:solidFill>
                <a:cs typeface="B Nazanin" pitchFamily="2" charset="-78"/>
              </a:rPr>
              <a:t>پوزه باریک و انتهای آن کمی به سمت بالا ممتد، بدن به رنگ خاکستری، قرمز یا قهوه ای روشن، سطح پشتی دارای لکه های حلقه ای شکل با خطوط عرضی تیره، حداکثر طول 70 سانتی متر و دم 6 سانتی متر</a:t>
            </a:r>
            <a:endParaRPr lang="en-US" sz="2000" b="1" dirty="0">
              <a:solidFill>
                <a:prstClr val="black"/>
              </a:solidFill>
              <a:cs typeface="B Nazanin" pitchFamily="2" charset="-78"/>
            </a:endParaRPr>
          </a:p>
        </p:txBody>
      </p:sp>
      <p:pic>
        <p:nvPicPr>
          <p:cNvPr id="8" name="Picture 7"/>
          <p:cNvPicPr/>
          <p:nvPr/>
        </p:nvPicPr>
        <p:blipFill rotWithShape="1">
          <a:blip r:embed="rId2"/>
          <a:srcRect l="58103" t="33367" r="23585" b="35254"/>
          <a:stretch/>
        </p:blipFill>
        <p:spPr bwMode="auto">
          <a:xfrm>
            <a:off x="919163" y="1600200"/>
            <a:ext cx="2765425" cy="2744168"/>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2"/>
          <a:srcRect l="33607" t="34745" r="42262" b="32329"/>
          <a:stretch/>
        </p:blipFill>
        <p:spPr bwMode="auto">
          <a:xfrm>
            <a:off x="5105400" y="3962400"/>
            <a:ext cx="3660457" cy="26093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0183730"/>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dirty="0">
                <a:cs typeface="B Titr" pitchFamily="2" charset="-78"/>
              </a:rPr>
              <a:t>گونه های خطرناک خانواده </a:t>
            </a:r>
            <a:r>
              <a:rPr lang="fa-IR" sz="4000" dirty="0" smtClean="0">
                <a:cs typeface="B Titr" pitchFamily="2" charset="-78"/>
              </a:rPr>
              <a:t>هیدروفیده</a:t>
            </a:r>
            <a:endParaRPr lang="en-US" sz="4000" dirty="0">
              <a:cs typeface="B Titr" pitchFamily="2" charset="-78"/>
            </a:endParaRPr>
          </a:p>
        </p:txBody>
      </p:sp>
      <p:sp>
        <p:nvSpPr>
          <p:cNvPr id="3" name="Content Placeholder 2"/>
          <p:cNvSpPr>
            <a:spLocks noGrp="1"/>
          </p:cNvSpPr>
          <p:nvPr>
            <p:ph sz="quarter" idx="1"/>
          </p:nvPr>
        </p:nvSpPr>
        <p:spPr>
          <a:xfrm>
            <a:off x="457200" y="2438400"/>
            <a:ext cx="7467600" cy="2895600"/>
          </a:xfrm>
        </p:spPr>
        <p:txBody>
          <a:bodyPr>
            <a:normAutofit/>
          </a:bodyPr>
          <a:lstStyle/>
          <a:p>
            <a:pPr algn="r" rtl="1"/>
            <a:r>
              <a:rPr lang="fa-IR" sz="3600" b="1" dirty="0" smtClean="0">
                <a:cs typeface="B Nazanin" pitchFamily="2" charset="-78"/>
              </a:rPr>
              <a:t>مارهای دریایی</a:t>
            </a:r>
          </a:p>
          <a:p>
            <a:pPr lvl="2" algn="r" rtl="1">
              <a:buFont typeface="Wingdings" panose="05000000000000000000" pitchFamily="2" charset="2"/>
              <a:buChar char="ü"/>
            </a:pPr>
            <a:r>
              <a:rPr lang="fa-IR" sz="3000" b="1" dirty="0" smtClean="0">
                <a:cs typeface="B Nazanin" pitchFamily="2" charset="-78"/>
              </a:rPr>
              <a:t> ان هیدرینا شیستوزا</a:t>
            </a:r>
          </a:p>
          <a:p>
            <a:pPr lvl="2" algn="r" rtl="1">
              <a:buFont typeface="Wingdings" panose="05000000000000000000" pitchFamily="2" charset="2"/>
              <a:buChar char="ü"/>
            </a:pPr>
            <a:r>
              <a:rPr lang="fa-IR" sz="3000" b="1" dirty="0" smtClean="0">
                <a:cs typeface="B Nazanin" pitchFamily="2" charset="-78"/>
              </a:rPr>
              <a:t>هیدروفیس ارناتوسب</a:t>
            </a:r>
          </a:p>
          <a:p>
            <a:pPr lvl="2" algn="r" rtl="1">
              <a:buFont typeface="Wingdings" panose="05000000000000000000" pitchFamily="2" charset="2"/>
              <a:buChar char="ü"/>
            </a:pPr>
            <a:r>
              <a:rPr lang="fa-IR" sz="3000" b="1" dirty="0" smtClean="0">
                <a:cs typeface="B Nazanin" pitchFamily="2" charset="-78"/>
              </a:rPr>
              <a:t>پلامیس پلاتوروس</a:t>
            </a:r>
            <a:endParaRPr lang="en-US" sz="3000" b="1" dirty="0">
              <a:cs typeface="B Nazanin" pitchFamily="2" charset="-78"/>
            </a:endParaRPr>
          </a:p>
        </p:txBody>
      </p:sp>
    </p:spTree>
    <p:extLst>
      <p:ext uri="{BB962C8B-B14F-4D97-AF65-F5344CB8AC3E}">
        <p14:creationId xmlns:p14="http://schemas.microsoft.com/office/powerpoint/2010/main" val="2277779309"/>
      </p:ext>
    </p:extLst>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189" y="152400"/>
            <a:ext cx="7467600" cy="733926"/>
          </a:xfrm>
        </p:spPr>
        <p:txBody>
          <a:bodyPr anchor="ctr">
            <a:normAutofit/>
          </a:bodyPr>
          <a:lstStyle/>
          <a:p>
            <a:pPr algn="ctr" rtl="1"/>
            <a:r>
              <a:rPr lang="fa-IR" sz="4000" dirty="0" smtClean="0">
                <a:solidFill>
                  <a:srgbClr val="C00000"/>
                </a:solidFill>
                <a:cs typeface="B Titr" panose="00000700000000000000" pitchFamily="2" charset="-78"/>
              </a:rPr>
              <a:t>مارهای نیمه سمی</a:t>
            </a:r>
            <a:endParaRPr lang="en-US" sz="4000" dirty="0">
              <a:solidFill>
                <a:srgbClr val="C00000"/>
              </a:solidFill>
              <a:cs typeface="B Titr" panose="00000700000000000000" pitchFamily="2" charset="-78"/>
            </a:endParaRPr>
          </a:p>
        </p:txBody>
      </p:sp>
      <p:sp>
        <p:nvSpPr>
          <p:cNvPr id="3" name="Content Placeholder 2"/>
          <p:cNvSpPr>
            <a:spLocks noGrp="1"/>
          </p:cNvSpPr>
          <p:nvPr>
            <p:ph sz="quarter" idx="1"/>
          </p:nvPr>
        </p:nvSpPr>
        <p:spPr>
          <a:xfrm>
            <a:off x="533400" y="1090863"/>
            <a:ext cx="7521374" cy="1576137"/>
          </a:xfrm>
        </p:spPr>
        <p:txBody>
          <a:bodyPr>
            <a:normAutofit/>
          </a:bodyPr>
          <a:lstStyle/>
          <a:p>
            <a:pPr marL="0" indent="0" algn="r" rtl="1">
              <a:buNone/>
            </a:pPr>
            <a:r>
              <a:rPr lang="fa-IR" sz="3200" b="1" dirty="0" smtClean="0">
                <a:cs typeface="B Nazanin" panose="00000400000000000000" pitchFamily="2" charset="-78"/>
              </a:rPr>
              <a:t>1</a:t>
            </a:r>
            <a:r>
              <a:rPr lang="fa-IR" sz="2800" b="1" dirty="0" smtClean="0">
                <a:cs typeface="B Nazanin" panose="00000400000000000000" pitchFamily="2" charset="-78"/>
              </a:rPr>
              <a:t>- یله مار         2- تیر مار           3- افعی پلنگی</a:t>
            </a:r>
          </a:p>
          <a:p>
            <a:pPr algn="r" rtl="1"/>
            <a:endParaRPr lang="fa-IR" dirty="0" smtClean="0">
              <a:cs typeface="B Nazanin" panose="00000400000000000000" pitchFamily="2" charset="-78"/>
            </a:endParaRPr>
          </a:p>
          <a:p>
            <a:pPr marL="0" indent="0" algn="r" rtl="1">
              <a:buNone/>
            </a:pPr>
            <a:r>
              <a:rPr lang="fa-IR" dirty="0">
                <a:cs typeface="B Titr" pitchFamily="2" charset="-78"/>
              </a:rPr>
              <a:t>پراکندگی جغرافیایی </a:t>
            </a:r>
            <a:r>
              <a:rPr lang="fa-IR" dirty="0" smtClean="0">
                <a:cs typeface="B Titr" pitchFamily="2" charset="-78"/>
              </a:rPr>
              <a:t>:  </a:t>
            </a:r>
            <a:r>
              <a:rPr lang="fa-IR" b="1" dirty="0" smtClean="0">
                <a:cs typeface="B Nazanin" panose="00000400000000000000" pitchFamily="2" charset="-78"/>
              </a:rPr>
              <a:t>مناطق مختلف کشور </a:t>
            </a:r>
            <a:endParaRPr lang="fa-IR" b="1" dirty="0">
              <a:cs typeface="B Nazanin" panose="00000400000000000000" pitchFamily="2" charset="-78"/>
            </a:endParaRPr>
          </a:p>
          <a:p>
            <a:pPr marL="0" indent="0" algn="r" rtl="1">
              <a:buNone/>
            </a:pPr>
            <a:endParaRPr lang="en-US" dirty="0">
              <a:cs typeface="B Nazanin" panose="00000400000000000000" pitchFamily="2" charset="-78"/>
            </a:endParaRPr>
          </a:p>
        </p:txBody>
      </p:sp>
      <p:pic>
        <p:nvPicPr>
          <p:cNvPr id="6" name="Picture 5"/>
          <p:cNvPicPr/>
          <p:nvPr/>
        </p:nvPicPr>
        <p:blipFill rotWithShape="1">
          <a:blip r:embed="rId2"/>
          <a:srcRect l="33608" t="36129" r="43308" b="23803"/>
          <a:stretch/>
        </p:blipFill>
        <p:spPr bwMode="auto">
          <a:xfrm>
            <a:off x="304800" y="3505200"/>
            <a:ext cx="2876349" cy="2814955"/>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a:srcRect l="33883" t="36096" r="45745" b="29060"/>
          <a:stretch/>
        </p:blipFill>
        <p:spPr bwMode="auto">
          <a:xfrm>
            <a:off x="3276600" y="3657600"/>
            <a:ext cx="2934970" cy="2830830"/>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4"/>
          <a:srcRect l="34154" t="45730" r="44827" b="12792"/>
          <a:stretch/>
        </p:blipFill>
        <p:spPr bwMode="auto">
          <a:xfrm>
            <a:off x="6096000" y="3657600"/>
            <a:ext cx="2627630" cy="28905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34051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189" y="152400"/>
            <a:ext cx="7467600" cy="733926"/>
          </a:xfrm>
        </p:spPr>
        <p:txBody>
          <a:bodyPr anchor="ctr">
            <a:normAutofit/>
          </a:bodyPr>
          <a:lstStyle/>
          <a:p>
            <a:pPr algn="ctr" rtl="1"/>
            <a:r>
              <a:rPr lang="fa-IR" sz="4000" dirty="0" smtClean="0">
                <a:solidFill>
                  <a:srgbClr val="C00000"/>
                </a:solidFill>
                <a:cs typeface="B Titr" panose="00000700000000000000" pitchFamily="2" charset="-78"/>
              </a:rPr>
              <a:t>مارهای غیر سمی</a:t>
            </a:r>
            <a:endParaRPr lang="en-US" sz="4000" dirty="0">
              <a:solidFill>
                <a:srgbClr val="C00000"/>
              </a:solidFill>
              <a:cs typeface="B Titr" panose="00000700000000000000" pitchFamily="2" charset="-78"/>
            </a:endParaRPr>
          </a:p>
        </p:txBody>
      </p:sp>
      <p:sp>
        <p:nvSpPr>
          <p:cNvPr id="3" name="Content Placeholder 2"/>
          <p:cNvSpPr>
            <a:spLocks noGrp="1"/>
          </p:cNvSpPr>
          <p:nvPr>
            <p:ph sz="quarter" idx="1"/>
          </p:nvPr>
        </p:nvSpPr>
        <p:spPr>
          <a:xfrm>
            <a:off x="533400" y="1090863"/>
            <a:ext cx="7521374" cy="1576137"/>
          </a:xfrm>
        </p:spPr>
        <p:txBody>
          <a:bodyPr>
            <a:normAutofit/>
          </a:bodyPr>
          <a:lstStyle/>
          <a:p>
            <a:pPr marL="0" indent="0" algn="r" rtl="1">
              <a:buNone/>
            </a:pPr>
            <a:r>
              <a:rPr lang="fa-IR" sz="3200" b="1" dirty="0" smtClean="0">
                <a:cs typeface="B Nazanin" panose="00000400000000000000" pitchFamily="2" charset="-78"/>
              </a:rPr>
              <a:t>1</a:t>
            </a:r>
            <a:r>
              <a:rPr lang="fa-IR" sz="2800" b="1" dirty="0" smtClean="0">
                <a:cs typeface="B Nazanin" panose="00000400000000000000" pitchFamily="2" charset="-78"/>
              </a:rPr>
              <a:t>- خانواده کلوبریده            2- خانواده بوآیده</a:t>
            </a:r>
            <a:endParaRPr lang="fa-IR" dirty="0" smtClean="0">
              <a:cs typeface="B Nazanin" panose="00000400000000000000" pitchFamily="2" charset="-78"/>
            </a:endParaRPr>
          </a:p>
          <a:p>
            <a:pPr marL="0" indent="0" algn="r" rtl="1">
              <a:buNone/>
            </a:pPr>
            <a:r>
              <a:rPr lang="fa-IR" dirty="0">
                <a:cs typeface="B Titr" pitchFamily="2" charset="-78"/>
              </a:rPr>
              <a:t>پراکندگی جغرافیایی </a:t>
            </a:r>
            <a:r>
              <a:rPr lang="fa-IR" dirty="0" smtClean="0">
                <a:cs typeface="B Titr" pitchFamily="2" charset="-78"/>
              </a:rPr>
              <a:t>:  </a:t>
            </a:r>
            <a:r>
              <a:rPr lang="fa-IR" b="1" dirty="0" smtClean="0">
                <a:cs typeface="B Nazanin" panose="00000400000000000000" pitchFamily="2" charset="-78"/>
              </a:rPr>
              <a:t>مناطق مختلف کشور </a:t>
            </a:r>
            <a:endParaRPr lang="fa-IR" b="1" dirty="0">
              <a:cs typeface="B Nazanin" panose="00000400000000000000" pitchFamily="2" charset="-78"/>
            </a:endParaRPr>
          </a:p>
          <a:p>
            <a:pPr marL="0" indent="0" algn="r" rtl="1">
              <a:buNone/>
            </a:pPr>
            <a:endParaRPr lang="en-US" dirty="0">
              <a:cs typeface="B Nazanin" panose="00000400000000000000" pitchFamily="2" charset="-78"/>
            </a:endParaRPr>
          </a:p>
        </p:txBody>
      </p:sp>
      <p:pic>
        <p:nvPicPr>
          <p:cNvPr id="9" name="Picture 8"/>
          <p:cNvPicPr/>
          <p:nvPr/>
        </p:nvPicPr>
        <p:blipFill rotWithShape="1">
          <a:blip r:embed="rId2"/>
          <a:srcRect l="24610" t="34697" r="48713" b="22560"/>
          <a:stretch/>
        </p:blipFill>
        <p:spPr bwMode="auto">
          <a:xfrm>
            <a:off x="453189" y="3048000"/>
            <a:ext cx="3737811" cy="3270885"/>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3"/>
          <a:srcRect l="36422" t="37616" r="36745" b="25010"/>
          <a:stretch/>
        </p:blipFill>
        <p:spPr bwMode="auto">
          <a:xfrm>
            <a:off x="4724400" y="3048000"/>
            <a:ext cx="3983355" cy="32468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408459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219200"/>
            <a:ext cx="6172200" cy="2895600"/>
          </a:xfrm>
          <a:solidFill>
            <a:schemeClr val="accent1">
              <a:lumMod val="20000"/>
              <a:lumOff val="80000"/>
            </a:schemeClr>
          </a:solidFill>
        </p:spPr>
        <p:txBody>
          <a:bodyPr anchor="ctr">
            <a:normAutofit/>
          </a:bodyPr>
          <a:lstStyle/>
          <a:p>
            <a:pPr algn="ctr" rtl="1">
              <a:lnSpc>
                <a:spcPct val="150000"/>
              </a:lnSpc>
            </a:pPr>
            <a:r>
              <a:rPr lang="ar-SA" sz="4000" dirty="0">
                <a:cs typeface="B Titr" panose="00000700000000000000" pitchFamily="2" charset="-78"/>
              </a:rPr>
              <a:t>پيشگيری از </a:t>
            </a:r>
            <a:r>
              <a:rPr lang="ar-SA" sz="4000" dirty="0" smtClean="0">
                <a:cs typeface="B Titr" panose="00000700000000000000" pitchFamily="2" charset="-78"/>
              </a:rPr>
              <a:t>مارگزیدگی</a:t>
            </a:r>
            <a:endParaRPr lang="en-US" sz="4000" dirty="0">
              <a:cs typeface="B Titr" pitchFamily="2" charset="-78"/>
            </a:endParaRPr>
          </a:p>
        </p:txBody>
      </p:sp>
    </p:spTree>
    <p:extLst>
      <p:ext uri="{BB962C8B-B14F-4D97-AF65-F5344CB8AC3E}">
        <p14:creationId xmlns:p14="http://schemas.microsoft.com/office/powerpoint/2010/main" val="1359561275"/>
      </p:ext>
    </p:extLst>
  </p:cSld>
  <p:clrMapOvr>
    <a:masterClrMapping/>
  </p:clrMapOvr>
  <p:transition>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533400"/>
            <a:ext cx="7924800" cy="5940552"/>
          </a:xfrm>
        </p:spPr>
        <p:txBody>
          <a:bodyPr/>
          <a:lstStyle/>
          <a:p>
            <a:pPr marL="0" indent="0" algn="r" rtl="1">
              <a:buNone/>
            </a:pPr>
            <a:r>
              <a:rPr lang="en-GB" b="1" dirty="0"/>
              <a:t> </a:t>
            </a:r>
            <a:endParaRPr lang="en-US" b="1" dirty="0"/>
          </a:p>
          <a:p>
            <a:pPr lvl="0" algn="r" rtl="1" fontAlgn="base"/>
            <a:r>
              <a:rPr lang="ar-SA" b="1" dirty="0">
                <a:cs typeface="B Nazanin" panose="00000400000000000000" pitchFamily="2" charset="-78"/>
              </a:rPr>
              <a:t>در روزهای گرم، هنگام حضور و پيش از ورود به مکان های خنک و سايه دار، </a:t>
            </a:r>
            <a:r>
              <a:rPr lang="ar-SA" dirty="0">
                <a:cs typeface="B Nazanin" panose="00000400000000000000" pitchFamily="2" charset="-78"/>
              </a:rPr>
              <a:t>مانند شکاف كوه ها، غارها، سنگ های كنار چشمه ها و زير شاخۀ درختان، بايد از نبود مار مطمئن شويد</a:t>
            </a:r>
            <a:r>
              <a:rPr lang="ar-SA" dirty="0" smtClean="0">
                <a:cs typeface="B Nazanin" panose="00000400000000000000" pitchFamily="2" charset="-78"/>
              </a:rPr>
              <a:t>.</a:t>
            </a:r>
            <a:endParaRPr lang="fa-IR" dirty="0" smtClean="0">
              <a:cs typeface="B Nazanin" panose="00000400000000000000" pitchFamily="2" charset="-78"/>
            </a:endParaRPr>
          </a:p>
          <a:p>
            <a:pPr marL="0" lvl="0" indent="0" algn="r" rtl="1" fontAlgn="base">
              <a:buNone/>
            </a:pPr>
            <a:endParaRPr lang="en-US" dirty="0">
              <a:cs typeface="B Nazanin" panose="00000400000000000000" pitchFamily="2" charset="-78"/>
            </a:endParaRPr>
          </a:p>
          <a:p>
            <a:pPr lvl="0" algn="r" rtl="1" fontAlgn="base"/>
            <a:r>
              <a:rPr lang="ar-SA" b="1" dirty="0">
                <a:cs typeface="B Nazanin" panose="00000400000000000000" pitchFamily="2" charset="-78"/>
              </a:rPr>
              <a:t>درحين راه رفتن ميان علف های بلند</a:t>
            </a:r>
            <a:r>
              <a:rPr lang="ar-SA" dirty="0">
                <a:cs typeface="B Nazanin" panose="00000400000000000000" pitchFamily="2" charset="-78"/>
              </a:rPr>
              <a:t>، حتماً بايد با دقت زير پا را پاييد و با استفاده از يک چوب دستی يا عصا و كشيدن آن به زمين و ضربه زدن به سنگ ها يا شاخه های جلو از وجود مار آگاه شويد </a:t>
            </a:r>
            <a:r>
              <a:rPr lang="ar-SA" dirty="0" smtClean="0">
                <a:cs typeface="B Nazanin" panose="00000400000000000000" pitchFamily="2" charset="-78"/>
              </a:rPr>
              <a:t>.</a:t>
            </a:r>
            <a:endParaRPr lang="fa-IR" dirty="0" smtClean="0">
              <a:cs typeface="B Nazanin" panose="00000400000000000000" pitchFamily="2" charset="-78"/>
            </a:endParaRPr>
          </a:p>
          <a:p>
            <a:pPr marL="0" lvl="0" indent="0" algn="r" rtl="1" fontAlgn="base">
              <a:buNone/>
            </a:pPr>
            <a:endParaRPr lang="en-US" dirty="0">
              <a:cs typeface="B Nazanin" panose="00000400000000000000" pitchFamily="2" charset="-78"/>
            </a:endParaRPr>
          </a:p>
          <a:p>
            <a:pPr lvl="0" algn="r" rtl="1" fontAlgn="base"/>
            <a:r>
              <a:rPr lang="ar-SA" dirty="0">
                <a:cs typeface="B Nazanin" panose="00000400000000000000" pitchFamily="2" charset="-78"/>
              </a:rPr>
              <a:t>در بسياری موارد، مارگزيدگیها در ناحيۀ زانو به پايين  اتفاق میافتد. بنابراين، هنگام گذر از مناطق احتمالي زيستگاه مار، با </a:t>
            </a:r>
            <a:r>
              <a:rPr lang="ar-SA" b="1" dirty="0">
                <a:cs typeface="B Nazanin" panose="00000400000000000000" pitchFamily="2" charset="-78"/>
              </a:rPr>
              <a:t>پوشيدن كفشهای مناسب </a:t>
            </a:r>
            <a:r>
              <a:rPr lang="ar-SA" dirty="0">
                <a:cs typeface="B Nazanin" panose="00000400000000000000" pitchFamily="2" charset="-78"/>
              </a:rPr>
              <a:t>(مانند چکمه و پوتين) و  جوراب های ضخيم از ناحيۀ زير زانوی پاي خود  محافظت كنيد.</a:t>
            </a:r>
            <a:endParaRPr lang="en-US"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8416453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685800"/>
            <a:ext cx="7467600" cy="5788152"/>
          </a:xfrm>
        </p:spPr>
        <p:txBody>
          <a:bodyPr>
            <a:normAutofit/>
          </a:bodyPr>
          <a:lstStyle/>
          <a:p>
            <a:pPr lvl="0" algn="just" rtl="1"/>
            <a:r>
              <a:rPr lang="ar-SA" dirty="0">
                <a:cs typeface="B Nazanin" panose="00000400000000000000" pitchFamily="2" charset="-78"/>
              </a:rPr>
              <a:t>ازدست بردن به زير  توده های سنگ يا داخل توده های علف اجتناب كنيد؛ زيرا در بسياری موارد، آشيانۀ مارها در اين نوع مکان ها است</a:t>
            </a:r>
            <a:r>
              <a:rPr lang="ar-SA" dirty="0" smtClean="0">
                <a:cs typeface="B Nazanin" panose="00000400000000000000" pitchFamily="2" charset="-78"/>
              </a:rPr>
              <a:t>.</a:t>
            </a:r>
            <a:endParaRPr lang="fa-IR" dirty="0" smtClean="0">
              <a:cs typeface="B Nazanin" panose="00000400000000000000" pitchFamily="2" charset="-78"/>
            </a:endParaRPr>
          </a:p>
          <a:p>
            <a:pPr marL="0" lvl="0" indent="0" algn="just" rtl="1">
              <a:buNone/>
            </a:pPr>
            <a:endParaRPr lang="en-US" dirty="0">
              <a:cs typeface="B Nazanin" panose="00000400000000000000" pitchFamily="2" charset="-78"/>
            </a:endParaRPr>
          </a:p>
          <a:p>
            <a:pPr lvl="0" algn="just" rtl="1" fontAlgn="base"/>
            <a:r>
              <a:rPr lang="ar-SA" dirty="0">
                <a:cs typeface="B Nazanin" panose="00000400000000000000" pitchFamily="2" charset="-78"/>
              </a:rPr>
              <a:t>در بسياری موارد، مارگزيدگی به دنبال اقدام به صيد مار و تحريک حيوان صورت  میگيرد. بنابراين، از صيد بی مورد مارها اجتناب كنيد</a:t>
            </a:r>
            <a:r>
              <a:rPr lang="ar-SA" dirty="0" smtClean="0">
                <a:cs typeface="B Nazanin" panose="00000400000000000000" pitchFamily="2" charset="-78"/>
              </a:rPr>
              <a:t>.</a:t>
            </a:r>
            <a:endParaRPr lang="fa-IR" dirty="0" smtClean="0">
              <a:cs typeface="B Nazanin" panose="00000400000000000000" pitchFamily="2" charset="-78"/>
            </a:endParaRPr>
          </a:p>
          <a:p>
            <a:pPr marL="0" lvl="0" indent="0" algn="just" rtl="1" fontAlgn="base">
              <a:buNone/>
            </a:pPr>
            <a:endParaRPr lang="en-US" dirty="0">
              <a:cs typeface="B Nazanin" panose="00000400000000000000" pitchFamily="2" charset="-78"/>
            </a:endParaRPr>
          </a:p>
          <a:p>
            <a:pPr lvl="0" algn="just" rtl="1" fontAlgn="base"/>
            <a:r>
              <a:rPr lang="ar-SA" dirty="0">
                <a:cs typeface="B Nazanin" panose="00000400000000000000" pitchFamily="2" charset="-78"/>
              </a:rPr>
              <a:t>در مسافرت يا گردش در  جنگلها، پارک ها يا كوهستان هايی كه ممکن است زيستگاه مار باشند ،كوله پشتی و لباس ها را نبايد روی زمين رهاكرد</a:t>
            </a:r>
            <a:r>
              <a:rPr lang="ar-SA" dirty="0" smtClean="0">
                <a:cs typeface="B Nazanin" panose="00000400000000000000" pitchFamily="2" charset="-78"/>
              </a:rPr>
              <a:t>.</a:t>
            </a:r>
            <a:endParaRPr lang="fa-IR" dirty="0" smtClean="0">
              <a:cs typeface="B Nazanin" panose="00000400000000000000" pitchFamily="2" charset="-78"/>
            </a:endParaRPr>
          </a:p>
          <a:p>
            <a:pPr marL="0" lvl="0" indent="0" algn="just" rtl="1" fontAlgn="base">
              <a:buNone/>
            </a:pPr>
            <a:endParaRPr lang="en-US" dirty="0">
              <a:cs typeface="B Nazanin" panose="00000400000000000000" pitchFamily="2" charset="-78"/>
            </a:endParaRPr>
          </a:p>
          <a:p>
            <a:pPr lvl="0" algn="just" rtl="1" fontAlgn="base"/>
            <a:r>
              <a:rPr lang="ar-SA" dirty="0">
                <a:cs typeface="B Nazanin" panose="00000400000000000000" pitchFamily="2" charset="-78"/>
              </a:rPr>
              <a:t>هنگام دوباره پوشيدن كفش ها، بايد داخل آنها را به دقت وارسي كرد.</a:t>
            </a:r>
            <a:endParaRPr lang="en-US" dirty="0">
              <a:cs typeface="B Nazanin" panose="00000400000000000000" pitchFamily="2" charset="-78"/>
            </a:endParaRPr>
          </a:p>
          <a:p>
            <a:pPr algn="just" rtl="1"/>
            <a:endParaRPr lang="en-US" dirty="0">
              <a:cs typeface="B Nazanin" panose="00000400000000000000" pitchFamily="2" charset="-78"/>
            </a:endParaRPr>
          </a:p>
        </p:txBody>
      </p:sp>
    </p:spTree>
    <p:extLst>
      <p:ext uri="{BB962C8B-B14F-4D97-AF65-F5344CB8AC3E}">
        <p14:creationId xmlns:p14="http://schemas.microsoft.com/office/powerpoint/2010/main" val="1678832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219200"/>
            <a:ext cx="6172200" cy="2895600"/>
          </a:xfrm>
          <a:solidFill>
            <a:schemeClr val="accent1">
              <a:lumMod val="20000"/>
              <a:lumOff val="80000"/>
            </a:schemeClr>
          </a:solidFill>
        </p:spPr>
        <p:txBody>
          <a:bodyPr anchor="ctr">
            <a:normAutofit/>
          </a:bodyPr>
          <a:lstStyle/>
          <a:p>
            <a:pPr algn="ctr" rtl="1">
              <a:lnSpc>
                <a:spcPct val="150000"/>
              </a:lnSpc>
            </a:pPr>
            <a:r>
              <a:rPr lang="fa-IR" sz="4000" dirty="0">
                <a:cs typeface="B Titr" panose="00000700000000000000" pitchFamily="2" charset="-78"/>
              </a:rPr>
              <a:t>پراکندگی گونه های مار </a:t>
            </a:r>
            <a:r>
              <a:rPr lang="fa-IR" sz="4000" dirty="0" smtClean="0">
                <a:cs typeface="B Titr" panose="00000700000000000000" pitchFamily="2" charset="-78"/>
              </a:rPr>
              <a:t>در ایران</a:t>
            </a:r>
            <a:endParaRPr lang="en-US" sz="4000" dirty="0">
              <a:cs typeface="B Titr" pitchFamily="2" charset="-78"/>
            </a:endParaRPr>
          </a:p>
        </p:txBody>
      </p:sp>
    </p:spTree>
    <p:extLst>
      <p:ext uri="{BB962C8B-B14F-4D97-AF65-F5344CB8AC3E}">
        <p14:creationId xmlns:p14="http://schemas.microsoft.com/office/powerpoint/2010/main" val="3052215409"/>
      </p:ext>
    </p:extLst>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533400"/>
            <a:ext cx="7924800" cy="5940552"/>
          </a:xfrm>
        </p:spPr>
        <p:txBody>
          <a:bodyPr>
            <a:normAutofit/>
          </a:bodyPr>
          <a:lstStyle/>
          <a:p>
            <a:pPr algn="just" rtl="1" fontAlgn="base"/>
            <a:r>
              <a:rPr lang="ar-SA" dirty="0">
                <a:cs typeface="B Nazanin" panose="00000400000000000000" pitchFamily="2" charset="-78"/>
              </a:rPr>
              <a:t>درصورت اقامت در چادر در مناطق مارخيز، بايد هميشه در چادر بسته باشد و  شبها وسايل و به ويژه كفشها را به درون چادر ببريد، و اگر  به ناچار، برخی لوازم، ازجمله  كفشها خارج از چادر ماند، حتماً بايد آنها را داخل يک كيسۀ نفوذ ناپذير قراردهيد </a:t>
            </a:r>
            <a:r>
              <a:rPr lang="ar-SA" dirty="0" smtClean="0">
                <a:cs typeface="B Nazanin" panose="00000400000000000000" pitchFamily="2" charset="-78"/>
              </a:rPr>
              <a:t>.</a:t>
            </a:r>
            <a:endParaRPr lang="fa-IR" dirty="0" smtClean="0">
              <a:cs typeface="B Nazanin" panose="00000400000000000000" pitchFamily="2" charset="-78"/>
            </a:endParaRPr>
          </a:p>
          <a:p>
            <a:pPr marL="0" indent="0" algn="just" rtl="1" fontAlgn="base">
              <a:buNone/>
            </a:pPr>
            <a:endParaRPr lang="en-US" dirty="0">
              <a:cs typeface="B Nazanin" panose="00000400000000000000" pitchFamily="2" charset="-78"/>
            </a:endParaRPr>
          </a:p>
          <a:p>
            <a:pPr algn="just" rtl="1" fontAlgn="base"/>
            <a:r>
              <a:rPr lang="ar-SA" dirty="0">
                <a:cs typeface="B Nazanin" panose="00000400000000000000" pitchFamily="2" charset="-78"/>
              </a:rPr>
              <a:t>در مناطقی كه ديد كافی نيست، بايد از بالارفتن خودداري كرد</a:t>
            </a:r>
            <a:r>
              <a:rPr lang="ar-SA" dirty="0" smtClean="0">
                <a:cs typeface="B Nazanin" panose="00000400000000000000" pitchFamily="2" charset="-78"/>
              </a:rPr>
              <a:t>.</a:t>
            </a:r>
            <a:endParaRPr lang="fa-IR" dirty="0" smtClean="0">
              <a:cs typeface="B Nazanin" panose="00000400000000000000" pitchFamily="2" charset="-78"/>
            </a:endParaRPr>
          </a:p>
          <a:p>
            <a:pPr marL="0" indent="0" algn="just" rtl="1" fontAlgn="base">
              <a:buNone/>
            </a:pPr>
            <a:endParaRPr lang="en-US" dirty="0">
              <a:cs typeface="B Nazanin" panose="00000400000000000000" pitchFamily="2" charset="-78"/>
            </a:endParaRPr>
          </a:p>
          <a:p>
            <a:pPr algn="just" rtl="1" fontAlgn="base"/>
            <a:r>
              <a:rPr lang="ar-SA" dirty="0">
                <a:cs typeface="B Nazanin" panose="00000400000000000000" pitchFamily="2" charset="-78"/>
              </a:rPr>
              <a:t>از دست زدن </a:t>
            </a:r>
            <a:r>
              <a:rPr lang="ar-SA" b="1" dirty="0">
                <a:cs typeface="B Nazanin" panose="00000400000000000000" pitchFamily="2" charset="-78"/>
              </a:rPr>
              <a:t>به مار سمی مرده </a:t>
            </a:r>
            <a:r>
              <a:rPr lang="ar-SA" dirty="0">
                <a:cs typeface="B Nazanin" panose="00000400000000000000" pitchFamily="2" charset="-78"/>
              </a:rPr>
              <a:t>به ويژه در ساعت های اول مرگ آن بايد پرهيزكرد؛ زيرا خطر گزش رفلکسی در برخی مارها تا  ساعتها پس از مرگ وجوددارد </a:t>
            </a:r>
            <a:r>
              <a:rPr lang="ar-SA" dirty="0" smtClean="0">
                <a:cs typeface="B Nazanin" panose="00000400000000000000" pitchFamily="2" charset="-78"/>
              </a:rPr>
              <a:t>.</a:t>
            </a:r>
            <a:endParaRPr lang="fa-IR" dirty="0" smtClean="0">
              <a:cs typeface="B Nazanin" panose="00000400000000000000" pitchFamily="2" charset="-78"/>
            </a:endParaRPr>
          </a:p>
          <a:p>
            <a:pPr marL="0" indent="0" algn="just" rtl="1" fontAlgn="base">
              <a:buNone/>
            </a:pPr>
            <a:endParaRPr lang="en-US" dirty="0">
              <a:cs typeface="B Nazanin" panose="00000400000000000000" pitchFamily="2" charset="-78"/>
            </a:endParaRPr>
          </a:p>
          <a:p>
            <a:pPr algn="just" rtl="1" fontAlgn="base"/>
            <a:r>
              <a:rPr lang="ar-SA" dirty="0">
                <a:cs typeface="B Nazanin" panose="00000400000000000000" pitchFamily="2" charset="-78"/>
              </a:rPr>
              <a:t>اوج فعاليت زماني مارها پس از </a:t>
            </a:r>
            <a:r>
              <a:rPr lang="ar-SA" b="1" dirty="0">
                <a:cs typeface="B Nazanin" panose="00000400000000000000" pitchFamily="2" charset="-78"/>
              </a:rPr>
              <a:t>تاريکی هوا </a:t>
            </a:r>
            <a:r>
              <a:rPr lang="ar-SA" dirty="0">
                <a:cs typeface="B Nazanin" panose="00000400000000000000" pitchFamily="2" charset="-78"/>
              </a:rPr>
              <a:t>است كه به شکار  میپردازند؛ ازاين رو، هنگام پياده روی در شب بايد  به دقت مراقب بود.</a:t>
            </a:r>
            <a:endParaRPr lang="en-US" dirty="0">
              <a:cs typeface="B Nazanin" panose="00000400000000000000" pitchFamily="2" charset="-78"/>
            </a:endParaRPr>
          </a:p>
        </p:txBody>
      </p:sp>
    </p:spTree>
    <p:extLst>
      <p:ext uri="{BB962C8B-B14F-4D97-AF65-F5344CB8AC3E}">
        <p14:creationId xmlns:p14="http://schemas.microsoft.com/office/powerpoint/2010/main" val="27069823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914400"/>
            <a:ext cx="8153400" cy="5181600"/>
          </a:xfrm>
        </p:spPr>
        <p:txBody>
          <a:bodyPr>
            <a:normAutofit/>
          </a:bodyPr>
          <a:lstStyle/>
          <a:p>
            <a:pPr marL="0" lvl="0" indent="0" algn="r" rtl="1" fontAlgn="base">
              <a:buNone/>
            </a:pPr>
            <a:r>
              <a:rPr lang="ar-SA" dirty="0"/>
              <a:t> </a:t>
            </a:r>
            <a:endParaRPr lang="en-US" dirty="0"/>
          </a:p>
          <a:p>
            <a:pPr lvl="0" rtl="1" fontAlgn="base"/>
            <a:r>
              <a:rPr lang="ar-SA" dirty="0">
                <a:cs typeface="B Titr" panose="00000700000000000000" pitchFamily="2" charset="-78"/>
              </a:rPr>
              <a:t>در مناطق روستایی و کشاورزی، برای پیشگیری از مارگزیدگی باید </a:t>
            </a:r>
            <a:r>
              <a:rPr lang="ar-SA" dirty="0" smtClean="0">
                <a:cs typeface="B Titr" panose="00000700000000000000" pitchFamily="2" charset="-78"/>
              </a:rPr>
              <a:t>:</a:t>
            </a:r>
            <a:r>
              <a:rPr lang="ar-SA" dirty="0"/>
              <a:t> </a:t>
            </a:r>
            <a:endParaRPr lang="en-US" dirty="0"/>
          </a:p>
          <a:p>
            <a:pPr marL="365760" lvl="1" indent="0" rtl="1">
              <a:buNone/>
            </a:pPr>
            <a:endParaRPr lang="fa-IR" dirty="0" smtClean="0"/>
          </a:p>
          <a:p>
            <a:pPr lvl="1" algn="just" rtl="1">
              <a:buFont typeface="Wingdings" panose="05000000000000000000" pitchFamily="2" charset="2"/>
              <a:buChar char="ü"/>
            </a:pPr>
            <a:r>
              <a:rPr lang="ar-SA" sz="2400" dirty="0">
                <a:cs typeface="B Nazanin" panose="00000400000000000000" pitchFamily="2" charset="-78"/>
              </a:rPr>
              <a:t>اطراف خانه ها را از مکان هایی که برای مخفی شدن مارها مناسب می باشند (مانند: توده زباله، بوته ها بلند، نخاله های ساختمانی) پاکسازی نمود</a:t>
            </a:r>
            <a:r>
              <a:rPr lang="ar-SA" sz="2400" dirty="0" smtClean="0">
                <a:cs typeface="B Nazanin" panose="00000400000000000000" pitchFamily="2" charset="-78"/>
              </a:rPr>
              <a:t>.</a:t>
            </a:r>
            <a:endParaRPr lang="fa-IR" sz="2400" dirty="0" smtClean="0">
              <a:cs typeface="B Nazanin" panose="00000400000000000000" pitchFamily="2" charset="-78"/>
            </a:endParaRPr>
          </a:p>
          <a:p>
            <a:pPr marL="365760" lvl="1" indent="0" algn="just" rtl="1">
              <a:buNone/>
            </a:pPr>
            <a:endParaRPr lang="en-US" sz="2400" dirty="0">
              <a:cs typeface="B Nazanin" panose="00000400000000000000" pitchFamily="2" charset="-78"/>
            </a:endParaRPr>
          </a:p>
          <a:p>
            <a:pPr lvl="1" algn="just" rtl="1">
              <a:buFont typeface="Wingdings" panose="05000000000000000000" pitchFamily="2" charset="2"/>
              <a:buChar char="ü"/>
            </a:pPr>
            <a:r>
              <a:rPr lang="ar-SA" dirty="0">
                <a:cs typeface="B Nazanin" panose="00000400000000000000" pitchFamily="2" charset="-78"/>
              </a:rPr>
              <a:t>شاخه های </a:t>
            </a:r>
            <a:r>
              <a:rPr lang="ar-SA" sz="2400" dirty="0">
                <a:cs typeface="B Nazanin" panose="00000400000000000000" pitchFamily="2" charset="-78"/>
              </a:rPr>
              <a:t>درختانی که در تماس با دیوارهای خانه می باشند و بوته های گل و گیاه در حیاط و اطراف خانه را کوتاه نمود. </a:t>
            </a:r>
            <a:endParaRPr lang="fa-IR" sz="2400" dirty="0">
              <a:cs typeface="B Nazanin" panose="00000400000000000000" pitchFamily="2" charset="-78"/>
            </a:endParaRPr>
          </a:p>
          <a:p>
            <a:pPr marL="0" indent="0" algn="just" rtl="1">
              <a:buNone/>
            </a:pPr>
            <a:endParaRPr lang="en-US" dirty="0">
              <a:cs typeface="B Nazanin" panose="00000400000000000000" pitchFamily="2" charset="-78"/>
            </a:endParaRPr>
          </a:p>
          <a:p>
            <a:pPr lvl="1" algn="just" rtl="1">
              <a:buFont typeface="Wingdings" panose="05000000000000000000" pitchFamily="2" charset="2"/>
              <a:buChar char="ü"/>
            </a:pPr>
            <a:r>
              <a:rPr lang="ar-SA" sz="2400" dirty="0">
                <a:cs typeface="B Nazanin" panose="00000400000000000000" pitchFamily="2" charset="-78"/>
              </a:rPr>
              <a:t>انبار نگهداری محصولات کشاورزی را دور از محل مسکونی ساخت</a:t>
            </a:r>
            <a:r>
              <a:rPr lang="ar-SA" sz="2400" dirty="0" smtClean="0">
                <a:cs typeface="B Nazanin" panose="00000400000000000000" pitchFamily="2" charset="-78"/>
              </a:rPr>
              <a:t>.</a:t>
            </a:r>
            <a:endParaRPr lang="fa-IR" sz="2400" dirty="0" smtClean="0">
              <a:cs typeface="B Nazanin" panose="00000400000000000000" pitchFamily="2" charset="-78"/>
            </a:endParaRPr>
          </a:p>
          <a:p>
            <a:pPr lvl="1" algn="just" rtl="1">
              <a:buFont typeface="Wingdings" panose="05000000000000000000" pitchFamily="2" charset="2"/>
              <a:buChar char="ü"/>
            </a:pPr>
            <a:endParaRPr lang="en-US" sz="2400" dirty="0">
              <a:cs typeface="B Nazanin" panose="00000400000000000000" pitchFamily="2" charset="-78"/>
            </a:endParaRPr>
          </a:p>
          <a:p>
            <a:pPr algn="r"/>
            <a:endParaRPr lang="en-US" dirty="0"/>
          </a:p>
        </p:txBody>
      </p:sp>
    </p:spTree>
    <p:extLst>
      <p:ext uri="{BB962C8B-B14F-4D97-AF65-F5344CB8AC3E}">
        <p14:creationId xmlns:p14="http://schemas.microsoft.com/office/powerpoint/2010/main" val="38650744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381000"/>
            <a:ext cx="8001000" cy="5562600"/>
          </a:xfrm>
        </p:spPr>
        <p:txBody>
          <a:bodyPr>
            <a:normAutofit/>
          </a:bodyPr>
          <a:lstStyle/>
          <a:p>
            <a:pPr marL="365760" lvl="1" indent="0" algn="just" rtl="1">
              <a:buNone/>
            </a:pPr>
            <a:endParaRPr lang="fa-IR" sz="2400" dirty="0" smtClean="0">
              <a:cs typeface="B Nazanin" panose="00000400000000000000" pitchFamily="2" charset="-78"/>
            </a:endParaRPr>
          </a:p>
          <a:p>
            <a:pPr lvl="1" algn="just" rtl="1">
              <a:buFont typeface="Wingdings" panose="05000000000000000000" pitchFamily="2" charset="2"/>
              <a:buChar char="ü"/>
            </a:pPr>
            <a:r>
              <a:rPr lang="ar-SA" sz="2400" dirty="0">
                <a:cs typeface="B Nazanin" panose="00000400000000000000" pitchFamily="2" charset="-78"/>
              </a:rPr>
              <a:t>مخازن آب، حوضچه ها و استخرهای آب ( با توجه به جذب جانورانی مانند قورباغه و وزغ به عنوان طعمه های مورد علاقه مارها)، می توانند سبب جذب مارها در این مکان ها شده و باید به صورت دوره ای از نظر وجود و یا عدم وجود مار، بررسی شوند</a:t>
            </a:r>
            <a:r>
              <a:rPr lang="ar-SA" sz="2400" dirty="0" smtClean="0">
                <a:cs typeface="B Nazanin" panose="00000400000000000000" pitchFamily="2" charset="-78"/>
              </a:rPr>
              <a:t>.</a:t>
            </a:r>
            <a:endParaRPr lang="fa-IR" sz="2400" dirty="0" smtClean="0">
              <a:cs typeface="B Nazanin" panose="00000400000000000000" pitchFamily="2" charset="-78"/>
            </a:endParaRPr>
          </a:p>
          <a:p>
            <a:pPr lvl="1" algn="just" rtl="1">
              <a:buFont typeface="Wingdings" panose="05000000000000000000" pitchFamily="2" charset="2"/>
              <a:buChar char="ü"/>
            </a:pPr>
            <a:endParaRPr lang="fa-IR" sz="2400" dirty="0" smtClean="0">
              <a:cs typeface="B Nazanin" panose="00000400000000000000" pitchFamily="2" charset="-78"/>
            </a:endParaRPr>
          </a:p>
          <a:p>
            <a:pPr marL="365760" lvl="1" indent="0" algn="just" rtl="1">
              <a:buNone/>
            </a:pPr>
            <a:endParaRPr lang="en-US" sz="2400" dirty="0">
              <a:cs typeface="B Nazanin" panose="00000400000000000000" pitchFamily="2" charset="-78"/>
            </a:endParaRPr>
          </a:p>
          <a:p>
            <a:pPr lvl="1" algn="just" rtl="1">
              <a:buFont typeface="Wingdings" panose="05000000000000000000" pitchFamily="2" charset="2"/>
              <a:buChar char="ü"/>
            </a:pPr>
            <a:r>
              <a:rPr lang="ar-SA" sz="2400" dirty="0">
                <a:cs typeface="B Nazanin" panose="00000400000000000000" pitchFamily="2" charset="-78"/>
              </a:rPr>
              <a:t>جمع آوری هیزم در شب در مناطق مارخیز،  با افزایش احتمال خطر مارگزیدگی همراه است</a:t>
            </a:r>
            <a:r>
              <a:rPr lang="ar-SA" sz="2400" dirty="0" smtClean="0">
                <a:cs typeface="B Nazanin" panose="00000400000000000000" pitchFamily="2" charset="-78"/>
              </a:rPr>
              <a:t>.</a:t>
            </a:r>
            <a:endParaRPr lang="fa-IR" sz="2400" dirty="0" smtClean="0">
              <a:cs typeface="B Nazanin" panose="00000400000000000000" pitchFamily="2" charset="-78"/>
            </a:endParaRPr>
          </a:p>
          <a:p>
            <a:pPr marL="365760" lvl="1" indent="0" algn="just" rtl="1">
              <a:buNone/>
            </a:pPr>
            <a:endParaRPr lang="fa-IR" sz="2400" dirty="0" smtClean="0">
              <a:cs typeface="B Nazanin" panose="00000400000000000000" pitchFamily="2" charset="-78"/>
            </a:endParaRPr>
          </a:p>
          <a:p>
            <a:pPr marL="365760" lvl="1" indent="0" algn="just" rtl="1">
              <a:buNone/>
            </a:pPr>
            <a:endParaRPr lang="en-US" sz="2400" dirty="0">
              <a:cs typeface="B Nazanin" panose="00000400000000000000" pitchFamily="2" charset="-78"/>
            </a:endParaRPr>
          </a:p>
          <a:p>
            <a:pPr lvl="1" algn="just" rtl="1">
              <a:buFont typeface="Wingdings" panose="05000000000000000000" pitchFamily="2" charset="2"/>
              <a:buChar char="ü"/>
            </a:pPr>
            <a:r>
              <a:rPr lang="ar-SA" sz="2400" dirty="0">
                <a:cs typeface="B Nazanin" panose="00000400000000000000" pitchFamily="2" charset="-78"/>
              </a:rPr>
              <a:t>از راه رفتن با پاهای برهنه و یا پوشیدن صندل در حیاط و بیرون منزل اجتناب کنید</a:t>
            </a:r>
            <a:r>
              <a:rPr lang="ar-SA" sz="2400" dirty="0" smtClean="0">
                <a:cs typeface="B Nazanin" panose="00000400000000000000" pitchFamily="2" charset="-78"/>
              </a:rPr>
              <a:t>.</a:t>
            </a:r>
            <a:endParaRPr lang="en-US" dirty="0"/>
          </a:p>
        </p:txBody>
      </p:sp>
    </p:spTree>
    <p:extLst>
      <p:ext uri="{BB962C8B-B14F-4D97-AF65-F5344CB8AC3E}">
        <p14:creationId xmlns:p14="http://schemas.microsoft.com/office/powerpoint/2010/main" val="30066501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57200"/>
            <a:ext cx="8001000" cy="6016752"/>
          </a:xfrm>
        </p:spPr>
        <p:txBody>
          <a:bodyPr>
            <a:normAutofit lnSpcReduction="10000"/>
          </a:bodyPr>
          <a:lstStyle/>
          <a:p>
            <a:pPr algn="r" rtl="1" fontAlgn="base"/>
            <a:r>
              <a:rPr lang="ar-SA" dirty="0">
                <a:cs typeface="B Nazanin" panose="00000400000000000000" pitchFamily="2" charset="-78"/>
              </a:rPr>
              <a:t>در مناطق  ییلاقی و بیرون از شهر، در هنگام راه رفتن در شب به ویژه پس از بارندگی، حتماً از نور مناسب (چراغ قوه یا مشعل) استفاده کنید</a:t>
            </a:r>
            <a:r>
              <a:rPr lang="ar-SA" dirty="0" smtClean="0">
                <a:cs typeface="B Nazanin" panose="00000400000000000000" pitchFamily="2" charset="-78"/>
              </a:rPr>
              <a:t>.</a:t>
            </a:r>
            <a:endParaRPr lang="fa-IR" dirty="0" smtClean="0">
              <a:cs typeface="B Nazanin" panose="00000400000000000000" pitchFamily="2" charset="-78"/>
            </a:endParaRPr>
          </a:p>
          <a:p>
            <a:pPr marL="0" indent="0" algn="r" rtl="1" fontAlgn="base">
              <a:buNone/>
            </a:pPr>
            <a:endParaRPr lang="en-US" dirty="0">
              <a:cs typeface="B Nazanin" panose="00000400000000000000" pitchFamily="2" charset="-78"/>
            </a:endParaRPr>
          </a:p>
          <a:p>
            <a:pPr algn="r" rtl="1" fontAlgn="base"/>
            <a:r>
              <a:rPr lang="ar-SA" dirty="0">
                <a:cs typeface="B Nazanin" panose="00000400000000000000" pitchFamily="2" charset="-78"/>
              </a:rPr>
              <a:t>در نواحی خارج از شهر، بارندگی می تواند سبب خروج مارها از لانه ها و محل های اختفای آنها شده و پس از بارندگی احتمال مواجهه با مارها و مارگزیدگی افزایش یابد. بنابراین در مناطق مارخیز، در هنگام راه پیمایی در جاده به ویژه در شب باید مراقب بود</a:t>
            </a:r>
            <a:r>
              <a:rPr lang="ar-SA" dirty="0" smtClean="0">
                <a:cs typeface="B Nazanin" panose="00000400000000000000" pitchFamily="2" charset="-78"/>
              </a:rPr>
              <a:t>.</a:t>
            </a:r>
            <a:endParaRPr lang="fa-IR" dirty="0" smtClean="0">
              <a:cs typeface="B Nazanin" panose="00000400000000000000" pitchFamily="2" charset="-78"/>
            </a:endParaRPr>
          </a:p>
          <a:p>
            <a:pPr marL="0" indent="0" algn="r" rtl="1" fontAlgn="base">
              <a:buNone/>
            </a:pPr>
            <a:endParaRPr lang="en-US" dirty="0">
              <a:cs typeface="B Nazanin" panose="00000400000000000000" pitchFamily="2" charset="-78"/>
            </a:endParaRPr>
          </a:p>
          <a:p>
            <a:pPr algn="r" rtl="1" fontAlgn="base"/>
            <a:r>
              <a:rPr lang="ar-SA" dirty="0">
                <a:cs typeface="B Nazanin" panose="00000400000000000000" pitchFamily="2" charset="-78"/>
              </a:rPr>
              <a:t>در هنگام رانندگی با </a:t>
            </a:r>
            <a:r>
              <a:rPr lang="ar-SA" dirty="0" smtClean="0">
                <a:cs typeface="B Nazanin" panose="00000400000000000000" pitchFamily="2" charset="-78"/>
              </a:rPr>
              <a:t>وسای</a:t>
            </a:r>
            <a:r>
              <a:rPr lang="fa-IR" dirty="0" smtClean="0">
                <a:cs typeface="B Nazanin" panose="00000400000000000000" pitchFamily="2" charset="-78"/>
              </a:rPr>
              <a:t>ل</a:t>
            </a:r>
            <a:r>
              <a:rPr lang="ar-SA" dirty="0" smtClean="0">
                <a:cs typeface="B Nazanin" panose="00000400000000000000" pitchFamily="2" charset="-78"/>
              </a:rPr>
              <a:t> </a:t>
            </a:r>
            <a:r>
              <a:rPr lang="ar-SA" dirty="0">
                <a:cs typeface="B Nazanin" panose="00000400000000000000" pitchFamily="2" charset="-78"/>
              </a:rPr>
              <a:t>نقلیه، از زیر گرفتن عمدی مارهای در جاده خودداری شود. این امر ممکن است سبب زخمی شدن مار و افزایش خطر حمله مارزخمی به عابرین پیاده گردد. از طرفی احتمال اینکه مار به زیر وسیله نقلیه پیچیده و در هنگامی که وسیله نقلیه متوقف است از سوراخ ها و منافذ کف آن خزیده و وارد خودرو گردد، وجود دارد</a:t>
            </a:r>
            <a:r>
              <a:rPr lang="ar-SA" dirty="0" smtClean="0">
                <a:cs typeface="B Nazanin" panose="00000400000000000000" pitchFamily="2" charset="-78"/>
              </a:rPr>
              <a:t>.</a:t>
            </a:r>
            <a:endParaRPr lang="fa-IR" dirty="0" smtClean="0">
              <a:cs typeface="B Nazanin" panose="00000400000000000000" pitchFamily="2" charset="-78"/>
            </a:endParaRPr>
          </a:p>
          <a:p>
            <a:pPr marL="0" indent="0" algn="r" rtl="1" fontAlgn="base">
              <a:buNone/>
            </a:pPr>
            <a:endParaRPr lang="en-US" dirty="0">
              <a:cs typeface="B Nazanin" panose="00000400000000000000" pitchFamily="2" charset="-78"/>
            </a:endParaRPr>
          </a:p>
          <a:p>
            <a:pPr algn="r" rtl="1" fontAlgn="base"/>
            <a:r>
              <a:rPr lang="ar-SA" dirty="0">
                <a:cs typeface="B Nazanin" panose="00000400000000000000" pitchFamily="2" charset="-78"/>
              </a:rPr>
              <a:t>از نزدیک شدن و آوردن کودکان به نواحی مارخیز خودداری نمایید.</a:t>
            </a:r>
            <a:endParaRPr lang="en-US" dirty="0">
              <a:cs typeface="B Nazanin" panose="00000400000000000000" pitchFamily="2" charset="-78"/>
            </a:endParaRPr>
          </a:p>
          <a:p>
            <a:pPr algn="r"/>
            <a:endParaRPr lang="en-US" dirty="0"/>
          </a:p>
        </p:txBody>
      </p:sp>
    </p:spTree>
    <p:extLst>
      <p:ext uri="{BB962C8B-B14F-4D97-AF65-F5344CB8AC3E}">
        <p14:creationId xmlns:p14="http://schemas.microsoft.com/office/powerpoint/2010/main" val="31831586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331913" y="333375"/>
            <a:ext cx="7543800" cy="858838"/>
          </a:xfrm>
        </p:spPr>
        <p:txBody>
          <a:bodyPr/>
          <a:lstStyle/>
          <a:p>
            <a:pPr algn="r" eaLnBrk="1" fontAlgn="auto" hangingPunct="1">
              <a:spcAft>
                <a:spcPts val="0"/>
              </a:spcAft>
              <a:defRPr/>
            </a:pPr>
            <a:r>
              <a:rPr lang="fa-IR" altLang="fa-IR" dirty="0" smtClean="0">
                <a:solidFill>
                  <a:schemeClr val="tx2">
                    <a:satMod val="130000"/>
                  </a:schemeClr>
                </a:solidFill>
                <a:ea typeface="+mj-ea"/>
              </a:rPr>
              <a:t>پیشگیری از مارگزیدگی:</a:t>
            </a:r>
            <a:endParaRPr lang="en-US" altLang="fa-IR" dirty="0" smtClean="0">
              <a:solidFill>
                <a:schemeClr val="tx2">
                  <a:satMod val="130000"/>
                </a:schemeClr>
              </a:solidFill>
              <a:ea typeface="+mj-ea"/>
            </a:endParaRPr>
          </a:p>
        </p:txBody>
      </p:sp>
      <p:sp>
        <p:nvSpPr>
          <p:cNvPr id="29699" name="Content Placeholder 2"/>
          <p:cNvSpPr>
            <a:spLocks noGrp="1"/>
          </p:cNvSpPr>
          <p:nvPr>
            <p:ph idx="1"/>
          </p:nvPr>
        </p:nvSpPr>
        <p:spPr>
          <a:xfrm>
            <a:off x="1187450" y="1268413"/>
            <a:ext cx="7777163" cy="4862512"/>
          </a:xfrm>
        </p:spPr>
        <p:txBody>
          <a:bodyPr>
            <a:normAutofit lnSpcReduction="10000"/>
          </a:bodyPr>
          <a:lstStyle/>
          <a:p>
            <a:pPr marL="365760" indent="-283464" algn="just" eaLnBrk="1" fontAlgn="auto" hangingPunct="1">
              <a:spcAft>
                <a:spcPts val="0"/>
              </a:spcAft>
              <a:buFont typeface="Wingdings 2"/>
              <a:buChar char=""/>
              <a:defRPr/>
            </a:pPr>
            <a:r>
              <a:rPr lang="fa-IR" altLang="fa-IR" sz="2800" dirty="0" smtClean="0">
                <a:solidFill>
                  <a:srgbClr val="FF0000"/>
                </a:solidFill>
                <a:ea typeface="+mn-ea"/>
              </a:rPr>
              <a:t>مراقب </a:t>
            </a:r>
            <a:r>
              <a:rPr lang="fa-IR" altLang="fa-IR" sz="2800" dirty="0" smtClean="0">
                <a:ea typeface="+mn-ea"/>
              </a:rPr>
              <a:t>جایی که پای خود را قرار می دهید، جایی که دست خود را قرار می دهید و جایی که در آن مکان بازی می کنید و یا می نشینید  باشید و در مناطق مارخیز بیش از پیش مراقب کودکان خود باشید.</a:t>
            </a:r>
          </a:p>
          <a:p>
            <a:pPr marL="365760" indent="-283464" algn="just" eaLnBrk="1" fontAlgn="auto" hangingPunct="1">
              <a:spcAft>
                <a:spcPts val="0"/>
              </a:spcAft>
              <a:buFont typeface="Wingdings 2"/>
              <a:buChar char=""/>
              <a:defRPr/>
            </a:pPr>
            <a:r>
              <a:rPr lang="fa-IR" altLang="fa-IR" sz="2800" dirty="0" smtClean="0">
                <a:ea typeface="+mn-ea"/>
              </a:rPr>
              <a:t>مارها معمولا در فصل بهار، تابستان و پاییز در مکانهای سایه دار و خنک و در فصل زمستان در مکانهایی  مانند درون غارها و تونل معادن زندگی می کند.  ۷۲% ازمارگزیدگی ها درتاریکی (</a:t>
            </a:r>
            <a:r>
              <a:rPr lang="fa-IR" altLang="fa-IR" sz="2800" dirty="0" smtClean="0">
                <a:solidFill>
                  <a:srgbClr val="FF0000"/>
                </a:solidFill>
                <a:ea typeface="+mn-ea"/>
              </a:rPr>
              <a:t>نیم ساعت قبل از غروب آفتاب تا ۲ ساعت بعد از آن</a:t>
            </a:r>
            <a:r>
              <a:rPr lang="fa-IR" altLang="fa-IR" sz="2800" dirty="0" smtClean="0">
                <a:ea typeface="+mn-ea"/>
              </a:rPr>
              <a:t>) رخ می دهد. هیچگاه تلاشی برای به دام انداختن مارها و یا تخریب لانه آنها انجام ندهید.</a:t>
            </a:r>
          </a:p>
          <a:p>
            <a:pPr marL="365760" indent="-283464" algn="just" eaLnBrk="1" fontAlgn="auto" hangingPunct="1">
              <a:spcAft>
                <a:spcPts val="0"/>
              </a:spcAft>
              <a:buFont typeface="Wingdings 2"/>
              <a:buChar char=""/>
              <a:defRPr/>
            </a:pPr>
            <a:r>
              <a:rPr lang="fa-IR" altLang="fa-IR" sz="2800" dirty="0" smtClean="0">
                <a:ea typeface="+mn-ea"/>
              </a:rPr>
              <a:t>معمولا </a:t>
            </a:r>
            <a:r>
              <a:rPr lang="fa-IR" altLang="fa-IR" sz="2800" dirty="0" smtClean="0">
                <a:solidFill>
                  <a:srgbClr val="FF0000"/>
                </a:solidFill>
                <a:ea typeface="+mn-ea"/>
              </a:rPr>
              <a:t>۹۵%</a:t>
            </a:r>
            <a:r>
              <a:rPr lang="fa-IR" altLang="fa-IR" sz="2800" dirty="0" smtClean="0">
                <a:ea typeface="+mn-ea"/>
              </a:rPr>
              <a:t> از مارگزیدگی ها به دلیل بی دقتی در حین </a:t>
            </a:r>
            <a:r>
              <a:rPr lang="fa-IR" altLang="fa-IR" sz="2800" dirty="0" smtClean="0">
                <a:solidFill>
                  <a:srgbClr val="FF0000"/>
                </a:solidFill>
                <a:ea typeface="+mn-ea"/>
              </a:rPr>
              <a:t>نقل و انتقال</a:t>
            </a:r>
            <a:r>
              <a:rPr lang="fa-IR" altLang="fa-IR" sz="2800" dirty="0" smtClean="0">
                <a:ea typeface="+mn-ea"/>
              </a:rPr>
              <a:t> مار سمی و </a:t>
            </a:r>
            <a:r>
              <a:rPr lang="fa-IR" altLang="fa-IR" sz="2800" dirty="0" smtClean="0">
                <a:solidFill>
                  <a:srgbClr val="0000FF"/>
                </a:solidFill>
                <a:ea typeface="+mn-ea"/>
              </a:rPr>
              <a:t>۵% </a:t>
            </a:r>
            <a:r>
              <a:rPr lang="fa-IR" altLang="fa-IR" sz="2800" dirty="0" smtClean="0">
                <a:ea typeface="+mn-ea"/>
              </a:rPr>
              <a:t>آن به صورت </a:t>
            </a:r>
            <a:r>
              <a:rPr lang="fa-IR" altLang="fa-IR" sz="2800" dirty="0" smtClean="0">
                <a:solidFill>
                  <a:srgbClr val="0000FF"/>
                </a:solidFill>
                <a:ea typeface="+mn-ea"/>
              </a:rPr>
              <a:t>اتفاقی</a:t>
            </a:r>
            <a:r>
              <a:rPr lang="fa-IR" altLang="fa-IR" sz="2800" dirty="0" smtClean="0">
                <a:ea typeface="+mn-ea"/>
              </a:rPr>
              <a:t> رخ می دهد.</a:t>
            </a:r>
          </a:p>
        </p:txBody>
      </p:sp>
    </p:spTree>
    <p:extLst>
      <p:ext uri="{BB962C8B-B14F-4D97-AF65-F5344CB8AC3E}">
        <p14:creationId xmlns:p14="http://schemas.microsoft.com/office/powerpoint/2010/main" val="21526312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403350" y="333375"/>
            <a:ext cx="7543800" cy="1003300"/>
          </a:xfrm>
        </p:spPr>
        <p:txBody>
          <a:bodyPr/>
          <a:lstStyle/>
          <a:p>
            <a:pPr algn="r" eaLnBrk="1" fontAlgn="auto" hangingPunct="1">
              <a:spcAft>
                <a:spcPts val="0"/>
              </a:spcAft>
              <a:defRPr/>
            </a:pPr>
            <a:r>
              <a:rPr lang="fa-IR" altLang="fa-IR" dirty="0" smtClean="0">
                <a:solidFill>
                  <a:schemeClr val="tx2">
                    <a:satMod val="130000"/>
                  </a:schemeClr>
                </a:solidFill>
                <a:ea typeface="+mj-ea"/>
              </a:rPr>
              <a:t>علایم گزیدگی افعی ها:</a:t>
            </a:r>
            <a:endParaRPr lang="en-US" altLang="fa-IR" dirty="0" smtClean="0">
              <a:solidFill>
                <a:schemeClr val="tx2">
                  <a:satMod val="130000"/>
                </a:schemeClr>
              </a:solidFill>
              <a:ea typeface="+mj-ea"/>
            </a:endParaRPr>
          </a:p>
        </p:txBody>
      </p:sp>
      <p:sp>
        <p:nvSpPr>
          <p:cNvPr id="30723" name="Content Placeholder 2"/>
          <p:cNvSpPr>
            <a:spLocks noGrp="1"/>
          </p:cNvSpPr>
          <p:nvPr>
            <p:ph idx="1"/>
          </p:nvPr>
        </p:nvSpPr>
        <p:spPr>
          <a:xfrm>
            <a:off x="1187450" y="1447800"/>
            <a:ext cx="7747000" cy="4800600"/>
          </a:xfrm>
        </p:spPr>
        <p:txBody>
          <a:bodyPr>
            <a:normAutofit lnSpcReduction="10000"/>
          </a:bodyPr>
          <a:lstStyle/>
          <a:p>
            <a:pPr marL="365760" indent="-283464" algn="just" eaLnBrk="1" fontAlgn="auto" hangingPunct="1">
              <a:spcAft>
                <a:spcPts val="0"/>
              </a:spcAft>
              <a:buFont typeface="Wingdings 2"/>
              <a:buChar char=""/>
              <a:defRPr/>
            </a:pPr>
            <a:r>
              <a:rPr lang="fa-IR" altLang="fa-IR" dirty="0" smtClean="0">
                <a:solidFill>
                  <a:srgbClr val="FF0000"/>
                </a:solidFill>
                <a:ea typeface="+mn-ea"/>
              </a:rPr>
              <a:t>درد و حساسیت</a:t>
            </a:r>
            <a:r>
              <a:rPr lang="fa-IR" altLang="fa-IR" dirty="0" smtClean="0">
                <a:ea typeface="+mn-ea"/>
              </a:rPr>
              <a:t> درمحل گزش به صورت </a:t>
            </a:r>
            <a:r>
              <a:rPr lang="fa-IR" altLang="fa-IR" dirty="0" smtClean="0">
                <a:solidFill>
                  <a:srgbClr val="FF0000"/>
                </a:solidFill>
                <a:ea typeface="+mn-ea"/>
              </a:rPr>
              <a:t>دردهای تیزو سوزاننده</a:t>
            </a:r>
            <a:r>
              <a:rPr lang="fa-IR" altLang="fa-IR" dirty="0" smtClean="0">
                <a:ea typeface="+mn-ea"/>
              </a:rPr>
              <a:t> که در عرض  ۵ تا ۱۰ دقیقه بعد ازگزش ظاهر می شود.</a:t>
            </a:r>
          </a:p>
          <a:p>
            <a:pPr marL="365760" indent="-283464" algn="just" eaLnBrk="1" fontAlgn="auto" hangingPunct="1">
              <a:spcAft>
                <a:spcPts val="0"/>
              </a:spcAft>
              <a:buFont typeface="Wingdings 2"/>
              <a:buChar char=""/>
              <a:defRPr/>
            </a:pPr>
            <a:r>
              <a:rPr lang="fa-IR" altLang="fa-IR" dirty="0" smtClean="0">
                <a:ea typeface="+mn-ea"/>
              </a:rPr>
              <a:t>- </a:t>
            </a:r>
            <a:r>
              <a:rPr lang="fa-IR" altLang="fa-IR" dirty="0" smtClean="0">
                <a:solidFill>
                  <a:srgbClr val="FF0000"/>
                </a:solidFill>
                <a:ea typeface="+mn-ea"/>
              </a:rPr>
              <a:t>تورم</a:t>
            </a:r>
            <a:r>
              <a:rPr lang="fa-IR" altLang="fa-IR" dirty="0" smtClean="0">
                <a:ea typeface="+mn-ea"/>
              </a:rPr>
              <a:t> در محل گزیدگی (۳۰ دقیقه) ۴ ساعت بعد از گزش ایجاد می شود. و ممکن است درعرض ۲۴-۱۲ ساعت افزایش یافته و کل اندام مبتلا را درگیر نماید.</a:t>
            </a:r>
          </a:p>
          <a:p>
            <a:pPr marL="365760" indent="-283464" algn="just" eaLnBrk="1" fontAlgn="auto" hangingPunct="1">
              <a:spcAft>
                <a:spcPts val="0"/>
              </a:spcAft>
              <a:buFont typeface="Wingdings 2"/>
              <a:buChar char=""/>
              <a:defRPr/>
            </a:pPr>
            <a:r>
              <a:rPr lang="fa-IR" altLang="fa-IR" dirty="0" smtClean="0">
                <a:ea typeface="+mn-ea"/>
              </a:rPr>
              <a:t>- </a:t>
            </a:r>
            <a:r>
              <a:rPr lang="fa-IR" altLang="fa-IR" dirty="0" smtClean="0">
                <a:solidFill>
                  <a:srgbClr val="FF0000"/>
                </a:solidFill>
                <a:ea typeface="+mn-ea"/>
              </a:rPr>
              <a:t>تاول و وزیکول </a:t>
            </a:r>
            <a:r>
              <a:rPr lang="fa-IR" altLang="fa-IR" dirty="0" smtClean="0">
                <a:ea typeface="+mn-ea"/>
              </a:rPr>
              <a:t>(در طی ۳۶-۲۴ ساعت پس از گزیدگی تاول های کوچک ممکن است در محل ایجاد شوند.)</a:t>
            </a:r>
          </a:p>
          <a:p>
            <a:pPr marL="365760" indent="-283464" algn="just" eaLnBrk="1" fontAlgn="auto" hangingPunct="1">
              <a:spcAft>
                <a:spcPts val="0"/>
              </a:spcAft>
              <a:buFont typeface="Wingdings 2"/>
              <a:buChar char=""/>
              <a:defRPr/>
            </a:pPr>
            <a:r>
              <a:rPr lang="fa-IR" altLang="fa-IR" dirty="0" smtClean="0">
                <a:ea typeface="+mn-ea"/>
              </a:rPr>
              <a:t>- </a:t>
            </a:r>
            <a:r>
              <a:rPr lang="fa-IR" altLang="fa-IR" dirty="0" smtClean="0">
                <a:solidFill>
                  <a:srgbClr val="FF0000"/>
                </a:solidFill>
                <a:ea typeface="+mn-ea"/>
              </a:rPr>
              <a:t>تهوع و استفراغ</a:t>
            </a:r>
          </a:p>
        </p:txBody>
      </p:sp>
    </p:spTree>
    <p:extLst>
      <p:ext uri="{BB962C8B-B14F-4D97-AF65-F5344CB8AC3E}">
        <p14:creationId xmlns:p14="http://schemas.microsoft.com/office/powerpoint/2010/main" val="27461908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1187450" y="765175"/>
            <a:ext cx="7715250" cy="5365750"/>
          </a:xfrm>
        </p:spPr>
        <p:txBody>
          <a:bodyPr>
            <a:normAutofit lnSpcReduction="10000"/>
          </a:bodyPr>
          <a:lstStyle/>
          <a:p>
            <a:pPr marL="365760" indent="-283464" algn="just" eaLnBrk="1" fontAlgn="auto" hangingPunct="1">
              <a:spcAft>
                <a:spcPts val="0"/>
              </a:spcAft>
              <a:buFont typeface="Wingdings 2"/>
              <a:buChar char=""/>
              <a:defRPr/>
            </a:pPr>
            <a:r>
              <a:rPr lang="fa-IR" altLang="fa-IR" dirty="0" smtClean="0">
                <a:ea typeface="+mn-ea"/>
              </a:rPr>
              <a:t>-  </a:t>
            </a:r>
            <a:r>
              <a:rPr lang="fa-IR" altLang="fa-IR" dirty="0" smtClean="0">
                <a:solidFill>
                  <a:srgbClr val="FF0000"/>
                </a:solidFill>
                <a:ea typeface="+mn-ea"/>
              </a:rPr>
              <a:t>بی حسی </a:t>
            </a:r>
            <a:r>
              <a:rPr lang="fa-IR" altLang="fa-IR" dirty="0" smtClean="0">
                <a:ea typeface="+mn-ea"/>
              </a:rPr>
              <a:t>در اطراف دهان، صورت و پوست سر و </a:t>
            </a:r>
            <a:r>
              <a:rPr lang="fa-IR" altLang="fa-IR" dirty="0" smtClean="0">
                <a:solidFill>
                  <a:srgbClr val="FF0000"/>
                </a:solidFill>
                <a:ea typeface="+mn-ea"/>
              </a:rPr>
              <a:t>گز گز نوک انگشتان</a:t>
            </a:r>
          </a:p>
          <a:p>
            <a:pPr marL="365760" indent="-283464" algn="just" eaLnBrk="1" fontAlgn="auto" hangingPunct="1">
              <a:spcAft>
                <a:spcPts val="0"/>
              </a:spcAft>
              <a:buFont typeface="Wingdings 2"/>
              <a:buChar char=""/>
              <a:defRPr/>
            </a:pPr>
            <a:r>
              <a:rPr lang="fa-IR" altLang="fa-IR" dirty="0" smtClean="0">
                <a:ea typeface="+mn-ea"/>
              </a:rPr>
              <a:t>-  تب، لرز</a:t>
            </a:r>
          </a:p>
          <a:p>
            <a:pPr marL="365760" indent="-283464" algn="just" eaLnBrk="1" fontAlgn="auto" hangingPunct="1">
              <a:spcAft>
                <a:spcPts val="0"/>
              </a:spcAft>
              <a:buFont typeface="Wingdings 2"/>
              <a:buChar char=""/>
              <a:defRPr/>
            </a:pPr>
            <a:r>
              <a:rPr lang="fa-IR" altLang="fa-IR" dirty="0" smtClean="0">
                <a:ea typeface="+mn-ea"/>
              </a:rPr>
              <a:t>- تعریق، ضعف بی حالی</a:t>
            </a:r>
          </a:p>
          <a:p>
            <a:pPr marL="365760" indent="-283464" algn="just" eaLnBrk="1" fontAlgn="auto" hangingPunct="1">
              <a:spcAft>
                <a:spcPts val="0"/>
              </a:spcAft>
              <a:buFont typeface="Wingdings 2"/>
              <a:buChar char=""/>
              <a:defRPr/>
            </a:pPr>
            <a:r>
              <a:rPr lang="fa-IR" altLang="fa-IR" dirty="0" smtClean="0">
                <a:ea typeface="+mn-ea"/>
              </a:rPr>
              <a:t>- سرگیجه و حتی سنکوپ</a:t>
            </a:r>
          </a:p>
          <a:p>
            <a:pPr marL="365760" indent="-283464" algn="just" eaLnBrk="1" fontAlgn="auto" hangingPunct="1">
              <a:spcAft>
                <a:spcPts val="0"/>
              </a:spcAft>
              <a:buFont typeface="Wingdings 2"/>
              <a:buChar char=""/>
              <a:defRPr/>
            </a:pPr>
            <a:r>
              <a:rPr lang="fa-IR" altLang="fa-IR" dirty="0" smtClean="0">
                <a:ea typeface="+mn-ea"/>
              </a:rPr>
              <a:t>-  </a:t>
            </a:r>
            <a:r>
              <a:rPr lang="fa-IR" altLang="fa-IR" dirty="0" smtClean="0">
                <a:solidFill>
                  <a:srgbClr val="FF0000"/>
                </a:solidFill>
                <a:ea typeface="+mn-ea"/>
              </a:rPr>
              <a:t>اختلالات انعقادی خون</a:t>
            </a:r>
            <a:r>
              <a:rPr lang="fa-IR" altLang="fa-IR" dirty="0" smtClean="0">
                <a:ea typeface="+mn-ea"/>
              </a:rPr>
              <a:t>: یکی از مشخص ترین و مهم ترین علایم و نشانه های گزیدگی با افعی ها بوده و به صورت </a:t>
            </a:r>
            <a:r>
              <a:rPr lang="fa-IR" altLang="fa-IR" dirty="0" smtClean="0">
                <a:solidFill>
                  <a:srgbClr val="FF0000"/>
                </a:solidFill>
                <a:ea typeface="+mn-ea"/>
              </a:rPr>
              <a:t>خونریزی از بینی، وجود خون در خلط، خون در ادرار، خون در مدفوع، خونریزی در شکم و داخل چشم و مغز </a:t>
            </a:r>
            <a:r>
              <a:rPr lang="fa-IR" altLang="fa-IR" dirty="0" smtClean="0">
                <a:ea typeface="+mn-ea"/>
              </a:rPr>
              <a:t>بروز می نماید.</a:t>
            </a:r>
          </a:p>
          <a:p>
            <a:pPr marL="365760" indent="-283464" algn="just" eaLnBrk="1" fontAlgn="auto" hangingPunct="1">
              <a:spcAft>
                <a:spcPts val="0"/>
              </a:spcAft>
              <a:buFont typeface="Wingdings 2"/>
              <a:buChar char=""/>
              <a:defRPr/>
            </a:pPr>
            <a:r>
              <a:rPr lang="fa-IR" altLang="fa-IR" dirty="0" smtClean="0">
                <a:ea typeface="+mn-ea"/>
              </a:rPr>
              <a:t>-   کاهش سطح هوشیاری و شوک قلبی- عروقی</a:t>
            </a:r>
          </a:p>
        </p:txBody>
      </p:sp>
    </p:spTree>
    <p:extLst>
      <p:ext uri="{BB962C8B-B14F-4D97-AF65-F5344CB8AC3E}">
        <p14:creationId xmlns:p14="http://schemas.microsoft.com/office/powerpoint/2010/main" val="13434006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628800"/>
            <a:ext cx="7924800" cy="35353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554072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258888" y="333375"/>
            <a:ext cx="7543800" cy="858838"/>
          </a:xfrm>
        </p:spPr>
        <p:txBody>
          <a:bodyPr/>
          <a:lstStyle/>
          <a:p>
            <a:pPr algn="r" eaLnBrk="1" fontAlgn="auto" hangingPunct="1">
              <a:spcAft>
                <a:spcPts val="0"/>
              </a:spcAft>
              <a:defRPr/>
            </a:pPr>
            <a:r>
              <a:rPr lang="fa-IR" altLang="fa-IR" dirty="0" smtClean="0">
                <a:solidFill>
                  <a:schemeClr val="tx2">
                    <a:satMod val="130000"/>
                  </a:schemeClr>
                </a:solidFill>
                <a:ea typeface="+mj-ea"/>
              </a:rPr>
              <a:t>اقدامات خارج از بیمارستان:</a:t>
            </a:r>
            <a:endParaRPr lang="en-US" altLang="fa-IR" dirty="0" smtClean="0">
              <a:solidFill>
                <a:schemeClr val="tx2">
                  <a:satMod val="130000"/>
                </a:schemeClr>
              </a:solidFill>
              <a:ea typeface="+mj-ea"/>
            </a:endParaRPr>
          </a:p>
        </p:txBody>
      </p:sp>
      <p:sp>
        <p:nvSpPr>
          <p:cNvPr id="32771" name="Content Placeholder 2"/>
          <p:cNvSpPr>
            <a:spLocks noGrp="1"/>
          </p:cNvSpPr>
          <p:nvPr>
            <p:ph idx="1"/>
          </p:nvPr>
        </p:nvSpPr>
        <p:spPr>
          <a:xfrm>
            <a:off x="1116013" y="1196975"/>
            <a:ext cx="7570787" cy="4933950"/>
          </a:xfrm>
        </p:spPr>
        <p:txBody>
          <a:bodyPr>
            <a:normAutofit fontScale="92500" lnSpcReduction="10000"/>
          </a:bodyPr>
          <a:lstStyle/>
          <a:p>
            <a:pPr marL="365760" indent="-283464" algn="just" eaLnBrk="1" fontAlgn="auto" hangingPunct="1">
              <a:spcAft>
                <a:spcPts val="0"/>
              </a:spcAft>
              <a:buFont typeface="Wingdings 2"/>
              <a:buChar char=""/>
              <a:defRPr/>
            </a:pPr>
            <a:r>
              <a:rPr lang="fa-IR" altLang="fa-IR" sz="2400" dirty="0" smtClean="0">
                <a:ea typeface="+mn-ea"/>
              </a:rPr>
              <a:t>گزش همه افعی ها با خطر جدی همراه است در </a:t>
            </a:r>
            <a:r>
              <a:rPr lang="fa-IR" altLang="fa-IR" sz="2400" dirty="0" smtClean="0">
                <a:solidFill>
                  <a:srgbClr val="FF0000"/>
                </a:solidFill>
                <a:ea typeface="+mn-ea"/>
              </a:rPr>
              <a:t>اسرع وقت به دنبال مراقبت های پزشکی</a:t>
            </a:r>
            <a:r>
              <a:rPr lang="fa-IR" altLang="fa-IR" sz="2400" dirty="0" smtClean="0">
                <a:ea typeface="+mn-ea"/>
              </a:rPr>
              <a:t> باشید.</a:t>
            </a:r>
          </a:p>
          <a:p>
            <a:pPr marL="365760" indent="-283464" algn="just" eaLnBrk="1" fontAlgn="auto" hangingPunct="1">
              <a:spcAft>
                <a:spcPts val="0"/>
              </a:spcAft>
              <a:buFont typeface="Wingdings 2"/>
              <a:buChar char=""/>
              <a:defRPr/>
            </a:pPr>
            <a:r>
              <a:rPr lang="fa-IR" altLang="fa-IR" sz="2400" dirty="0" smtClean="0">
                <a:ea typeface="+mn-ea"/>
              </a:rPr>
              <a:t>- </a:t>
            </a:r>
            <a:r>
              <a:rPr lang="fa-IR" altLang="fa-IR" sz="2400" dirty="0" smtClean="0">
                <a:solidFill>
                  <a:srgbClr val="FF0000"/>
                </a:solidFill>
                <a:ea typeface="+mn-ea"/>
              </a:rPr>
              <a:t>دور کردن مصدوم </a:t>
            </a:r>
            <a:r>
              <a:rPr lang="fa-IR" altLang="fa-IR" sz="2400" dirty="0" smtClean="0">
                <a:ea typeface="+mn-ea"/>
              </a:rPr>
              <a:t>از محل حادثه (جهت جلوگیری از حمله مجدد مار)</a:t>
            </a:r>
          </a:p>
          <a:p>
            <a:pPr marL="365760" indent="-283464" algn="just" eaLnBrk="1" fontAlgn="auto" hangingPunct="1">
              <a:spcAft>
                <a:spcPts val="0"/>
              </a:spcAft>
              <a:buFont typeface="Wingdings 2"/>
              <a:buChar char=""/>
              <a:defRPr/>
            </a:pPr>
            <a:r>
              <a:rPr lang="fa-IR" altLang="fa-IR" sz="2400" dirty="0" smtClean="0">
                <a:ea typeface="+mn-ea"/>
              </a:rPr>
              <a:t>-  </a:t>
            </a:r>
            <a:r>
              <a:rPr lang="fa-IR" altLang="fa-IR" sz="2400" dirty="0" smtClean="0">
                <a:solidFill>
                  <a:srgbClr val="FF0000"/>
                </a:solidFill>
                <a:ea typeface="+mn-ea"/>
              </a:rPr>
              <a:t>همه لباسهای سفت، کفش و جواهرات </a:t>
            </a:r>
            <a:r>
              <a:rPr lang="fa-IR" altLang="fa-IR" sz="2400" dirty="0" smtClean="0">
                <a:ea typeface="+mn-ea"/>
              </a:rPr>
              <a:t>را از دست و پای بیمار خارج کنید.</a:t>
            </a:r>
          </a:p>
          <a:p>
            <a:pPr marL="365760" indent="-283464" algn="just" eaLnBrk="1" fontAlgn="auto" hangingPunct="1">
              <a:spcAft>
                <a:spcPts val="0"/>
              </a:spcAft>
              <a:buFont typeface="Wingdings 2"/>
              <a:buChar char=""/>
              <a:defRPr/>
            </a:pPr>
            <a:r>
              <a:rPr lang="fa-IR" altLang="fa-IR" sz="2400" dirty="0" smtClean="0">
                <a:ea typeface="+mn-ea"/>
              </a:rPr>
              <a:t>-  </a:t>
            </a:r>
            <a:r>
              <a:rPr lang="fa-IR" altLang="fa-IR" sz="2400" dirty="0" smtClean="0">
                <a:solidFill>
                  <a:srgbClr val="FF0000"/>
                </a:solidFill>
                <a:ea typeface="+mn-ea"/>
              </a:rPr>
              <a:t>فعالیت فیزیکی </a:t>
            </a:r>
            <a:r>
              <a:rPr lang="fa-IR" altLang="fa-IR" sz="2400" dirty="0" smtClean="0">
                <a:ea typeface="+mn-ea"/>
              </a:rPr>
              <a:t>بیمار را </a:t>
            </a:r>
            <a:r>
              <a:rPr lang="fa-IR" altLang="fa-IR" sz="2400" dirty="0" smtClean="0">
                <a:solidFill>
                  <a:srgbClr val="FF0000"/>
                </a:solidFill>
                <a:ea typeface="+mn-ea"/>
              </a:rPr>
              <a:t>محدود و کم </a:t>
            </a:r>
            <a:r>
              <a:rPr lang="fa-IR" altLang="fa-IR" sz="2400" dirty="0" smtClean="0">
                <a:ea typeface="+mn-ea"/>
              </a:rPr>
              <a:t>کنید.</a:t>
            </a:r>
          </a:p>
          <a:p>
            <a:pPr marL="365760" indent="-283464" algn="just" eaLnBrk="1" fontAlgn="auto" hangingPunct="1">
              <a:spcAft>
                <a:spcPts val="0"/>
              </a:spcAft>
              <a:buFont typeface="Wingdings 2"/>
              <a:buChar char=""/>
              <a:defRPr/>
            </a:pPr>
            <a:r>
              <a:rPr lang="fa-IR" altLang="fa-IR" sz="2400" dirty="0" smtClean="0">
                <a:ea typeface="+mn-ea"/>
              </a:rPr>
              <a:t>-  </a:t>
            </a:r>
            <a:r>
              <a:rPr lang="fa-IR" altLang="fa-IR" sz="2400" dirty="0" smtClean="0">
                <a:solidFill>
                  <a:srgbClr val="FF0000"/>
                </a:solidFill>
                <a:ea typeface="+mn-ea"/>
              </a:rPr>
              <a:t>آرام باشید </a:t>
            </a:r>
            <a:r>
              <a:rPr lang="fa-IR" altLang="fa-IR" sz="2400" dirty="0" smtClean="0">
                <a:ea typeface="+mn-ea"/>
              </a:rPr>
              <a:t>و </a:t>
            </a:r>
            <a:r>
              <a:rPr lang="fa-IR" altLang="fa-IR" sz="2400" dirty="0" smtClean="0">
                <a:solidFill>
                  <a:srgbClr val="FF0000"/>
                </a:solidFill>
                <a:ea typeface="+mn-ea"/>
              </a:rPr>
              <a:t>ییمار را نیز آرام کنید </a:t>
            </a:r>
            <a:r>
              <a:rPr lang="fa-IR" altLang="fa-IR" sz="2400" dirty="0" smtClean="0">
                <a:ea typeface="+mn-ea"/>
              </a:rPr>
              <a:t>و از حرکات بیش از حد او جلوگیری نمایید.</a:t>
            </a:r>
          </a:p>
          <a:p>
            <a:pPr marL="365760" indent="-283464" algn="just" eaLnBrk="1" fontAlgn="auto" hangingPunct="1">
              <a:spcAft>
                <a:spcPts val="0"/>
              </a:spcAft>
              <a:buFont typeface="Wingdings 2"/>
              <a:buChar char=""/>
              <a:defRPr/>
            </a:pPr>
            <a:r>
              <a:rPr lang="fa-IR" altLang="fa-IR" sz="2400" dirty="0" smtClean="0">
                <a:ea typeface="+mn-ea"/>
              </a:rPr>
              <a:t>-  اگر زمان دارید </a:t>
            </a:r>
            <a:r>
              <a:rPr lang="fa-IR" altLang="fa-IR" sz="2400" dirty="0" smtClean="0">
                <a:solidFill>
                  <a:srgbClr val="FF0000"/>
                </a:solidFill>
                <a:ea typeface="+mn-ea"/>
              </a:rPr>
              <a:t>زخم را با آب و صابون </a:t>
            </a:r>
            <a:r>
              <a:rPr lang="fa-IR" altLang="fa-IR" sz="2400" dirty="0" smtClean="0">
                <a:ea typeface="+mn-ea"/>
              </a:rPr>
              <a:t>بشویید.</a:t>
            </a:r>
          </a:p>
          <a:p>
            <a:pPr marL="365760" indent="-283464" algn="just" eaLnBrk="1" fontAlgn="auto" hangingPunct="1">
              <a:spcAft>
                <a:spcPts val="0"/>
              </a:spcAft>
              <a:buFont typeface="Wingdings 2"/>
              <a:buChar char=""/>
              <a:defRPr/>
            </a:pPr>
            <a:r>
              <a:rPr lang="fa-IR" altLang="fa-IR" sz="2400" dirty="0" smtClean="0">
                <a:ea typeface="+mn-ea"/>
              </a:rPr>
              <a:t>-  عضو را باید </a:t>
            </a:r>
            <a:r>
              <a:rPr lang="fa-IR" altLang="fa-IR" sz="2400" dirty="0" smtClean="0">
                <a:solidFill>
                  <a:srgbClr val="FF0000"/>
                </a:solidFill>
                <a:ea typeface="+mn-ea"/>
              </a:rPr>
              <a:t>بی حرکت و هم سطح یا کمی پایین تر از سطح قلب </a:t>
            </a:r>
            <a:r>
              <a:rPr lang="fa-IR" altLang="fa-IR" sz="2400" dirty="0" smtClean="0">
                <a:ea typeface="+mn-ea"/>
              </a:rPr>
              <a:t>نگه داشت.</a:t>
            </a:r>
          </a:p>
          <a:p>
            <a:pPr marL="365760" indent="-283464" algn="just" eaLnBrk="1" fontAlgn="auto" hangingPunct="1">
              <a:spcAft>
                <a:spcPts val="0"/>
              </a:spcAft>
              <a:buFont typeface="Wingdings 2"/>
              <a:buChar char=""/>
              <a:defRPr/>
            </a:pPr>
            <a:r>
              <a:rPr lang="fa-IR" altLang="fa-IR" sz="2400" dirty="0" smtClean="0">
                <a:ea typeface="+mn-ea"/>
              </a:rPr>
              <a:t>- </a:t>
            </a:r>
            <a:r>
              <a:rPr lang="fa-IR" altLang="fa-IR" sz="2400" dirty="0" smtClean="0">
                <a:solidFill>
                  <a:srgbClr val="FF0000"/>
                </a:solidFill>
                <a:ea typeface="+mn-ea"/>
              </a:rPr>
              <a:t>بستن گارو </a:t>
            </a:r>
            <a:r>
              <a:rPr lang="fa-IR" altLang="fa-IR" sz="2400" dirty="0" smtClean="0">
                <a:ea typeface="+mn-ea"/>
              </a:rPr>
              <a:t>در محل بالای گزیدگی بویژه اگر محل گزیدگی در دست ها یا پاها باشد. قابل ذکر است بستن گارو </a:t>
            </a:r>
            <a:r>
              <a:rPr lang="fa-IR" altLang="fa-IR" sz="2400" dirty="0" smtClean="0">
                <a:solidFill>
                  <a:srgbClr val="FF0000"/>
                </a:solidFill>
                <a:ea typeface="+mn-ea"/>
              </a:rPr>
              <a:t>نباید</a:t>
            </a:r>
            <a:r>
              <a:rPr lang="fa-IR" altLang="fa-IR" sz="2400" dirty="0" smtClean="0">
                <a:ea typeface="+mn-ea"/>
              </a:rPr>
              <a:t> آنقدر سفت باشد که </a:t>
            </a:r>
            <a:r>
              <a:rPr lang="fa-IR" altLang="fa-IR" sz="2400" dirty="0" smtClean="0">
                <a:solidFill>
                  <a:srgbClr val="FF0000"/>
                </a:solidFill>
                <a:ea typeface="+mn-ea"/>
              </a:rPr>
              <a:t>جریان خون اندام را مختل کند.</a:t>
            </a:r>
          </a:p>
        </p:txBody>
      </p:sp>
    </p:spTree>
    <p:extLst>
      <p:ext uri="{BB962C8B-B14F-4D97-AF65-F5344CB8AC3E}">
        <p14:creationId xmlns:p14="http://schemas.microsoft.com/office/powerpoint/2010/main" val="15187746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a:xfrm>
            <a:off x="1187450" y="836613"/>
            <a:ext cx="7643813" cy="5294312"/>
          </a:xfrm>
        </p:spPr>
        <p:txBody>
          <a:bodyPr>
            <a:normAutofit lnSpcReduction="10000"/>
          </a:bodyPr>
          <a:lstStyle/>
          <a:p>
            <a:pPr marL="365760" indent="-283464" algn="just" eaLnBrk="1" fontAlgn="auto" hangingPunct="1">
              <a:spcAft>
                <a:spcPts val="0"/>
              </a:spcAft>
              <a:buFont typeface="Wingdings 2"/>
              <a:buChar char=""/>
              <a:defRPr/>
            </a:pPr>
            <a:r>
              <a:rPr lang="fa-IR" altLang="fa-IR" sz="2400" dirty="0" smtClean="0">
                <a:ea typeface="+mn-ea"/>
              </a:rPr>
              <a:t>-  </a:t>
            </a:r>
            <a:r>
              <a:rPr lang="fa-IR" altLang="fa-IR" sz="2400" dirty="0" smtClean="0">
                <a:solidFill>
                  <a:srgbClr val="FF0000"/>
                </a:solidFill>
                <a:ea typeface="+mn-ea"/>
              </a:rPr>
              <a:t>خودداری</a:t>
            </a:r>
            <a:r>
              <a:rPr lang="fa-IR" altLang="fa-IR" sz="2400" dirty="0" smtClean="0">
                <a:ea typeface="+mn-ea"/>
              </a:rPr>
              <a:t> از سرد کردن و </a:t>
            </a:r>
            <a:r>
              <a:rPr lang="fa-IR" altLang="fa-IR" sz="2400" dirty="0" smtClean="0">
                <a:solidFill>
                  <a:srgbClr val="FF0000"/>
                </a:solidFill>
                <a:ea typeface="+mn-ea"/>
              </a:rPr>
              <a:t>کمپرس </a:t>
            </a:r>
            <a:r>
              <a:rPr lang="fa-IR" altLang="fa-IR" sz="2400" dirty="0" smtClean="0">
                <a:ea typeface="+mn-ea"/>
              </a:rPr>
              <a:t>کردن عضو با آب سرد یا یخ ( این کار ممکن است منجر به قطع عضو بیمار شود).</a:t>
            </a:r>
          </a:p>
          <a:p>
            <a:pPr marL="365760" indent="-283464" algn="just" eaLnBrk="1" fontAlgn="auto" hangingPunct="1">
              <a:spcAft>
                <a:spcPts val="0"/>
              </a:spcAft>
              <a:buFont typeface="Wingdings 2"/>
              <a:buChar char=""/>
              <a:defRPr/>
            </a:pPr>
            <a:r>
              <a:rPr lang="fa-IR" altLang="fa-IR" sz="2400" dirty="0" smtClean="0">
                <a:ea typeface="+mn-ea"/>
              </a:rPr>
              <a:t>- درصورتیکه انتقال بیمار به بیمارستان بیش از یک ساعت طول کشد با ایجاد یک برش به موازات محور عضو درگیر به طول تقریبی </a:t>
            </a:r>
            <a:r>
              <a:rPr lang="fa-IR" altLang="fa-IR" sz="2400" dirty="0" smtClean="0">
                <a:solidFill>
                  <a:srgbClr val="FF0000"/>
                </a:solidFill>
                <a:ea typeface="+mn-ea"/>
              </a:rPr>
              <a:t>۷-۶ میلی متر </a:t>
            </a:r>
            <a:r>
              <a:rPr lang="fa-IR" altLang="fa-IR" sz="2400" dirty="0" smtClean="0">
                <a:ea typeface="+mn-ea"/>
              </a:rPr>
              <a:t>و </a:t>
            </a:r>
            <a:r>
              <a:rPr lang="fa-IR" altLang="fa-IR" sz="2400" dirty="0" smtClean="0">
                <a:solidFill>
                  <a:srgbClr val="FF0000"/>
                </a:solidFill>
                <a:ea typeface="+mn-ea"/>
              </a:rPr>
              <a:t>عمق ۳ میلی متر </a:t>
            </a:r>
            <a:r>
              <a:rPr lang="fa-IR" altLang="fa-IR" sz="2400" dirty="0" smtClean="0">
                <a:ea typeface="+mn-ea"/>
              </a:rPr>
              <a:t>نمود و عمل مکش را با دهان به مدت  </a:t>
            </a:r>
            <a:r>
              <a:rPr lang="fa-IR" altLang="fa-IR" sz="2400" dirty="0" smtClean="0">
                <a:solidFill>
                  <a:srgbClr val="FF0000"/>
                </a:solidFill>
                <a:ea typeface="+mn-ea"/>
              </a:rPr>
              <a:t>۶۰-۳۰ دقیقه </a:t>
            </a:r>
            <a:r>
              <a:rPr lang="fa-IR" altLang="fa-IR" sz="2400" dirty="0" smtClean="0">
                <a:ea typeface="+mn-ea"/>
              </a:rPr>
              <a:t>ادامه دهید. در صورت وجود زخم در محوطه دهان از انجام مکش با دهان خودداری کنید.</a:t>
            </a:r>
          </a:p>
          <a:p>
            <a:pPr marL="365760" indent="-283464" algn="just" eaLnBrk="1" fontAlgn="auto" hangingPunct="1">
              <a:spcAft>
                <a:spcPts val="0"/>
              </a:spcAft>
              <a:buFont typeface="Wingdings 2"/>
              <a:buChar char=""/>
              <a:defRPr/>
            </a:pPr>
            <a:r>
              <a:rPr lang="fa-IR" altLang="fa-IR" sz="2400" dirty="0" smtClean="0">
                <a:ea typeface="+mn-ea"/>
              </a:rPr>
              <a:t>- بیمار را در </a:t>
            </a:r>
            <a:r>
              <a:rPr lang="fa-IR" altLang="fa-IR" sz="2400" dirty="0" smtClean="0">
                <a:solidFill>
                  <a:srgbClr val="FF0000"/>
                </a:solidFill>
                <a:ea typeface="+mn-ea"/>
              </a:rPr>
              <a:t>اسرع وقت به بیمارستان </a:t>
            </a:r>
            <a:r>
              <a:rPr lang="fa-IR" altLang="fa-IR" sz="2400" dirty="0" smtClean="0">
                <a:ea typeface="+mn-ea"/>
              </a:rPr>
              <a:t>برسانید. بهترین درمان برای مارگزیده رساندن وی به مراکز درمانی است.</a:t>
            </a:r>
          </a:p>
          <a:p>
            <a:pPr marL="365760" indent="-283464" algn="just" eaLnBrk="1" fontAlgn="auto" hangingPunct="1">
              <a:spcAft>
                <a:spcPts val="0"/>
              </a:spcAft>
              <a:buFont typeface="Wingdings 2"/>
              <a:buChar char=""/>
              <a:defRPr/>
            </a:pPr>
            <a:r>
              <a:rPr lang="fa-IR" altLang="fa-IR" sz="2400" dirty="0" smtClean="0">
                <a:ea typeface="+mn-ea"/>
              </a:rPr>
              <a:t>-  لطفاً </a:t>
            </a:r>
            <a:r>
              <a:rPr lang="fa-IR" altLang="fa-IR" sz="2400" dirty="0" smtClean="0">
                <a:solidFill>
                  <a:srgbClr val="FF0000"/>
                </a:solidFill>
                <a:ea typeface="+mn-ea"/>
              </a:rPr>
              <a:t>زمان</a:t>
            </a:r>
            <a:r>
              <a:rPr lang="fa-IR" altLang="fa-IR" sz="2400" dirty="0" smtClean="0">
                <a:ea typeface="+mn-ea"/>
              </a:rPr>
              <a:t> را با تلاش برای کشتن و یا گرفتن مار از دست ندهید.</a:t>
            </a:r>
          </a:p>
          <a:p>
            <a:pPr marL="365760" indent="-283464" algn="just" eaLnBrk="1" fontAlgn="auto" hangingPunct="1">
              <a:spcAft>
                <a:spcPts val="0"/>
              </a:spcAft>
              <a:buFont typeface="Wingdings 2"/>
              <a:buChar char=""/>
              <a:defRPr/>
            </a:pPr>
            <a:r>
              <a:rPr lang="fa-IR" altLang="fa-IR" sz="2400" dirty="0" smtClean="0">
                <a:ea typeface="+mn-ea"/>
              </a:rPr>
              <a:t>- علائم واکنش های حساسیتی شدید مانند </a:t>
            </a:r>
            <a:r>
              <a:rPr lang="fa-IR" altLang="fa-IR" sz="2400" dirty="0" smtClean="0">
                <a:solidFill>
                  <a:srgbClr val="FF0000"/>
                </a:solidFill>
                <a:ea typeface="+mn-ea"/>
              </a:rPr>
              <a:t>عطسه، مشکل در تنفس یا تورم سریع و شدید، درد شکم، تهوع، سرگیجه، درد قفسه سینه، خرخر صدا وکبود شدن رنگ لبها</a:t>
            </a:r>
            <a:r>
              <a:rPr lang="fa-IR" altLang="fa-IR" sz="2400" dirty="0" smtClean="0">
                <a:ea typeface="+mn-ea"/>
              </a:rPr>
              <a:t> از جمله مواردی هستند که سریعاً باید به اورژانس مراجعه شود.</a:t>
            </a:r>
          </a:p>
        </p:txBody>
      </p:sp>
    </p:spTree>
    <p:extLst>
      <p:ext uri="{BB962C8B-B14F-4D97-AF65-F5344CB8AC3E}">
        <p14:creationId xmlns:p14="http://schemas.microsoft.com/office/powerpoint/2010/main" val="20212476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2133600"/>
            <a:ext cx="7467600" cy="4340352"/>
          </a:xfrm>
        </p:spPr>
        <p:txBody>
          <a:bodyPr>
            <a:normAutofit/>
          </a:bodyPr>
          <a:lstStyle/>
          <a:p>
            <a:pPr algn="just" rtl="1">
              <a:lnSpc>
                <a:spcPct val="150000"/>
              </a:lnSpc>
            </a:pPr>
            <a:r>
              <a:rPr lang="fa-IR" sz="2800" b="1" dirty="0" smtClean="0">
                <a:cs typeface="B Nazanin" pitchFamily="2" charset="-78"/>
              </a:rPr>
              <a:t>در ایران، راسته مارها، 7 خانواده و در مجموع، 72 گونه (63 گونه خشک زی و 9 گونه دریایی در آبهای جنوب کشور )را شامل می شوند.</a:t>
            </a:r>
            <a:endParaRPr lang="en-US" sz="2800" b="1" dirty="0">
              <a:cs typeface="B Nazanin" pitchFamily="2" charset="-78"/>
            </a:endParaRPr>
          </a:p>
        </p:txBody>
      </p:sp>
    </p:spTree>
    <p:extLst>
      <p:ext uri="{BB962C8B-B14F-4D97-AF65-F5344CB8AC3E}">
        <p14:creationId xmlns:p14="http://schemas.microsoft.com/office/powerpoint/2010/main" val="1710550490"/>
      </p:ext>
    </p:extLst>
  </p:cSld>
  <p:clrMapOvr>
    <a:masterClrMapping/>
  </p:clrMapOvr>
  <p:transition>
    <p:push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Content Placeholder 5" descr="Screen Clippi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112838" y="1484313"/>
            <a:ext cx="7915275" cy="3948112"/>
          </a:xfrm>
        </p:spPr>
      </p:pic>
    </p:spTree>
    <p:extLst>
      <p:ext uri="{BB962C8B-B14F-4D97-AF65-F5344CB8AC3E}">
        <p14:creationId xmlns:p14="http://schemas.microsoft.com/office/powerpoint/2010/main" val="26724541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1042988" y="765175"/>
            <a:ext cx="7850187" cy="5365750"/>
          </a:xfrm>
        </p:spPr>
        <p:txBody>
          <a:bodyPr>
            <a:normAutofit fontScale="92500" lnSpcReduction="20000"/>
          </a:bodyPr>
          <a:lstStyle/>
          <a:p>
            <a:pPr marL="365760" indent="-283464" algn="just" eaLnBrk="1" fontAlgn="auto" hangingPunct="1">
              <a:spcAft>
                <a:spcPts val="0"/>
              </a:spcAft>
              <a:buFont typeface="Wingdings 2"/>
              <a:buChar char=""/>
              <a:defRPr/>
            </a:pPr>
            <a:r>
              <a:rPr lang="fa-IR" altLang="fa-IR" dirty="0" smtClean="0">
                <a:ea typeface="+mn-ea"/>
              </a:rPr>
              <a:t>-  </a:t>
            </a:r>
            <a:r>
              <a:rPr lang="fa-IR" altLang="fa-IR" dirty="0" smtClean="0">
                <a:solidFill>
                  <a:srgbClr val="FF0000"/>
                </a:solidFill>
                <a:ea typeface="+mn-ea"/>
              </a:rPr>
              <a:t>کودکان زیر سه سال، بیماران قلبی، دیابتی، افراد مسن و معلولین حرکتی و بیماران مبتلا به آلرژی در معرض خطر بالای حساسیت می باشند</a:t>
            </a:r>
            <a:r>
              <a:rPr lang="fa-IR" altLang="fa-IR" dirty="0" smtClean="0">
                <a:ea typeface="+mn-ea"/>
              </a:rPr>
              <a:t>. گزش متعدد در ناحیه سر و گردن خطرناک تر می باشد. بهتر است در این موارد سریعاً به اورژانس مراجعه شود.</a:t>
            </a:r>
          </a:p>
          <a:p>
            <a:pPr marL="365760" indent="-283464" algn="just" eaLnBrk="1" fontAlgn="auto" hangingPunct="1">
              <a:spcAft>
                <a:spcPts val="0"/>
              </a:spcAft>
              <a:buFont typeface="Wingdings 2"/>
              <a:buChar char=""/>
              <a:defRPr/>
            </a:pPr>
            <a:r>
              <a:rPr lang="fa-IR" altLang="fa-IR" dirty="0" smtClean="0">
                <a:ea typeface="+mn-ea"/>
              </a:rPr>
              <a:t>-  بیمار را برای چند روز از نظر درد تشدید درد یا باقی ماندن تورم یا علائم شبیه آنفولانزا و یا تب </a:t>
            </a:r>
            <a:r>
              <a:rPr lang="fa-IR" altLang="fa-IR" dirty="0" smtClean="0">
                <a:solidFill>
                  <a:srgbClr val="FF0000"/>
                </a:solidFill>
                <a:ea typeface="+mn-ea"/>
              </a:rPr>
              <a:t>تحت نظر </a:t>
            </a:r>
            <a:r>
              <a:rPr lang="fa-IR" altLang="fa-IR" dirty="0" smtClean="0">
                <a:ea typeface="+mn-ea"/>
              </a:rPr>
              <a:t>قرار دهید و در صورت بروز این علائم سریعاً به پزشک مراجعه نمائید.</a:t>
            </a:r>
          </a:p>
          <a:p>
            <a:pPr marL="365760" indent="-283464" algn="just" eaLnBrk="1" fontAlgn="auto" hangingPunct="1">
              <a:spcAft>
                <a:spcPts val="0"/>
              </a:spcAft>
              <a:buFont typeface="Wingdings 2"/>
              <a:buChar char=""/>
              <a:defRPr/>
            </a:pPr>
            <a:r>
              <a:rPr lang="fa-IR" altLang="fa-IR" dirty="0" smtClean="0">
                <a:ea typeface="+mn-ea"/>
              </a:rPr>
              <a:t> – درمان انتخابی پس از رسیدن به بیمارستان </a:t>
            </a:r>
            <a:r>
              <a:rPr lang="fa-IR" altLang="fa-IR" dirty="0" smtClean="0">
                <a:solidFill>
                  <a:srgbClr val="FF0000"/>
                </a:solidFill>
                <a:ea typeface="+mn-ea"/>
              </a:rPr>
              <a:t>تجویز پادزهر </a:t>
            </a:r>
            <a:r>
              <a:rPr lang="fa-IR" altLang="fa-IR" dirty="0" smtClean="0">
                <a:ea typeface="+mn-ea"/>
              </a:rPr>
              <a:t>تا </a:t>
            </a:r>
            <a:r>
              <a:rPr lang="fa-IR" altLang="fa-IR" dirty="0" smtClean="0">
                <a:solidFill>
                  <a:srgbClr val="FF0000"/>
                </a:solidFill>
                <a:ea typeface="+mn-ea"/>
              </a:rPr>
              <a:t>۴ ساعت </a:t>
            </a:r>
            <a:r>
              <a:rPr lang="fa-IR" altLang="fa-IR" dirty="0" smtClean="0">
                <a:ea typeface="+mn-ea"/>
              </a:rPr>
              <a:t>اول پس از گزش می باشد. </a:t>
            </a:r>
            <a:r>
              <a:rPr lang="fa-IR" altLang="fa-IR" dirty="0" smtClean="0">
                <a:solidFill>
                  <a:srgbClr val="FF0000"/>
                </a:solidFill>
                <a:ea typeface="+mn-ea"/>
              </a:rPr>
              <a:t>تا ۲۴ ساعت </a:t>
            </a:r>
            <a:r>
              <a:rPr lang="fa-IR" altLang="fa-IR" dirty="0" smtClean="0">
                <a:ea typeface="+mn-ea"/>
              </a:rPr>
              <a:t>پس از گزیدگی هم پادزهر قابل استفاده است. ممکن است آنتی بوتیک و واکسن کزاز هم تزریق شود.</a:t>
            </a:r>
          </a:p>
          <a:p>
            <a:pPr marL="365760" indent="-283464" eaLnBrk="1" fontAlgn="auto" hangingPunct="1">
              <a:spcAft>
                <a:spcPts val="0"/>
              </a:spcAft>
              <a:buFont typeface="Wingdings 2"/>
              <a:buChar char=""/>
              <a:defRPr/>
            </a:pPr>
            <a:endParaRPr lang="en-US" altLang="fa-IR" dirty="0" smtClean="0">
              <a:ea typeface="+mn-ea"/>
            </a:endParaRPr>
          </a:p>
        </p:txBody>
      </p:sp>
    </p:spTree>
    <p:extLst>
      <p:ext uri="{BB962C8B-B14F-4D97-AF65-F5344CB8AC3E}">
        <p14:creationId xmlns:p14="http://schemas.microsoft.com/office/powerpoint/2010/main" val="4405746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a:xfrm>
            <a:off x="900113" y="1447800"/>
            <a:ext cx="8034337" cy="4800600"/>
          </a:xfrm>
        </p:spPr>
        <p:txBody>
          <a:bodyPr>
            <a:normAutofit/>
          </a:bodyPr>
          <a:lstStyle/>
          <a:p>
            <a:pPr marL="0" indent="0" eaLnBrk="1" fontAlgn="auto" hangingPunct="1">
              <a:spcAft>
                <a:spcPts val="0"/>
              </a:spcAft>
              <a:buFont typeface="Wingdings" pitchFamily="2" charset="2"/>
              <a:buNone/>
              <a:defRPr/>
            </a:pPr>
            <a:r>
              <a:rPr lang="fa-IR" b="1" dirty="0" smtClean="0">
                <a:solidFill>
                  <a:srgbClr val="0000FF"/>
                </a:solidFill>
                <a:ea typeface="+mn-ea"/>
              </a:rPr>
              <a:t>علایم گزیدگی با مار کبری و مار مرجان</a:t>
            </a:r>
          </a:p>
          <a:p>
            <a:pPr marL="365760" indent="-283464" eaLnBrk="1" fontAlgn="auto" hangingPunct="1">
              <a:spcAft>
                <a:spcPts val="0"/>
              </a:spcAft>
              <a:buFont typeface="Wingdings 2"/>
              <a:buChar char=""/>
              <a:defRPr/>
            </a:pPr>
            <a:r>
              <a:rPr lang="fa-IR" dirty="0" smtClean="0">
                <a:ea typeface="+mn-ea"/>
              </a:rPr>
              <a:t>افتادگی پلک ها، خواب آلودگی، ضعف عضلانی، فلج، اختلال تکلم و تنفس، آبریزش از دهان، استفراغ و تهوع</a:t>
            </a:r>
          </a:p>
          <a:p>
            <a:pPr marL="0" indent="0" eaLnBrk="1" fontAlgn="auto" hangingPunct="1">
              <a:spcAft>
                <a:spcPts val="0"/>
              </a:spcAft>
              <a:buFont typeface="Wingdings" pitchFamily="2" charset="2"/>
              <a:buNone/>
              <a:defRPr/>
            </a:pPr>
            <a:r>
              <a:rPr lang="fa-IR" b="1" dirty="0" smtClean="0">
                <a:solidFill>
                  <a:srgbClr val="0000FF"/>
                </a:solidFill>
                <a:ea typeface="+mn-ea"/>
              </a:rPr>
              <a:t>علایم </a:t>
            </a:r>
            <a:r>
              <a:rPr lang="fa-IR" b="1" dirty="0">
                <a:solidFill>
                  <a:srgbClr val="0000FF"/>
                </a:solidFill>
                <a:ea typeface="+mn-ea"/>
              </a:rPr>
              <a:t>گزیدگی با مار آبی (دریایی)</a:t>
            </a:r>
          </a:p>
          <a:p>
            <a:pPr marL="365760" indent="-283464" eaLnBrk="1" fontAlgn="auto" hangingPunct="1">
              <a:spcAft>
                <a:spcPts val="0"/>
              </a:spcAft>
              <a:buFont typeface="Wingdings 2"/>
              <a:buChar char=""/>
              <a:defRPr/>
            </a:pPr>
            <a:r>
              <a:rPr lang="fa-IR" dirty="0" smtClean="0">
                <a:ea typeface="+mn-ea"/>
              </a:rPr>
              <a:t>درد عضلانی و تغییر رنگ ادرار به رنگ قهوه ای یا سیاه به علت تخریب عضله رسوب میوگلوبین در ادرار)</a:t>
            </a:r>
          </a:p>
        </p:txBody>
      </p:sp>
    </p:spTree>
    <p:extLst>
      <p:ext uri="{BB962C8B-B14F-4D97-AF65-F5344CB8AC3E}">
        <p14:creationId xmlns:p14="http://schemas.microsoft.com/office/powerpoint/2010/main" val="18059297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1219200"/>
            <a:ext cx="6629400" cy="2895600"/>
          </a:xfrm>
          <a:solidFill>
            <a:schemeClr val="accent1">
              <a:lumMod val="20000"/>
              <a:lumOff val="80000"/>
            </a:schemeClr>
          </a:solidFill>
        </p:spPr>
        <p:txBody>
          <a:bodyPr anchor="ctr">
            <a:normAutofit/>
          </a:bodyPr>
          <a:lstStyle/>
          <a:p>
            <a:pPr algn="ctr" rtl="1">
              <a:lnSpc>
                <a:spcPct val="150000"/>
              </a:lnSpc>
            </a:pPr>
            <a:r>
              <a:rPr lang="fa-IR" sz="4000" dirty="0">
                <a:cs typeface="B Titr" panose="00000700000000000000" pitchFamily="2" charset="-78"/>
              </a:rPr>
              <a:t>پراکندگی گونه های </a:t>
            </a:r>
            <a:r>
              <a:rPr lang="fa-IR" sz="4000" dirty="0" smtClean="0">
                <a:cs typeface="B Titr" panose="00000700000000000000" pitchFamily="2" charset="-78"/>
              </a:rPr>
              <a:t>عقرب در ایران</a:t>
            </a:r>
            <a:endParaRPr lang="en-US" sz="4000" dirty="0">
              <a:cs typeface="B Titr" pitchFamily="2" charset="-78"/>
            </a:endParaRPr>
          </a:p>
        </p:txBody>
      </p:sp>
    </p:spTree>
    <p:extLst>
      <p:ext uri="{BB962C8B-B14F-4D97-AF65-F5344CB8AC3E}">
        <p14:creationId xmlns:p14="http://schemas.microsoft.com/office/powerpoint/2010/main" val="2214280078"/>
      </p:ext>
    </p:extLst>
  </p:cSld>
  <p:clrMapOvr>
    <a:masterClrMapping/>
  </p:clrMapOvr>
  <p:transition>
    <p:wedg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a:xfrm>
            <a:off x="1116013" y="1447800"/>
            <a:ext cx="7818437" cy="4800600"/>
          </a:xfrm>
        </p:spPr>
        <p:txBody>
          <a:bodyPr>
            <a:normAutofit/>
          </a:bodyPr>
          <a:lstStyle/>
          <a:p>
            <a:pPr marL="0" indent="0" algn="just" eaLnBrk="1" fontAlgn="auto" hangingPunct="1">
              <a:spcAft>
                <a:spcPts val="0"/>
              </a:spcAft>
              <a:buFont typeface="Wingdings" pitchFamily="2" charset="2"/>
              <a:buNone/>
              <a:defRPr/>
            </a:pPr>
            <a:r>
              <a:rPr lang="fa-IR" b="1" dirty="0">
                <a:solidFill>
                  <a:schemeClr val="tx2"/>
                </a:solidFill>
                <a:latin typeface="+mj-lt"/>
                <a:ea typeface="+mj-ea"/>
                <a:cs typeface="B Titr" pitchFamily="2" charset="-78"/>
              </a:rPr>
              <a:t>عقرب گزیدگی:</a:t>
            </a:r>
            <a:endParaRPr lang="fa-IR" b="1" dirty="0">
              <a:solidFill>
                <a:schemeClr val="tx2"/>
              </a:solidFill>
              <a:latin typeface="+mj-lt"/>
              <a:ea typeface="+mj-ea"/>
              <a:cs typeface="B Nazanin" pitchFamily="2" charset="-78"/>
            </a:endParaRPr>
          </a:p>
          <a:p>
            <a:pPr marL="365760" indent="-283464" algn="just" eaLnBrk="1" fontAlgn="auto" hangingPunct="1">
              <a:spcAft>
                <a:spcPts val="0"/>
              </a:spcAft>
              <a:buFont typeface="Wingdings 2"/>
              <a:buChar char=""/>
              <a:defRPr/>
            </a:pPr>
            <a:r>
              <a:rPr lang="fa-IR" sz="2800" dirty="0">
                <a:ea typeface="+mn-ea"/>
                <a:cs typeface="B Nazanin" pitchFamily="2" charset="-78"/>
              </a:rPr>
              <a:t>بیش از </a:t>
            </a:r>
            <a:r>
              <a:rPr lang="fa-IR" sz="2800" dirty="0" smtClean="0">
                <a:ea typeface="+mn-ea"/>
                <a:cs typeface="B Nazanin" pitchFamily="2" charset="-78"/>
              </a:rPr>
              <a:t>1500گونه </a:t>
            </a:r>
            <a:r>
              <a:rPr lang="fa-IR" sz="2800" dirty="0">
                <a:ea typeface="+mn-ea"/>
                <a:cs typeface="B Nazanin" pitchFamily="2" charset="-78"/>
              </a:rPr>
              <a:t>عقرب در جهان وجود دارد که تنها </a:t>
            </a:r>
            <a:r>
              <a:rPr lang="fa-IR" sz="2800" dirty="0" smtClean="0">
                <a:ea typeface="+mn-ea"/>
                <a:cs typeface="B Nazanin" pitchFamily="2" charset="-78"/>
              </a:rPr>
              <a:t>25گونه </a:t>
            </a:r>
            <a:r>
              <a:rPr lang="fa-IR" sz="2800" dirty="0">
                <a:ea typeface="+mn-ea"/>
                <a:cs typeface="B Nazanin" pitchFamily="2" charset="-78"/>
              </a:rPr>
              <a:t>آنها برای انسان خطرناک می باشند</a:t>
            </a:r>
            <a:r>
              <a:rPr lang="fa-IR" sz="2800" dirty="0" smtClean="0">
                <a:ea typeface="+mn-ea"/>
                <a:cs typeface="B Nazanin" pitchFamily="2" charset="-78"/>
              </a:rPr>
              <a:t>. در ایران از 50گونه موجود 7 گونه حائز اهمیت هستند.</a:t>
            </a:r>
            <a:endParaRPr lang="fa-IR" sz="2800" dirty="0">
              <a:ea typeface="+mn-ea"/>
              <a:cs typeface="B Nazanin" pitchFamily="2" charset="-78"/>
            </a:endParaRPr>
          </a:p>
          <a:p>
            <a:pPr marL="365760" indent="-283464" algn="just" eaLnBrk="1" fontAlgn="auto" hangingPunct="1">
              <a:spcAft>
                <a:spcPts val="0"/>
              </a:spcAft>
              <a:buFont typeface="Wingdings 2"/>
              <a:buChar char=""/>
              <a:defRPr/>
            </a:pPr>
            <a:r>
              <a:rPr lang="fa-IR" sz="2800" dirty="0">
                <a:ea typeface="+mn-ea"/>
                <a:cs typeface="B Nazanin" pitchFamily="2" charset="-78"/>
              </a:rPr>
              <a:t>خطرناکترین عقربی که در ایران وجود دارد در استان خوزستان و با نام محلی </a:t>
            </a:r>
            <a:r>
              <a:rPr lang="fa-IR" sz="2800" dirty="0">
                <a:solidFill>
                  <a:srgbClr val="FF0000"/>
                </a:solidFill>
                <a:ea typeface="+mn-ea"/>
                <a:cs typeface="B Nazanin" pitchFamily="2" charset="-78"/>
              </a:rPr>
              <a:t>گاردیم یا گادیم </a:t>
            </a:r>
            <a:r>
              <a:rPr lang="fa-IR" sz="2800" dirty="0">
                <a:ea typeface="+mn-ea"/>
                <a:cs typeface="B Nazanin" pitchFamily="2" charset="-78"/>
              </a:rPr>
              <a:t>می باشد.</a:t>
            </a:r>
            <a:endParaRPr lang="fa-IR" sz="2800" dirty="0" smtClean="0">
              <a:ea typeface="+mn-ea"/>
              <a:cs typeface="B Nazanin" pitchFamily="2" charset="-78"/>
            </a:endParaRP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3860800"/>
            <a:ext cx="3530600" cy="288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1698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3"/>
          <p:cNvPicPr>
            <a:picLocks noGrp="1" noChangeAspect="1" noChangeArrowheads="1"/>
          </p:cNvPicPr>
          <p:nvPr>
            <p:ph idx="1"/>
          </p:nvPr>
        </p:nvPicPr>
        <p:blipFill>
          <a:blip r:embed="rId2"/>
          <a:srcRect/>
          <a:stretch>
            <a:fillRect/>
          </a:stretch>
        </p:blipFill>
        <p:spPr>
          <a:xfrm>
            <a:off x="5251450" y="260350"/>
            <a:ext cx="3208338" cy="2613025"/>
          </a:xfrm>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9388" y="260350"/>
            <a:ext cx="3122612" cy="261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4" descr="C:\Users\mobarezeh\Desktop\untitled.png2.png"/>
          <p:cNvPicPr>
            <a:picLocks noChangeAspect="1" noChangeArrowheads="1"/>
          </p:cNvPicPr>
          <p:nvPr/>
        </p:nvPicPr>
        <p:blipFill>
          <a:blip r:embed="rId4"/>
          <a:srcRect/>
          <a:stretch>
            <a:fillRect/>
          </a:stretch>
        </p:blipFill>
        <p:spPr bwMode="auto">
          <a:xfrm>
            <a:off x="2268538" y="3644900"/>
            <a:ext cx="5553075" cy="25273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56258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7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97288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09600" y="609600"/>
            <a:ext cx="6348413" cy="1320800"/>
          </a:xfrm>
        </p:spPr>
        <p:txBody>
          <a:bodyPr/>
          <a:lstStyle/>
          <a:p>
            <a:pPr algn="ctr"/>
            <a:r>
              <a:rPr lang="fa-IR" altLang="fa-IR" dirty="0">
                <a:solidFill>
                  <a:schemeClr val="tx1"/>
                </a:solidFill>
                <a:cs typeface="B Titr" panose="00000700000000000000" pitchFamily="2" charset="-78"/>
              </a:rPr>
              <a:t>توزیع عقرب در جهان</a:t>
            </a:r>
            <a:endParaRPr lang="fa-IR" altLang="fa-IR" dirty="0" smtClean="0">
              <a:solidFill>
                <a:schemeClr val="tx1"/>
              </a:solidFill>
              <a:cs typeface="B Titr" panose="00000700000000000000" pitchFamily="2" charset="-78"/>
            </a:endParaRPr>
          </a:p>
        </p:txBody>
      </p:sp>
      <p:pic>
        <p:nvPicPr>
          <p:cNvPr id="7171"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00213"/>
            <a:ext cx="7497762"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74715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2" descr="https://media.springernature.com/lw785/springer-static/image/art%3A10.1186%2Fs40409-018-0145-z/MediaObjects/40409_2018_145_Fig2_HTML.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2675" y="1941513"/>
            <a:ext cx="540067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838200" y="620713"/>
            <a:ext cx="6348413" cy="1320800"/>
          </a:xfrm>
        </p:spPr>
        <p:txBody>
          <a:bodyPr/>
          <a:lstStyle/>
          <a:p>
            <a:pPr algn="ctr"/>
            <a:r>
              <a:rPr lang="fa-IR" altLang="fa-IR" dirty="0">
                <a:solidFill>
                  <a:schemeClr val="tx1"/>
                </a:solidFill>
                <a:cs typeface="B Titr" panose="00000700000000000000" pitchFamily="2" charset="-78"/>
              </a:rPr>
              <a:t>توزیع عقرب در </a:t>
            </a:r>
            <a:r>
              <a:rPr lang="fa-IR" altLang="fa-IR" dirty="0" smtClean="0">
                <a:solidFill>
                  <a:schemeClr val="tx1"/>
                </a:solidFill>
                <a:cs typeface="B Titr" panose="00000700000000000000" pitchFamily="2" charset="-78"/>
              </a:rPr>
              <a:t>ایران</a:t>
            </a:r>
          </a:p>
        </p:txBody>
      </p:sp>
    </p:spTree>
    <p:extLst>
      <p:ext uri="{BB962C8B-B14F-4D97-AF65-F5344CB8AC3E}">
        <p14:creationId xmlns:p14="http://schemas.microsoft.com/office/powerpoint/2010/main" val="13156781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762000"/>
            <a:ext cx="8153400" cy="5711952"/>
          </a:xfrm>
        </p:spPr>
        <p:txBody>
          <a:bodyPr/>
          <a:lstStyle/>
          <a:p>
            <a:pPr algn="r" rtl="1"/>
            <a:r>
              <a:rPr lang="fa-IR" dirty="0" smtClean="0">
                <a:cs typeface="B Nazanin" panose="00000400000000000000" pitchFamily="2" charset="-78"/>
              </a:rPr>
              <a:t>پراکندگی عقرب ها در مناطق مختلف دنیا از نظر جنس و نوع سم (خطرناک یا بی خطر ) متفاوت است.</a:t>
            </a:r>
          </a:p>
          <a:p>
            <a:pPr algn="r" rtl="1"/>
            <a:endParaRPr lang="fa-IR" dirty="0">
              <a:cs typeface="B Nazanin" panose="00000400000000000000" pitchFamily="2" charset="-78"/>
            </a:endParaRPr>
          </a:p>
          <a:p>
            <a:pPr algn="r" rtl="1"/>
            <a:endParaRPr lang="fa-IR" dirty="0" smtClean="0">
              <a:cs typeface="B Nazanin" panose="00000400000000000000" pitchFamily="2" charset="-78"/>
            </a:endParaRPr>
          </a:p>
          <a:p>
            <a:pPr algn="just" rtl="1"/>
            <a:r>
              <a:rPr lang="fa-IR" dirty="0" smtClean="0">
                <a:cs typeface="B Nazanin" panose="00000400000000000000" pitchFamily="2" charset="-78"/>
              </a:rPr>
              <a:t>در </a:t>
            </a:r>
            <a:r>
              <a:rPr lang="fa-IR" dirty="0">
                <a:cs typeface="B Nazanin" panose="00000400000000000000" pitchFamily="2" charset="-78"/>
              </a:rPr>
              <a:t>ایران </a:t>
            </a:r>
            <a:r>
              <a:rPr lang="fa-IR" dirty="0" smtClean="0">
                <a:cs typeface="B Nazanin" panose="00000400000000000000" pitchFamily="2" charset="-78"/>
              </a:rPr>
              <a:t>و </a:t>
            </a:r>
            <a:r>
              <a:rPr lang="fa-IR" dirty="0">
                <a:cs typeface="B Nazanin" panose="00000400000000000000" pitchFamily="2" charset="-78"/>
              </a:rPr>
              <a:t>به خصوص خوزستان </a:t>
            </a:r>
            <a:r>
              <a:rPr lang="fa-IR" dirty="0" smtClean="0">
                <a:cs typeface="B Nazanin" panose="00000400000000000000" pitchFamily="2" charset="-78"/>
              </a:rPr>
              <a:t>عقرب </a:t>
            </a:r>
            <a:r>
              <a:rPr lang="fa-IR" dirty="0">
                <a:cs typeface="B Nazanin" panose="00000400000000000000" pitchFamily="2" charset="-78"/>
              </a:rPr>
              <a:t>های خانواده</a:t>
            </a:r>
            <a:r>
              <a:rPr lang="fa-IR" dirty="0">
                <a:solidFill>
                  <a:srgbClr val="FF0000"/>
                </a:solidFill>
                <a:cs typeface="B Titr" panose="00000700000000000000" pitchFamily="2" charset="-78"/>
              </a:rPr>
              <a:t> اسکورپیونیده </a:t>
            </a:r>
            <a:r>
              <a:rPr lang="fa-IR" dirty="0">
                <a:cs typeface="B Nazanin" panose="00000400000000000000" pitchFamily="2" charset="-78"/>
              </a:rPr>
              <a:t>و </a:t>
            </a:r>
            <a:r>
              <a:rPr lang="fa-IR" dirty="0">
                <a:solidFill>
                  <a:srgbClr val="FF0000"/>
                </a:solidFill>
                <a:cs typeface="B Titr" panose="00000700000000000000" pitchFamily="2" charset="-78"/>
              </a:rPr>
              <a:t>بوتیده </a:t>
            </a:r>
            <a:r>
              <a:rPr lang="fa-IR" dirty="0">
                <a:cs typeface="B Nazanin" panose="00000400000000000000" pitchFamily="2" charset="-78"/>
              </a:rPr>
              <a:t>سم خطرناکی تولید می کنند که بیشترین آمار مرگ و میر کودکان مربوط به آنهاست. </a:t>
            </a:r>
            <a:endParaRPr lang="fa-IR" dirty="0" smtClean="0">
              <a:cs typeface="B Nazanin" panose="00000400000000000000" pitchFamily="2" charset="-78"/>
            </a:endParaRPr>
          </a:p>
          <a:p>
            <a:pPr algn="just" rtl="1"/>
            <a:endParaRPr lang="fa-IR" dirty="0">
              <a:cs typeface="B Nazanin" panose="00000400000000000000" pitchFamily="2" charset="-78"/>
            </a:endParaRPr>
          </a:p>
          <a:p>
            <a:pPr algn="just" rtl="1"/>
            <a:endParaRPr lang="fa-IR" dirty="0" smtClean="0">
              <a:cs typeface="B Nazanin" panose="00000400000000000000" pitchFamily="2" charset="-78"/>
            </a:endParaRPr>
          </a:p>
          <a:p>
            <a:pPr algn="just" rtl="1"/>
            <a:r>
              <a:rPr lang="fa-IR" dirty="0" smtClean="0">
                <a:cs typeface="B Nazanin" panose="00000400000000000000" pitchFamily="2" charset="-78"/>
              </a:rPr>
              <a:t>از </a:t>
            </a:r>
            <a:r>
              <a:rPr lang="fa-IR" dirty="0">
                <a:cs typeface="B Nazanin" panose="00000400000000000000" pitchFamily="2" charset="-78"/>
              </a:rPr>
              <a:t>بین این عقرب ها ، </a:t>
            </a:r>
            <a:r>
              <a:rPr lang="fa-IR" dirty="0">
                <a:solidFill>
                  <a:srgbClr val="FF0000"/>
                </a:solidFill>
                <a:cs typeface="B Titr" panose="00000700000000000000" pitchFamily="2" charset="-78"/>
              </a:rPr>
              <a:t>عقرب همیسکرپیوس لپیوروس </a:t>
            </a:r>
            <a:r>
              <a:rPr lang="fa-IR" dirty="0">
                <a:cs typeface="B Nazanin" panose="00000400000000000000" pitchFamily="2" charset="-78"/>
              </a:rPr>
              <a:t>یا </a:t>
            </a:r>
            <a:r>
              <a:rPr lang="fa-IR" dirty="0">
                <a:solidFill>
                  <a:srgbClr val="FF0000"/>
                </a:solidFill>
                <a:cs typeface="B Titr" panose="00000700000000000000" pitchFamily="2" charset="-78"/>
              </a:rPr>
              <a:t>عقرب گادیم </a:t>
            </a:r>
            <a:r>
              <a:rPr lang="fa-IR" dirty="0">
                <a:cs typeface="B Nazanin" panose="00000400000000000000" pitchFamily="2" charset="-78"/>
              </a:rPr>
              <a:t>همه ساله مرگ و میر و عوارض زیادی را برای ساکنان منطقه جنوب غربی ایران در پی دارد. این عقرب متعلق به خانواده </a:t>
            </a:r>
            <a:r>
              <a:rPr lang="fa-IR" dirty="0">
                <a:solidFill>
                  <a:srgbClr val="FF0000"/>
                </a:solidFill>
                <a:cs typeface="B Titr" panose="00000700000000000000" pitchFamily="2" charset="-78"/>
              </a:rPr>
              <a:t>اسکورپیونیده</a:t>
            </a:r>
            <a:r>
              <a:rPr lang="fa-IR" dirty="0">
                <a:cs typeface="B Nazanin" panose="00000400000000000000" pitchFamily="2" charset="-78"/>
              </a:rPr>
              <a:t> است. </a:t>
            </a:r>
            <a:endParaRPr lang="en-US" dirty="0">
              <a:cs typeface="B Nazanin" panose="00000400000000000000" pitchFamily="2" charset="-78"/>
            </a:endParaRPr>
          </a:p>
          <a:p>
            <a:pPr algn="just" rtl="1"/>
            <a:endParaRPr lang="fa-IR" dirty="0" smtClean="0">
              <a:cs typeface="B Nazanin" panose="00000400000000000000" pitchFamily="2" charset="-78"/>
            </a:endParaRPr>
          </a:p>
        </p:txBody>
      </p:sp>
    </p:spTree>
    <p:extLst>
      <p:ext uri="{BB962C8B-B14F-4D97-AF65-F5344CB8AC3E}">
        <p14:creationId xmlns:p14="http://schemas.microsoft.com/office/powerpoint/2010/main" val="39770934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ormAutofit/>
          </a:bodyPr>
          <a:lstStyle/>
          <a:p>
            <a:pPr algn="r" rtl="1"/>
            <a:r>
              <a:rPr lang="fa-IR" sz="4000" dirty="0" smtClean="0">
                <a:cs typeface="B Titr" pitchFamily="2" charset="-78"/>
              </a:rPr>
              <a:t>طبقه بندی مارها در ایران</a:t>
            </a:r>
            <a:endParaRPr lang="en-US" sz="4000" dirty="0" smtClean="0">
              <a:cs typeface="B Titr" pitchFamily="2" charset="-78"/>
            </a:endParaRPr>
          </a:p>
        </p:txBody>
      </p:sp>
      <p:sp>
        <p:nvSpPr>
          <p:cNvPr id="3" name="Content Placeholder 2"/>
          <p:cNvSpPr>
            <a:spLocks noGrp="1"/>
          </p:cNvSpPr>
          <p:nvPr>
            <p:ph sz="quarter" idx="1"/>
          </p:nvPr>
        </p:nvSpPr>
        <p:spPr>
          <a:xfrm>
            <a:off x="457200" y="1676400"/>
            <a:ext cx="7772400" cy="4797552"/>
          </a:xfrm>
        </p:spPr>
        <p:txBody>
          <a:bodyPr>
            <a:normAutofit/>
          </a:bodyPr>
          <a:lstStyle/>
          <a:p>
            <a:pPr algn="r" rtl="1">
              <a:lnSpc>
                <a:spcPct val="150000"/>
              </a:lnSpc>
            </a:pPr>
            <a:r>
              <a:rPr lang="fa-IR" sz="3200" b="1" dirty="0" smtClean="0">
                <a:cs typeface="B Nazanin" pitchFamily="2" charset="-78"/>
              </a:rPr>
              <a:t>مارهای غیرسمی (</a:t>
            </a:r>
            <a:r>
              <a:rPr lang="fa-IR" b="1" dirty="0" smtClean="0">
                <a:cs typeface="B Nazanin" pitchFamily="2" charset="-78"/>
              </a:rPr>
              <a:t>36 گونه</a:t>
            </a:r>
            <a:r>
              <a:rPr lang="fa-IR" sz="3200" b="1" dirty="0" smtClean="0">
                <a:cs typeface="B Nazanin" pitchFamily="2" charset="-78"/>
              </a:rPr>
              <a:t>)</a:t>
            </a:r>
          </a:p>
          <a:p>
            <a:pPr algn="r" rtl="1">
              <a:lnSpc>
                <a:spcPct val="150000"/>
              </a:lnSpc>
            </a:pPr>
            <a:r>
              <a:rPr lang="fa-IR" sz="3200" b="1" dirty="0" smtClean="0">
                <a:cs typeface="B Nazanin" pitchFamily="2" charset="-78"/>
              </a:rPr>
              <a:t>مارهای نیمه سمی یا سمی تصادفی (</a:t>
            </a:r>
            <a:r>
              <a:rPr lang="fa-IR" b="1" dirty="0" smtClean="0">
                <a:cs typeface="B Nazanin" pitchFamily="2" charset="-78"/>
              </a:rPr>
              <a:t>8 گونه</a:t>
            </a:r>
            <a:r>
              <a:rPr lang="fa-IR" sz="3200" b="1" dirty="0" smtClean="0">
                <a:cs typeface="B Nazanin" pitchFamily="2" charset="-78"/>
              </a:rPr>
              <a:t>)</a:t>
            </a:r>
          </a:p>
          <a:p>
            <a:pPr algn="r" rtl="1">
              <a:lnSpc>
                <a:spcPct val="150000"/>
              </a:lnSpc>
            </a:pPr>
            <a:r>
              <a:rPr lang="fa-IR" sz="3200" b="1" dirty="0" smtClean="0">
                <a:cs typeface="B Nazanin" pitchFamily="2" charset="-78"/>
              </a:rPr>
              <a:t>مارهای سمی خطرناک یا زهرآگین (</a:t>
            </a:r>
            <a:r>
              <a:rPr lang="fa-IR" b="1" dirty="0" smtClean="0">
                <a:cs typeface="B Nazanin" pitchFamily="2" charset="-78"/>
              </a:rPr>
              <a:t>25 گونه</a:t>
            </a:r>
            <a:r>
              <a:rPr lang="fa-IR" b="1" smtClean="0">
                <a:cs typeface="B Nazanin" pitchFamily="2" charset="-78"/>
              </a:rPr>
              <a:t>، 9 </a:t>
            </a:r>
            <a:r>
              <a:rPr lang="fa-IR" b="1" dirty="0" smtClean="0">
                <a:cs typeface="B Nazanin" pitchFamily="2" charset="-78"/>
              </a:rPr>
              <a:t>گونه مار سمی دریایی در خلیج فارس و دریای عمان )</a:t>
            </a:r>
          </a:p>
          <a:p>
            <a:pPr algn="r" rtl="1">
              <a:lnSpc>
                <a:spcPct val="150000"/>
              </a:lnSpc>
              <a:buNone/>
            </a:pPr>
            <a:endParaRPr lang="fa-IR" sz="3200" b="1" dirty="0" smtClean="0">
              <a:cs typeface="B Nazanin" pitchFamily="2" charset="-78"/>
            </a:endParaRPr>
          </a:p>
          <a:p>
            <a:pPr algn="r" rtl="1">
              <a:lnSpc>
                <a:spcPct val="150000"/>
              </a:lnSpc>
              <a:buNone/>
            </a:pPr>
            <a:endParaRPr lang="en-US" sz="3200" b="1" dirty="0">
              <a:cs typeface="B Nazanin" pitchFamily="2" charset="-78"/>
            </a:endParaRPr>
          </a:p>
        </p:txBody>
      </p:sp>
    </p:spTree>
    <p:extLst>
      <p:ext uri="{BB962C8B-B14F-4D97-AF65-F5344CB8AC3E}">
        <p14:creationId xmlns:p14="http://schemas.microsoft.com/office/powerpoint/2010/main" val="2675252329"/>
      </p:ext>
    </p:extLst>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467600" cy="612648"/>
          </a:xfrm>
        </p:spPr>
        <p:txBody>
          <a:bodyPr>
            <a:normAutofit/>
          </a:bodyPr>
          <a:lstStyle/>
          <a:p>
            <a:pPr algn="r" rtl="1"/>
            <a:r>
              <a:rPr lang="fa-IR" sz="3200" dirty="0" smtClean="0">
                <a:cs typeface="B Titr" pitchFamily="2" charset="-78"/>
              </a:rPr>
              <a:t>خانواده خطرناک عقرب در ایران</a:t>
            </a:r>
            <a:endParaRPr lang="en-US" sz="3200" dirty="0">
              <a:cs typeface="B Titr" pitchFamily="2" charset="-78"/>
            </a:endParaRPr>
          </a:p>
        </p:txBody>
      </p:sp>
      <p:sp>
        <p:nvSpPr>
          <p:cNvPr id="5" name="Right Brace 4"/>
          <p:cNvSpPr/>
          <p:nvPr/>
        </p:nvSpPr>
        <p:spPr>
          <a:xfrm>
            <a:off x="6667500" y="3886199"/>
            <a:ext cx="533400" cy="2209800"/>
          </a:xfrm>
          <a:prstGeom prst="righ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 name="Double Brace 5"/>
          <p:cNvSpPr/>
          <p:nvPr/>
        </p:nvSpPr>
        <p:spPr>
          <a:xfrm>
            <a:off x="1295399" y="1542366"/>
            <a:ext cx="5306291" cy="1371600"/>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10" name="TextBox 9"/>
          <p:cNvSpPr txBox="1"/>
          <p:nvPr/>
        </p:nvSpPr>
        <p:spPr>
          <a:xfrm>
            <a:off x="1343024" y="3657600"/>
            <a:ext cx="5162551" cy="800219"/>
          </a:xfrm>
          <a:prstGeom prst="rect">
            <a:avLst/>
          </a:prstGeom>
          <a:noFill/>
        </p:spPr>
        <p:txBody>
          <a:bodyPr wrap="square" rtlCol="0">
            <a:spAutoFit/>
          </a:bodyPr>
          <a:lstStyle/>
          <a:p>
            <a:pPr algn="r" rtl="1"/>
            <a:r>
              <a:rPr lang="fa-IR" sz="2800" b="1" dirty="0">
                <a:solidFill>
                  <a:prstClr val="black"/>
                </a:solidFill>
                <a:cs typeface="B Nazanin" pitchFamily="2" charset="-78"/>
              </a:rPr>
              <a:t>عقرب سیاه </a:t>
            </a:r>
            <a:r>
              <a:rPr lang="fa-IR" sz="2800" b="1" dirty="0" smtClean="0">
                <a:solidFill>
                  <a:prstClr val="black"/>
                </a:solidFill>
                <a:cs typeface="B Nazanin" pitchFamily="2" charset="-78"/>
              </a:rPr>
              <a:t>بزرگ </a:t>
            </a:r>
            <a:r>
              <a:rPr lang="fa-IR" sz="2800" b="1" dirty="0">
                <a:solidFill>
                  <a:prstClr val="black"/>
                </a:solidFill>
                <a:cs typeface="B Nazanin" pitchFamily="2" charset="-78"/>
              </a:rPr>
              <a:t>(</a:t>
            </a:r>
            <a:r>
              <a:rPr lang="fa-IR" sz="2000" b="1" dirty="0" smtClean="0">
                <a:solidFill>
                  <a:prstClr val="black"/>
                </a:solidFill>
                <a:cs typeface="B Nazanin" pitchFamily="2" charset="-78"/>
              </a:rPr>
              <a:t>آندرکتنوس گراسیکودا</a:t>
            </a:r>
            <a:r>
              <a:rPr lang="fa-IR" sz="2800" b="1" dirty="0">
                <a:solidFill>
                  <a:prstClr val="black"/>
                </a:solidFill>
                <a:cs typeface="B Nazanin" pitchFamily="2" charset="-78"/>
              </a:rPr>
              <a:t>)</a:t>
            </a:r>
          </a:p>
          <a:p>
            <a:pPr algn="r" rtl="1"/>
            <a:endParaRPr lang="en-US" dirty="0">
              <a:solidFill>
                <a:prstClr val="black"/>
              </a:solidFill>
            </a:endParaRPr>
          </a:p>
        </p:txBody>
      </p:sp>
      <p:sp>
        <p:nvSpPr>
          <p:cNvPr id="12" name="TextBox 11"/>
          <p:cNvSpPr txBox="1"/>
          <p:nvPr/>
        </p:nvSpPr>
        <p:spPr>
          <a:xfrm>
            <a:off x="1143000" y="5791200"/>
            <a:ext cx="5347855" cy="800219"/>
          </a:xfrm>
          <a:prstGeom prst="rect">
            <a:avLst/>
          </a:prstGeom>
          <a:noFill/>
        </p:spPr>
        <p:txBody>
          <a:bodyPr wrap="square" rtlCol="0">
            <a:spAutoFit/>
          </a:bodyPr>
          <a:lstStyle/>
          <a:p>
            <a:pPr algn="r" rtl="1"/>
            <a:r>
              <a:rPr lang="fa-IR" sz="2800" b="1" dirty="0">
                <a:solidFill>
                  <a:prstClr val="black"/>
                </a:solidFill>
                <a:cs typeface="B Nazanin" pitchFamily="2" charset="-78"/>
              </a:rPr>
              <a:t>عقرب </a:t>
            </a:r>
            <a:r>
              <a:rPr lang="fa-IR" sz="2800" b="1" dirty="0" smtClean="0">
                <a:solidFill>
                  <a:prstClr val="black"/>
                </a:solidFill>
                <a:cs typeface="B Nazanin" pitchFamily="2" charset="-78"/>
              </a:rPr>
              <a:t>زرد خالدار (</a:t>
            </a:r>
            <a:r>
              <a:rPr lang="fa-IR" sz="2000" b="1" dirty="0">
                <a:solidFill>
                  <a:prstClr val="black"/>
                </a:solidFill>
                <a:cs typeface="B Nazanin" pitchFamily="2" charset="-78"/>
              </a:rPr>
              <a:t>مزبوتوس اوپوس</a:t>
            </a:r>
            <a:r>
              <a:rPr lang="fa-IR" sz="2800" b="1" dirty="0" smtClean="0">
                <a:solidFill>
                  <a:prstClr val="black"/>
                </a:solidFill>
                <a:cs typeface="B Nazanin" pitchFamily="2" charset="-78"/>
              </a:rPr>
              <a:t>)</a:t>
            </a:r>
            <a:endParaRPr lang="en-US" b="1" dirty="0">
              <a:solidFill>
                <a:prstClr val="black"/>
              </a:solidFill>
              <a:cs typeface="B Nazanin" pitchFamily="2" charset="-78"/>
            </a:endParaRPr>
          </a:p>
          <a:p>
            <a:pPr algn="r" rtl="1"/>
            <a:endParaRPr lang="en-US" dirty="0">
              <a:solidFill>
                <a:prstClr val="black"/>
              </a:solidFill>
            </a:endParaRPr>
          </a:p>
        </p:txBody>
      </p:sp>
      <p:sp>
        <p:nvSpPr>
          <p:cNvPr id="13" name="TextBox 12"/>
          <p:cNvSpPr txBox="1"/>
          <p:nvPr/>
        </p:nvSpPr>
        <p:spPr>
          <a:xfrm>
            <a:off x="7162800" y="4698712"/>
            <a:ext cx="1295400" cy="584775"/>
          </a:xfrm>
          <a:prstGeom prst="rect">
            <a:avLst/>
          </a:prstGeom>
          <a:noFill/>
        </p:spPr>
        <p:txBody>
          <a:bodyPr wrap="square" rtlCol="0">
            <a:spAutoFit/>
          </a:bodyPr>
          <a:lstStyle/>
          <a:p>
            <a:pPr algn="r" rtl="1"/>
            <a:r>
              <a:rPr lang="fa-IR" sz="3200" dirty="0">
                <a:solidFill>
                  <a:prstClr val="black">
                    <a:lumMod val="95000"/>
                    <a:lumOff val="5000"/>
                  </a:prstClr>
                </a:solidFill>
                <a:cs typeface="B Titr" panose="00000700000000000000" pitchFamily="2" charset="-78"/>
              </a:rPr>
              <a:t>بوتیده</a:t>
            </a:r>
            <a:endParaRPr lang="en-US" sz="3200" dirty="0">
              <a:solidFill>
                <a:prstClr val="black">
                  <a:lumMod val="95000"/>
                  <a:lumOff val="5000"/>
                </a:prstClr>
              </a:solidFill>
              <a:cs typeface="B Titr" panose="00000700000000000000" pitchFamily="2" charset="-78"/>
            </a:endParaRPr>
          </a:p>
        </p:txBody>
      </p:sp>
      <p:sp>
        <p:nvSpPr>
          <p:cNvPr id="16" name="TextBox 15"/>
          <p:cNvSpPr txBox="1"/>
          <p:nvPr/>
        </p:nvSpPr>
        <p:spPr>
          <a:xfrm>
            <a:off x="6601690" y="2011096"/>
            <a:ext cx="1856509" cy="523220"/>
          </a:xfrm>
          <a:prstGeom prst="rect">
            <a:avLst/>
          </a:prstGeom>
          <a:noFill/>
        </p:spPr>
        <p:txBody>
          <a:bodyPr wrap="square" rtlCol="0">
            <a:spAutoFit/>
          </a:bodyPr>
          <a:lstStyle/>
          <a:p>
            <a:pPr algn="r" rtl="1"/>
            <a:r>
              <a:rPr lang="fa-IR" sz="2800" b="1" dirty="0">
                <a:solidFill>
                  <a:prstClr val="black">
                    <a:lumMod val="95000"/>
                    <a:lumOff val="5000"/>
                  </a:prstClr>
                </a:solidFill>
                <a:cs typeface="B Titr" panose="00000700000000000000" pitchFamily="2" charset="-78"/>
              </a:rPr>
              <a:t>اسکورپیونیده</a:t>
            </a:r>
            <a:endParaRPr lang="en-US" sz="2800" b="1" dirty="0">
              <a:solidFill>
                <a:prstClr val="black">
                  <a:lumMod val="95000"/>
                  <a:lumOff val="5000"/>
                </a:prstClr>
              </a:solidFill>
            </a:endParaRPr>
          </a:p>
        </p:txBody>
      </p:sp>
      <p:sp>
        <p:nvSpPr>
          <p:cNvPr id="17" name="TextBox 16"/>
          <p:cNvSpPr txBox="1"/>
          <p:nvPr/>
        </p:nvSpPr>
        <p:spPr>
          <a:xfrm>
            <a:off x="1447800" y="1983387"/>
            <a:ext cx="4953000" cy="461665"/>
          </a:xfrm>
          <a:prstGeom prst="rect">
            <a:avLst/>
          </a:prstGeom>
          <a:noFill/>
        </p:spPr>
        <p:txBody>
          <a:bodyPr wrap="square" rtlCol="0">
            <a:spAutoFit/>
          </a:bodyPr>
          <a:lstStyle/>
          <a:p>
            <a:pPr algn="r" rtl="1"/>
            <a:r>
              <a:rPr lang="fa-IR" sz="2400" b="1" dirty="0">
                <a:solidFill>
                  <a:srgbClr val="FF0000"/>
                </a:solidFill>
                <a:cs typeface="B Nazanin" panose="00000400000000000000" pitchFamily="2" charset="-78"/>
              </a:rPr>
              <a:t>عقرب همیسکرپیوس </a:t>
            </a:r>
            <a:r>
              <a:rPr lang="fa-IR" sz="2400" b="1" dirty="0" smtClean="0">
                <a:solidFill>
                  <a:srgbClr val="FF0000"/>
                </a:solidFill>
                <a:cs typeface="B Nazanin" panose="00000400000000000000" pitchFamily="2" charset="-78"/>
              </a:rPr>
              <a:t>لپتوروس </a:t>
            </a:r>
            <a:r>
              <a:rPr lang="fa-IR" sz="2400" b="1" dirty="0">
                <a:solidFill>
                  <a:prstClr val="black"/>
                </a:solidFill>
                <a:cs typeface="B Nazanin" panose="00000400000000000000" pitchFamily="2" charset="-78"/>
              </a:rPr>
              <a:t>یا </a:t>
            </a:r>
            <a:r>
              <a:rPr lang="fa-IR" sz="2400" b="1" dirty="0">
                <a:solidFill>
                  <a:srgbClr val="FF0000"/>
                </a:solidFill>
                <a:cs typeface="B Nazanin" panose="00000400000000000000" pitchFamily="2" charset="-78"/>
              </a:rPr>
              <a:t>عقرب گادیم</a:t>
            </a:r>
            <a:endParaRPr lang="en-US" sz="2400" b="1" dirty="0">
              <a:solidFill>
                <a:prstClr val="black"/>
              </a:solidFill>
              <a:cs typeface="B Nazanin" panose="00000400000000000000" pitchFamily="2" charset="-78"/>
            </a:endParaRPr>
          </a:p>
        </p:txBody>
      </p:sp>
    </p:spTree>
    <p:extLst>
      <p:ext uri="{BB962C8B-B14F-4D97-AF65-F5344CB8AC3E}">
        <p14:creationId xmlns:p14="http://schemas.microsoft.com/office/powerpoint/2010/main" val="1732501176"/>
      </p:ext>
    </p:extLst>
  </p:cSld>
  <p:clrMapOvr>
    <a:masterClrMapping/>
  </p:clrMapOvr>
  <p:transition>
    <p:cut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ctr"/>
            <a:r>
              <a:rPr lang="fa-IR" altLang="fa-IR" dirty="0" smtClean="0">
                <a:solidFill>
                  <a:schemeClr val="tx1"/>
                </a:solidFill>
                <a:cs typeface="B Titr" panose="00000700000000000000" pitchFamily="2" charset="-78"/>
              </a:rPr>
              <a:t>شیوع عقرب گزیدگی در ایران</a:t>
            </a:r>
          </a:p>
        </p:txBody>
      </p:sp>
      <p:graphicFrame>
        <p:nvGraphicFramePr>
          <p:cNvPr id="4" name="Table 3"/>
          <p:cNvGraphicFramePr>
            <a:graphicFrameLocks noGrp="1"/>
          </p:cNvGraphicFramePr>
          <p:nvPr/>
        </p:nvGraphicFramePr>
        <p:xfrm>
          <a:off x="1090848" y="1753580"/>
          <a:ext cx="5867164" cy="4420133"/>
        </p:xfrm>
        <a:graphic>
          <a:graphicData uri="http://schemas.openxmlformats.org/drawingml/2006/table">
            <a:tbl>
              <a:tblPr rtl="1" firstRow="1" firstCol="1" bandRow="1">
                <a:tableStyleId>{5C22544A-7EE6-4342-B048-85BDC9FD1C3A}</a:tableStyleId>
              </a:tblPr>
              <a:tblGrid>
                <a:gridCol w="1173303">
                  <a:extLst>
                    <a:ext uri="{9D8B030D-6E8A-4147-A177-3AD203B41FA5}">
                      <a16:colId xmlns:a16="http://schemas.microsoft.com/office/drawing/2014/main" val="1513723208"/>
                    </a:ext>
                  </a:extLst>
                </a:gridCol>
                <a:gridCol w="1173303">
                  <a:extLst>
                    <a:ext uri="{9D8B030D-6E8A-4147-A177-3AD203B41FA5}">
                      <a16:colId xmlns:a16="http://schemas.microsoft.com/office/drawing/2014/main" val="2156635472"/>
                    </a:ext>
                  </a:extLst>
                </a:gridCol>
                <a:gridCol w="1173303">
                  <a:extLst>
                    <a:ext uri="{9D8B030D-6E8A-4147-A177-3AD203B41FA5}">
                      <a16:colId xmlns:a16="http://schemas.microsoft.com/office/drawing/2014/main" val="529074108"/>
                    </a:ext>
                  </a:extLst>
                </a:gridCol>
                <a:gridCol w="1173303">
                  <a:extLst>
                    <a:ext uri="{9D8B030D-6E8A-4147-A177-3AD203B41FA5}">
                      <a16:colId xmlns:a16="http://schemas.microsoft.com/office/drawing/2014/main" val="3371965121"/>
                    </a:ext>
                  </a:extLst>
                </a:gridCol>
                <a:gridCol w="1173952">
                  <a:extLst>
                    <a:ext uri="{9D8B030D-6E8A-4147-A177-3AD203B41FA5}">
                      <a16:colId xmlns:a16="http://schemas.microsoft.com/office/drawing/2014/main" val="2336290809"/>
                    </a:ext>
                  </a:extLst>
                </a:gridCol>
              </a:tblGrid>
              <a:tr h="153635">
                <a:tc>
                  <a:txBody>
                    <a:bodyPr/>
                    <a:lstStyle/>
                    <a:p>
                      <a:pPr algn="ctr" rtl="1">
                        <a:lnSpc>
                          <a:spcPct val="107000"/>
                        </a:lnSpc>
                        <a:spcAft>
                          <a:spcPts val="0"/>
                        </a:spcAft>
                      </a:pPr>
                      <a:r>
                        <a:rPr lang="fa-IR" sz="1000" dirty="0">
                          <a:effectLst/>
                        </a:rPr>
                        <a:t> </a:t>
                      </a:r>
                      <a:endParaRPr lang="en-US" sz="1000" dirty="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3108390464"/>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r>
                        <a:rPr lang="en-US" sz="1000">
                          <a:effectLst/>
                        </a:rPr>
                        <a:t>51%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Female</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highlight>
                            <a:srgbClr val="FFFF00"/>
                          </a:highlight>
                        </a:rPr>
                        <a:t>Sex</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1691436568"/>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48.6%</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Male</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4189541463"/>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34%</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&gt;20 years</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highlight>
                            <a:srgbClr val="FFFF00"/>
                          </a:highlight>
                        </a:rPr>
                        <a:t>Age</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1104840525"/>
                  </a:ext>
                </a:extLst>
              </a:tr>
              <a:tr h="301841">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60%</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20-60 years</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193676438"/>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4.5%</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60-80</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663263651"/>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0.7%</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&lt;80</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3981559319"/>
                  </a:ext>
                </a:extLst>
              </a:tr>
              <a:tr h="452761">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51%</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&gt;1.5</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highlight>
                            <a:srgbClr val="FFFF00"/>
                          </a:highlight>
                        </a:rPr>
                        <a:t>Hospital arrival </a:t>
                      </a:r>
                      <a:endParaRPr lang="en-US" sz="1000">
                        <a:effectLst/>
                      </a:endParaRPr>
                    </a:p>
                    <a:p>
                      <a:pPr algn="ctr" rtl="1">
                        <a:lnSpc>
                          <a:spcPct val="107000"/>
                        </a:lnSpc>
                        <a:spcAft>
                          <a:spcPts val="0"/>
                        </a:spcAft>
                      </a:pPr>
                      <a:r>
                        <a:rPr lang="en-US" sz="1000">
                          <a:effectLst/>
                        </a:rPr>
                        <a:t>(hours)</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3619959862"/>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18%</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1.5-3</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669228457"/>
                  </a:ext>
                </a:extLst>
              </a:tr>
              <a:tr h="153635">
                <a:tc>
                  <a:txBody>
                    <a:bodyPr/>
                    <a:lstStyle/>
                    <a:p>
                      <a:pPr algn="ctr" rtl="1">
                        <a:lnSpc>
                          <a:spcPct val="107000"/>
                        </a:lnSpc>
                        <a:spcAft>
                          <a:spcPts val="0"/>
                        </a:spcAft>
                      </a:pPr>
                      <a:r>
                        <a:rPr lang="fa-IR" sz="1000" dirty="0">
                          <a:effectLst/>
                        </a:rPr>
                        <a:t> </a:t>
                      </a:r>
                      <a:endParaRPr lang="en-US" sz="1000" dirty="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22%</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3-6</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813605968"/>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9%</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&gt;6</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1577857426"/>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highlight>
                            <a:srgbClr val="FFFF00"/>
                          </a:highlight>
                        </a:rPr>
                        <a:t>province</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1055042420"/>
                  </a:ext>
                </a:extLst>
              </a:tr>
              <a:tr h="301841">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71%</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Khuzestan</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139283999"/>
                  </a:ext>
                </a:extLst>
              </a:tr>
              <a:tr h="452761">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20%</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Kohkylouyeh &amp; Boiramad</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850901802"/>
                  </a:ext>
                </a:extLst>
              </a:tr>
              <a:tr h="301841">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6%</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Hormozgan</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425921982"/>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1.6%</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Kerman</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719916111"/>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highlight>
                            <a:srgbClr val="FFFF00"/>
                          </a:highlight>
                        </a:rPr>
                        <a:t>Season</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1362159191"/>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1%</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Spring</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709402458"/>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41%</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Summer</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830269014"/>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54%</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Autumn</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828959271"/>
                  </a:ext>
                </a:extLst>
              </a:tr>
              <a:tr h="153635">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a:effectLst/>
                        </a:rPr>
                        <a:t> </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0">
                        <a:lnSpc>
                          <a:spcPct val="107000"/>
                        </a:lnSpc>
                        <a:spcAft>
                          <a:spcPts val="0"/>
                        </a:spcAft>
                      </a:pPr>
                      <a:r>
                        <a:rPr lang="en-US" sz="1000">
                          <a:effectLst/>
                        </a:rPr>
                        <a:t>4%</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en-US" sz="1000">
                          <a:effectLst/>
                        </a:rPr>
                        <a:t>Winter</a:t>
                      </a:r>
                      <a:endParaRPr lang="en-US" sz="100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tc>
                  <a:txBody>
                    <a:bodyPr/>
                    <a:lstStyle/>
                    <a:p>
                      <a:pPr algn="ctr" rtl="1">
                        <a:lnSpc>
                          <a:spcPct val="107000"/>
                        </a:lnSpc>
                        <a:spcAft>
                          <a:spcPts val="0"/>
                        </a:spcAft>
                      </a:pPr>
                      <a:r>
                        <a:rPr lang="fa-IR" sz="1000" dirty="0">
                          <a:effectLst/>
                        </a:rPr>
                        <a:t> </a:t>
                      </a:r>
                      <a:endParaRPr lang="en-US" sz="1000" dirty="0">
                        <a:effectLst/>
                        <a:latin typeface="Calibri" panose="020F0502020204030204" pitchFamily="34" charset="0"/>
                        <a:ea typeface="Calibri" panose="020F0502020204030204" pitchFamily="34" charset="0"/>
                        <a:cs typeface="Sakkal Majalla" panose="02000000000000000000" pitchFamily="2" charset="-78"/>
                      </a:endParaRPr>
                    </a:p>
                  </a:txBody>
                  <a:tcPr marL="64516" marR="64516" marT="0" marB="0"/>
                </a:tc>
                <a:extLst>
                  <a:ext uri="{0D108BD9-81ED-4DB2-BD59-A6C34878D82A}">
                    <a16:rowId xmlns:a16="http://schemas.microsoft.com/office/drawing/2014/main" val="2382124402"/>
                  </a:ext>
                </a:extLst>
              </a:tr>
            </a:tbl>
          </a:graphicData>
        </a:graphic>
      </p:graphicFrame>
      <p:sp>
        <p:nvSpPr>
          <p:cNvPr id="12292" name="Content Placeholder 4"/>
          <p:cNvSpPr>
            <a:spLocks noGrp="1"/>
          </p:cNvSpPr>
          <p:nvPr>
            <p:ph idx="1"/>
          </p:nvPr>
        </p:nvSpPr>
        <p:spPr>
          <a:xfrm>
            <a:off x="609600" y="1700213"/>
            <a:ext cx="6348413" cy="4897437"/>
          </a:xfrm>
        </p:spPr>
        <p:txBody>
          <a:bodyPr/>
          <a:lstStyle/>
          <a:p>
            <a:endParaRPr lang="fa-IR" altLang="fa-IR" dirty="0" smtClean="0"/>
          </a:p>
        </p:txBody>
      </p:sp>
    </p:spTree>
    <p:extLst>
      <p:ext uri="{BB962C8B-B14F-4D97-AF65-F5344CB8AC3E}">
        <p14:creationId xmlns:p14="http://schemas.microsoft.com/office/powerpoint/2010/main" val="22749943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idx="1"/>
          </p:nvPr>
        </p:nvSpPr>
        <p:spPr>
          <a:xfrm>
            <a:off x="1116013" y="981075"/>
            <a:ext cx="7797800" cy="5149850"/>
          </a:xfrm>
        </p:spPr>
        <p:txBody>
          <a:bodyPr/>
          <a:lstStyle/>
          <a:p>
            <a:pPr marL="0" indent="0" algn="just" eaLnBrk="1" hangingPunct="1">
              <a:buFont typeface="Wingdings" panose="05000000000000000000" pitchFamily="2" charset="2"/>
              <a:buNone/>
            </a:pPr>
            <a:r>
              <a:rPr lang="fa-IR" altLang="fa-IR" sz="2800" b="1" smtClean="0">
                <a:solidFill>
                  <a:schemeClr val="tx2"/>
                </a:solidFill>
                <a:cs typeface="B Titr" panose="00000700000000000000" pitchFamily="2" charset="-78"/>
              </a:rPr>
              <a:t>علایم عقرب گزیدگی:</a:t>
            </a:r>
            <a:endParaRPr lang="en-US" altLang="fa-IR" sz="2800" b="1" smtClean="0">
              <a:solidFill>
                <a:schemeClr val="tx2"/>
              </a:solidFill>
              <a:cs typeface="B Titr" panose="00000700000000000000" pitchFamily="2" charset="-78"/>
            </a:endParaRPr>
          </a:p>
          <a:p>
            <a:pPr marL="0" indent="0" algn="just" eaLnBrk="1" hangingPunct="1">
              <a:buFont typeface="Wingdings" panose="05000000000000000000" pitchFamily="2" charset="2"/>
              <a:buNone/>
            </a:pPr>
            <a:r>
              <a:rPr lang="fa-IR" altLang="fa-IR" sz="2800" smtClean="0">
                <a:cs typeface="B Nazanin" panose="00000400000000000000" pitchFamily="2" charset="-78"/>
              </a:rPr>
              <a:t>اثرات سمی ناشی از گزش عقرب معمولا در </a:t>
            </a:r>
            <a:r>
              <a:rPr lang="fa-IR" altLang="fa-IR" sz="2800" smtClean="0">
                <a:solidFill>
                  <a:srgbClr val="FF0000"/>
                </a:solidFill>
                <a:cs typeface="B Nazanin" panose="00000400000000000000" pitchFamily="2" charset="-78"/>
              </a:rPr>
              <a:t>بزرگسالان ملایم </a:t>
            </a:r>
            <a:r>
              <a:rPr lang="fa-IR" altLang="fa-IR" sz="2800" smtClean="0">
                <a:cs typeface="B Nazanin" panose="00000400000000000000" pitchFamily="2" charset="-78"/>
              </a:rPr>
              <a:t>است و شرایط </a:t>
            </a:r>
            <a:r>
              <a:rPr lang="fa-IR" altLang="fa-IR" sz="2800" smtClean="0">
                <a:solidFill>
                  <a:srgbClr val="FF0000"/>
                </a:solidFill>
                <a:cs typeface="B Nazanin" panose="00000400000000000000" pitchFamily="2" charset="-78"/>
              </a:rPr>
              <a:t>حاد</a:t>
            </a:r>
            <a:r>
              <a:rPr lang="fa-IR" altLang="fa-IR" sz="2800" smtClean="0">
                <a:cs typeface="B Nazanin" panose="00000400000000000000" pitchFamily="2" charset="-78"/>
              </a:rPr>
              <a:t> بیشتر </a:t>
            </a:r>
            <a:r>
              <a:rPr lang="fa-IR" altLang="fa-IR" sz="2800" smtClean="0">
                <a:solidFill>
                  <a:srgbClr val="FF0000"/>
                </a:solidFill>
                <a:cs typeface="B Nazanin" panose="00000400000000000000" pitchFamily="2" charset="-78"/>
              </a:rPr>
              <a:t>در کودکان </a:t>
            </a:r>
            <a:r>
              <a:rPr lang="fa-IR" altLang="fa-IR" sz="2800" smtClean="0">
                <a:cs typeface="B Nazanin" panose="00000400000000000000" pitchFamily="2" charset="-78"/>
              </a:rPr>
              <a:t>بروز می نماید.</a:t>
            </a:r>
          </a:p>
          <a:p>
            <a:pPr marL="0" indent="0" algn="just" eaLnBrk="1" hangingPunct="1">
              <a:buFont typeface="Wingdings" panose="05000000000000000000" pitchFamily="2" charset="2"/>
              <a:buNone/>
            </a:pPr>
            <a:r>
              <a:rPr lang="fa-IR" altLang="fa-IR" sz="2800" smtClean="0">
                <a:cs typeface="B Nazanin" panose="00000400000000000000" pitchFamily="2" charset="-78"/>
              </a:rPr>
              <a:t>تورم عموماً محدود به ناحیه گزش است و احساس </a:t>
            </a:r>
            <a:r>
              <a:rPr lang="fa-IR" altLang="fa-IR" sz="2800" smtClean="0">
                <a:solidFill>
                  <a:srgbClr val="FF0000"/>
                </a:solidFill>
                <a:cs typeface="B Nazanin" panose="00000400000000000000" pitchFamily="2" charset="-78"/>
              </a:rPr>
              <a:t>بی حسی و سوزش </a:t>
            </a:r>
            <a:r>
              <a:rPr lang="fa-IR" altLang="fa-IR" sz="2800" smtClean="0">
                <a:cs typeface="B Nazanin" panose="00000400000000000000" pitchFamily="2" charset="-78"/>
              </a:rPr>
              <a:t>در ناحیه گزش برای </a:t>
            </a:r>
            <a:r>
              <a:rPr lang="fa-IR" altLang="fa-IR" sz="2800" smtClean="0">
                <a:solidFill>
                  <a:srgbClr val="FF0000"/>
                </a:solidFill>
                <a:cs typeface="B Nazanin" panose="00000400000000000000" pitchFamily="2" charset="-78"/>
              </a:rPr>
              <a:t>۴ تا ۶ ساعت </a:t>
            </a:r>
            <a:r>
              <a:rPr lang="fa-IR" altLang="fa-IR" sz="2800" smtClean="0">
                <a:cs typeface="B Nazanin" panose="00000400000000000000" pitchFamily="2" charset="-78"/>
              </a:rPr>
              <a:t>بوجود  می آید و معمولاً پس از ۲۴ ساعت بهبود می یابد. یک گزش عقرب می تواند منجر به بروز درد متوسط تا شدید در ناحیه گزش شود، سم عقرب از نوع </a:t>
            </a:r>
            <a:r>
              <a:rPr lang="fa-IR" altLang="fa-IR" sz="2800" smtClean="0">
                <a:solidFill>
                  <a:srgbClr val="FF0000"/>
                </a:solidFill>
                <a:cs typeface="B Nazanin" panose="00000400000000000000" pitchFamily="2" charset="-78"/>
              </a:rPr>
              <a:t>سم عصبی </a:t>
            </a:r>
            <a:r>
              <a:rPr lang="fa-IR" altLang="fa-IR" sz="2800" smtClean="0">
                <a:cs typeface="B Nazanin" panose="00000400000000000000" pitchFamily="2" charset="-78"/>
              </a:rPr>
              <a:t>است و سبب انقباضات مداوم عضلانی می شود. در بزرگسالان گزش عقرب منجر به درد محدود به ناحیه گزش می گردد که پس از چند ساعت تا چند روز بر طرف می شود.</a:t>
            </a:r>
          </a:p>
        </p:txBody>
      </p:sp>
    </p:spTree>
    <p:extLst>
      <p:ext uri="{BB962C8B-B14F-4D97-AF65-F5344CB8AC3E}">
        <p14:creationId xmlns:p14="http://schemas.microsoft.com/office/powerpoint/2010/main" val="1477828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1116013" y="908050"/>
            <a:ext cx="8027987" cy="4411663"/>
          </a:xfrm>
        </p:spPr>
        <p:txBody>
          <a:bodyPr>
            <a:normAutofit fontScale="92500" lnSpcReduction="20000"/>
          </a:bodyPr>
          <a:lstStyle/>
          <a:p>
            <a:pPr marL="365760" indent="-283464" algn="just" eaLnBrk="1" fontAlgn="auto" hangingPunct="1">
              <a:lnSpc>
                <a:spcPct val="140000"/>
              </a:lnSpc>
              <a:spcAft>
                <a:spcPts val="0"/>
              </a:spcAft>
              <a:buFont typeface="Wingdings 2"/>
              <a:buChar char=""/>
              <a:defRPr/>
            </a:pPr>
            <a:r>
              <a:rPr lang="fa-IR" altLang="fa-IR" sz="2400" dirty="0" smtClean="0">
                <a:solidFill>
                  <a:srgbClr val="FF0000"/>
                </a:solidFill>
                <a:ea typeface="+mn-ea"/>
                <a:cs typeface="B Nazanin" pitchFamily="2" charset="-78"/>
              </a:rPr>
              <a:t>تپش قلب و افزایش فشار خون </a:t>
            </a:r>
            <a:r>
              <a:rPr lang="fa-IR" altLang="fa-IR" sz="2400" dirty="0" smtClean="0">
                <a:ea typeface="+mn-ea"/>
                <a:cs typeface="B Nazanin" pitchFamily="2" charset="-78"/>
              </a:rPr>
              <a:t>از عواقب معمول گزش عقرب است. اختلال در عملکرد اعصاب ناحیه سر، منجر به از دست دادن </a:t>
            </a:r>
            <a:r>
              <a:rPr lang="fa-IR" altLang="fa-IR" sz="2400" dirty="0" smtClean="0">
                <a:solidFill>
                  <a:srgbClr val="FF0000"/>
                </a:solidFill>
                <a:ea typeface="+mn-ea"/>
                <a:cs typeface="B Nazanin" pitchFamily="2" charset="-78"/>
              </a:rPr>
              <a:t>کنترل عضلات حلق </a:t>
            </a:r>
            <a:r>
              <a:rPr lang="fa-IR" altLang="fa-IR" sz="2400" dirty="0" smtClean="0">
                <a:ea typeface="+mn-ea"/>
                <a:cs typeface="B Nazanin" pitchFamily="2" charset="-78"/>
              </a:rPr>
              <a:t>و اختلال عضلات اسکلتی منجر به انقباضات </a:t>
            </a:r>
            <a:r>
              <a:rPr lang="fa-IR" altLang="fa-IR" sz="2400" dirty="0" smtClean="0">
                <a:solidFill>
                  <a:srgbClr val="FF0000"/>
                </a:solidFill>
                <a:ea typeface="+mn-ea"/>
                <a:cs typeface="B Nazanin" pitchFamily="2" charset="-78"/>
              </a:rPr>
              <a:t>عضله زبان </a:t>
            </a:r>
            <a:r>
              <a:rPr lang="fa-IR" altLang="fa-IR" sz="2400" dirty="0" smtClean="0">
                <a:ea typeface="+mn-ea"/>
                <a:cs typeface="B Nazanin" pitchFamily="2" charset="-78"/>
              </a:rPr>
              <a:t>می شود. </a:t>
            </a:r>
            <a:r>
              <a:rPr lang="fa-IR" altLang="fa-IR" sz="2400" dirty="0" smtClean="0">
                <a:solidFill>
                  <a:srgbClr val="0000FF"/>
                </a:solidFill>
                <a:ea typeface="+mn-ea"/>
                <a:cs typeface="B Nazanin" pitchFamily="2" charset="-78"/>
              </a:rPr>
              <a:t>دوبینی، لکنت زبان، گشادی مردمک ها و افزایش ترشح بزاق و ترشحات ریوی و تعریق </a:t>
            </a:r>
            <a:r>
              <a:rPr lang="fa-IR" altLang="fa-IR" sz="2400" dirty="0" smtClean="0">
                <a:ea typeface="+mn-ea"/>
                <a:cs typeface="B Nazanin" pitchFamily="2" charset="-78"/>
              </a:rPr>
              <a:t>از دیگر عوارض عقرب گزیدگی است.</a:t>
            </a:r>
          </a:p>
          <a:p>
            <a:pPr marL="365760" indent="-283464" algn="just" eaLnBrk="1" fontAlgn="auto" hangingPunct="1">
              <a:lnSpc>
                <a:spcPct val="140000"/>
              </a:lnSpc>
              <a:spcAft>
                <a:spcPts val="0"/>
              </a:spcAft>
              <a:buFont typeface="Wingdings 2"/>
              <a:buChar char=""/>
              <a:defRPr/>
            </a:pPr>
            <a:r>
              <a:rPr lang="fa-IR" altLang="fa-IR" sz="2400" dirty="0" smtClean="0">
                <a:ea typeface="+mn-ea"/>
                <a:cs typeface="B Nazanin" pitchFamily="2" charset="-78"/>
              </a:rPr>
              <a:t>اما علائم تهدیدکننده حیات و </a:t>
            </a:r>
            <a:r>
              <a:rPr lang="fa-IR" altLang="fa-IR" sz="2400" dirty="0" smtClean="0">
                <a:solidFill>
                  <a:srgbClr val="FF0000"/>
                </a:solidFill>
                <a:ea typeface="+mn-ea"/>
                <a:cs typeface="B Nazanin" pitchFamily="2" charset="-78"/>
              </a:rPr>
              <a:t>حوادث منجر به مرگ </a:t>
            </a:r>
            <a:r>
              <a:rPr lang="fa-IR" altLang="fa-IR" sz="2400" dirty="0" smtClean="0">
                <a:ea typeface="+mn-ea"/>
                <a:cs typeface="B Nazanin" pitchFamily="2" charset="-78"/>
              </a:rPr>
              <a:t>به ندرت و آن هم بیشتر در کودکان رخ می دهد. در کودکان ممکن است متعاقب درد در ناحیه گزش، بی قراری، حرکات غیر ارادی چشمها و ترشح بزاق بروز نماید. یکی از علایم شایع عقرب گزیدگی </a:t>
            </a:r>
            <a:r>
              <a:rPr lang="fa-IR" altLang="fa-IR" sz="2400" dirty="0" smtClean="0">
                <a:solidFill>
                  <a:srgbClr val="FF0000"/>
                </a:solidFill>
                <a:ea typeface="+mn-ea"/>
                <a:cs typeface="B Nazanin" pitchFamily="2" charset="-78"/>
              </a:rPr>
              <a:t>در کودکان افزایش دمای بدن </a:t>
            </a:r>
            <a:r>
              <a:rPr lang="fa-IR" altLang="fa-IR" sz="2400" dirty="0" smtClean="0">
                <a:ea typeface="+mn-ea"/>
                <a:cs typeface="B Nazanin" pitchFamily="2" charset="-78"/>
              </a:rPr>
              <a:t>می باشد. </a:t>
            </a:r>
            <a:r>
              <a:rPr lang="fa-IR" altLang="fa-IR" sz="2400" dirty="0" smtClean="0">
                <a:solidFill>
                  <a:srgbClr val="FF0000"/>
                </a:solidFill>
                <a:ea typeface="+mn-ea"/>
                <a:cs typeface="B Nazanin" pitchFamily="2" charset="-78"/>
              </a:rPr>
              <a:t>تنگی نفس و کم شدن اکسیژن </a:t>
            </a:r>
            <a:r>
              <a:rPr lang="fa-IR" altLang="fa-IR" sz="2400" dirty="0" smtClean="0">
                <a:ea typeface="+mn-ea"/>
                <a:cs typeface="B Nazanin" pitchFamily="2" charset="-78"/>
              </a:rPr>
              <a:t>در موارد حاد خصوصا در کودکان را باید دقیقا کنترل نمود. </a:t>
            </a:r>
            <a:r>
              <a:rPr lang="fa-IR" altLang="fa-IR" sz="2400" dirty="0" smtClean="0">
                <a:solidFill>
                  <a:srgbClr val="FF0000"/>
                </a:solidFill>
                <a:ea typeface="+mn-ea"/>
                <a:cs typeface="B Nazanin" pitchFamily="2" charset="-78"/>
              </a:rPr>
              <a:t>تهوع، استفراغ، مشکل در بلع در کودکان، احساس سوزن سوزن شدن در ناحیه گزش </a:t>
            </a:r>
            <a:r>
              <a:rPr lang="fa-IR" altLang="fa-IR" sz="2400" dirty="0" smtClean="0">
                <a:ea typeface="+mn-ea"/>
                <a:cs typeface="B Nazanin" pitchFamily="2" charset="-78"/>
              </a:rPr>
              <a:t>نیز ممکن است بروز نماید.</a:t>
            </a:r>
          </a:p>
        </p:txBody>
      </p:sp>
    </p:spTree>
    <p:extLst>
      <p:ext uri="{BB962C8B-B14F-4D97-AF65-F5344CB8AC3E}">
        <p14:creationId xmlns:p14="http://schemas.microsoft.com/office/powerpoint/2010/main" val="4007157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r" eaLnBrk="1" fontAlgn="auto" hangingPunct="1">
              <a:spcAft>
                <a:spcPts val="0"/>
              </a:spcAft>
              <a:defRPr/>
            </a:pPr>
            <a:r>
              <a:rPr lang="fa-IR" altLang="fa-IR" smtClean="0">
                <a:solidFill>
                  <a:schemeClr val="tx2">
                    <a:satMod val="130000"/>
                  </a:schemeClr>
                </a:solidFill>
                <a:ea typeface="+mj-ea"/>
              </a:rPr>
              <a:t>درمان عقرب گزیدگی:</a:t>
            </a:r>
            <a:endParaRPr lang="en-US" altLang="fa-IR" smtClean="0">
              <a:solidFill>
                <a:schemeClr val="tx2">
                  <a:satMod val="130000"/>
                </a:schemeClr>
              </a:solidFill>
              <a:ea typeface="+mj-ea"/>
            </a:endParaRPr>
          </a:p>
        </p:txBody>
      </p:sp>
      <p:sp>
        <p:nvSpPr>
          <p:cNvPr id="11267" name="Content Placeholder 2"/>
          <p:cNvSpPr>
            <a:spLocks noGrp="1"/>
          </p:cNvSpPr>
          <p:nvPr>
            <p:ph idx="1"/>
          </p:nvPr>
        </p:nvSpPr>
        <p:spPr>
          <a:xfrm>
            <a:off x="1116013" y="1447800"/>
            <a:ext cx="7818437" cy="4800600"/>
          </a:xfrm>
        </p:spPr>
        <p:txBody>
          <a:bodyPr>
            <a:normAutofit lnSpcReduction="10000"/>
          </a:bodyPr>
          <a:lstStyle/>
          <a:p>
            <a:pPr marL="365760" indent="-283464" algn="just" eaLnBrk="1" fontAlgn="auto" hangingPunct="1">
              <a:spcAft>
                <a:spcPts val="0"/>
              </a:spcAft>
              <a:buFont typeface="Wingdings 2"/>
              <a:buChar char=""/>
              <a:defRPr/>
            </a:pPr>
            <a:r>
              <a:rPr lang="fa-IR" altLang="fa-IR" sz="2800" dirty="0" smtClean="0">
                <a:ea typeface="+mn-ea"/>
              </a:rPr>
              <a:t>به دلیل جذب سریع زهر و حجم کم آن، </a:t>
            </a:r>
            <a:r>
              <a:rPr lang="fa-IR" altLang="fa-IR" sz="2800" dirty="0" smtClean="0">
                <a:solidFill>
                  <a:srgbClr val="FF0000"/>
                </a:solidFill>
                <a:ea typeface="+mn-ea"/>
              </a:rPr>
              <a:t>نیازی به تخلیه </a:t>
            </a:r>
            <a:r>
              <a:rPr lang="fa-IR" altLang="fa-IR" sz="2800" dirty="0" smtClean="0">
                <a:ea typeface="+mn-ea"/>
              </a:rPr>
              <a:t>محل گزش وجود ندارد. </a:t>
            </a:r>
            <a:r>
              <a:rPr lang="fa-IR" altLang="fa-IR" sz="2800" dirty="0" smtClean="0">
                <a:solidFill>
                  <a:srgbClr val="FF0000"/>
                </a:solidFill>
                <a:ea typeface="+mn-ea"/>
              </a:rPr>
              <a:t>کنترل مجاری هوایی، کنترل درد ، اضطراب و اختلالات حرکتی مصدوم</a:t>
            </a:r>
            <a:r>
              <a:rPr lang="fa-IR" altLang="fa-IR" sz="2800" dirty="0" smtClean="0">
                <a:ea typeface="+mn-ea"/>
              </a:rPr>
              <a:t> از جمله اقدامات کمکی می باشد. ضمنا پادزهرعقرب گزیدگی در درمانگاههای محلی موجود است که باید سریعا تزریق شود. تجویز آرام بخش هم می تواند به مصدومین کمک کند.</a:t>
            </a:r>
          </a:p>
          <a:p>
            <a:pPr marL="365760" indent="-283464" algn="just" eaLnBrk="1" fontAlgn="auto" hangingPunct="1">
              <a:spcAft>
                <a:spcPts val="0"/>
              </a:spcAft>
              <a:buFont typeface="Wingdings 2"/>
              <a:buChar char=""/>
              <a:defRPr/>
            </a:pPr>
            <a:r>
              <a:rPr lang="fa-IR" altLang="fa-IR" sz="2800" dirty="0" smtClean="0">
                <a:ea typeface="+mn-ea"/>
              </a:rPr>
              <a:t>در بزرگسالان درد و بیحسی ناحیه تزریق پس از ۲۴ ساعت برطرف می شود ولی </a:t>
            </a:r>
            <a:r>
              <a:rPr lang="fa-IR" altLang="fa-IR" sz="2800" dirty="0" smtClean="0">
                <a:solidFill>
                  <a:srgbClr val="FF0000"/>
                </a:solidFill>
                <a:ea typeface="+mn-ea"/>
              </a:rPr>
              <a:t>علایم عصبی و عضلات اسکلتی</a:t>
            </a:r>
            <a:r>
              <a:rPr lang="fa-IR" altLang="fa-IR" sz="2800" dirty="0" smtClean="0">
                <a:ea typeface="+mn-ea"/>
              </a:rPr>
              <a:t> ممکن است زمان بیشتری به طول انجامد. چنین علایمی یک ساعت پس از تزریق پادزهر برطرف می شود ولی ممکن است درد تا ۲۴ ساعت ادامه داشته باشد.</a:t>
            </a:r>
          </a:p>
          <a:p>
            <a:pPr marL="365760" indent="-283464" eaLnBrk="1" fontAlgn="auto" hangingPunct="1">
              <a:spcAft>
                <a:spcPts val="0"/>
              </a:spcAft>
              <a:buFont typeface="Wingdings 2"/>
              <a:buChar char=""/>
              <a:defRPr/>
            </a:pPr>
            <a:endParaRPr lang="en-US" altLang="fa-IR" dirty="0" smtClean="0">
              <a:ea typeface="+mn-ea"/>
            </a:endParaRPr>
          </a:p>
        </p:txBody>
      </p:sp>
    </p:spTree>
    <p:extLst>
      <p:ext uri="{BB962C8B-B14F-4D97-AF65-F5344CB8AC3E}">
        <p14:creationId xmlns:p14="http://schemas.microsoft.com/office/powerpoint/2010/main" val="32953065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467600" cy="2971800"/>
          </a:xfrm>
        </p:spPr>
        <p:txBody>
          <a:bodyPr>
            <a:normAutofit/>
          </a:bodyPr>
          <a:lstStyle/>
          <a:p>
            <a:pPr algn="ctr" rtl="1"/>
            <a:r>
              <a:rPr lang="fa-IR" sz="3200" dirty="0" smtClean="0">
                <a:cs typeface="B Titr" pitchFamily="2" charset="-78"/>
              </a:rPr>
              <a:t>گونه های عقرب در ایران</a:t>
            </a:r>
            <a:endParaRPr lang="en-US" sz="3200" dirty="0">
              <a:cs typeface="B Titr" pitchFamily="2" charset="-78"/>
            </a:endParaRPr>
          </a:p>
        </p:txBody>
      </p:sp>
    </p:spTree>
    <p:extLst>
      <p:ext uri="{BB962C8B-B14F-4D97-AF65-F5344CB8AC3E}">
        <p14:creationId xmlns:p14="http://schemas.microsoft.com/office/powerpoint/2010/main" val="3590162031"/>
      </p:ext>
    </p:extLst>
  </p:cSld>
  <p:clrMapOvr>
    <a:masterClrMapping/>
  </p:clrMapOvr>
  <p:transition>
    <p:cut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fontScale="90000"/>
          </a:bodyPr>
          <a:lstStyle/>
          <a:p>
            <a:pPr algn="ctr" rtl="1"/>
            <a:r>
              <a:rPr lang="fa-IR" sz="4400" dirty="0" smtClean="0">
                <a:cs typeface="B Titr" pitchFamily="2" charset="-78"/>
              </a:rPr>
              <a:t>عقرب غیر </a:t>
            </a:r>
            <a:r>
              <a:rPr lang="fa-IR" sz="4400" dirty="0">
                <a:cs typeface="B Titr" pitchFamily="2" charset="-78"/>
              </a:rPr>
              <a:t>حفار </a:t>
            </a:r>
            <a:r>
              <a:rPr lang="fa-IR" sz="4400" dirty="0" smtClean="0">
                <a:cs typeface="B Titr" pitchFamily="2" charset="-78"/>
              </a:rPr>
              <a:t/>
            </a:r>
            <a:br>
              <a:rPr lang="fa-IR" sz="4400" dirty="0" smtClean="0">
                <a:cs typeface="B Titr" pitchFamily="2" charset="-78"/>
              </a:rPr>
            </a:br>
            <a:r>
              <a:rPr lang="fa-IR" sz="3100" dirty="0" smtClean="0">
                <a:cs typeface="B Titr" pitchFamily="2" charset="-78"/>
              </a:rPr>
              <a:t>بوتتوس سولسی</a:t>
            </a:r>
            <a:endParaRPr lang="en-US" sz="3100" dirty="0">
              <a:cs typeface="B Titr" pitchFamily="2" charset="-78"/>
            </a:endParaRPr>
          </a:p>
        </p:txBody>
      </p:sp>
      <p:sp>
        <p:nvSpPr>
          <p:cNvPr id="3" name="Content Placeholder 2"/>
          <p:cNvSpPr>
            <a:spLocks noGrp="1"/>
          </p:cNvSpPr>
          <p:nvPr>
            <p:ph sz="quarter" idx="1"/>
          </p:nvPr>
        </p:nvSpPr>
        <p:spPr>
          <a:xfrm>
            <a:off x="762000" y="1905000"/>
            <a:ext cx="7772400" cy="2514600"/>
          </a:xfrm>
        </p:spPr>
        <p:txBody>
          <a:bodyPr>
            <a:normAutofit/>
          </a:bodyPr>
          <a:lstStyle/>
          <a:p>
            <a:pPr algn="r" rtl="1"/>
            <a:r>
              <a:rPr lang="fa-IR" dirty="0" smtClean="0">
                <a:cs typeface="B Titr" pitchFamily="2" charset="-78"/>
              </a:rPr>
              <a:t>پراکندگی جغرافیایی : </a:t>
            </a:r>
          </a:p>
          <a:p>
            <a:pPr marL="0" indent="0" algn="just" rtl="1">
              <a:lnSpc>
                <a:spcPct val="140000"/>
              </a:lnSpc>
              <a:buNone/>
            </a:pPr>
            <a:r>
              <a:rPr lang="fa-IR" sz="1900" b="1" dirty="0">
                <a:cs typeface="B Nazanin" panose="00000400000000000000" pitchFamily="2" charset="-78"/>
              </a:rPr>
              <a:t>در استان های خوزستان، آذربایجان غربی (چالدران و سردشت)، لرستان، کرمانشاه (جوانرود ، سرپل ذهاب ، قصر شیرین و پاوه)، هرمزگان(جزایر خلیج فارس)، ایلام (مهران ، دهلران و ایوان )، سیستان و بلوچستان ، کردستان (بانه و مریوان)، کهگیلویه و بویراحمد ، فارس ، اصفهان(کاشان)، کرمان و اردبیل</a:t>
            </a:r>
            <a:endParaRPr lang="en-US" sz="1900" b="1" dirty="0">
              <a:cs typeface="B Nazanin" panose="00000400000000000000" pitchFamily="2" charset="-78"/>
            </a:endParaRPr>
          </a:p>
        </p:txBody>
      </p:sp>
      <p:sp>
        <p:nvSpPr>
          <p:cNvPr id="6"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13 سانتی متر (در حالت بلوغ)، رنگ بدن زرد</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3549192722"/>
      </p:ext>
    </p:extLst>
  </p:cSld>
  <p:clrMapOvr>
    <a:masterClrMapping/>
  </p:clrMapOvr>
  <p:transition>
    <p:checker dir="ver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249362"/>
          </a:xfrm>
          <a:solidFill>
            <a:schemeClr val="accent1">
              <a:lumMod val="40000"/>
              <a:lumOff val="60000"/>
            </a:schemeClr>
          </a:solidFill>
        </p:spPr>
        <p:txBody>
          <a:bodyPr>
            <a:normAutofit/>
          </a:bodyPr>
          <a:lstStyle/>
          <a:p>
            <a:pPr algn="ctr" rtl="1"/>
            <a:r>
              <a:rPr lang="fa-IR" sz="4400" dirty="0" smtClean="0">
                <a:cs typeface="B Titr" pitchFamily="2" charset="-78"/>
              </a:rPr>
              <a:t>عقرب غیر </a:t>
            </a:r>
            <a:r>
              <a:rPr lang="fa-IR" sz="4400" dirty="0">
                <a:cs typeface="B Titr" pitchFamily="2" charset="-78"/>
              </a:rPr>
              <a:t>حفار </a:t>
            </a:r>
            <a:r>
              <a:rPr lang="fa-IR" sz="4400" dirty="0" smtClean="0">
                <a:cs typeface="B Titr" pitchFamily="2" charset="-78"/>
              </a:rPr>
              <a:t>مناطق خشک </a:t>
            </a:r>
            <a:br>
              <a:rPr lang="fa-IR" sz="4400" dirty="0" smtClean="0">
                <a:cs typeface="B Titr" pitchFamily="2" charset="-78"/>
              </a:rPr>
            </a:br>
            <a:r>
              <a:rPr lang="fa-IR" sz="3100" dirty="0" smtClean="0">
                <a:cs typeface="B Titr" pitchFamily="2" charset="-78"/>
              </a:rPr>
              <a:t>همیسکرپیوس لپتوروس</a:t>
            </a:r>
            <a:endParaRPr lang="en-US" sz="3100" dirty="0">
              <a:cs typeface="B Titr" pitchFamily="2" charset="-78"/>
            </a:endParaRPr>
          </a:p>
        </p:txBody>
      </p:sp>
      <p:sp>
        <p:nvSpPr>
          <p:cNvPr id="3" name="Content Placeholder 2"/>
          <p:cNvSpPr>
            <a:spLocks noGrp="1"/>
          </p:cNvSpPr>
          <p:nvPr>
            <p:ph sz="quarter" idx="1"/>
          </p:nvPr>
        </p:nvSpPr>
        <p:spPr>
          <a:xfrm>
            <a:off x="762000" y="1905000"/>
            <a:ext cx="7772400" cy="2514600"/>
          </a:xfrm>
        </p:spPr>
        <p:txBody>
          <a:bodyPr>
            <a:normAutofit/>
          </a:bodyPr>
          <a:lstStyle/>
          <a:p>
            <a:pPr algn="r" rtl="1"/>
            <a:r>
              <a:rPr lang="fa-IR" dirty="0" smtClean="0">
                <a:cs typeface="B Titr" pitchFamily="2" charset="-78"/>
              </a:rPr>
              <a:t>پراکندگی جغرافیایی : </a:t>
            </a:r>
          </a:p>
          <a:p>
            <a:pPr marL="0" indent="0" algn="just" rtl="1">
              <a:lnSpc>
                <a:spcPct val="140000"/>
              </a:lnSpc>
              <a:buNone/>
            </a:pPr>
            <a:r>
              <a:rPr lang="fa-IR" sz="1900" b="1" dirty="0">
                <a:cs typeface="B Nazanin" panose="00000400000000000000" pitchFamily="2" charset="-78"/>
              </a:rPr>
              <a:t>پراکندگی در استان های خوزستان(اهواز ، دزفول ، ایذه، مسجد سلیمان ، رامهرمز و شوش)، سمنان ، فارس(شیراز)،کردستان(مریوان)، هرمزگان(بندرعباس)،بوشهر، ایلام (مهران،ایوان و دهلران)، لرستان(پل دختر و الیگودرز) و کرمانشاه(جوانرود ، سرپل ذهاب ، قصر شیرین و پاوه).</a:t>
            </a:r>
            <a:endParaRPr lang="en-US" sz="1900" b="1" dirty="0">
              <a:cs typeface="B Nazanin" panose="00000400000000000000" pitchFamily="2" charset="-78"/>
            </a:endParaRPr>
          </a:p>
        </p:txBody>
      </p:sp>
      <p:sp>
        <p:nvSpPr>
          <p:cNvPr id="6"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7.5  سانتی متر، رنگ بدن زرد شفاف تا کدر</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429805218"/>
      </p:ext>
    </p:extLst>
  </p:cSld>
  <p:clrMapOvr>
    <a:masterClrMapping/>
  </p:clrMapOvr>
  <p:transition>
    <p:checker dir="vert"/>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fontScale="90000"/>
          </a:bodyPr>
          <a:lstStyle/>
          <a:p>
            <a:pPr algn="ctr" rtl="1"/>
            <a:r>
              <a:rPr lang="fa-IR" sz="4400" dirty="0" smtClean="0">
                <a:cs typeface="B Titr" pitchFamily="2" charset="-78"/>
              </a:rPr>
              <a:t>عقرب حفار </a:t>
            </a:r>
            <a:br>
              <a:rPr lang="fa-IR" sz="4400" dirty="0" smtClean="0">
                <a:cs typeface="B Titr" pitchFamily="2" charset="-78"/>
              </a:rPr>
            </a:br>
            <a:r>
              <a:rPr lang="fa-IR" sz="3100" dirty="0" smtClean="0">
                <a:cs typeface="B Titr" pitchFamily="2" charset="-78"/>
              </a:rPr>
              <a:t>اسکرپیوموروس</a:t>
            </a:r>
            <a:endParaRPr lang="en-US" sz="3100" dirty="0">
              <a:cs typeface="B Titr" pitchFamily="2" charset="-78"/>
            </a:endParaRPr>
          </a:p>
        </p:txBody>
      </p:sp>
      <p:sp>
        <p:nvSpPr>
          <p:cNvPr id="3" name="Content Placeholder 2"/>
          <p:cNvSpPr>
            <a:spLocks noGrp="1"/>
          </p:cNvSpPr>
          <p:nvPr>
            <p:ph sz="quarter" idx="1"/>
          </p:nvPr>
        </p:nvSpPr>
        <p:spPr>
          <a:xfrm>
            <a:off x="762000" y="1905000"/>
            <a:ext cx="7772400" cy="2514600"/>
          </a:xfrm>
        </p:spPr>
        <p:txBody>
          <a:bodyPr>
            <a:normAutofit/>
          </a:bodyPr>
          <a:lstStyle/>
          <a:p>
            <a:pPr algn="r" rtl="1"/>
            <a:r>
              <a:rPr lang="fa-IR" dirty="0" smtClean="0">
                <a:cs typeface="B Titr" pitchFamily="2" charset="-78"/>
              </a:rPr>
              <a:t>پراکندگی جغرافیایی : </a:t>
            </a:r>
          </a:p>
          <a:p>
            <a:pPr marL="0" indent="0" algn="just" rtl="1">
              <a:lnSpc>
                <a:spcPct val="140000"/>
              </a:lnSpc>
              <a:buNone/>
            </a:pPr>
            <a:r>
              <a:rPr lang="fa-IR" sz="1900" b="1" dirty="0">
                <a:cs typeface="B Nazanin" panose="00000400000000000000" pitchFamily="2" charset="-78"/>
              </a:rPr>
              <a:t>پراکندگی در استان های خوزستان، کردستان(بانه و سقز)، گیلان، فارس، آذربایجان غربی(اشنویه)، قزوین، تهران(کرج)،لوشان ، رودبار، سمنان(شاهرود)، اصفهان، بوشهر ، کرمانشاه(جوانرود و سرپل ذهاب) و ایلام (دهلران و ایوان).</a:t>
            </a:r>
            <a:endParaRPr lang="en-US" sz="1900" b="1" dirty="0">
              <a:cs typeface="B Nazanin" panose="00000400000000000000" pitchFamily="2" charset="-78"/>
            </a:endParaRPr>
          </a:p>
        </p:txBody>
      </p:sp>
      <p:sp>
        <p:nvSpPr>
          <p:cNvPr id="6"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6.5  سانتی متر (در حالت بلوغ)، رنگ بدن زرد تا قهوه ای کم رنگ</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2125401831"/>
      </p:ext>
    </p:extLst>
  </p:cSld>
  <p:clrMapOvr>
    <a:masterClrMapping/>
  </p:clrMapOvr>
  <p:transition>
    <p:checker dir="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fontScale="90000"/>
          </a:bodyPr>
          <a:lstStyle/>
          <a:p>
            <a:pPr algn="ctr" rtl="1"/>
            <a:r>
              <a:rPr lang="fa-IR" sz="4400" dirty="0" smtClean="0">
                <a:cs typeface="B Titr" pitchFamily="2" charset="-78"/>
              </a:rPr>
              <a:t>عقرب غیر </a:t>
            </a:r>
            <a:r>
              <a:rPr lang="fa-IR" sz="4400" dirty="0">
                <a:cs typeface="B Titr" pitchFamily="2" charset="-78"/>
              </a:rPr>
              <a:t>حفار </a:t>
            </a:r>
            <a:r>
              <a:rPr lang="fa-IR" sz="4400" dirty="0" smtClean="0">
                <a:cs typeface="B Titr" pitchFamily="2" charset="-78"/>
              </a:rPr>
              <a:t/>
            </a:r>
            <a:br>
              <a:rPr lang="fa-IR" sz="4400" dirty="0" smtClean="0">
                <a:cs typeface="B Titr" pitchFamily="2" charset="-78"/>
              </a:rPr>
            </a:br>
            <a:r>
              <a:rPr lang="fa-IR" sz="3100" dirty="0" smtClean="0">
                <a:cs typeface="B Titr" pitchFamily="2" charset="-78"/>
              </a:rPr>
              <a:t>مزبوتوس اوپوس</a:t>
            </a:r>
            <a:endParaRPr lang="en-US" sz="3100" dirty="0">
              <a:cs typeface="B Titr" pitchFamily="2" charset="-78"/>
            </a:endParaRPr>
          </a:p>
        </p:txBody>
      </p:sp>
      <p:sp>
        <p:nvSpPr>
          <p:cNvPr id="3" name="Content Placeholder 2"/>
          <p:cNvSpPr>
            <a:spLocks noGrp="1"/>
          </p:cNvSpPr>
          <p:nvPr>
            <p:ph sz="quarter" idx="1"/>
          </p:nvPr>
        </p:nvSpPr>
        <p:spPr>
          <a:xfrm>
            <a:off x="762000" y="1905000"/>
            <a:ext cx="7772400" cy="2514600"/>
          </a:xfrm>
        </p:spPr>
        <p:txBody>
          <a:bodyPr>
            <a:normAutofit fontScale="77500" lnSpcReduction="20000"/>
          </a:bodyPr>
          <a:lstStyle/>
          <a:p>
            <a:pPr algn="r" rtl="1"/>
            <a:r>
              <a:rPr lang="fa-IR" dirty="0" smtClean="0">
                <a:cs typeface="B Titr" pitchFamily="2" charset="-78"/>
              </a:rPr>
              <a:t>پراکندگی جغرافیایی : </a:t>
            </a:r>
          </a:p>
          <a:p>
            <a:pPr marL="0" indent="0" algn="just" rtl="1">
              <a:lnSpc>
                <a:spcPct val="160000"/>
              </a:lnSpc>
              <a:buNone/>
            </a:pPr>
            <a:r>
              <a:rPr lang="fa-IR" b="1" dirty="0">
                <a:cs typeface="B Nazanin" panose="00000400000000000000" pitchFamily="2" charset="-78"/>
              </a:rPr>
              <a:t>پراکندگی در استان های خوزستان (شوش، ماهشهر و آبادان)،هرمزگان(بندرعباس)، گلستان(گرگان)، تهران(ورامین و کوه های برغان)، کردستان (سقز، مریوان و بانه)،کرمانشاه(سرپل ذهاب،قصرشیرین و پاوه)،ایلام(دهلران، ایوان و مهران)، آذربایجان غربی(چالدران، پیرانشهر ، سردشت ، سلماس ، ماکو ، خوی ، اشنویه و ارومیه) و خراسان(قوچان، درگز، سرخس، نهبندان، بیرجند، قائن، خواف تایباد و تربت جام).</a:t>
            </a:r>
            <a:endParaRPr lang="en-US" b="1" dirty="0">
              <a:cs typeface="B Nazanin" panose="00000400000000000000" pitchFamily="2" charset="-78"/>
            </a:endParaRPr>
          </a:p>
        </p:txBody>
      </p:sp>
      <p:sp>
        <p:nvSpPr>
          <p:cNvPr id="6"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6 سانتی متر (در حالت بلوغ)، رنگ بدن زرد شفاف تا زرد کدر با وجود لکه های تیره یا قهوه ای پررنگ در سطح پشتی عقرب</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1602394211"/>
      </p:ext>
    </p:extLst>
  </p:cSld>
  <p:clrMapOvr>
    <a:masterClrMapping/>
  </p:clrMapOvr>
  <p:transition>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133600"/>
            <a:ext cx="7010400" cy="1371600"/>
          </a:xfrm>
        </p:spPr>
        <p:txBody>
          <a:bodyPr>
            <a:normAutofit/>
          </a:bodyPr>
          <a:lstStyle/>
          <a:p>
            <a:pPr algn="r" rtl="1"/>
            <a:r>
              <a:rPr lang="fa-IR" sz="3600" dirty="0" smtClean="0">
                <a:cs typeface="B Titr" panose="00000700000000000000" pitchFamily="2" charset="-78"/>
              </a:rPr>
              <a:t>تشخیص افتراقی مارهای سمی از غیرسمی</a:t>
            </a:r>
            <a:endParaRPr lang="en-US" sz="3600" dirty="0">
              <a:cs typeface="B Titr" panose="00000700000000000000" pitchFamily="2" charset="-78"/>
            </a:endParaRPr>
          </a:p>
        </p:txBody>
      </p:sp>
    </p:spTree>
    <p:extLst>
      <p:ext uri="{BB962C8B-B14F-4D97-AF65-F5344CB8AC3E}">
        <p14:creationId xmlns:p14="http://schemas.microsoft.com/office/powerpoint/2010/main" val="310931316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fontScale="90000"/>
          </a:bodyPr>
          <a:lstStyle/>
          <a:p>
            <a:pPr algn="ctr" rtl="1"/>
            <a:r>
              <a:rPr lang="fa-IR" sz="4400" dirty="0" smtClean="0">
                <a:cs typeface="B Titr" pitchFamily="2" charset="-78"/>
              </a:rPr>
              <a:t>عقرب حفار </a:t>
            </a:r>
            <a:br>
              <a:rPr lang="fa-IR" sz="4400" dirty="0" smtClean="0">
                <a:cs typeface="B Titr" pitchFamily="2" charset="-78"/>
              </a:rPr>
            </a:br>
            <a:r>
              <a:rPr lang="fa-IR" sz="3100" dirty="0">
                <a:cs typeface="B Titr" pitchFamily="2" charset="-78"/>
              </a:rPr>
              <a:t>اُدنتبوتوس دُریا</a:t>
            </a:r>
            <a:endParaRPr lang="en-US" sz="3100" dirty="0">
              <a:cs typeface="B Titr" pitchFamily="2" charset="-78"/>
            </a:endParaRPr>
          </a:p>
        </p:txBody>
      </p:sp>
      <p:sp>
        <p:nvSpPr>
          <p:cNvPr id="3" name="Content Placeholder 2"/>
          <p:cNvSpPr>
            <a:spLocks noGrp="1"/>
          </p:cNvSpPr>
          <p:nvPr>
            <p:ph sz="quarter" idx="1"/>
          </p:nvPr>
        </p:nvSpPr>
        <p:spPr>
          <a:xfrm>
            <a:off x="762000" y="1905000"/>
            <a:ext cx="7772400" cy="2514600"/>
          </a:xfrm>
        </p:spPr>
        <p:txBody>
          <a:bodyPr>
            <a:normAutofit/>
          </a:bodyPr>
          <a:lstStyle/>
          <a:p>
            <a:pPr algn="r" rtl="1"/>
            <a:r>
              <a:rPr lang="fa-IR" dirty="0" smtClean="0">
                <a:cs typeface="B Titr" pitchFamily="2" charset="-78"/>
              </a:rPr>
              <a:t>پراکندگی جغرافیایی : </a:t>
            </a:r>
          </a:p>
          <a:p>
            <a:pPr algn="just" rtl="1">
              <a:lnSpc>
                <a:spcPct val="150000"/>
              </a:lnSpc>
            </a:pPr>
            <a:r>
              <a:rPr lang="fa-IR" sz="1900" b="1" dirty="0">
                <a:cs typeface="B Nazanin" panose="00000400000000000000" pitchFamily="2" charset="-78"/>
              </a:rPr>
              <a:t>پراکندگی در استان های کرمان(کرمان و شهداد)، یزد، اصفهان(اصفهان، کاشان، شهرضا، مبارکه، شاهین شهر و نائین)،مرکزی(اراک)،قزوین، تهران(بیابان های اطراف تهران، شمیران ، ورامین و کرج)،سمنان(گرمسار)، آذربایجان غربی(ارومیه)، کرمانشاه ، بوشهر(برازجان)، همدان و هرمزگان(بندرعباس) و بیشتر مناطق ایران.</a:t>
            </a:r>
            <a:endParaRPr lang="en-US" sz="1900" b="1" dirty="0">
              <a:cs typeface="B Nazanin" panose="00000400000000000000" pitchFamily="2" charset="-78"/>
            </a:endParaRPr>
          </a:p>
        </p:txBody>
      </p:sp>
      <p:sp>
        <p:nvSpPr>
          <p:cNvPr id="6"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8.5  سانتی متر (در حالت بلوغ)، رنگ بدن زرد روشن تا تیره</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4112169904"/>
      </p:ext>
    </p:extLst>
  </p:cSld>
  <p:clrMapOvr>
    <a:masterClrMapping/>
  </p:clrMapOvr>
  <p:transition>
    <p:checker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ormAutofit fontScale="90000"/>
          </a:bodyPr>
          <a:lstStyle/>
          <a:p>
            <a:pPr algn="ctr" rtl="1"/>
            <a:r>
              <a:rPr lang="fa-IR" sz="4400" dirty="0" smtClean="0">
                <a:cs typeface="B Titr" pitchFamily="2" charset="-78"/>
              </a:rPr>
              <a:t>عقرب غیر </a:t>
            </a:r>
            <a:r>
              <a:rPr lang="fa-IR" sz="4400" dirty="0">
                <a:cs typeface="B Titr" pitchFamily="2" charset="-78"/>
              </a:rPr>
              <a:t>حفار </a:t>
            </a:r>
            <a:r>
              <a:rPr lang="fa-IR" sz="4400" dirty="0" smtClean="0">
                <a:cs typeface="B Titr" pitchFamily="2" charset="-78"/>
              </a:rPr>
              <a:t/>
            </a:r>
            <a:br>
              <a:rPr lang="fa-IR" sz="4400" dirty="0" smtClean="0">
                <a:cs typeface="B Titr" pitchFamily="2" charset="-78"/>
              </a:rPr>
            </a:br>
            <a:r>
              <a:rPr lang="fa-IR" sz="2700" dirty="0">
                <a:cs typeface="B Titr" pitchFamily="2" charset="-78"/>
              </a:rPr>
              <a:t>آندرکتنوس کراسیکودا</a:t>
            </a:r>
            <a:endParaRPr lang="en-US" sz="2700" dirty="0">
              <a:cs typeface="B Titr" pitchFamily="2" charset="-78"/>
            </a:endParaRPr>
          </a:p>
        </p:txBody>
      </p:sp>
      <p:sp>
        <p:nvSpPr>
          <p:cNvPr id="3" name="Content Placeholder 2"/>
          <p:cNvSpPr>
            <a:spLocks noGrp="1"/>
          </p:cNvSpPr>
          <p:nvPr>
            <p:ph sz="quarter" idx="1"/>
          </p:nvPr>
        </p:nvSpPr>
        <p:spPr>
          <a:xfrm>
            <a:off x="762000" y="1905000"/>
            <a:ext cx="7772400" cy="2514600"/>
          </a:xfrm>
        </p:spPr>
        <p:txBody>
          <a:bodyPr>
            <a:normAutofit fontScale="77500" lnSpcReduction="20000"/>
          </a:bodyPr>
          <a:lstStyle/>
          <a:p>
            <a:pPr algn="r" rtl="1"/>
            <a:r>
              <a:rPr lang="fa-IR" dirty="0" smtClean="0">
                <a:cs typeface="B Titr" pitchFamily="2" charset="-78"/>
              </a:rPr>
              <a:t>پراکندگی جغرافیایی : </a:t>
            </a:r>
          </a:p>
          <a:p>
            <a:pPr marL="0" indent="0" algn="just" rtl="1">
              <a:lnSpc>
                <a:spcPct val="160000"/>
              </a:lnSpc>
              <a:buNone/>
            </a:pPr>
            <a:r>
              <a:rPr lang="fa-IR" sz="2500" b="1" dirty="0">
                <a:cs typeface="B Nazanin" panose="00000400000000000000" pitchFamily="2" charset="-78"/>
              </a:rPr>
              <a:t>پراکندگی وسیع در نواحی شمال کشورتا استان های جنوبی خلیج فارس و تمام استان های کرمان ، بوشهر، سمنان، خوزستان(اهواز،امیدیه، بستان، سوسنگرد، ماهشهر،خرمشهر و آبادان)،ایلام(دهلران، مهران و ایوان)،آذربایجان غربی(چالدران،خوی،ماکو،اشنویه و ارومیه)،کردستان(مریوان)،خراسان(تایباد،خواف،قائن،بیرجند و نهبندان) و کرمانشاه(جوانرود،سرپل ذهاب و قصر شیرین).</a:t>
            </a:r>
            <a:endParaRPr lang="en-US" sz="2500" b="1" dirty="0">
              <a:cs typeface="B Nazanin" panose="00000400000000000000" pitchFamily="2" charset="-78"/>
            </a:endParaRPr>
          </a:p>
          <a:p>
            <a:pPr marL="0" indent="0" algn="just" rtl="1">
              <a:lnSpc>
                <a:spcPct val="160000"/>
              </a:lnSpc>
              <a:buNone/>
            </a:pPr>
            <a:endParaRPr lang="en-US" b="1" dirty="0">
              <a:cs typeface="B Nazanin" panose="00000400000000000000" pitchFamily="2" charset="-78"/>
            </a:endParaRPr>
          </a:p>
        </p:txBody>
      </p:sp>
      <p:sp>
        <p:nvSpPr>
          <p:cNvPr id="6"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12 سانتی متر (در حالت بلوغ)، رنگ بدن قهوه ای، خرمایی، زیتونی تا سیاه</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302589927"/>
      </p:ext>
    </p:extLst>
  </p:cSld>
  <p:clrMapOvr>
    <a:masterClrMapping/>
  </p:clrMapOvr>
  <p:transition>
    <p:checker dir="ver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chor="ctr">
            <a:normAutofit/>
          </a:bodyPr>
          <a:lstStyle/>
          <a:p>
            <a:pPr algn="ctr" rtl="1"/>
            <a:r>
              <a:rPr lang="fa-IR" sz="2700" dirty="0">
                <a:cs typeface="B Titr" pitchFamily="2" charset="-78"/>
              </a:rPr>
              <a:t>اُدنتبوتوس </a:t>
            </a:r>
            <a:r>
              <a:rPr lang="fa-IR" sz="2700" dirty="0" smtClean="0">
                <a:cs typeface="B Titr" pitchFamily="2" charset="-78"/>
              </a:rPr>
              <a:t>ادنتوروس</a:t>
            </a:r>
            <a:endParaRPr lang="en-US" sz="2700" dirty="0">
              <a:cs typeface="B Titr" pitchFamily="2" charset="-78"/>
            </a:endParaRPr>
          </a:p>
        </p:txBody>
      </p:sp>
      <p:sp>
        <p:nvSpPr>
          <p:cNvPr id="3" name="Content Placeholder 2"/>
          <p:cNvSpPr>
            <a:spLocks noGrp="1"/>
          </p:cNvSpPr>
          <p:nvPr>
            <p:ph sz="quarter" idx="1"/>
          </p:nvPr>
        </p:nvSpPr>
        <p:spPr>
          <a:xfrm>
            <a:off x="803564" y="1911927"/>
            <a:ext cx="7772400" cy="2514600"/>
          </a:xfrm>
        </p:spPr>
        <p:txBody>
          <a:bodyPr>
            <a:normAutofit/>
          </a:bodyPr>
          <a:lstStyle/>
          <a:p>
            <a:pPr algn="r" rtl="1"/>
            <a:r>
              <a:rPr lang="fa-IR" dirty="0" smtClean="0">
                <a:cs typeface="B Titr" pitchFamily="2" charset="-78"/>
              </a:rPr>
              <a:t>پراکندگی جغرافیایی : </a:t>
            </a:r>
          </a:p>
          <a:p>
            <a:pPr marL="0" indent="0" algn="r" rtl="1">
              <a:lnSpc>
                <a:spcPct val="150000"/>
              </a:lnSpc>
              <a:buNone/>
            </a:pPr>
            <a:r>
              <a:rPr lang="fa-IR" sz="1900" b="1" dirty="0">
                <a:cs typeface="B Nazanin" panose="00000400000000000000" pitchFamily="2" charset="-78"/>
              </a:rPr>
              <a:t>پراکندگی در استان های خوزستان(رامهرمز و مسجد سلیمان)،فارس(کازرون)،بوشهر، کرمانشاه(قصر شیرین،ایلام و دهلران).</a:t>
            </a:r>
            <a:endParaRPr lang="en-US" sz="1900" b="1" dirty="0">
              <a:cs typeface="B Nazanin" panose="00000400000000000000" pitchFamily="2" charset="-78"/>
            </a:endParaRPr>
          </a:p>
          <a:p>
            <a:pPr marL="0" indent="0" algn="just" rtl="1">
              <a:lnSpc>
                <a:spcPct val="160000"/>
              </a:lnSpc>
              <a:buNone/>
            </a:pPr>
            <a:endParaRPr lang="en-US" b="1" dirty="0">
              <a:cs typeface="B Nazanin" panose="00000400000000000000" pitchFamily="2" charset="-78"/>
            </a:endParaRPr>
          </a:p>
        </p:txBody>
      </p:sp>
    </p:spTree>
    <p:extLst>
      <p:ext uri="{BB962C8B-B14F-4D97-AF65-F5344CB8AC3E}">
        <p14:creationId xmlns:p14="http://schemas.microsoft.com/office/powerpoint/2010/main" val="812259732"/>
      </p:ext>
    </p:extLst>
  </p:cSld>
  <p:clrMapOvr>
    <a:masterClrMapping/>
  </p:clrMapOvr>
  <p:transition>
    <p:checker dir="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848600" cy="1020762"/>
          </a:xfrm>
          <a:solidFill>
            <a:schemeClr val="accent1">
              <a:lumMod val="40000"/>
              <a:lumOff val="60000"/>
            </a:schemeClr>
          </a:solidFill>
        </p:spPr>
        <p:txBody>
          <a:bodyPr anchor="ctr">
            <a:normAutofit/>
          </a:bodyPr>
          <a:lstStyle/>
          <a:p>
            <a:pPr algn="ctr" rtl="1"/>
            <a:r>
              <a:rPr lang="fa-IR" sz="2800" dirty="0">
                <a:cs typeface="B Titr" pitchFamily="2" charset="-78"/>
              </a:rPr>
              <a:t>عقرب غیر حفار </a:t>
            </a:r>
            <a:br>
              <a:rPr lang="fa-IR" sz="2800" dirty="0">
                <a:cs typeface="B Titr" pitchFamily="2" charset="-78"/>
              </a:rPr>
            </a:br>
            <a:r>
              <a:rPr lang="fa-IR" sz="2400" dirty="0">
                <a:cs typeface="B Titr" pitchFamily="2" charset="-78"/>
              </a:rPr>
              <a:t>بتتوس ساچ</a:t>
            </a:r>
            <a:endParaRPr lang="en-US" sz="2400" dirty="0">
              <a:cs typeface="B Titr" pitchFamily="2" charset="-78"/>
            </a:endParaRPr>
          </a:p>
        </p:txBody>
      </p:sp>
      <p:sp>
        <p:nvSpPr>
          <p:cNvPr id="3" name="Content Placeholder 2"/>
          <p:cNvSpPr>
            <a:spLocks noGrp="1"/>
          </p:cNvSpPr>
          <p:nvPr>
            <p:ph sz="quarter" idx="1"/>
          </p:nvPr>
        </p:nvSpPr>
        <p:spPr>
          <a:xfrm>
            <a:off x="803564" y="1911927"/>
            <a:ext cx="7772400" cy="2514600"/>
          </a:xfrm>
        </p:spPr>
        <p:txBody>
          <a:bodyPr>
            <a:normAutofit/>
          </a:bodyPr>
          <a:lstStyle/>
          <a:p>
            <a:pPr algn="r" rtl="1"/>
            <a:r>
              <a:rPr lang="fa-IR" dirty="0" smtClean="0">
                <a:cs typeface="B Titr" pitchFamily="2" charset="-78"/>
              </a:rPr>
              <a:t>پراکندگی جغرافیایی : </a:t>
            </a:r>
          </a:p>
          <a:p>
            <a:pPr marL="0" indent="0" algn="r" rtl="1">
              <a:buNone/>
            </a:pPr>
            <a:endParaRPr lang="fa-IR" dirty="0" smtClean="0"/>
          </a:p>
          <a:p>
            <a:pPr marL="0" indent="0" algn="r" rtl="1">
              <a:buNone/>
            </a:pPr>
            <a:r>
              <a:rPr lang="fa-IR" dirty="0" smtClean="0"/>
              <a:t>پراکندگی </a:t>
            </a:r>
            <a:r>
              <a:rPr lang="fa-IR" dirty="0"/>
              <a:t>در استان های خوزستان، لرستان، هرمزگان و بلوچستان.</a:t>
            </a:r>
            <a:endParaRPr lang="en-US" dirty="0"/>
          </a:p>
          <a:p>
            <a:pPr marL="0" indent="0" algn="just" rtl="1">
              <a:lnSpc>
                <a:spcPct val="160000"/>
              </a:lnSpc>
              <a:buNone/>
            </a:pPr>
            <a:endParaRPr lang="en-US" b="1" dirty="0">
              <a:cs typeface="B Nazanin" panose="00000400000000000000" pitchFamily="2" charset="-78"/>
            </a:endParaRPr>
          </a:p>
        </p:txBody>
      </p:sp>
      <p:sp>
        <p:nvSpPr>
          <p:cNvPr id="4" name="Content Placeholder 2"/>
          <p:cNvSpPr txBox="1">
            <a:spLocks/>
          </p:cNvSpPr>
          <p:nvPr/>
        </p:nvSpPr>
        <p:spPr>
          <a:xfrm>
            <a:off x="304800" y="5029200"/>
            <a:ext cx="8305800" cy="1524000"/>
          </a:xfrm>
          <a:prstGeom prst="rect">
            <a:avLst/>
          </a:prstGeom>
        </p:spPr>
        <p:txBody>
          <a:bodyPr vert="horz">
            <a:normAutofit/>
          </a:bodyPr>
          <a:lstStyle/>
          <a:p>
            <a:pPr marL="274320" indent="-274320" algn="r" rtl="1">
              <a:spcBef>
                <a:spcPts val="600"/>
              </a:spcBef>
              <a:buClr>
                <a:srgbClr val="FE8637"/>
              </a:buClr>
              <a:buSzPct val="70000"/>
              <a:buFont typeface="Wingdings"/>
              <a:buChar char=""/>
              <a:defRPr/>
            </a:pPr>
            <a:r>
              <a:rPr lang="fa-IR" sz="2000" b="1" dirty="0" smtClean="0">
                <a:solidFill>
                  <a:prstClr val="black"/>
                </a:solidFill>
                <a:cs typeface="B Nazanin" pitchFamily="2" charset="-78"/>
              </a:rPr>
              <a:t>اندازه 13 سانتی متر (در حالت بلوغ)، رنگ بدن قهوه ای تیره تا سیاه</a:t>
            </a:r>
            <a:endParaRPr lang="en-US" sz="2000" b="1" dirty="0">
              <a:solidFill>
                <a:prstClr val="black"/>
              </a:solidFill>
              <a:cs typeface="B Nazanin" pitchFamily="2" charset="-78"/>
            </a:endParaRPr>
          </a:p>
        </p:txBody>
      </p:sp>
    </p:spTree>
    <p:extLst>
      <p:ext uri="{BB962C8B-B14F-4D97-AF65-F5344CB8AC3E}">
        <p14:creationId xmlns:p14="http://schemas.microsoft.com/office/powerpoint/2010/main" val="2810013136"/>
      </p:ext>
    </p:extLst>
  </p:cSld>
  <p:clrMapOvr>
    <a:masterClrMapping/>
  </p:clrMapOvr>
  <p:transition>
    <p:checker dir="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eaLnBrk="1" hangingPunct="1"/>
            <a:r>
              <a:rPr lang="fa-IR" altLang="fa-IR" sz="4000" dirty="0" smtClean="0">
                <a:solidFill>
                  <a:schemeClr val="tx1"/>
                </a:solidFill>
                <a:cs typeface="B Titr" panose="00000700000000000000" pitchFamily="2" charset="-78"/>
              </a:rPr>
              <a:t>شدت گزش</a:t>
            </a:r>
            <a:endParaRPr lang="en-US" altLang="fa-IR" sz="4000" dirty="0" smtClean="0">
              <a:solidFill>
                <a:schemeClr val="tx1"/>
              </a:solidFill>
              <a:cs typeface="B Titr" panose="00000700000000000000" pitchFamily="2" charset="-78"/>
            </a:endParaRPr>
          </a:p>
        </p:txBody>
      </p:sp>
      <p:sp>
        <p:nvSpPr>
          <p:cNvPr id="15363" name="Rectangle 3"/>
          <p:cNvSpPr>
            <a:spLocks noGrp="1" noChangeArrowheads="1"/>
          </p:cNvSpPr>
          <p:nvPr>
            <p:ph idx="1"/>
          </p:nvPr>
        </p:nvSpPr>
        <p:spPr>
          <a:xfrm>
            <a:off x="-1447800" y="1676400"/>
            <a:ext cx="8229600" cy="4530725"/>
          </a:xfrm>
        </p:spPr>
        <p:txBody>
          <a:bodyPr/>
          <a:lstStyle/>
          <a:p>
            <a:pPr algn="r" eaLnBrk="1" hangingPunct="1">
              <a:lnSpc>
                <a:spcPct val="80000"/>
              </a:lnSpc>
            </a:pPr>
            <a:endParaRPr lang="en-US" altLang="fa-IR" dirty="0" smtClean="0">
              <a:solidFill>
                <a:schemeClr val="tx1"/>
              </a:solidFill>
              <a:cs typeface="B Titr" panose="00000700000000000000" pitchFamily="2" charset="-78"/>
            </a:endParaRPr>
          </a:p>
          <a:p>
            <a:pPr algn="r" eaLnBrk="1" hangingPunct="1">
              <a:lnSpc>
                <a:spcPct val="80000"/>
              </a:lnSpc>
            </a:pPr>
            <a:r>
              <a:rPr lang="en-US" altLang="fa-IR" dirty="0" smtClean="0">
                <a:solidFill>
                  <a:schemeClr val="tx1"/>
                </a:solidFill>
                <a:cs typeface="B Titr" panose="00000700000000000000" pitchFamily="2" charset="-78"/>
              </a:rPr>
              <a:t> </a:t>
            </a:r>
            <a:r>
              <a:rPr lang="fa-IR" altLang="fa-IR" dirty="0" smtClean="0">
                <a:solidFill>
                  <a:schemeClr val="tx1"/>
                </a:solidFill>
                <a:cs typeface="B Titr" panose="00000700000000000000" pitchFamily="2" charset="-78"/>
              </a:rPr>
              <a:t>گونه عقرب</a:t>
            </a:r>
            <a:endParaRPr lang="en-US" altLang="fa-IR" dirty="0" smtClean="0">
              <a:solidFill>
                <a:schemeClr val="tx1"/>
              </a:solidFill>
              <a:cs typeface="B Titr" panose="00000700000000000000" pitchFamily="2" charset="-78"/>
            </a:endParaRPr>
          </a:p>
          <a:p>
            <a:pPr algn="r" eaLnBrk="1" hangingPunct="1">
              <a:lnSpc>
                <a:spcPct val="80000"/>
              </a:lnSpc>
            </a:pPr>
            <a:endParaRPr lang="en-US" altLang="fa-IR" dirty="0" smtClean="0">
              <a:solidFill>
                <a:schemeClr val="tx1"/>
              </a:solidFill>
              <a:cs typeface="B Titr" panose="00000700000000000000" pitchFamily="2" charset="-78"/>
            </a:endParaRPr>
          </a:p>
          <a:p>
            <a:pPr algn="r" eaLnBrk="1" hangingPunct="1">
              <a:lnSpc>
                <a:spcPct val="80000"/>
              </a:lnSpc>
            </a:pPr>
            <a:r>
              <a:rPr lang="fa-IR" altLang="fa-IR" sz="2000" dirty="0" smtClean="0">
                <a:solidFill>
                  <a:schemeClr val="tx1"/>
                </a:solidFill>
                <a:cs typeface="B Titr" panose="00000700000000000000" pitchFamily="2" charset="-78"/>
              </a:rPr>
              <a:t>سن عقرب ، اندازه عقرب و وضعیت تغذیه</a:t>
            </a:r>
            <a:endParaRPr lang="en-US" altLang="fa-IR" sz="2000" dirty="0" smtClean="0">
              <a:solidFill>
                <a:schemeClr val="tx1"/>
              </a:solidFill>
              <a:cs typeface="B Titr" panose="00000700000000000000" pitchFamily="2" charset="-78"/>
            </a:endParaRPr>
          </a:p>
          <a:p>
            <a:pPr algn="r" eaLnBrk="1" hangingPunct="1">
              <a:lnSpc>
                <a:spcPct val="80000"/>
              </a:lnSpc>
            </a:pPr>
            <a:endParaRPr lang="en-US" altLang="fa-IR" sz="2000" dirty="0" smtClean="0">
              <a:solidFill>
                <a:schemeClr val="tx1"/>
              </a:solidFill>
              <a:cs typeface="B Titr" panose="00000700000000000000" pitchFamily="2" charset="-78"/>
            </a:endParaRPr>
          </a:p>
          <a:p>
            <a:pPr algn="r" eaLnBrk="1" hangingPunct="1">
              <a:lnSpc>
                <a:spcPct val="80000"/>
              </a:lnSpc>
            </a:pPr>
            <a:r>
              <a:rPr lang="fa-IR" altLang="fa-IR" sz="2000" dirty="0" smtClean="0">
                <a:solidFill>
                  <a:schemeClr val="tx1"/>
                </a:solidFill>
                <a:cs typeface="B Titr" panose="00000700000000000000" pitchFamily="2" charset="-78"/>
              </a:rPr>
              <a:t>اندازه نیش عقرب برای نفوذ سم</a:t>
            </a:r>
            <a:endParaRPr lang="en-US" altLang="fa-IR" sz="2000" dirty="0" smtClean="0">
              <a:solidFill>
                <a:schemeClr val="tx1"/>
              </a:solidFill>
              <a:cs typeface="B Titr" panose="00000700000000000000" pitchFamily="2" charset="-78"/>
            </a:endParaRPr>
          </a:p>
          <a:p>
            <a:pPr algn="r" eaLnBrk="1" hangingPunct="1">
              <a:lnSpc>
                <a:spcPct val="80000"/>
              </a:lnSpc>
            </a:pPr>
            <a:endParaRPr lang="en-US" altLang="fa-IR" sz="2000" dirty="0" smtClean="0">
              <a:solidFill>
                <a:schemeClr val="tx1"/>
              </a:solidFill>
              <a:cs typeface="B Titr" panose="00000700000000000000" pitchFamily="2" charset="-78"/>
            </a:endParaRPr>
          </a:p>
          <a:p>
            <a:pPr algn="r" eaLnBrk="1" hangingPunct="1">
              <a:lnSpc>
                <a:spcPct val="80000"/>
              </a:lnSpc>
            </a:pPr>
            <a:r>
              <a:rPr lang="fa-IR" altLang="fa-IR" sz="2000" dirty="0" smtClean="0">
                <a:solidFill>
                  <a:schemeClr val="tx1"/>
                </a:solidFill>
                <a:cs typeface="B Titr" panose="00000700000000000000" pitchFamily="2" charset="-78"/>
              </a:rPr>
              <a:t>تعداد گزش</a:t>
            </a:r>
            <a:endParaRPr lang="en-US" altLang="fa-IR" sz="2000" dirty="0" smtClean="0">
              <a:solidFill>
                <a:schemeClr val="tx1"/>
              </a:solidFill>
              <a:cs typeface="B Titr" panose="00000700000000000000" pitchFamily="2" charset="-78"/>
            </a:endParaRPr>
          </a:p>
          <a:p>
            <a:pPr algn="r" eaLnBrk="1" hangingPunct="1">
              <a:lnSpc>
                <a:spcPct val="80000"/>
              </a:lnSpc>
            </a:pPr>
            <a:endParaRPr lang="en-US" altLang="fa-IR" sz="2000" dirty="0" smtClean="0">
              <a:solidFill>
                <a:schemeClr val="tx1"/>
              </a:solidFill>
              <a:cs typeface="B Titr" panose="00000700000000000000" pitchFamily="2" charset="-78"/>
            </a:endParaRPr>
          </a:p>
          <a:p>
            <a:pPr algn="r" eaLnBrk="1" hangingPunct="1">
              <a:lnSpc>
                <a:spcPct val="80000"/>
              </a:lnSpc>
            </a:pPr>
            <a:r>
              <a:rPr lang="fa-IR" altLang="fa-IR" sz="2000" dirty="0" smtClean="0">
                <a:solidFill>
                  <a:schemeClr val="tx1"/>
                </a:solidFill>
                <a:cs typeface="B Titr" panose="00000700000000000000" pitchFamily="2" charset="-78"/>
              </a:rPr>
              <a:t>مقدار زهر تزریق شده توسط عقرب</a:t>
            </a:r>
            <a:endParaRPr lang="en-US" altLang="fa-IR" sz="2000" dirty="0" smtClean="0">
              <a:solidFill>
                <a:schemeClr val="tx1"/>
              </a:solidFill>
              <a:cs typeface="B Titr" panose="00000700000000000000" pitchFamily="2" charset="-78"/>
            </a:endParaRPr>
          </a:p>
          <a:p>
            <a:pPr algn="r" eaLnBrk="1" hangingPunct="1">
              <a:lnSpc>
                <a:spcPct val="80000"/>
              </a:lnSpc>
            </a:pPr>
            <a:endParaRPr lang="en-US" altLang="fa-IR" sz="2000" dirty="0" smtClean="0">
              <a:solidFill>
                <a:schemeClr val="tx1"/>
              </a:solidFill>
              <a:cs typeface="B Titr" panose="00000700000000000000" pitchFamily="2" charset="-78"/>
            </a:endParaRPr>
          </a:p>
        </p:txBody>
      </p:sp>
    </p:spTree>
    <p:extLst>
      <p:ext uri="{BB962C8B-B14F-4D97-AF65-F5344CB8AC3E}">
        <p14:creationId xmlns:p14="http://schemas.microsoft.com/office/powerpoint/2010/main" val="33773092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19050" y="188913"/>
            <a:ext cx="3870325"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ts val="1000"/>
              </a:spcBef>
              <a:buClr>
                <a:schemeClr val="accent1"/>
              </a:buClr>
              <a:buSzPct val="80000"/>
              <a:buFont typeface="Wingdings 3" pitchFamily="18" charset="2"/>
              <a:buChar char=""/>
              <a:defRPr>
                <a:solidFill>
                  <a:srgbClr val="404040"/>
                </a:solidFill>
                <a:latin typeface="Trebuchet MS" pitchFamily="34" charset="0"/>
                <a:cs typeface="Tahoma" pitchFamily="34" charset="0"/>
              </a:defRPr>
            </a:lvl1pPr>
            <a:lvl2pPr marL="742950" indent="-285750" algn="r" rtl="1">
              <a:spcBef>
                <a:spcPts val="1000"/>
              </a:spcBef>
              <a:buClr>
                <a:schemeClr val="accent1"/>
              </a:buClr>
              <a:buSzPct val="80000"/>
              <a:buFont typeface="Wingdings 3" pitchFamily="18" charset="2"/>
              <a:buChar char=""/>
              <a:defRPr sz="1600">
                <a:solidFill>
                  <a:srgbClr val="404040"/>
                </a:solidFill>
                <a:latin typeface="Trebuchet MS" pitchFamily="34" charset="0"/>
                <a:cs typeface="Tahoma" pitchFamily="34" charset="0"/>
              </a:defRPr>
            </a:lvl2pPr>
            <a:lvl3pPr marL="1143000" indent="-228600" algn="r" rtl="1">
              <a:spcBef>
                <a:spcPts val="1000"/>
              </a:spcBef>
              <a:buClr>
                <a:schemeClr val="accent1"/>
              </a:buClr>
              <a:buSzPct val="80000"/>
              <a:buFont typeface="Wingdings 3" pitchFamily="18" charset="2"/>
              <a:buChar char=""/>
              <a:defRPr sz="1400">
                <a:solidFill>
                  <a:srgbClr val="404040"/>
                </a:solidFill>
                <a:latin typeface="Trebuchet MS" pitchFamily="34" charset="0"/>
                <a:cs typeface="Tahoma" pitchFamily="34" charset="0"/>
              </a:defRPr>
            </a:lvl3pPr>
            <a:lvl4pPr marL="1600200" indent="-228600" algn="r" rtl="1">
              <a:spcBef>
                <a:spcPts val="1000"/>
              </a:spcBef>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4pPr>
            <a:lvl5pPr marL="2057400" indent="-228600" algn="r" rtl="1">
              <a:spcBef>
                <a:spcPts val="1000"/>
              </a:spcBef>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5pPr>
            <a:lvl6pPr marL="25146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6pPr>
            <a:lvl7pPr marL="29718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7pPr>
            <a:lvl8pPr marL="34290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8pPr>
            <a:lvl9pPr marL="38862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9pPr>
          </a:lstStyle>
          <a:p>
            <a:pPr algn="l" rtl="0" eaLnBrk="0" fontAlgn="base" hangingPunct="0">
              <a:spcBef>
                <a:spcPct val="0"/>
              </a:spcBef>
              <a:spcAft>
                <a:spcPct val="0"/>
              </a:spcAft>
              <a:buClrTx/>
              <a:buSzTx/>
              <a:buFontTx/>
              <a:buNone/>
            </a:pPr>
            <a:r>
              <a:rPr lang="en-US" altLang="fa-IR" smtClean="0">
                <a:solidFill>
                  <a:srgbClr val="009900"/>
                </a:solidFill>
                <a:latin typeface="Times New Roman" pitchFamily="18" charset="0"/>
                <a:cs typeface="Arial" pitchFamily="34" charset="0"/>
              </a:rPr>
              <a:t>Signs and Symptoms</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Local	</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Pain          	           2157 (77.2)</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Erythema	            1774 (63.5)</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Muscular pain	               165 (5.9)</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Numbness	               160 (5.7)</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Cardiopulmonary	</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Tachycardia	               101 (3.6)</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Bradycardia	                23 (0.8)</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Hypertension	                29 (1.0)</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Hypotension	                10 (0.4)</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Dysrhythmia	                7 (0.3)</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Respiratory distress	17 (0.6)</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Wheezing	                3 (0.1)</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Pulmonary edema	1 (0.03)</a:t>
            </a:r>
            <a:endParaRPr lang="fa-IR" altLang="fa-IR" smtClean="0">
              <a:solidFill>
                <a:prstClr val="black"/>
              </a:solidFill>
              <a:latin typeface="Times New Roman" pitchFamily="18" charset="0"/>
              <a:cs typeface="Arial" pitchFamily="34" charset="0"/>
            </a:endParaRPr>
          </a:p>
        </p:txBody>
      </p:sp>
      <p:sp>
        <p:nvSpPr>
          <p:cNvPr id="13315" name="Rectangle 4"/>
          <p:cNvSpPr>
            <a:spLocks noChangeArrowheads="1"/>
          </p:cNvSpPr>
          <p:nvPr/>
        </p:nvSpPr>
        <p:spPr bwMode="auto">
          <a:xfrm>
            <a:off x="4067175" y="188913"/>
            <a:ext cx="457200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ts val="1000"/>
              </a:spcBef>
              <a:buClr>
                <a:schemeClr val="accent1"/>
              </a:buClr>
              <a:buSzPct val="80000"/>
              <a:buFont typeface="Wingdings 3" pitchFamily="18" charset="2"/>
              <a:buChar char=""/>
              <a:defRPr>
                <a:solidFill>
                  <a:srgbClr val="404040"/>
                </a:solidFill>
                <a:latin typeface="Trebuchet MS" pitchFamily="34" charset="0"/>
                <a:cs typeface="Tahoma" pitchFamily="34" charset="0"/>
              </a:defRPr>
            </a:lvl1pPr>
            <a:lvl2pPr marL="742950" indent="-285750" algn="r" rtl="1">
              <a:spcBef>
                <a:spcPts val="1000"/>
              </a:spcBef>
              <a:buClr>
                <a:schemeClr val="accent1"/>
              </a:buClr>
              <a:buSzPct val="80000"/>
              <a:buFont typeface="Wingdings 3" pitchFamily="18" charset="2"/>
              <a:buChar char=""/>
              <a:defRPr sz="1600">
                <a:solidFill>
                  <a:srgbClr val="404040"/>
                </a:solidFill>
                <a:latin typeface="Trebuchet MS" pitchFamily="34" charset="0"/>
                <a:cs typeface="Tahoma" pitchFamily="34" charset="0"/>
              </a:defRPr>
            </a:lvl2pPr>
            <a:lvl3pPr marL="1143000" indent="-228600" algn="r" rtl="1">
              <a:spcBef>
                <a:spcPts val="1000"/>
              </a:spcBef>
              <a:buClr>
                <a:schemeClr val="accent1"/>
              </a:buClr>
              <a:buSzPct val="80000"/>
              <a:buFont typeface="Wingdings 3" pitchFamily="18" charset="2"/>
              <a:buChar char=""/>
              <a:defRPr sz="1400">
                <a:solidFill>
                  <a:srgbClr val="404040"/>
                </a:solidFill>
                <a:latin typeface="Trebuchet MS" pitchFamily="34" charset="0"/>
                <a:cs typeface="Tahoma" pitchFamily="34" charset="0"/>
              </a:defRPr>
            </a:lvl3pPr>
            <a:lvl4pPr marL="1600200" indent="-228600" algn="r" rtl="1">
              <a:spcBef>
                <a:spcPts val="1000"/>
              </a:spcBef>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4pPr>
            <a:lvl5pPr marL="2057400" indent="-228600" algn="r" rtl="1">
              <a:spcBef>
                <a:spcPts val="1000"/>
              </a:spcBef>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5pPr>
            <a:lvl6pPr marL="25146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6pPr>
            <a:lvl7pPr marL="29718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7pPr>
            <a:lvl8pPr marL="34290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8pPr>
            <a:lvl9pPr marL="38862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9pPr>
          </a:lstStyle>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Neurologic	</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Agitation	28 (1.0)</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Irritability	25 (0.9)</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Paresthesia	24 (0.9)</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Confusion	5 (0.2)</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Seizure	                5 (0.2)</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Fasciculation	2 (0.1)</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Gastrointestinal	</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Mouth xerosis( dry)	156 (5.6)</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Nausea and vomiting 119 (4.3)</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Hyper salivation	34 (1.2)</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Abdominal pain	19 (0.7)</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Diarrhea	7 (0.3)</a:t>
            </a:r>
            <a:endParaRPr lang="fa-IR" altLang="fa-IR" smtClean="0">
              <a:solidFill>
                <a:prstClr val="black"/>
              </a:solidFill>
              <a:latin typeface="Times New Roman" pitchFamily="18" charset="0"/>
              <a:cs typeface="Arial" pitchFamily="34" charset="0"/>
            </a:endParaRPr>
          </a:p>
        </p:txBody>
      </p:sp>
      <p:sp>
        <p:nvSpPr>
          <p:cNvPr id="13316" name="Rectangle 5"/>
          <p:cNvSpPr>
            <a:spLocks noChangeArrowheads="1"/>
          </p:cNvSpPr>
          <p:nvPr/>
        </p:nvSpPr>
        <p:spPr bwMode="auto">
          <a:xfrm>
            <a:off x="19050" y="4365625"/>
            <a:ext cx="45720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ts val="1000"/>
              </a:spcBef>
              <a:buClr>
                <a:schemeClr val="accent1"/>
              </a:buClr>
              <a:buSzPct val="80000"/>
              <a:buFont typeface="Wingdings 3" pitchFamily="18" charset="2"/>
              <a:buChar char=""/>
              <a:defRPr>
                <a:solidFill>
                  <a:srgbClr val="404040"/>
                </a:solidFill>
                <a:latin typeface="Trebuchet MS" pitchFamily="34" charset="0"/>
                <a:cs typeface="Tahoma" pitchFamily="34" charset="0"/>
              </a:defRPr>
            </a:lvl1pPr>
            <a:lvl2pPr marL="742950" indent="-285750" algn="r" rtl="1">
              <a:spcBef>
                <a:spcPts val="1000"/>
              </a:spcBef>
              <a:buClr>
                <a:schemeClr val="accent1"/>
              </a:buClr>
              <a:buSzPct val="80000"/>
              <a:buFont typeface="Wingdings 3" pitchFamily="18" charset="2"/>
              <a:buChar char=""/>
              <a:defRPr sz="1600">
                <a:solidFill>
                  <a:srgbClr val="404040"/>
                </a:solidFill>
                <a:latin typeface="Trebuchet MS" pitchFamily="34" charset="0"/>
                <a:cs typeface="Tahoma" pitchFamily="34" charset="0"/>
              </a:defRPr>
            </a:lvl2pPr>
            <a:lvl3pPr marL="1143000" indent="-228600" algn="r" rtl="1">
              <a:spcBef>
                <a:spcPts val="1000"/>
              </a:spcBef>
              <a:buClr>
                <a:schemeClr val="accent1"/>
              </a:buClr>
              <a:buSzPct val="80000"/>
              <a:buFont typeface="Wingdings 3" pitchFamily="18" charset="2"/>
              <a:buChar char=""/>
              <a:defRPr sz="1400">
                <a:solidFill>
                  <a:srgbClr val="404040"/>
                </a:solidFill>
                <a:latin typeface="Trebuchet MS" pitchFamily="34" charset="0"/>
                <a:cs typeface="Tahoma" pitchFamily="34" charset="0"/>
              </a:defRPr>
            </a:lvl3pPr>
            <a:lvl4pPr marL="1600200" indent="-228600" algn="r" rtl="1">
              <a:spcBef>
                <a:spcPts val="1000"/>
              </a:spcBef>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4pPr>
            <a:lvl5pPr marL="2057400" indent="-228600" algn="r" rtl="1">
              <a:spcBef>
                <a:spcPts val="1000"/>
              </a:spcBef>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5pPr>
            <a:lvl6pPr marL="25146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6pPr>
            <a:lvl7pPr marL="29718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7pPr>
            <a:lvl8pPr marL="34290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8pPr>
            <a:lvl9pPr marL="3886200" indent="-228600" eaLnBrk="0" fontAlgn="base" hangingPunct="0">
              <a:spcBef>
                <a:spcPts val="1000"/>
              </a:spcBef>
              <a:spcAft>
                <a:spcPct val="0"/>
              </a:spcAft>
              <a:buClr>
                <a:schemeClr val="accent1"/>
              </a:buClr>
              <a:buSzPct val="80000"/>
              <a:buFont typeface="Wingdings 3" pitchFamily="18" charset="2"/>
              <a:buChar char=""/>
              <a:defRPr sz="1200">
                <a:solidFill>
                  <a:srgbClr val="404040"/>
                </a:solidFill>
                <a:latin typeface="Trebuchet MS" pitchFamily="34" charset="0"/>
                <a:cs typeface="Tahoma" pitchFamily="34" charset="0"/>
              </a:defRPr>
            </a:lvl9pPr>
          </a:lstStyle>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Urologic	</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Hematuria	                45 (1.6)</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Urinary retention	                9 (0.3)</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Frequency	                7 (0.3)</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Priapism	                2 (0.1)</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Skin	</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Rash	                              67 (2.4)</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Anaphylaxis	               6 (0.2)</a:t>
            </a:r>
          </a:p>
          <a:p>
            <a:pPr algn="l" rtl="0" eaLnBrk="0" fontAlgn="base" hangingPunct="0">
              <a:spcBef>
                <a:spcPct val="0"/>
              </a:spcBef>
              <a:spcAft>
                <a:spcPct val="0"/>
              </a:spcAft>
              <a:buClrTx/>
              <a:buSzTx/>
              <a:buFontTx/>
              <a:buNone/>
            </a:pPr>
            <a:r>
              <a:rPr lang="en-US" altLang="fa-IR" smtClean="0">
                <a:solidFill>
                  <a:prstClr val="black"/>
                </a:solidFill>
                <a:latin typeface="Times New Roman" pitchFamily="18" charset="0"/>
                <a:cs typeface="Arial" pitchFamily="34" charset="0"/>
              </a:rPr>
              <a:t>   Angioedema	              4 (0.1)</a:t>
            </a:r>
            <a:endParaRPr lang="fa-IR" altLang="fa-IR" smtClean="0">
              <a:solidFill>
                <a:prstClr val="black"/>
              </a:solidFill>
              <a:latin typeface="Times New Roman" pitchFamily="18" charset="0"/>
              <a:cs typeface="Arial" pitchFamily="34" charset="0"/>
            </a:endParaRPr>
          </a:p>
        </p:txBody>
      </p:sp>
      <p:sp>
        <p:nvSpPr>
          <p:cNvPr id="3" name="Rounded Rectangle 2"/>
          <p:cNvSpPr/>
          <p:nvPr/>
        </p:nvSpPr>
        <p:spPr>
          <a:xfrm>
            <a:off x="152400" y="762000"/>
            <a:ext cx="3736975" cy="609600"/>
          </a:xfrm>
          <a:prstGeom prst="round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fa-IR">
              <a:solidFill>
                <a:prstClr val="black"/>
              </a:solidFill>
            </a:endParaRPr>
          </a:p>
        </p:txBody>
      </p:sp>
    </p:spTree>
    <p:extLst>
      <p:ext uri="{BB962C8B-B14F-4D97-AF65-F5344CB8AC3E}">
        <p14:creationId xmlns:p14="http://schemas.microsoft.com/office/powerpoint/2010/main" val="56989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0" y="304800"/>
            <a:ext cx="8229600" cy="847725"/>
          </a:xfrm>
        </p:spPr>
        <p:txBody>
          <a:bodyPr rtlCol="0">
            <a:normAutofit/>
          </a:bodyPr>
          <a:lstStyle/>
          <a:p>
            <a:pPr eaLnBrk="1" fontAlgn="auto" hangingPunct="1">
              <a:spcAft>
                <a:spcPts val="0"/>
              </a:spcAft>
              <a:defRPr/>
            </a:pPr>
            <a:r>
              <a:rPr lang="fa-IR" altLang="fa-IR" dirty="0">
                <a:solidFill>
                  <a:schemeClr val="tx1"/>
                </a:solidFill>
                <a:cs typeface="B Titr" panose="00000700000000000000" pitchFamily="2" charset="-78"/>
              </a:rPr>
              <a:t>تظاهرات بالینی: </a:t>
            </a:r>
            <a:r>
              <a:rPr lang="fa-IR" altLang="fa-IR" dirty="0" smtClean="0">
                <a:solidFill>
                  <a:schemeClr val="tx1"/>
                </a:solidFill>
                <a:cs typeface="B Titr" panose="00000700000000000000" pitchFamily="2" charset="-78"/>
              </a:rPr>
              <a:t>بر اساس زمان </a:t>
            </a:r>
            <a:r>
              <a:rPr lang="fa-IR" altLang="fa-IR" dirty="0">
                <a:solidFill>
                  <a:schemeClr val="tx1"/>
                </a:solidFill>
                <a:cs typeface="B Titr" panose="00000700000000000000" pitchFamily="2" charset="-78"/>
              </a:rPr>
              <a:t>ظهور</a:t>
            </a:r>
            <a:endParaRPr lang="en-US" altLang="fa-IR" dirty="0">
              <a:solidFill>
                <a:schemeClr val="tx1"/>
              </a:solidFill>
              <a:cs typeface="B Titr" panose="00000700000000000000" pitchFamily="2" charset="-78"/>
            </a:endParaRPr>
          </a:p>
        </p:txBody>
      </p:sp>
      <p:sp>
        <p:nvSpPr>
          <p:cNvPr id="20483" name="Rectangle 3"/>
          <p:cNvSpPr>
            <a:spLocks noGrp="1" noChangeArrowheads="1"/>
          </p:cNvSpPr>
          <p:nvPr>
            <p:ph idx="1"/>
          </p:nvPr>
        </p:nvSpPr>
        <p:spPr>
          <a:xfrm>
            <a:off x="-762000" y="1676400"/>
            <a:ext cx="8229600" cy="5373687"/>
          </a:xfrm>
        </p:spPr>
        <p:txBody>
          <a:bodyPr/>
          <a:lstStyle/>
          <a:p>
            <a:pPr algn="r" eaLnBrk="1" hangingPunct="1">
              <a:lnSpc>
                <a:spcPct val="90000"/>
              </a:lnSpc>
              <a:defRPr/>
            </a:pPr>
            <a:r>
              <a:rPr lang="fa-IR" altLang="fa-IR" sz="2000" dirty="0">
                <a:solidFill>
                  <a:srgbClr val="C00000"/>
                </a:solidFill>
                <a:cs typeface="B Titr" panose="00000700000000000000" pitchFamily="2" charset="-78"/>
              </a:rPr>
              <a:t>گزارش ها نشان می دهد که</a:t>
            </a:r>
            <a:r>
              <a:rPr lang="fa-IR" altLang="fa-IR" sz="2000" dirty="0" smtClean="0">
                <a:solidFill>
                  <a:srgbClr val="C00000"/>
                </a:solidFill>
                <a:cs typeface="B Titr" panose="00000700000000000000" pitchFamily="2" charset="-78"/>
              </a:rPr>
              <a:t>:</a:t>
            </a:r>
          </a:p>
          <a:p>
            <a:pPr marL="0" indent="0" algn="r" eaLnBrk="1" hangingPunct="1">
              <a:lnSpc>
                <a:spcPct val="90000"/>
              </a:lnSpc>
              <a:buNone/>
              <a:defRPr/>
            </a:pPr>
            <a:endParaRPr lang="en-US" altLang="fa-IR" dirty="0">
              <a:solidFill>
                <a:schemeClr val="tx1"/>
              </a:solidFill>
              <a:cs typeface="B Titr" panose="00000700000000000000" pitchFamily="2" charset="-78"/>
            </a:endParaRPr>
          </a:p>
          <a:p>
            <a:pPr algn="r" eaLnBrk="1" hangingPunct="1">
              <a:lnSpc>
                <a:spcPct val="90000"/>
              </a:lnSpc>
              <a:defRPr/>
            </a:pPr>
            <a:r>
              <a:rPr lang="fa-IR" altLang="fa-IR" dirty="0" smtClean="0">
                <a:solidFill>
                  <a:schemeClr val="tx1"/>
                </a:solidFill>
                <a:cs typeface="B Titr" panose="00000700000000000000" pitchFamily="2" charset="-78"/>
              </a:rPr>
              <a:t>کاهش فشار خون و کاهش ضربان قلب (برادی کاردی)</a:t>
            </a:r>
            <a:r>
              <a:rPr lang="en-US" altLang="fa-IR" dirty="0" smtClean="0">
                <a:solidFill>
                  <a:schemeClr val="tx1"/>
                </a:solidFill>
                <a:cs typeface="B Titr" panose="00000700000000000000" pitchFamily="2" charset="-78"/>
              </a:rPr>
              <a:t>: </a:t>
            </a:r>
            <a:r>
              <a:rPr lang="fa-IR" altLang="fa-IR" dirty="0" smtClean="0">
                <a:solidFill>
                  <a:schemeClr val="tx1"/>
                </a:solidFill>
                <a:cs typeface="B Titr" panose="00000700000000000000" pitchFamily="2" charset="-78"/>
              </a:rPr>
              <a:t>1 تا 2 ساعت پس از گزش</a:t>
            </a:r>
            <a:endParaRPr lang="en-US" altLang="fa-IR" dirty="0">
              <a:solidFill>
                <a:schemeClr val="tx1"/>
              </a:solidFill>
              <a:cs typeface="B Titr" panose="00000700000000000000" pitchFamily="2" charset="-78"/>
            </a:endParaRPr>
          </a:p>
          <a:p>
            <a:pPr algn="r" eaLnBrk="1" hangingPunct="1">
              <a:lnSpc>
                <a:spcPct val="90000"/>
              </a:lnSpc>
              <a:defRPr/>
            </a:pPr>
            <a:r>
              <a:rPr lang="fa-IR" altLang="fa-IR" dirty="0" smtClean="0">
                <a:solidFill>
                  <a:schemeClr val="tx1"/>
                </a:solidFill>
                <a:cs typeface="B Titr" panose="00000700000000000000" pitchFamily="2" charset="-78"/>
              </a:rPr>
              <a:t>افزایش ضربان قلب( تاکیکاردی) : 4 ساعت پس از گزش</a:t>
            </a:r>
            <a:endParaRPr lang="en-US" altLang="fa-IR" dirty="0" smtClean="0">
              <a:solidFill>
                <a:schemeClr val="tx1"/>
              </a:solidFill>
              <a:cs typeface="B Titr" panose="00000700000000000000" pitchFamily="2" charset="-78"/>
            </a:endParaRPr>
          </a:p>
          <a:p>
            <a:pPr marL="0" indent="0" algn="r" eaLnBrk="1" hangingPunct="1">
              <a:lnSpc>
                <a:spcPct val="90000"/>
              </a:lnSpc>
              <a:buFont typeface="Wingdings 3" pitchFamily="18" charset="2"/>
              <a:buNone/>
              <a:defRPr/>
            </a:pPr>
            <a:r>
              <a:rPr lang="fa-IR" altLang="fa-IR" dirty="0" smtClean="0">
                <a:solidFill>
                  <a:schemeClr val="tx1"/>
                </a:solidFill>
                <a:cs typeface="B Titr" panose="00000700000000000000" pitchFamily="2" charset="-78"/>
              </a:rPr>
              <a:t>افزایش فشار خون : 4تا 8 ساعت پس از گزش</a:t>
            </a:r>
            <a:r>
              <a:rPr lang="en-US" altLang="fa-IR" dirty="0" smtClean="0">
                <a:solidFill>
                  <a:schemeClr val="tx1"/>
                </a:solidFill>
                <a:cs typeface="B Titr" panose="00000700000000000000" pitchFamily="2" charset="-78"/>
              </a:rPr>
              <a:t> </a:t>
            </a:r>
          </a:p>
          <a:p>
            <a:pPr eaLnBrk="1" hangingPunct="1">
              <a:lnSpc>
                <a:spcPct val="90000"/>
              </a:lnSpc>
              <a:defRPr/>
            </a:pPr>
            <a:r>
              <a:rPr lang="fa-IR" altLang="fa-IR" dirty="0">
                <a:solidFill>
                  <a:schemeClr val="tx1"/>
                </a:solidFill>
                <a:cs typeface="B Titr" panose="00000700000000000000" pitchFamily="2" charset="-78"/>
              </a:rPr>
              <a:t>از دست دادن مایعات به علت استفراغ، بزاق و عرق کردن</a:t>
            </a:r>
            <a:endParaRPr lang="en-US" altLang="fa-IR" dirty="0" smtClean="0">
              <a:solidFill>
                <a:schemeClr val="tx1"/>
              </a:solidFill>
              <a:cs typeface="B Titr" panose="00000700000000000000" pitchFamily="2" charset="-78"/>
            </a:endParaRPr>
          </a:p>
          <a:p>
            <a:pPr algn="r" eaLnBrk="1" hangingPunct="1">
              <a:lnSpc>
                <a:spcPct val="90000"/>
              </a:lnSpc>
              <a:defRPr/>
            </a:pPr>
            <a:r>
              <a:rPr lang="fa-IR" altLang="fa-IR" dirty="0" smtClean="0">
                <a:solidFill>
                  <a:schemeClr val="tx1"/>
                </a:solidFill>
                <a:cs typeface="B Titr" panose="00000700000000000000" pitchFamily="2" charset="-78"/>
              </a:rPr>
              <a:t>ادم ریوی 3 ساعت پس از گزش</a:t>
            </a:r>
            <a:endParaRPr lang="en-US" altLang="fa-IR" dirty="0" smtClean="0">
              <a:solidFill>
                <a:schemeClr val="tx1"/>
              </a:solidFill>
              <a:cs typeface="B Titr" panose="00000700000000000000" pitchFamily="2" charset="-78"/>
            </a:endParaRPr>
          </a:p>
          <a:p>
            <a:pPr eaLnBrk="1" hangingPunct="1">
              <a:lnSpc>
                <a:spcPct val="90000"/>
              </a:lnSpc>
              <a:defRPr/>
            </a:pPr>
            <a:r>
              <a:rPr lang="fa-IR" altLang="fa-IR" dirty="0">
                <a:solidFill>
                  <a:schemeClr val="tx1"/>
                </a:solidFill>
                <a:cs typeface="B Titr" panose="00000700000000000000" pitchFamily="2" charset="-78"/>
              </a:rPr>
              <a:t>انسفالوپاتی، </a:t>
            </a:r>
            <a:r>
              <a:rPr lang="fa-IR" altLang="fa-IR" dirty="0" smtClean="0">
                <a:solidFill>
                  <a:schemeClr val="tx1"/>
                </a:solidFill>
                <a:cs typeface="B Titr" panose="00000700000000000000" pitchFamily="2" charset="-78"/>
              </a:rPr>
              <a:t>تشنج</a:t>
            </a:r>
            <a:r>
              <a:rPr lang="en-US" altLang="fa-IR" dirty="0" smtClean="0">
                <a:solidFill>
                  <a:schemeClr val="tx1"/>
                </a:solidFill>
                <a:cs typeface="B Titr" panose="00000700000000000000" pitchFamily="2" charset="-78"/>
              </a:rPr>
              <a:t> </a:t>
            </a:r>
            <a:r>
              <a:rPr lang="fa-IR" altLang="fa-IR" dirty="0" smtClean="0">
                <a:solidFill>
                  <a:schemeClr val="tx1"/>
                </a:solidFill>
                <a:cs typeface="B Titr" panose="00000700000000000000" pitchFamily="2" charset="-78"/>
              </a:rPr>
              <a:t> : 1 تا 2 ساعت پس از گزش</a:t>
            </a:r>
            <a:endParaRPr lang="en-US" altLang="fa-IR" dirty="0" smtClean="0">
              <a:solidFill>
                <a:schemeClr val="tx1"/>
              </a:solidFill>
              <a:cs typeface="B Titr" panose="00000700000000000000" pitchFamily="2" charset="-78"/>
            </a:endParaRPr>
          </a:p>
          <a:p>
            <a:pPr marL="0" indent="0" algn="r" eaLnBrk="1" hangingPunct="1">
              <a:lnSpc>
                <a:spcPct val="90000"/>
              </a:lnSpc>
              <a:buNone/>
              <a:defRPr/>
            </a:pPr>
            <a:endParaRPr lang="en-US" altLang="fa-IR" dirty="0" smtClean="0">
              <a:solidFill>
                <a:schemeClr val="tx1"/>
              </a:solidFill>
              <a:cs typeface="B Titr" panose="00000700000000000000" pitchFamily="2" charset="-78"/>
            </a:endParaRPr>
          </a:p>
          <a:p>
            <a:pPr algn="r" eaLnBrk="1" hangingPunct="1">
              <a:lnSpc>
                <a:spcPct val="90000"/>
              </a:lnSpc>
              <a:defRPr/>
            </a:pPr>
            <a:endParaRPr lang="en-US" altLang="fa-IR" dirty="0" smtClean="0">
              <a:solidFill>
                <a:schemeClr val="tx1"/>
              </a:solidFill>
              <a:cs typeface="B Titr" panose="00000700000000000000" pitchFamily="2" charset="-78"/>
            </a:endParaRPr>
          </a:p>
        </p:txBody>
      </p:sp>
    </p:spTree>
    <p:extLst>
      <p:ext uri="{BB962C8B-B14F-4D97-AF65-F5344CB8AC3E}">
        <p14:creationId xmlns:p14="http://schemas.microsoft.com/office/powerpoint/2010/main" val="67397167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eaLnBrk="1" hangingPunct="1"/>
            <a:r>
              <a:rPr lang="fa-IR" altLang="fa-IR" dirty="0" smtClean="0">
                <a:solidFill>
                  <a:schemeClr val="tx1"/>
                </a:solidFill>
                <a:cs typeface="B Titr" panose="00000700000000000000" pitchFamily="2" charset="-78"/>
              </a:rPr>
              <a:t>کمک های اولیه در عقرب گزیدگی</a:t>
            </a:r>
            <a:endParaRPr lang="en-US" altLang="fa-IR" dirty="0" smtClean="0">
              <a:solidFill>
                <a:schemeClr val="tx1"/>
              </a:solidFill>
              <a:cs typeface="B Titr" panose="00000700000000000000" pitchFamily="2" charset="-78"/>
            </a:endParaRPr>
          </a:p>
        </p:txBody>
      </p:sp>
      <p:sp>
        <p:nvSpPr>
          <p:cNvPr id="57347" name="Rectangle 3"/>
          <p:cNvSpPr>
            <a:spLocks noGrp="1" noChangeArrowheads="1"/>
          </p:cNvSpPr>
          <p:nvPr>
            <p:ph idx="1"/>
          </p:nvPr>
        </p:nvSpPr>
        <p:spPr>
          <a:xfrm>
            <a:off x="395288" y="1930400"/>
            <a:ext cx="7202487" cy="4738688"/>
          </a:xfrm>
        </p:spPr>
        <p:txBody>
          <a:bodyPr rtlCol="0">
            <a:normAutofit/>
          </a:bodyPr>
          <a:lstStyle/>
          <a:p>
            <a:pPr algn="r" eaLnBrk="1" fontAlgn="auto" hangingPunct="1">
              <a:lnSpc>
                <a:spcPct val="80000"/>
              </a:lnSpc>
              <a:spcAft>
                <a:spcPts val="0"/>
              </a:spcAft>
              <a:buFont typeface="Wingdings" panose="05000000000000000000" pitchFamily="2" charset="2"/>
              <a:buNone/>
              <a:defRPr/>
            </a:pPr>
            <a:r>
              <a:rPr lang="fa-IR" altLang="fa-IR" sz="2800" dirty="0" smtClean="0">
                <a:solidFill>
                  <a:schemeClr val="tx1">
                    <a:lumMod val="75000"/>
                    <a:lumOff val="25000"/>
                  </a:schemeClr>
                </a:solidFill>
                <a:cs typeface="B Titr" panose="00000700000000000000" pitchFamily="2" charset="-78"/>
              </a:rPr>
              <a:t>حفظ آرامش</a:t>
            </a:r>
            <a:endParaRPr lang="en-US" altLang="fa-IR" sz="2800" dirty="0">
              <a:solidFill>
                <a:schemeClr val="tx1">
                  <a:lumMod val="75000"/>
                  <a:lumOff val="25000"/>
                </a:schemeClr>
              </a:solidFill>
              <a:cs typeface="B Titr" panose="00000700000000000000" pitchFamily="2" charset="-78"/>
            </a:endParaRPr>
          </a:p>
          <a:p>
            <a:pPr algn="r" eaLnBrk="1" fontAlgn="auto" hangingPunct="1">
              <a:lnSpc>
                <a:spcPct val="80000"/>
              </a:lnSpc>
              <a:spcAft>
                <a:spcPts val="0"/>
              </a:spcAft>
              <a:buFont typeface="Wingdings" panose="05000000000000000000" pitchFamily="2" charset="2"/>
              <a:buNone/>
              <a:defRPr/>
            </a:pPr>
            <a:r>
              <a:rPr lang="fa-IR" altLang="fa-IR" sz="2800" dirty="0" smtClean="0">
                <a:solidFill>
                  <a:schemeClr val="tx1">
                    <a:lumMod val="75000"/>
                    <a:lumOff val="25000"/>
                  </a:schemeClr>
                </a:solidFill>
                <a:cs typeface="B Titr" panose="00000700000000000000" pitchFamily="2" charset="-78"/>
              </a:rPr>
              <a:t>درخواست کمک</a:t>
            </a:r>
            <a:endParaRPr lang="en-US" altLang="fa-IR" sz="2800" dirty="0">
              <a:solidFill>
                <a:schemeClr val="tx1">
                  <a:lumMod val="75000"/>
                  <a:lumOff val="25000"/>
                </a:schemeClr>
              </a:solidFill>
              <a:cs typeface="B Titr" panose="00000700000000000000" pitchFamily="2" charset="-78"/>
            </a:endParaRPr>
          </a:p>
          <a:p>
            <a:pPr algn="r" eaLnBrk="1" fontAlgn="auto" hangingPunct="1">
              <a:lnSpc>
                <a:spcPct val="80000"/>
              </a:lnSpc>
              <a:spcAft>
                <a:spcPts val="0"/>
              </a:spcAft>
              <a:buFont typeface="Wingdings" panose="05000000000000000000" pitchFamily="2" charset="2"/>
              <a:buNone/>
              <a:defRPr/>
            </a:pPr>
            <a:r>
              <a:rPr lang="fa-IR" altLang="fa-IR" sz="2800" dirty="0" smtClean="0">
                <a:solidFill>
                  <a:schemeClr val="tx1">
                    <a:lumMod val="75000"/>
                    <a:lumOff val="25000"/>
                  </a:schemeClr>
                </a:solidFill>
                <a:cs typeface="B Titr" panose="00000700000000000000" pitchFamily="2" charset="-78"/>
              </a:rPr>
              <a:t>تمیز کردن زخم</a:t>
            </a:r>
            <a:endParaRPr lang="en-US" altLang="fa-IR" sz="2800" dirty="0">
              <a:solidFill>
                <a:schemeClr val="tx1">
                  <a:lumMod val="75000"/>
                  <a:lumOff val="25000"/>
                </a:schemeClr>
              </a:solidFill>
              <a:cs typeface="B Titr" panose="00000700000000000000" pitchFamily="2" charset="-78"/>
            </a:endParaRPr>
          </a:p>
          <a:p>
            <a:pPr algn="r" eaLnBrk="1" fontAlgn="auto" hangingPunct="1">
              <a:lnSpc>
                <a:spcPct val="80000"/>
              </a:lnSpc>
              <a:spcAft>
                <a:spcPts val="0"/>
              </a:spcAft>
              <a:buFont typeface="Wingdings" panose="05000000000000000000" pitchFamily="2" charset="2"/>
              <a:buNone/>
              <a:defRPr/>
            </a:pPr>
            <a:r>
              <a:rPr lang="fa-IR" altLang="fa-IR" sz="2800" dirty="0" smtClean="0">
                <a:solidFill>
                  <a:schemeClr val="tx1">
                    <a:lumMod val="75000"/>
                    <a:lumOff val="25000"/>
                  </a:schemeClr>
                </a:solidFill>
                <a:cs typeface="B Titr" panose="00000700000000000000" pitchFamily="2" charset="-78"/>
              </a:rPr>
              <a:t>مثبت فکر کردن</a:t>
            </a:r>
            <a:endParaRPr lang="en-US" altLang="fa-IR" sz="2800" dirty="0">
              <a:solidFill>
                <a:schemeClr val="tx1">
                  <a:lumMod val="75000"/>
                  <a:lumOff val="25000"/>
                </a:schemeClr>
              </a:solidFill>
              <a:cs typeface="B Titr" panose="00000700000000000000" pitchFamily="2" charset="-78"/>
            </a:endParaRPr>
          </a:p>
          <a:p>
            <a:pPr algn="r" eaLnBrk="1" fontAlgn="auto" hangingPunct="1">
              <a:lnSpc>
                <a:spcPct val="80000"/>
              </a:lnSpc>
              <a:spcAft>
                <a:spcPts val="0"/>
              </a:spcAft>
              <a:buFont typeface="Wingdings" panose="05000000000000000000" pitchFamily="2" charset="2"/>
              <a:buNone/>
              <a:defRPr/>
            </a:pPr>
            <a:r>
              <a:rPr lang="fa-IR" altLang="fa-IR" sz="2800" dirty="0" smtClean="0">
                <a:solidFill>
                  <a:schemeClr val="tx1">
                    <a:lumMod val="75000"/>
                    <a:lumOff val="25000"/>
                  </a:schemeClr>
                </a:solidFill>
                <a:cs typeface="B Titr" panose="00000700000000000000" pitchFamily="2" charset="-78"/>
              </a:rPr>
              <a:t>به محل گزش خود دست نزنید</a:t>
            </a:r>
            <a:endParaRPr lang="en-US" altLang="fa-IR" sz="2800" dirty="0">
              <a:solidFill>
                <a:schemeClr val="tx1">
                  <a:lumMod val="75000"/>
                  <a:lumOff val="25000"/>
                </a:schemeClr>
              </a:solidFill>
              <a:cs typeface="B Titr" panose="00000700000000000000" pitchFamily="2" charset="-78"/>
            </a:endParaRPr>
          </a:p>
          <a:p>
            <a:pPr eaLnBrk="1" fontAlgn="auto" hangingPunct="1">
              <a:lnSpc>
                <a:spcPct val="80000"/>
              </a:lnSpc>
              <a:spcAft>
                <a:spcPts val="0"/>
              </a:spcAft>
              <a:buNone/>
              <a:defRPr/>
            </a:pPr>
            <a:r>
              <a:rPr lang="fa-IR" altLang="fa-IR" sz="2800" dirty="0">
                <a:solidFill>
                  <a:schemeClr val="tx1">
                    <a:lumMod val="75000"/>
                    <a:lumOff val="25000"/>
                  </a:schemeClr>
                </a:solidFill>
                <a:cs typeface="B Titr" panose="00000700000000000000" pitchFamily="2" charset="-78"/>
              </a:rPr>
              <a:t>مواد مخدر قوی مانند مورفین را </a:t>
            </a:r>
            <a:r>
              <a:rPr lang="fa-IR" altLang="fa-IR" sz="2800" dirty="0" smtClean="0">
                <a:solidFill>
                  <a:schemeClr val="tx1">
                    <a:lumMod val="75000"/>
                    <a:lumOff val="25000"/>
                  </a:schemeClr>
                </a:solidFill>
                <a:cs typeface="B Titr" panose="00000700000000000000" pitchFamily="2" charset="-78"/>
              </a:rPr>
              <a:t>مصرف نکنید</a:t>
            </a:r>
          </a:p>
          <a:p>
            <a:pPr eaLnBrk="1" fontAlgn="auto" hangingPunct="1">
              <a:lnSpc>
                <a:spcPct val="80000"/>
              </a:lnSpc>
              <a:spcAft>
                <a:spcPts val="0"/>
              </a:spcAft>
              <a:buNone/>
              <a:defRPr/>
            </a:pPr>
            <a:r>
              <a:rPr lang="fa-IR" altLang="fa-IR" sz="2800" dirty="0" smtClean="0">
                <a:solidFill>
                  <a:schemeClr val="tx1">
                    <a:lumMod val="75000"/>
                    <a:lumOff val="25000"/>
                  </a:schemeClr>
                </a:solidFill>
                <a:cs typeface="B Titr" panose="00000700000000000000" pitchFamily="2" charset="-78"/>
              </a:rPr>
              <a:t>الکل مصرف نکنید</a:t>
            </a:r>
            <a:endParaRPr lang="en-US" altLang="fa-IR" sz="2800" dirty="0">
              <a:solidFill>
                <a:schemeClr val="tx1">
                  <a:lumMod val="75000"/>
                  <a:lumOff val="25000"/>
                </a:schemeClr>
              </a:solidFill>
              <a:cs typeface="B Titr" panose="00000700000000000000" pitchFamily="2" charset="-78"/>
            </a:endParaRPr>
          </a:p>
          <a:p>
            <a:pPr algn="r" eaLnBrk="1" fontAlgn="auto" hangingPunct="1">
              <a:lnSpc>
                <a:spcPct val="80000"/>
              </a:lnSpc>
              <a:spcAft>
                <a:spcPts val="0"/>
              </a:spcAft>
              <a:buFont typeface="Wingdings" panose="05000000000000000000" pitchFamily="2" charset="2"/>
              <a:buNone/>
              <a:defRPr/>
            </a:pPr>
            <a:r>
              <a:rPr lang="fa-IR" altLang="fa-IR" sz="2800" dirty="0" smtClean="0">
                <a:solidFill>
                  <a:schemeClr val="tx1">
                    <a:lumMod val="75000"/>
                    <a:lumOff val="25000"/>
                  </a:schemeClr>
                </a:solidFill>
                <a:cs typeface="B Titr" panose="00000700000000000000" pitchFamily="2" charset="-78"/>
              </a:rPr>
              <a:t>مسکن موضعی لیدوکائین مفید است</a:t>
            </a:r>
            <a:endParaRPr lang="en-US" altLang="fa-IR" sz="2800" dirty="0" smtClean="0">
              <a:solidFill>
                <a:schemeClr val="tx1">
                  <a:lumMod val="75000"/>
                  <a:lumOff val="25000"/>
                </a:schemeClr>
              </a:solidFill>
              <a:cs typeface="B Titr" panose="00000700000000000000" pitchFamily="2" charset="-78"/>
            </a:endParaRPr>
          </a:p>
          <a:p>
            <a:pPr eaLnBrk="1" fontAlgn="auto" hangingPunct="1">
              <a:lnSpc>
                <a:spcPct val="80000"/>
              </a:lnSpc>
              <a:spcAft>
                <a:spcPts val="0"/>
              </a:spcAft>
              <a:buNone/>
              <a:defRPr/>
            </a:pPr>
            <a:r>
              <a:rPr lang="fa-IR" altLang="fa-IR" sz="2800" dirty="0" smtClean="0">
                <a:solidFill>
                  <a:schemeClr val="tx1">
                    <a:lumMod val="75000"/>
                    <a:lumOff val="25000"/>
                  </a:schemeClr>
                </a:solidFill>
                <a:cs typeface="B Titr" panose="00000700000000000000" pitchFamily="2" charset="-78"/>
              </a:rPr>
              <a:t>بانداژ </a:t>
            </a:r>
            <a:r>
              <a:rPr lang="fa-IR" altLang="fa-IR" sz="2800" dirty="0">
                <a:solidFill>
                  <a:schemeClr val="tx1">
                    <a:lumMod val="75000"/>
                    <a:lumOff val="25000"/>
                  </a:schemeClr>
                </a:solidFill>
                <a:cs typeface="B Titr" panose="00000700000000000000" pitchFamily="2" charset="-78"/>
              </a:rPr>
              <a:t>کم فشار ممکن است سودمند </a:t>
            </a:r>
            <a:r>
              <a:rPr lang="fa-IR" altLang="fa-IR" sz="2800" dirty="0" smtClean="0">
                <a:solidFill>
                  <a:schemeClr val="tx1">
                    <a:lumMod val="75000"/>
                    <a:lumOff val="25000"/>
                  </a:schemeClr>
                </a:solidFill>
                <a:cs typeface="B Titr" panose="00000700000000000000" pitchFamily="2" charset="-78"/>
              </a:rPr>
              <a:t>باشد</a:t>
            </a:r>
          </a:p>
          <a:p>
            <a:pPr eaLnBrk="1" fontAlgn="auto" hangingPunct="1">
              <a:lnSpc>
                <a:spcPct val="80000"/>
              </a:lnSpc>
              <a:spcAft>
                <a:spcPts val="0"/>
              </a:spcAft>
              <a:buNone/>
              <a:defRPr/>
            </a:pPr>
            <a:r>
              <a:rPr lang="fa-IR" altLang="fa-IR" sz="2800" dirty="0" smtClean="0">
                <a:solidFill>
                  <a:schemeClr val="tx1">
                    <a:lumMod val="75000"/>
                    <a:lumOff val="25000"/>
                  </a:schemeClr>
                </a:solidFill>
                <a:cs typeface="B Titr" panose="00000700000000000000" pitchFamily="2" charset="-78"/>
              </a:rPr>
              <a:t>حرکت ندادن عضو گزیده شده می تواند موثر باشد</a:t>
            </a:r>
            <a:endParaRPr lang="en-US" altLang="fa-IR" sz="2800" dirty="0">
              <a:solidFill>
                <a:schemeClr val="tx1">
                  <a:lumMod val="75000"/>
                  <a:lumOff val="25000"/>
                </a:schemeClr>
              </a:solidFill>
              <a:cs typeface="B Titr" panose="00000700000000000000" pitchFamily="2" charset="-78"/>
            </a:endParaRPr>
          </a:p>
        </p:txBody>
      </p:sp>
    </p:spTree>
    <p:extLst>
      <p:ext uri="{BB962C8B-B14F-4D97-AF65-F5344CB8AC3E}">
        <p14:creationId xmlns:p14="http://schemas.microsoft.com/office/powerpoint/2010/main" val="38507139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219200"/>
            <a:ext cx="6172200" cy="2895600"/>
          </a:xfrm>
          <a:solidFill>
            <a:schemeClr val="accent1">
              <a:lumMod val="20000"/>
              <a:lumOff val="80000"/>
            </a:schemeClr>
          </a:solidFill>
        </p:spPr>
        <p:txBody>
          <a:bodyPr anchor="ctr">
            <a:normAutofit/>
          </a:bodyPr>
          <a:lstStyle/>
          <a:p>
            <a:pPr algn="ctr" rtl="1">
              <a:lnSpc>
                <a:spcPct val="150000"/>
              </a:lnSpc>
            </a:pPr>
            <a:r>
              <a:rPr lang="ar-SA" sz="4000" dirty="0">
                <a:cs typeface="B Titr" panose="00000700000000000000" pitchFamily="2" charset="-78"/>
              </a:rPr>
              <a:t>پيشگيری از </a:t>
            </a:r>
            <a:r>
              <a:rPr lang="fa-IR" sz="4000" dirty="0" smtClean="0">
                <a:cs typeface="B Titr" panose="00000700000000000000" pitchFamily="2" charset="-78"/>
              </a:rPr>
              <a:t>عقرب </a:t>
            </a:r>
            <a:r>
              <a:rPr lang="ar-SA" sz="4000" dirty="0" smtClean="0">
                <a:cs typeface="B Titr" panose="00000700000000000000" pitchFamily="2" charset="-78"/>
              </a:rPr>
              <a:t>گزیدگی</a:t>
            </a:r>
            <a:endParaRPr lang="en-US" sz="4000" dirty="0">
              <a:cs typeface="B Titr" pitchFamily="2" charset="-78"/>
            </a:endParaRPr>
          </a:p>
        </p:txBody>
      </p:sp>
    </p:spTree>
    <p:extLst>
      <p:ext uri="{BB962C8B-B14F-4D97-AF65-F5344CB8AC3E}">
        <p14:creationId xmlns:p14="http://schemas.microsoft.com/office/powerpoint/2010/main" val="1610745066"/>
      </p:ext>
    </p:extLst>
  </p:cSld>
  <p:clrMapOvr>
    <a:masterClrMapping/>
  </p:clrMapOvr>
  <p:transition>
    <p:wedg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fa-IR" altLang="fa-IR" sz="4000" dirty="0" smtClean="0">
                <a:solidFill>
                  <a:schemeClr val="tx1"/>
                </a:solidFill>
                <a:cs typeface="B Titr" panose="00000700000000000000" pitchFamily="2" charset="-78"/>
              </a:rPr>
              <a:t>پیشگیری</a:t>
            </a:r>
            <a:endParaRPr lang="en-US" altLang="fa-IR" sz="4000" dirty="0" smtClean="0">
              <a:solidFill>
                <a:schemeClr val="tx1"/>
              </a:solidFill>
              <a:cs typeface="B Titr" panose="00000700000000000000" pitchFamily="2" charset="-78"/>
            </a:endParaRPr>
          </a:p>
        </p:txBody>
      </p:sp>
      <p:sp>
        <p:nvSpPr>
          <p:cNvPr id="10243" name="Rectangle 3"/>
          <p:cNvSpPr>
            <a:spLocks noGrp="1" noChangeArrowheads="1"/>
          </p:cNvSpPr>
          <p:nvPr>
            <p:ph idx="1"/>
          </p:nvPr>
        </p:nvSpPr>
        <p:spPr>
          <a:xfrm>
            <a:off x="228600" y="1981200"/>
            <a:ext cx="7391400" cy="3881437"/>
          </a:xfrm>
        </p:spPr>
        <p:txBody>
          <a:bodyPr rtlCol="0">
            <a:noAutofit/>
          </a:bodyPr>
          <a:lstStyle/>
          <a:p>
            <a:pPr algn="r" eaLnBrk="1" fontAlgn="auto" hangingPunct="1">
              <a:lnSpc>
                <a:spcPct val="80000"/>
              </a:lnSpc>
              <a:spcAft>
                <a:spcPts val="0"/>
              </a:spcAft>
              <a:buFont typeface="Wingdings 3" charset="2"/>
              <a:buChar char=""/>
              <a:defRPr/>
            </a:pPr>
            <a:endParaRPr lang="en-US" altLang="fa-IR" sz="1200" dirty="0">
              <a:solidFill>
                <a:schemeClr val="tx1"/>
              </a:solidFill>
            </a:endParaRPr>
          </a:p>
          <a:p>
            <a:pPr algn="r" eaLnBrk="1" fontAlgn="auto" hangingPunct="1">
              <a:lnSpc>
                <a:spcPct val="80000"/>
              </a:lnSpc>
              <a:spcAft>
                <a:spcPts val="0"/>
              </a:spcAft>
              <a:buFont typeface="Wingdings 3" charset="2"/>
              <a:buChar char=""/>
              <a:defRPr/>
            </a:pPr>
            <a:r>
              <a:rPr lang="fa-IR" altLang="fa-IR" sz="2000" dirty="0" smtClean="0">
                <a:solidFill>
                  <a:schemeClr val="tx1"/>
                </a:solidFill>
              </a:rPr>
              <a:t>جمع آوری آوار و زباله ها</a:t>
            </a:r>
            <a:endParaRPr lang="en-US" altLang="fa-IR" sz="2000" dirty="0">
              <a:solidFill>
                <a:schemeClr val="tx1"/>
              </a:solidFill>
            </a:endParaRPr>
          </a:p>
          <a:p>
            <a:pPr algn="r" eaLnBrk="1" fontAlgn="auto" hangingPunct="1">
              <a:lnSpc>
                <a:spcPct val="80000"/>
              </a:lnSpc>
              <a:spcAft>
                <a:spcPts val="0"/>
              </a:spcAft>
              <a:buFont typeface="Wingdings 3" charset="2"/>
              <a:buChar char=""/>
              <a:defRPr/>
            </a:pPr>
            <a:r>
              <a:rPr lang="fa-IR" altLang="fa-IR" sz="2000" dirty="0" smtClean="0">
                <a:solidFill>
                  <a:schemeClr val="tx1"/>
                </a:solidFill>
              </a:rPr>
              <a:t>چکمه </a:t>
            </a:r>
            <a:r>
              <a:rPr lang="fa-IR" altLang="fa-IR" sz="2000" dirty="0">
                <a:solidFill>
                  <a:schemeClr val="tx1"/>
                </a:solidFill>
              </a:rPr>
              <a:t>ها، لباس ها و ملافه ها را بررسی کنید</a:t>
            </a:r>
            <a:endParaRPr lang="en-US" altLang="fa-IR" sz="1400" dirty="0">
              <a:solidFill>
                <a:schemeClr val="tx1"/>
              </a:solidFill>
            </a:endParaRPr>
          </a:p>
          <a:p>
            <a:pPr algn="r" eaLnBrk="1" fontAlgn="auto" hangingPunct="1">
              <a:lnSpc>
                <a:spcPct val="80000"/>
              </a:lnSpc>
              <a:spcAft>
                <a:spcPts val="0"/>
              </a:spcAft>
              <a:buFont typeface="Wingdings 3" charset="2"/>
              <a:buChar char=""/>
              <a:defRPr/>
            </a:pPr>
            <a:r>
              <a:rPr lang="fa-IR" altLang="fa-IR" sz="2000" dirty="0">
                <a:solidFill>
                  <a:schemeClr val="tx1"/>
                </a:solidFill>
              </a:rPr>
              <a:t>هرگز به مکان هایی که </a:t>
            </a:r>
            <a:r>
              <a:rPr lang="fa-IR" altLang="fa-IR" sz="2000" dirty="0" smtClean="0">
                <a:solidFill>
                  <a:schemeClr val="tx1"/>
                </a:solidFill>
              </a:rPr>
              <a:t>توانایی دیدن آن را ندارید، دست خود را وارد نکنید</a:t>
            </a:r>
            <a:endParaRPr lang="en-US" altLang="fa-IR" sz="2000" dirty="0" smtClean="0">
              <a:solidFill>
                <a:schemeClr val="tx1"/>
              </a:solidFill>
            </a:endParaRPr>
          </a:p>
          <a:p>
            <a:pPr algn="r" eaLnBrk="1" fontAlgn="auto" hangingPunct="1">
              <a:lnSpc>
                <a:spcPct val="80000"/>
              </a:lnSpc>
              <a:spcAft>
                <a:spcPts val="0"/>
              </a:spcAft>
              <a:buFont typeface="Wingdings 3" charset="2"/>
              <a:buChar char=""/>
              <a:defRPr/>
            </a:pPr>
            <a:r>
              <a:rPr lang="fa-IR" altLang="fa-IR" sz="2000" dirty="0">
                <a:solidFill>
                  <a:schemeClr val="tx1"/>
                </a:solidFill>
              </a:rPr>
              <a:t>هرگز با </a:t>
            </a:r>
            <a:r>
              <a:rPr lang="fa-IR" altLang="fa-IR" sz="2000" dirty="0" smtClean="0">
                <a:solidFill>
                  <a:schemeClr val="tx1"/>
                </a:solidFill>
              </a:rPr>
              <a:t>پای برهنه راه نروید</a:t>
            </a:r>
          </a:p>
          <a:p>
            <a:pPr algn="r" eaLnBrk="1" fontAlgn="auto" hangingPunct="1">
              <a:lnSpc>
                <a:spcPct val="80000"/>
              </a:lnSpc>
              <a:spcAft>
                <a:spcPts val="0"/>
              </a:spcAft>
              <a:buFont typeface="Wingdings 3" charset="2"/>
              <a:buChar char=""/>
              <a:defRPr/>
            </a:pPr>
            <a:r>
              <a:rPr lang="fa-IR" altLang="fa-IR" sz="2000" dirty="0">
                <a:solidFill>
                  <a:schemeClr val="tx1"/>
                </a:solidFill>
              </a:rPr>
              <a:t>عقرب ها در مکان های تاریک مرطوب پنهان می شوند</a:t>
            </a:r>
            <a:r>
              <a:rPr lang="en-US" altLang="fa-IR" sz="2000" dirty="0" smtClean="0">
                <a:solidFill>
                  <a:schemeClr val="tx1"/>
                </a:solidFill>
              </a:rPr>
              <a:t> </a:t>
            </a:r>
            <a:endParaRPr lang="en-US" altLang="fa-IR" sz="2000" dirty="0">
              <a:solidFill>
                <a:schemeClr val="tx1"/>
              </a:solidFill>
            </a:endParaRPr>
          </a:p>
          <a:p>
            <a:pPr algn="r" eaLnBrk="1" fontAlgn="auto" hangingPunct="1">
              <a:lnSpc>
                <a:spcPct val="80000"/>
              </a:lnSpc>
              <a:spcAft>
                <a:spcPts val="0"/>
              </a:spcAft>
              <a:buFont typeface="Wingdings 3" charset="2"/>
              <a:buChar char=""/>
              <a:defRPr/>
            </a:pPr>
            <a:r>
              <a:rPr lang="fa-IR" altLang="fa-IR" sz="2000" dirty="0" smtClean="0">
                <a:solidFill>
                  <a:schemeClr val="tx1"/>
                </a:solidFill>
              </a:rPr>
              <a:t>از اسپری که با مواد زیر ساخته می شود جهت ورودی ساختمان و پله ها استفاده شود :</a:t>
            </a:r>
          </a:p>
          <a:p>
            <a:pPr algn="r" eaLnBrk="1" fontAlgn="auto" hangingPunct="1">
              <a:lnSpc>
                <a:spcPct val="80000"/>
              </a:lnSpc>
              <a:spcAft>
                <a:spcPts val="0"/>
              </a:spcAft>
              <a:buFont typeface="Wingdings 3" charset="2"/>
              <a:buChar char=""/>
              <a:defRPr/>
            </a:pPr>
            <a:r>
              <a:rPr lang="fa-IR" altLang="fa-IR" sz="2000" dirty="0" smtClean="0">
                <a:solidFill>
                  <a:schemeClr val="tx1"/>
                </a:solidFill>
              </a:rPr>
              <a:t>10% ددت + 0.2% پیرترین+2%کلر و روغن سوخته یا نفت</a:t>
            </a:r>
            <a:endParaRPr lang="en-US" altLang="fa-IR" sz="2000" dirty="0">
              <a:solidFill>
                <a:schemeClr val="tx1"/>
              </a:solidFill>
            </a:endParaRPr>
          </a:p>
          <a:p>
            <a:pPr algn="r" eaLnBrk="1" fontAlgn="auto" hangingPunct="1">
              <a:lnSpc>
                <a:spcPct val="80000"/>
              </a:lnSpc>
              <a:spcAft>
                <a:spcPts val="0"/>
              </a:spcAft>
              <a:buFont typeface="Wingdings 3" charset="2"/>
              <a:buChar char=""/>
              <a:defRPr/>
            </a:pPr>
            <a:endParaRPr lang="en-US" altLang="fa-IR" sz="2000" dirty="0">
              <a:solidFill>
                <a:schemeClr val="tx1"/>
              </a:solidFill>
            </a:endParaRPr>
          </a:p>
        </p:txBody>
      </p:sp>
    </p:spTree>
    <p:extLst>
      <p:ext uri="{BB962C8B-B14F-4D97-AF65-F5344CB8AC3E}">
        <p14:creationId xmlns:p14="http://schemas.microsoft.com/office/powerpoint/2010/main" val="25083415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extLst>
              <p:ext uri="{D42A27DB-BD31-4B8C-83A1-F6EECF244321}">
                <p14:modId xmlns:p14="http://schemas.microsoft.com/office/powerpoint/2010/main" val="2321669901"/>
              </p:ext>
            </p:extLst>
          </p:nvPr>
        </p:nvGraphicFramePr>
        <p:xfrm>
          <a:off x="152398" y="1066800"/>
          <a:ext cx="8153401" cy="4495800"/>
        </p:xfrm>
        <a:graphic>
          <a:graphicData uri="http://schemas.openxmlformats.org/drawingml/2006/table">
            <a:tbl>
              <a:tblPr firstRow="1" bandRow="1">
                <a:tableStyleId>{5C22544A-7EE6-4342-B048-85BDC9FD1C3A}</a:tableStyleId>
              </a:tblPr>
              <a:tblGrid>
                <a:gridCol w="4420519">
                  <a:extLst>
                    <a:ext uri="{9D8B030D-6E8A-4147-A177-3AD203B41FA5}">
                      <a16:colId xmlns:a16="http://schemas.microsoft.com/office/drawing/2014/main" val="668772097"/>
                    </a:ext>
                  </a:extLst>
                </a:gridCol>
                <a:gridCol w="3732882">
                  <a:extLst>
                    <a:ext uri="{9D8B030D-6E8A-4147-A177-3AD203B41FA5}">
                      <a16:colId xmlns:a16="http://schemas.microsoft.com/office/drawing/2014/main" val="1419798890"/>
                    </a:ext>
                  </a:extLst>
                </a:gridCol>
              </a:tblGrid>
              <a:tr h="749300">
                <a:tc>
                  <a:txBody>
                    <a:bodyPr/>
                    <a:lstStyle/>
                    <a:p>
                      <a:pPr algn="r" rtl="1"/>
                      <a:r>
                        <a:rPr lang="fa-IR" sz="3200" dirty="0" smtClean="0">
                          <a:cs typeface="B Titr" panose="00000700000000000000" pitchFamily="2" charset="-78"/>
                        </a:rPr>
                        <a:t>مارهای غیرسمی</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1"/>
                      <a:r>
                        <a:rPr lang="fa-IR" sz="3200" dirty="0" smtClean="0">
                          <a:cs typeface="B Titr" panose="00000700000000000000" pitchFamily="2" charset="-78"/>
                        </a:rPr>
                        <a:t>مارهای سمی </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0953146"/>
                  </a:ext>
                </a:extLst>
              </a:tr>
              <a:tr h="749300">
                <a:tc>
                  <a:txBody>
                    <a:bodyPr/>
                    <a:lstStyle/>
                    <a:p>
                      <a:pPr algn="r" rtl="1"/>
                      <a:r>
                        <a:rPr lang="fa-IR" b="1" dirty="0" smtClean="0">
                          <a:cs typeface="B Nazanin" panose="00000400000000000000" pitchFamily="2" charset="-78"/>
                        </a:rPr>
                        <a:t>سر باریک و مدور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1"/>
                      <a:r>
                        <a:rPr lang="fa-IR" b="1" dirty="0" smtClean="0">
                          <a:cs typeface="B Nazanin" panose="00000400000000000000" pitchFamily="2" charset="-78"/>
                        </a:rPr>
                        <a:t>سر مثلثی شکل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91961477"/>
                  </a:ext>
                </a:extLst>
              </a:tr>
              <a:tr h="749300">
                <a:tc>
                  <a:txBody>
                    <a:bodyPr/>
                    <a:lstStyle/>
                    <a:p>
                      <a:pPr algn="r" rtl="1"/>
                      <a:r>
                        <a:rPr lang="fa-IR" b="1" dirty="0" smtClean="0">
                          <a:cs typeface="B Nazanin" panose="00000400000000000000" pitchFamily="2" charset="-78"/>
                        </a:rPr>
                        <a:t>نبود این حفره ها در سایر گونه ها</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1"/>
                      <a:r>
                        <a:rPr lang="fa-IR" b="1" dirty="0" smtClean="0">
                          <a:cs typeface="B Nazanin" panose="00000400000000000000" pitchFamily="2" charset="-78"/>
                        </a:rPr>
                        <a:t>حفره بین چشم ها در صورت و حفره بینی در افعی های حفره دار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0633052"/>
                  </a:ext>
                </a:extLst>
              </a:tr>
              <a:tr h="749300">
                <a:tc>
                  <a:txBody>
                    <a:bodyPr/>
                    <a:lstStyle/>
                    <a:p>
                      <a:pPr algn="r" rtl="1"/>
                      <a:r>
                        <a:rPr lang="ar-SA" b="1" dirty="0" smtClean="0">
                          <a:cs typeface="B Nazanin" panose="00000400000000000000" pitchFamily="2" charset="-78"/>
                        </a:rPr>
                        <a:t>مردمک های مدور</a:t>
                      </a:r>
                      <a:r>
                        <a:rPr lang="fa-IR" b="1" dirty="0" smtClean="0">
                          <a:cs typeface="B Nazanin" panose="00000400000000000000" pitchFamily="2" charset="-78"/>
                        </a:rPr>
                        <a:t>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1"/>
                      <a:r>
                        <a:rPr lang="ar-SA" b="1" dirty="0" smtClean="0">
                          <a:cs typeface="B Nazanin" panose="00000400000000000000" pitchFamily="2" charset="-78"/>
                        </a:rPr>
                        <a:t>مردمکهای بيضی شکل عمودی (مانند گربه)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57651752"/>
                  </a:ext>
                </a:extLst>
              </a:tr>
              <a:tr h="749300">
                <a:tc>
                  <a:txBody>
                    <a:bodyPr/>
                    <a:lstStyle/>
                    <a:p>
                      <a:pPr algn="r" rtl="1"/>
                      <a:r>
                        <a:rPr lang="ar-SA" b="1" dirty="0" smtClean="0">
                          <a:cs typeface="B Nazanin" panose="00000400000000000000" pitchFamily="2" charset="-78"/>
                        </a:rPr>
                        <a:t>دو يا چند رديف فلس در انتهای دم</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1"/>
                      <a:r>
                        <a:rPr lang="ar-SA" b="1" dirty="0" smtClean="0">
                          <a:cs typeface="B Nazanin" panose="00000400000000000000" pitchFamily="2" charset="-78"/>
                        </a:rPr>
                        <a:t>يک رديف فلس در انتهای دم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77674980"/>
                  </a:ext>
                </a:extLst>
              </a:tr>
              <a:tr h="749300">
                <a:tc>
                  <a:txBody>
                    <a:bodyPr/>
                    <a:lstStyle/>
                    <a:p>
                      <a:pPr algn="r" rtl="1"/>
                      <a:r>
                        <a:rPr lang="ar-SA" b="1" dirty="0" smtClean="0">
                          <a:cs typeface="B Nazanin" panose="00000400000000000000" pitchFamily="2" charset="-78"/>
                        </a:rPr>
                        <a:t>نبود اين نوع دندان ها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rtl="1"/>
                      <a:r>
                        <a:rPr lang="ar-SA" b="1" dirty="0" smtClean="0">
                          <a:cs typeface="B Nazanin" panose="00000400000000000000" pitchFamily="2" charset="-78"/>
                        </a:rPr>
                        <a:t>دندانهای اختصاص يافتۀ تزريق زهر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1858673"/>
                  </a:ext>
                </a:extLst>
              </a:tr>
            </a:tbl>
          </a:graphicData>
        </a:graphic>
      </p:graphicFrame>
      <p:sp>
        <p:nvSpPr>
          <p:cNvPr id="5" name="TextBox 4"/>
          <p:cNvSpPr txBox="1"/>
          <p:nvPr/>
        </p:nvSpPr>
        <p:spPr>
          <a:xfrm>
            <a:off x="990600" y="5867400"/>
            <a:ext cx="6781800" cy="646331"/>
          </a:xfrm>
          <a:prstGeom prst="rect">
            <a:avLst/>
          </a:prstGeom>
          <a:noFill/>
        </p:spPr>
        <p:txBody>
          <a:bodyPr wrap="square" rtlCol="0">
            <a:spAutoFit/>
          </a:bodyPr>
          <a:lstStyle/>
          <a:p>
            <a:pPr algn="r" rtl="1"/>
            <a:r>
              <a:rPr lang="fa-IR" b="1" dirty="0" smtClean="0">
                <a:solidFill>
                  <a:prstClr val="black"/>
                </a:solidFill>
                <a:cs typeface="B Nazanin" panose="00000400000000000000" pitchFamily="2" charset="-78"/>
              </a:rPr>
              <a:t>*    این حفره به عنوان یک حس گر حرارتی و ارتعاشی برای مار عمل می کند</a:t>
            </a:r>
          </a:p>
          <a:p>
            <a:pPr algn="r" rtl="1"/>
            <a:r>
              <a:rPr lang="fa-IR" b="1" dirty="0" smtClean="0">
                <a:solidFill>
                  <a:prstClr val="black"/>
                </a:solidFill>
                <a:cs typeface="B Nazanin" panose="00000400000000000000" pitchFamily="2" charset="-78"/>
              </a:rPr>
              <a:t>**</a:t>
            </a:r>
            <a:r>
              <a:rPr lang="ar-SA" b="1" dirty="0">
                <a:solidFill>
                  <a:prstClr val="black"/>
                </a:solidFill>
                <a:cs typeface="B Nazanin" panose="00000400000000000000" pitchFamily="2" charset="-78"/>
              </a:rPr>
              <a:t> مارهای سمی از تيرة مرجان با توجه به داشتن مردمک های مدور استثنا هستند</a:t>
            </a:r>
            <a:endParaRPr lang="en-US" dirty="0">
              <a:solidFill>
                <a:prstClr val="black"/>
              </a:solidFill>
            </a:endParaRPr>
          </a:p>
        </p:txBody>
      </p:sp>
    </p:spTree>
    <p:extLst>
      <p:ext uri="{BB962C8B-B14F-4D97-AF65-F5344CB8AC3E}">
        <p14:creationId xmlns:p14="http://schemas.microsoft.com/office/powerpoint/2010/main" val="331992315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838200"/>
            <a:ext cx="8229600" cy="5635752"/>
          </a:xfrm>
        </p:spPr>
        <p:txBody>
          <a:bodyPr/>
          <a:lstStyle/>
          <a:p>
            <a:pPr marL="0" indent="0" algn="r" rtl="1">
              <a:buNone/>
            </a:pPr>
            <a:endParaRPr lang="fa-IR" dirty="0">
              <a:cs typeface="B Nazanin" panose="00000400000000000000" pitchFamily="2" charset="-78"/>
            </a:endParaRPr>
          </a:p>
          <a:p>
            <a:pPr marL="0" indent="0" algn="r" rtl="1">
              <a:buNone/>
            </a:pPr>
            <a:endParaRPr lang="en-US" dirty="0">
              <a:cs typeface="B Nazanin" panose="00000400000000000000" pitchFamily="2" charset="-78"/>
            </a:endParaRPr>
          </a:p>
          <a:p>
            <a:pPr marL="0" indent="0" algn="just" rtl="1">
              <a:lnSpc>
                <a:spcPct val="200000"/>
              </a:lnSpc>
              <a:buNone/>
            </a:pPr>
            <a:r>
              <a:rPr lang="fa-IR" sz="3200" b="1" dirty="0">
                <a:cs typeface="B Nazanin" panose="00000400000000000000" pitchFamily="2" charset="-78"/>
              </a:rPr>
              <a:t>مهم ترین قسمت پیشگیری ،آگاهی دادن و آموزش همگانی درباره عقرب ها و راه های پیشگیری از آسیب های ایجاد شده توسط این جانوران و راه های مبارزه با آنها است . </a:t>
            </a:r>
            <a:endParaRPr lang="en-US" sz="3200" b="1" dirty="0"/>
          </a:p>
        </p:txBody>
      </p:sp>
    </p:spTree>
    <p:extLst>
      <p:ext uri="{BB962C8B-B14F-4D97-AF65-F5344CB8AC3E}">
        <p14:creationId xmlns:p14="http://schemas.microsoft.com/office/powerpoint/2010/main" val="313246979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cs typeface="B Titr" panose="00000700000000000000" pitchFamily="2" charset="-78"/>
              </a:rPr>
              <a:t>اقدام های پیشگیری از عقرب گزیدگی</a:t>
            </a:r>
            <a:r>
              <a:rPr lang="en-US" dirty="0"/>
              <a:t/>
            </a:r>
            <a:br>
              <a:rPr lang="en-US" dirty="0"/>
            </a:br>
            <a:endParaRPr lang="en-US" dirty="0"/>
          </a:p>
        </p:txBody>
      </p:sp>
      <p:sp>
        <p:nvSpPr>
          <p:cNvPr id="3" name="Content Placeholder 2"/>
          <p:cNvSpPr>
            <a:spLocks noGrp="1"/>
          </p:cNvSpPr>
          <p:nvPr>
            <p:ph sz="quarter" idx="1"/>
          </p:nvPr>
        </p:nvSpPr>
        <p:spPr>
          <a:xfrm>
            <a:off x="381000" y="1417638"/>
            <a:ext cx="8229600" cy="5056314"/>
          </a:xfrm>
        </p:spPr>
        <p:txBody>
          <a:bodyPr>
            <a:normAutofit/>
          </a:bodyPr>
          <a:lstStyle/>
          <a:p>
            <a:pPr lvl="0" algn="r" rtl="1"/>
            <a:r>
              <a:rPr lang="fa-IR" sz="2600" dirty="0">
                <a:cs typeface="B Nazanin" panose="00000400000000000000" pitchFamily="2" charset="-78"/>
              </a:rPr>
              <a:t>نوسازی خانه های </a:t>
            </a:r>
            <a:r>
              <a:rPr lang="fa-IR" sz="2600" dirty="0" smtClean="0">
                <a:cs typeface="B Nazanin" panose="00000400000000000000" pitchFamily="2" charset="-78"/>
              </a:rPr>
              <a:t>قدیمی ، اگر </a:t>
            </a:r>
            <a:r>
              <a:rPr lang="fa-IR" sz="2600" dirty="0">
                <a:cs typeface="B Nazanin" panose="00000400000000000000" pitchFamily="2" charset="-78"/>
              </a:rPr>
              <a:t>این کار ممکن نبود دست کم باید سوراخها و شکاف های دیوارها را با مواد بنایی لازم پوشاند. </a:t>
            </a:r>
            <a:endParaRPr lang="en-US" sz="2600" dirty="0">
              <a:cs typeface="B Nazanin" panose="00000400000000000000" pitchFamily="2" charset="-78"/>
            </a:endParaRPr>
          </a:p>
          <a:p>
            <a:pPr algn="r" rtl="1"/>
            <a:endParaRPr lang="fa-IR" sz="2600" dirty="0">
              <a:cs typeface="B Nazanin" panose="00000400000000000000" pitchFamily="2" charset="-78"/>
            </a:endParaRPr>
          </a:p>
          <a:p>
            <a:pPr lvl="0" algn="r" rtl="1"/>
            <a:r>
              <a:rPr lang="fa-IR" sz="2600" dirty="0" smtClean="0">
                <a:cs typeface="B Nazanin" panose="00000400000000000000" pitchFamily="2" charset="-78"/>
              </a:rPr>
              <a:t>احتیاط </a:t>
            </a:r>
            <a:r>
              <a:rPr lang="fa-IR" sz="2600" dirty="0">
                <a:cs typeface="B Nazanin" panose="00000400000000000000" pitchFamily="2" charset="-78"/>
              </a:rPr>
              <a:t>در پوشیدن لباس و کفش در مناطق عقرب خیز از نکته های مهم پیشگیری است زیرا عقرب ها ممکن است میان لباس ها یا داخل کفش ها سکونت کنند و هنگام پوشیدن لباس یا کفش فرد را نیش </a:t>
            </a:r>
            <a:r>
              <a:rPr lang="fa-IR" sz="2600" dirty="0" smtClean="0">
                <a:cs typeface="B Nazanin" panose="00000400000000000000" pitchFamily="2" charset="-78"/>
              </a:rPr>
              <a:t>بزنند. </a:t>
            </a:r>
            <a:r>
              <a:rPr lang="fa-IR" sz="1800" dirty="0" smtClean="0">
                <a:cs typeface="B Nazanin" panose="00000400000000000000" pitchFamily="2" charset="-78"/>
              </a:rPr>
              <a:t>(نوزاد </a:t>
            </a:r>
            <a:r>
              <a:rPr lang="fa-IR" sz="1800" dirty="0">
                <a:cs typeface="B Nazanin" panose="00000400000000000000" pitchFamily="2" charset="-78"/>
              </a:rPr>
              <a:t>چهار روزه ای به علت وجود عقرب در قنداق </a:t>
            </a:r>
            <a:r>
              <a:rPr lang="fa-IR" sz="1800" dirty="0" smtClean="0">
                <a:cs typeface="B Nazanin" panose="00000400000000000000" pitchFamily="2" charset="-78"/>
              </a:rPr>
              <a:t>)</a:t>
            </a:r>
          </a:p>
          <a:p>
            <a:pPr marL="0" lvl="0" indent="0" algn="r" rtl="1">
              <a:buNone/>
            </a:pPr>
            <a:endParaRPr lang="fa-IR" sz="1800" dirty="0" smtClean="0">
              <a:cs typeface="B Nazanin" panose="00000400000000000000" pitchFamily="2" charset="-78"/>
            </a:endParaRPr>
          </a:p>
          <a:p>
            <a:pPr marL="0" lvl="0" indent="0" algn="r" rtl="1">
              <a:buNone/>
            </a:pPr>
            <a:endParaRPr lang="fa-IR" sz="1800" dirty="0" smtClean="0">
              <a:cs typeface="B Nazanin" panose="00000400000000000000" pitchFamily="2" charset="-78"/>
            </a:endParaRPr>
          </a:p>
          <a:p>
            <a:pPr lvl="0" algn="r" rtl="1"/>
            <a:r>
              <a:rPr lang="fa-IR" sz="2600" dirty="0" smtClean="0">
                <a:cs typeface="B Nazanin" panose="00000400000000000000" pitchFamily="2" charset="-78"/>
              </a:rPr>
              <a:t>بهتر </a:t>
            </a:r>
            <a:r>
              <a:rPr lang="fa-IR" sz="2600" dirty="0">
                <a:cs typeface="B Nazanin" panose="00000400000000000000" pitchFamily="2" charset="-78"/>
              </a:rPr>
              <a:t>است در مناطق عقرب خیز از کفش های بندی و جلوباز استفاده شود . </a:t>
            </a:r>
            <a:endParaRPr lang="en-US" sz="2600"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11938966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685800"/>
            <a:ext cx="8153400" cy="5788152"/>
          </a:xfrm>
        </p:spPr>
        <p:txBody>
          <a:bodyPr/>
          <a:lstStyle/>
          <a:p>
            <a:pPr lvl="0" algn="just" rtl="1"/>
            <a:r>
              <a:rPr lang="fa-IR" sz="2600" dirty="0">
                <a:cs typeface="B Nazanin" panose="00000400000000000000" pitchFamily="2" charset="-78"/>
              </a:rPr>
              <a:t>استفاده از تخت های بلند و پایه دار و گذاشتن پایه های تخت در قوطی یا ظرف محتوی آب تا از بالا رفتن عقرب از تخت جلوگیری شود ( </a:t>
            </a:r>
            <a:r>
              <a:rPr lang="fa-IR" sz="1600" dirty="0">
                <a:cs typeface="B Nazanin" panose="00000400000000000000" pitchFamily="2" charset="-78"/>
              </a:rPr>
              <a:t>در سال 1385 </a:t>
            </a:r>
            <a:r>
              <a:rPr lang="fa-IR" sz="1600" dirty="0" smtClean="0">
                <a:cs typeface="B Nazanin" panose="00000400000000000000" pitchFamily="2" charset="-78"/>
              </a:rPr>
              <a:t>مرحوم دکتر بشیر چمیلی، </a:t>
            </a:r>
            <a:r>
              <a:rPr lang="fa-IR" sz="1600" dirty="0">
                <a:cs typeface="B Nazanin" panose="00000400000000000000" pitchFamily="2" charset="-78"/>
              </a:rPr>
              <a:t>این عمل را در بیمارستان سینا، در منطقه کوت عبدالله از مناطق عقرب خیز استان خوزستان انجام می داد و به ساکنان آن منطقه نیز توصیه می کرد</a:t>
            </a:r>
            <a:r>
              <a:rPr lang="fa-IR" sz="2600" dirty="0">
                <a:cs typeface="B Nazanin" panose="00000400000000000000" pitchFamily="2" charset="-78"/>
              </a:rPr>
              <a:t> ) . </a:t>
            </a:r>
            <a:endParaRPr lang="en-US" sz="2600" dirty="0">
              <a:cs typeface="B Nazanin" panose="00000400000000000000" pitchFamily="2" charset="-78"/>
            </a:endParaRPr>
          </a:p>
          <a:p>
            <a:pPr algn="just" rtl="1"/>
            <a:endParaRPr lang="fa-IR" sz="2600" dirty="0">
              <a:cs typeface="B Nazanin" panose="00000400000000000000" pitchFamily="2" charset="-78"/>
            </a:endParaRPr>
          </a:p>
          <a:p>
            <a:pPr lvl="0" algn="just" rtl="1"/>
            <a:r>
              <a:rPr lang="fa-IR" sz="2600" dirty="0">
                <a:cs typeface="B Nazanin" panose="00000400000000000000" pitchFamily="2" charset="-78"/>
              </a:rPr>
              <a:t>بهتر است کشاورزان هنگام بلند کردن سنگ و آجر و کار در کشتزارها دستکش ضخیم به دست کنند. </a:t>
            </a:r>
            <a:endParaRPr lang="fa-IR" sz="2600" dirty="0" smtClean="0">
              <a:cs typeface="B Nazanin" panose="00000400000000000000" pitchFamily="2" charset="-78"/>
            </a:endParaRPr>
          </a:p>
          <a:p>
            <a:pPr marL="0" lvl="0" indent="0" algn="just" rtl="1">
              <a:buNone/>
            </a:pPr>
            <a:endParaRPr lang="fa-IR" sz="2600" dirty="0" smtClean="0">
              <a:cs typeface="B Nazanin" panose="00000400000000000000" pitchFamily="2" charset="-78"/>
            </a:endParaRPr>
          </a:p>
          <a:p>
            <a:pPr marL="0" lvl="0" indent="0" algn="just" rtl="1">
              <a:buNone/>
            </a:pPr>
            <a:endParaRPr lang="en-US" sz="2600" dirty="0">
              <a:cs typeface="B Nazanin" panose="00000400000000000000" pitchFamily="2" charset="-78"/>
            </a:endParaRPr>
          </a:p>
          <a:p>
            <a:pPr lvl="0" algn="just" rtl="1"/>
            <a:r>
              <a:rPr lang="fa-IR" sz="2600" dirty="0">
                <a:cs typeface="B Nazanin" panose="00000400000000000000" pitchFamily="2" charset="-78"/>
              </a:rPr>
              <a:t>از فروبردن دست در لانه های پرندگان ( به خصوص کودکان) جلوگیری شود . </a:t>
            </a:r>
            <a:endParaRPr lang="en-US" sz="2600" dirty="0">
              <a:cs typeface="B Nazanin" panose="00000400000000000000" pitchFamily="2" charset="-78"/>
            </a:endParaRPr>
          </a:p>
          <a:p>
            <a:pPr algn="just" rtl="1"/>
            <a:endParaRPr lang="en-US" dirty="0"/>
          </a:p>
        </p:txBody>
      </p:sp>
    </p:spTree>
    <p:extLst>
      <p:ext uri="{BB962C8B-B14F-4D97-AF65-F5344CB8AC3E}">
        <p14:creationId xmlns:p14="http://schemas.microsoft.com/office/powerpoint/2010/main" val="199267915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990600"/>
            <a:ext cx="8001000" cy="5483352"/>
          </a:xfrm>
        </p:spPr>
        <p:txBody>
          <a:bodyPr/>
          <a:lstStyle/>
          <a:p>
            <a:pPr algn="just" rtl="1"/>
            <a:r>
              <a:rPr lang="fa-IR" sz="2600" dirty="0">
                <a:cs typeface="B Nazanin" panose="00000400000000000000" pitchFamily="2" charset="-78"/>
              </a:rPr>
              <a:t>احتیاط در بیرون آوردن میوه از صندوق های میوه که از مناطق عقرب خیز به سایر مناطق برده می شوند و بازرسی وسائلی که از مناطق عقرب خیز به جای دیگر منتقل می شوند. </a:t>
            </a:r>
            <a:r>
              <a:rPr lang="fa-IR" sz="2600" dirty="0" smtClean="0">
                <a:cs typeface="B Nazanin" panose="00000400000000000000" pitchFamily="2" charset="-78"/>
              </a:rPr>
              <a:t>(</a:t>
            </a:r>
            <a:r>
              <a:rPr lang="fa-IR" sz="2000" dirty="0" smtClean="0">
                <a:cs typeface="B Nazanin" panose="00000400000000000000" pitchFamily="2" charset="-78"/>
              </a:rPr>
              <a:t>نقل قول از </a:t>
            </a:r>
            <a:r>
              <a:rPr lang="fa-IR" sz="2000" dirty="0">
                <a:cs typeface="B Nazanin" panose="00000400000000000000" pitchFamily="2" charset="-78"/>
              </a:rPr>
              <a:t>مرحوم دکتر بشیر چمیلی</a:t>
            </a:r>
            <a:r>
              <a:rPr lang="fa-IR" sz="2000" dirty="0" smtClean="0">
                <a:cs typeface="B Nazanin" panose="00000400000000000000" pitchFamily="2" charset="-78"/>
              </a:rPr>
              <a:t> </a:t>
            </a:r>
            <a:r>
              <a:rPr lang="fa-IR" sz="2000" dirty="0">
                <a:cs typeface="B Nazanin" panose="00000400000000000000" pitchFamily="2" charset="-78"/>
              </a:rPr>
              <a:t>کودک عقرب گزیده با گادیم را درمان کرده است که برای بازی با دوستانش به داخل کولر آبی رفته که عقرب در آن لانه کرده و از رامهرمزبه اهواز منتقل شده بود</a:t>
            </a:r>
            <a:r>
              <a:rPr lang="fa-IR" sz="2600" dirty="0" smtClean="0">
                <a:cs typeface="B Nazanin" panose="00000400000000000000" pitchFamily="2" charset="-78"/>
              </a:rPr>
              <a:t>)</a:t>
            </a:r>
          </a:p>
          <a:p>
            <a:pPr algn="just" rtl="1"/>
            <a:endParaRPr lang="fa-IR" sz="2600" dirty="0">
              <a:cs typeface="B Nazanin" panose="00000400000000000000" pitchFamily="2" charset="-78"/>
            </a:endParaRPr>
          </a:p>
          <a:p>
            <a:pPr marL="0" indent="0" algn="just" rtl="1">
              <a:buNone/>
            </a:pPr>
            <a:endParaRPr lang="en-US" sz="2600" dirty="0">
              <a:cs typeface="B Nazanin" panose="00000400000000000000" pitchFamily="2" charset="-78"/>
            </a:endParaRPr>
          </a:p>
          <a:p>
            <a:pPr algn="just" rtl="1"/>
            <a:r>
              <a:rPr lang="fa-IR" sz="2600" dirty="0">
                <a:cs typeface="B Nazanin" panose="00000400000000000000" pitchFamily="2" charset="-78"/>
              </a:rPr>
              <a:t>ماکیان به خصوص مرغ و خروس علاقه خاصی به عقرب ها دارند با مهارت آنها را شکار کرده و می بلعند و هیچ گونه آسیبی هم به آنها وارد نمی شود . بنابراین می توان در مناطق عقرب خیز از پرورش ماکیان برای از بین بردن عقرب ها استفاده کرد . </a:t>
            </a:r>
            <a:endParaRPr lang="en-US" sz="2600"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389968538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533400"/>
            <a:ext cx="8001000" cy="5940552"/>
          </a:xfrm>
        </p:spPr>
        <p:txBody>
          <a:bodyPr>
            <a:normAutofit/>
          </a:bodyPr>
          <a:lstStyle/>
          <a:p>
            <a:pPr lvl="0" algn="just" rtl="1"/>
            <a:r>
              <a:rPr lang="fa-IR" sz="2600" dirty="0">
                <a:cs typeface="B Nazanin" panose="00000400000000000000" pitchFamily="2" charset="-78"/>
              </a:rPr>
              <a:t>برای از بین بردن عقرب ها بهتر است نزدیک محل زندگی عقرب ها یک گونی خیس گذاشته شود تا به علت خنک بودن زیر گونی جمع شوند . </a:t>
            </a:r>
            <a:endParaRPr lang="fa-IR" sz="2600" dirty="0" smtClean="0">
              <a:cs typeface="B Nazanin" panose="00000400000000000000" pitchFamily="2" charset="-78"/>
            </a:endParaRPr>
          </a:p>
          <a:p>
            <a:pPr marL="0" lvl="0" indent="0" algn="just" rtl="1">
              <a:buNone/>
            </a:pPr>
            <a:endParaRPr lang="en-US" sz="2600" dirty="0">
              <a:cs typeface="B Nazanin" panose="00000400000000000000" pitchFamily="2" charset="-78"/>
            </a:endParaRPr>
          </a:p>
          <a:p>
            <a:pPr lvl="0" algn="just" rtl="1"/>
            <a:r>
              <a:rPr lang="fa-IR" sz="2600" dirty="0">
                <a:cs typeface="B Nazanin" panose="00000400000000000000" pitchFamily="2" charset="-78"/>
              </a:rPr>
              <a:t>نخاله ها و باقی مانده های ساختمانی را، به دلیل ایجاد فضای مناسب برای لانه کردن عقرب ها، در منزل نگهداری نکنید . </a:t>
            </a:r>
            <a:endParaRPr lang="fa-IR" sz="2600" dirty="0" smtClean="0">
              <a:cs typeface="B Nazanin" panose="00000400000000000000" pitchFamily="2" charset="-78"/>
            </a:endParaRPr>
          </a:p>
          <a:p>
            <a:pPr marL="0" lvl="0" indent="0" algn="just" rtl="1">
              <a:buNone/>
            </a:pPr>
            <a:endParaRPr lang="en-US" sz="2600" dirty="0">
              <a:cs typeface="B Nazanin" panose="00000400000000000000" pitchFamily="2" charset="-78"/>
            </a:endParaRPr>
          </a:p>
          <a:p>
            <a:pPr algn="just" rtl="1"/>
            <a:r>
              <a:rPr lang="fa-IR" sz="2600" dirty="0">
                <a:cs typeface="B Nazanin" panose="00000400000000000000" pitchFamily="2" charset="-78"/>
              </a:rPr>
              <a:t>در بعضی کشورها از گرد سموم مثل بایگون یا لیندین ،دیازینون و مالا تیون برای از بین بردن عقرب ها استفاده می کنند . البته این سموم از نظر ایجاد کانسر زیر سوال هستند. در تعدادی از کشورها استفاده از آنها ممنوع است و استفاده از آنها باید با مجوز مقامات مربوط باشد . در صورت لزوم استفاده از این سموم باید آنها را طی روز در مسیر یا لانه عقرب ها پاشید. اگر این کار در شب انجام شود ممکن است به علت خروج عقرب ها و ندیدن آنها عقرب گزیدگی اتفاق بیفتد. </a:t>
            </a:r>
            <a:endParaRPr lang="en-US" sz="2600" dirty="0">
              <a:cs typeface="B Nazanin" panose="00000400000000000000" pitchFamily="2" charset="-78"/>
            </a:endParaRPr>
          </a:p>
          <a:p>
            <a:endParaRPr lang="en-US" dirty="0"/>
          </a:p>
        </p:txBody>
      </p:sp>
    </p:spTree>
    <p:extLst>
      <p:ext uri="{BB962C8B-B14F-4D97-AF65-F5344CB8AC3E}">
        <p14:creationId xmlns:p14="http://schemas.microsoft.com/office/powerpoint/2010/main" val="364491043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8001000" cy="4873752"/>
          </a:xfrm>
        </p:spPr>
        <p:txBody>
          <a:bodyPr/>
          <a:lstStyle/>
          <a:p>
            <a:pPr algn="just" rtl="1">
              <a:lnSpc>
                <a:spcPct val="150000"/>
              </a:lnSpc>
            </a:pPr>
            <a:r>
              <a:rPr lang="fa-IR" dirty="0">
                <a:cs typeface="B Nazanin" panose="00000400000000000000" pitchFamily="2" charset="-78"/>
              </a:rPr>
              <a:t>مهم ترین نکته پیشگیری از عقرب گزیدگی دادن هشدارها و اطلاعات به افراد جامعه درباره نحوه پیشگیری از عقرب گزیدگی است. این هشدارها را می توان از طریق رسانه های </a:t>
            </a:r>
            <a:r>
              <a:rPr lang="fa-IR" dirty="0" smtClean="0">
                <a:cs typeface="B Nazanin" panose="00000400000000000000" pitchFamily="2" charset="-78"/>
              </a:rPr>
              <a:t>عمومی، پمفلت، مراقبین </a:t>
            </a:r>
            <a:r>
              <a:rPr lang="fa-IR" dirty="0">
                <a:cs typeface="B Nazanin" panose="00000400000000000000" pitchFamily="2" charset="-78"/>
              </a:rPr>
              <a:t>بهداشتی</a:t>
            </a:r>
            <a:r>
              <a:rPr lang="fa-IR" dirty="0" smtClean="0">
                <a:cs typeface="B Nazanin" panose="00000400000000000000" pitchFamily="2" charset="-78"/>
              </a:rPr>
              <a:t>، پزشکان </a:t>
            </a:r>
            <a:r>
              <a:rPr lang="fa-IR" dirty="0">
                <a:cs typeface="B Nazanin" panose="00000400000000000000" pitchFamily="2" charset="-78"/>
              </a:rPr>
              <a:t>و تمام افرادی که به طریقی با بهداشت و سلامت جامعه سروکار دارند . انجام داد. </a:t>
            </a:r>
            <a:endParaRPr lang="en-US" dirty="0">
              <a:cs typeface="B Nazanin" panose="00000400000000000000" pitchFamily="2" charset="-78"/>
            </a:endParaRPr>
          </a:p>
        </p:txBody>
      </p:sp>
    </p:spTree>
    <p:extLst>
      <p:ext uri="{BB962C8B-B14F-4D97-AF65-F5344CB8AC3E}">
        <p14:creationId xmlns:p14="http://schemas.microsoft.com/office/powerpoint/2010/main" val="290823496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14400" y="228600"/>
            <a:ext cx="7793037" cy="1462087"/>
          </a:xfrm>
        </p:spPr>
        <p:txBody>
          <a:bodyPr/>
          <a:lstStyle/>
          <a:p>
            <a:pPr algn="ctr" eaLnBrk="1" hangingPunct="1"/>
            <a:r>
              <a:rPr lang="en-US" altLang="fa-IR" dirty="0" smtClean="0">
                <a:solidFill>
                  <a:schemeClr val="tx1"/>
                </a:solidFill>
                <a:latin typeface="Times New Roman" pitchFamily="18" charset="0"/>
                <a:cs typeface="B Titr" panose="00000700000000000000" pitchFamily="2" charset="-78"/>
              </a:rPr>
              <a:t> </a:t>
            </a:r>
            <a:r>
              <a:rPr lang="fa-IR" altLang="fa-IR" sz="4000" dirty="0" smtClean="0">
                <a:solidFill>
                  <a:schemeClr val="tx1"/>
                </a:solidFill>
                <a:latin typeface="Times New Roman" pitchFamily="18" charset="0"/>
                <a:cs typeface="B Titr" panose="00000700000000000000" pitchFamily="2" charset="-78"/>
              </a:rPr>
              <a:t>پروتکل قدیمی – پروتکل جدید</a:t>
            </a:r>
            <a:endParaRPr lang="en-US" altLang="fa-IR" sz="4000" dirty="0" smtClean="0">
              <a:solidFill>
                <a:schemeClr val="tx1"/>
              </a:solidFill>
              <a:latin typeface="Times New Roman" pitchFamily="18" charset="0"/>
              <a:cs typeface="B Titr" panose="00000700000000000000" pitchFamily="2" charset="-78"/>
            </a:endParaRPr>
          </a:p>
        </p:txBody>
      </p:sp>
      <p:sp>
        <p:nvSpPr>
          <p:cNvPr id="5123" name="Rectangle 3"/>
          <p:cNvSpPr>
            <a:spLocks noGrp="1" noChangeArrowheads="1"/>
          </p:cNvSpPr>
          <p:nvPr>
            <p:ph type="body" idx="1"/>
          </p:nvPr>
        </p:nvSpPr>
        <p:spPr>
          <a:xfrm>
            <a:off x="685800" y="2017713"/>
            <a:ext cx="8269288" cy="4114800"/>
          </a:xfrm>
        </p:spPr>
        <p:txBody>
          <a:bodyPr/>
          <a:lstStyle/>
          <a:p>
            <a:pPr algn="just" rtl="1" eaLnBrk="1" hangingPunct="1">
              <a:buFont typeface="Wingdings" pitchFamily="2" charset="2"/>
              <a:buNone/>
            </a:pPr>
            <a:r>
              <a:rPr lang="en-US" altLang="fa-IR" sz="2800" dirty="0" smtClean="0"/>
              <a:t>  </a:t>
            </a:r>
          </a:p>
          <a:p>
            <a:pPr algn="just" rtl="1" eaLnBrk="1" hangingPunct="1"/>
            <a:r>
              <a:rPr lang="fa-IR" altLang="fa-IR" sz="2400" dirty="0">
                <a:latin typeface="Times New Roman" pitchFamily="18" charset="0"/>
                <a:cs typeface="B Titr" panose="00000700000000000000" pitchFamily="2" charset="-78"/>
              </a:rPr>
              <a:t>به علت فقدان دانش و استفاده از اولویت </a:t>
            </a:r>
            <a:r>
              <a:rPr lang="fa-IR" altLang="fa-IR" sz="2400" dirty="0" smtClean="0">
                <a:latin typeface="Times New Roman" pitchFamily="18" charset="0"/>
                <a:cs typeface="B Titr" panose="00000700000000000000" pitchFamily="2" charset="-78"/>
              </a:rPr>
              <a:t>ها و درمان نامناسب، پروسه </a:t>
            </a:r>
            <a:r>
              <a:rPr lang="fa-IR" altLang="fa-IR" sz="2400" dirty="0">
                <a:latin typeface="Times New Roman" pitchFamily="18" charset="0"/>
                <a:cs typeface="B Titr" panose="00000700000000000000" pitchFamily="2" charset="-78"/>
              </a:rPr>
              <a:t>مسمومیت پیچیده می شود</a:t>
            </a:r>
            <a:r>
              <a:rPr lang="fa-IR" altLang="fa-IR" sz="2400" dirty="0" smtClean="0">
                <a:latin typeface="Times New Roman" pitchFamily="18" charset="0"/>
                <a:cs typeface="B Titr" panose="00000700000000000000" pitchFamily="2" charset="-78"/>
              </a:rPr>
              <a:t>.</a:t>
            </a:r>
          </a:p>
          <a:p>
            <a:pPr marL="0" indent="0" algn="just" rtl="1" eaLnBrk="1" hangingPunct="1">
              <a:buNone/>
            </a:pPr>
            <a:r>
              <a:rPr lang="en-US" altLang="fa-IR" sz="2400" dirty="0" smtClean="0">
                <a:latin typeface="Times New Roman" pitchFamily="18" charset="0"/>
                <a:cs typeface="B Titr" panose="00000700000000000000" pitchFamily="2" charset="-78"/>
              </a:rPr>
              <a:t>  </a:t>
            </a:r>
          </a:p>
          <a:p>
            <a:pPr algn="just" rtl="1" eaLnBrk="1" hangingPunct="1"/>
            <a:r>
              <a:rPr lang="fa-IR" altLang="fa-IR" sz="2400" dirty="0">
                <a:latin typeface="Times New Roman" pitchFamily="18" charset="0"/>
                <a:cs typeface="B Titr" panose="00000700000000000000" pitchFamily="2" charset="-78"/>
              </a:rPr>
              <a:t>پروتکل قدیمی برای کمک های اولیه و درمان در حال حاضر معتبر نیست</a:t>
            </a:r>
            <a:r>
              <a:rPr lang="fa-IR" altLang="fa-IR" sz="2400" dirty="0" smtClean="0">
                <a:latin typeface="Times New Roman" pitchFamily="18" charset="0"/>
                <a:cs typeface="B Titr" panose="00000700000000000000" pitchFamily="2" charset="-78"/>
              </a:rPr>
              <a:t>.</a:t>
            </a:r>
          </a:p>
          <a:p>
            <a:pPr algn="just" rtl="1" eaLnBrk="1" hangingPunct="1"/>
            <a:endParaRPr lang="en-US" altLang="fa-IR" sz="2400" dirty="0" smtClean="0">
              <a:latin typeface="Times New Roman" pitchFamily="18" charset="0"/>
              <a:cs typeface="B Titr" panose="00000700000000000000" pitchFamily="2" charset="-78"/>
            </a:endParaRPr>
          </a:p>
          <a:p>
            <a:pPr algn="just" rtl="1" eaLnBrk="1" hangingPunct="1"/>
            <a:r>
              <a:rPr lang="fa-IR" altLang="fa-IR" sz="2400" dirty="0">
                <a:latin typeface="Times New Roman" pitchFamily="18" charset="0"/>
                <a:cs typeface="B Titr" panose="00000700000000000000" pitchFamily="2" charset="-78"/>
              </a:rPr>
              <a:t>پروتکل جدید بسیاری از نکات را که به عنوان اولین کمک ها و درمان توصیه می شود، رد کرده است.</a:t>
            </a:r>
            <a:endParaRPr lang="en-US" altLang="fa-IR" sz="2400" dirty="0" smtClean="0">
              <a:latin typeface="Times New Roman" pitchFamily="18" charset="0"/>
              <a:cs typeface="B Titr" panose="00000700000000000000" pitchFamily="2" charset="-78"/>
            </a:endParaRPr>
          </a:p>
        </p:txBody>
      </p:sp>
    </p:spTree>
    <p:extLst>
      <p:ext uri="{BB962C8B-B14F-4D97-AF65-F5344CB8AC3E}">
        <p14:creationId xmlns:p14="http://schemas.microsoft.com/office/powerpoint/2010/main" val="122212656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90600" y="228600"/>
            <a:ext cx="7793037" cy="1462087"/>
          </a:xfrm>
        </p:spPr>
        <p:txBody>
          <a:bodyPr/>
          <a:lstStyle/>
          <a:p>
            <a:pPr algn="ctr" eaLnBrk="1" hangingPunct="1"/>
            <a:r>
              <a:rPr lang="fa-IR" altLang="fa-IR" sz="4000" dirty="0">
                <a:solidFill>
                  <a:schemeClr val="tx1"/>
                </a:solidFill>
                <a:latin typeface="Times New Roman" pitchFamily="18" charset="0"/>
                <a:cs typeface="B Titr" panose="00000700000000000000" pitchFamily="2" charset="-78"/>
              </a:rPr>
              <a:t>دلایل رد </a:t>
            </a:r>
            <a:r>
              <a:rPr lang="fa-IR" altLang="fa-IR" sz="4000" dirty="0" smtClean="0">
                <a:solidFill>
                  <a:schemeClr val="tx1"/>
                </a:solidFill>
                <a:latin typeface="Times New Roman" pitchFamily="18" charset="0"/>
                <a:cs typeface="B Titr" panose="00000700000000000000" pitchFamily="2" charset="-78"/>
              </a:rPr>
              <a:t>تورنیکه</a:t>
            </a:r>
            <a:endParaRPr lang="en-US" altLang="fa-IR" dirty="0" smtClean="0">
              <a:solidFill>
                <a:schemeClr val="tx1"/>
              </a:solidFill>
              <a:latin typeface="Times New Roman" pitchFamily="18" charset="0"/>
              <a:cs typeface="B Titr" panose="00000700000000000000" pitchFamily="2" charset="-78"/>
            </a:endParaRPr>
          </a:p>
        </p:txBody>
      </p:sp>
      <p:sp>
        <p:nvSpPr>
          <p:cNvPr id="6147" name="Rectangle 3"/>
          <p:cNvSpPr>
            <a:spLocks noGrp="1" noChangeArrowheads="1"/>
          </p:cNvSpPr>
          <p:nvPr>
            <p:ph type="body" idx="1"/>
          </p:nvPr>
        </p:nvSpPr>
        <p:spPr>
          <a:xfrm>
            <a:off x="381000" y="2017713"/>
            <a:ext cx="8574088" cy="4114800"/>
          </a:xfrm>
        </p:spPr>
        <p:txBody>
          <a:bodyPr/>
          <a:lstStyle/>
          <a:p>
            <a:pPr marL="609600" indent="-609600" algn="r" rtl="1" eaLnBrk="1" hangingPunct="1"/>
            <a:r>
              <a:rPr lang="fa-IR" altLang="fa-IR" sz="2400" dirty="0" smtClean="0">
                <a:solidFill>
                  <a:schemeClr val="folHlink"/>
                </a:solidFill>
                <a:latin typeface="Times New Roman" pitchFamily="18" charset="0"/>
                <a:cs typeface="B Titr" panose="00000700000000000000" pitchFamily="2" charset="-78"/>
              </a:rPr>
              <a:t>دلایل استفاده از تورنیکه :</a:t>
            </a:r>
            <a:endParaRPr lang="en-US" altLang="fa-IR" sz="2400" dirty="0" smtClean="0">
              <a:solidFill>
                <a:schemeClr val="folHlink"/>
              </a:solidFill>
              <a:latin typeface="Times New Roman" pitchFamily="18" charset="0"/>
              <a:cs typeface="B Titr" panose="00000700000000000000" pitchFamily="2" charset="-78"/>
            </a:endParaRPr>
          </a:p>
          <a:p>
            <a:pPr marL="609600" indent="-609600" algn="r" rtl="1" eaLnBrk="1" hangingPunct="1">
              <a:buFont typeface="Wingdings" pitchFamily="2" charset="2"/>
              <a:buAutoNum type="arabicPeriod"/>
            </a:pPr>
            <a:r>
              <a:rPr lang="fa-IR" altLang="fa-IR" sz="2000" dirty="0" smtClean="0">
                <a:latin typeface="Times New Roman" pitchFamily="18" charset="0"/>
                <a:cs typeface="B Titr" panose="00000700000000000000" pitchFamily="2" charset="-78"/>
              </a:rPr>
              <a:t>جلوگیری از رسیدن زهر به گردش خون</a:t>
            </a:r>
            <a:endParaRPr lang="en-US" altLang="fa-IR" sz="2000" dirty="0" smtClean="0">
              <a:latin typeface="Times New Roman" pitchFamily="18" charset="0"/>
              <a:cs typeface="B Titr" panose="00000700000000000000" pitchFamily="2" charset="-78"/>
            </a:endParaRPr>
          </a:p>
          <a:p>
            <a:pPr marL="609600" indent="-609600" algn="r" rtl="1" eaLnBrk="1" hangingPunct="1">
              <a:buFont typeface="Wingdings" pitchFamily="2" charset="2"/>
              <a:buAutoNum type="arabicPeriod"/>
            </a:pPr>
            <a:r>
              <a:rPr lang="fa-IR" altLang="fa-IR" sz="2000" dirty="0">
                <a:latin typeface="Times New Roman" pitchFamily="18" charset="0"/>
                <a:cs typeface="B Titr" panose="00000700000000000000" pitchFamily="2" charset="-78"/>
              </a:rPr>
              <a:t>در دسترس نبودن پادزهر</a:t>
            </a:r>
            <a:endParaRPr lang="en-US" altLang="fa-IR" sz="2000" dirty="0">
              <a:latin typeface="Times New Roman" pitchFamily="18" charset="0"/>
              <a:cs typeface="B Titr" panose="00000700000000000000" pitchFamily="2" charset="-78"/>
            </a:endParaRPr>
          </a:p>
          <a:p>
            <a:pPr marL="609600" indent="-609600" algn="r" rtl="1" eaLnBrk="1" hangingPunct="1">
              <a:buFont typeface="Wingdings" pitchFamily="2" charset="2"/>
              <a:buAutoNum type="arabicPeriod"/>
            </a:pPr>
            <a:r>
              <a:rPr lang="fa-IR" altLang="fa-IR" sz="2000" dirty="0">
                <a:latin typeface="Times New Roman" pitchFamily="18" charset="0"/>
                <a:cs typeface="B Titr" panose="00000700000000000000" pitchFamily="2" charset="-78"/>
              </a:rPr>
              <a:t>از دست دادن یک عضو از مرگ بهتر است</a:t>
            </a:r>
            <a:endParaRPr lang="en-US" altLang="fa-IR" sz="2000" dirty="0">
              <a:latin typeface="Times New Roman" pitchFamily="18" charset="0"/>
              <a:cs typeface="B Titr" panose="00000700000000000000" pitchFamily="2" charset="-78"/>
            </a:endParaRPr>
          </a:p>
          <a:p>
            <a:pPr marL="609600" indent="-609600" algn="r" rtl="1" eaLnBrk="1" hangingPunct="1"/>
            <a:r>
              <a:rPr lang="fa-IR" altLang="fa-IR" sz="2400" dirty="0">
                <a:solidFill>
                  <a:schemeClr val="folHlink"/>
                </a:solidFill>
                <a:latin typeface="Times New Roman" pitchFamily="18" charset="0"/>
                <a:cs typeface="B Titr" panose="00000700000000000000" pitchFamily="2" charset="-78"/>
              </a:rPr>
              <a:t>دلایل </a:t>
            </a:r>
            <a:r>
              <a:rPr lang="fa-IR" altLang="fa-IR" sz="2400" dirty="0" smtClean="0">
                <a:solidFill>
                  <a:schemeClr val="folHlink"/>
                </a:solidFill>
                <a:latin typeface="Times New Roman" pitchFamily="18" charset="0"/>
                <a:cs typeface="B Titr" panose="00000700000000000000" pitchFamily="2" charset="-78"/>
              </a:rPr>
              <a:t> عدم استفاده </a:t>
            </a:r>
            <a:r>
              <a:rPr lang="fa-IR" altLang="fa-IR" sz="2400" dirty="0">
                <a:solidFill>
                  <a:schemeClr val="folHlink"/>
                </a:solidFill>
                <a:latin typeface="Times New Roman" pitchFamily="18" charset="0"/>
                <a:cs typeface="B Titr" panose="00000700000000000000" pitchFamily="2" charset="-78"/>
              </a:rPr>
              <a:t>از تورنیکه :</a:t>
            </a:r>
            <a:endParaRPr lang="en-US" altLang="fa-IR" sz="2400" dirty="0">
              <a:solidFill>
                <a:schemeClr val="folHlink"/>
              </a:solidFill>
              <a:latin typeface="Times New Roman" pitchFamily="18" charset="0"/>
              <a:cs typeface="B Titr" panose="00000700000000000000" pitchFamily="2" charset="-78"/>
            </a:endParaRPr>
          </a:p>
          <a:p>
            <a:pPr marL="609600" indent="-609600" algn="r" rtl="1" eaLnBrk="1" hangingPunct="1">
              <a:buFont typeface="Wingdings" pitchFamily="2" charset="2"/>
              <a:buAutoNum type="arabicPeriod"/>
            </a:pPr>
            <a:r>
              <a:rPr lang="fa-IR" altLang="fa-IR" sz="2000" dirty="0">
                <a:latin typeface="Times New Roman" pitchFamily="18" charset="0"/>
                <a:cs typeface="B Titr" panose="00000700000000000000" pitchFamily="2" charset="-78"/>
              </a:rPr>
              <a:t>زهر از طریق ورید به داخل گردش خون منتقل </a:t>
            </a:r>
            <a:r>
              <a:rPr lang="fa-IR" altLang="fa-IR" sz="2000" dirty="0" smtClean="0">
                <a:latin typeface="Times New Roman" pitchFamily="18" charset="0"/>
                <a:cs typeface="B Titr" panose="00000700000000000000" pitchFamily="2" charset="-78"/>
              </a:rPr>
              <a:t>نمی </a:t>
            </a:r>
            <a:r>
              <a:rPr lang="fa-IR" altLang="fa-IR" sz="2000" dirty="0">
                <a:latin typeface="Times New Roman" pitchFamily="18" charset="0"/>
                <a:cs typeface="B Titr" panose="00000700000000000000" pitchFamily="2" charset="-78"/>
              </a:rPr>
              <a:t>شود، بلکه از طریق بافت های </a:t>
            </a:r>
            <a:r>
              <a:rPr lang="fa-IR" altLang="fa-IR" sz="2000" dirty="0" smtClean="0">
                <a:latin typeface="Times New Roman" pitchFamily="18" charset="0"/>
                <a:cs typeface="B Titr" panose="00000700000000000000" pitchFamily="2" charset="-78"/>
              </a:rPr>
              <a:t>لنفاوی انتقال می یابد.</a:t>
            </a:r>
            <a:endParaRPr lang="fa-IR" altLang="fa-IR" sz="2000" dirty="0">
              <a:latin typeface="Times New Roman" pitchFamily="18" charset="0"/>
              <a:cs typeface="B Titr" panose="00000700000000000000" pitchFamily="2" charset="-78"/>
            </a:endParaRPr>
          </a:p>
          <a:p>
            <a:pPr marL="609600" indent="-609600" algn="r" rtl="1" eaLnBrk="1" hangingPunct="1">
              <a:buFont typeface="Wingdings" pitchFamily="2" charset="2"/>
              <a:buAutoNum type="arabicPeriod"/>
            </a:pPr>
            <a:r>
              <a:rPr lang="fa-IR" altLang="fa-IR" sz="2000" dirty="0">
                <a:latin typeface="Times New Roman" pitchFamily="18" charset="0"/>
                <a:cs typeface="B Titr" panose="00000700000000000000" pitchFamily="2" charset="-78"/>
              </a:rPr>
              <a:t>پادزهر در دسترس می باشد.</a:t>
            </a:r>
            <a:endParaRPr lang="en-US" altLang="fa-IR" sz="2000" dirty="0">
              <a:latin typeface="Times New Roman" pitchFamily="18" charset="0"/>
              <a:cs typeface="B Titr" panose="00000700000000000000" pitchFamily="2" charset="-78"/>
            </a:endParaRPr>
          </a:p>
          <a:p>
            <a:pPr marL="609600" indent="-609600" algn="r" rtl="1" eaLnBrk="1" hangingPunct="1">
              <a:buFont typeface="Wingdings" pitchFamily="2" charset="2"/>
              <a:buAutoNum type="arabicPeriod"/>
            </a:pPr>
            <a:r>
              <a:rPr lang="fa-IR" altLang="fa-IR" sz="2000" dirty="0">
                <a:latin typeface="Times New Roman" pitchFamily="18" charset="0"/>
                <a:cs typeface="B Titr" panose="00000700000000000000" pitchFamily="2" charset="-78"/>
              </a:rPr>
              <a:t>در صورتی که به درستی مدیریت شود مرگ و یا از دست دادن یک عضو  در کار نیست.</a:t>
            </a:r>
            <a:endParaRPr lang="en-US" altLang="fa-IR" sz="2000" dirty="0">
              <a:latin typeface="Times New Roman" pitchFamily="18" charset="0"/>
              <a:cs typeface="B Titr" panose="00000700000000000000" pitchFamily="2" charset="-78"/>
            </a:endParaRPr>
          </a:p>
          <a:p>
            <a:pPr marL="609600" indent="-609600" algn="r" rtl="1" eaLnBrk="1" hangingPunct="1">
              <a:buFont typeface="Wingdings" pitchFamily="2" charset="2"/>
              <a:buNone/>
            </a:pPr>
            <a:endParaRPr lang="en-US" altLang="fa-IR"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69582803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n-US" altLang="fa-IR" sz="4000" dirty="0" smtClean="0">
                <a:solidFill>
                  <a:schemeClr val="tx1"/>
                </a:solidFill>
                <a:latin typeface="Times New Roman" pitchFamily="18" charset="0"/>
                <a:cs typeface="B Titr" panose="00000700000000000000" pitchFamily="2" charset="-78"/>
              </a:rPr>
              <a:t> </a:t>
            </a:r>
            <a:r>
              <a:rPr lang="fa-IR" altLang="fa-IR" sz="4000" dirty="0">
                <a:solidFill>
                  <a:schemeClr val="tx1"/>
                </a:solidFill>
                <a:latin typeface="Times New Roman" pitchFamily="18" charset="0"/>
                <a:cs typeface="B Titr" panose="00000700000000000000" pitchFamily="2" charset="-78"/>
              </a:rPr>
              <a:t>دلایل رد کردن برش</a:t>
            </a:r>
            <a:endParaRPr lang="en-US" altLang="fa-IR" sz="4000" dirty="0" smtClean="0">
              <a:solidFill>
                <a:schemeClr val="tx1"/>
              </a:solidFill>
              <a:latin typeface="Times New Roman" pitchFamily="18" charset="0"/>
              <a:cs typeface="B Titr" panose="00000700000000000000" pitchFamily="2" charset="-78"/>
            </a:endParaRPr>
          </a:p>
        </p:txBody>
      </p:sp>
      <p:sp>
        <p:nvSpPr>
          <p:cNvPr id="7171" name="Rectangle 3"/>
          <p:cNvSpPr>
            <a:spLocks noGrp="1" noChangeArrowheads="1"/>
          </p:cNvSpPr>
          <p:nvPr>
            <p:ph type="body" idx="1"/>
          </p:nvPr>
        </p:nvSpPr>
        <p:spPr>
          <a:xfrm>
            <a:off x="838200" y="2017713"/>
            <a:ext cx="8116888" cy="4114800"/>
          </a:xfrm>
        </p:spPr>
        <p:txBody>
          <a:bodyPr/>
          <a:lstStyle/>
          <a:p>
            <a:pPr marL="609600" indent="-609600" algn="r" rtl="1" eaLnBrk="1" hangingPunct="1">
              <a:buFont typeface="+mj-lt"/>
              <a:buAutoNum type="arabicParenR"/>
            </a:pPr>
            <a:r>
              <a:rPr lang="fa-IR" altLang="fa-IR" sz="2000" dirty="0">
                <a:latin typeface="Times New Roman" pitchFamily="18" charset="0"/>
                <a:cs typeface="B Titr" panose="00000700000000000000" pitchFamily="2" charset="-78"/>
              </a:rPr>
              <a:t>اکثر مارها </a:t>
            </a:r>
            <a:r>
              <a:rPr lang="fa-IR" altLang="fa-IR" sz="2000" dirty="0" smtClean="0">
                <a:latin typeface="Times New Roman" pitchFamily="18" charset="0"/>
                <a:cs typeface="B Titr" panose="00000700000000000000" pitchFamily="2" charset="-78"/>
              </a:rPr>
              <a:t>یی که در </a:t>
            </a:r>
            <a:r>
              <a:rPr lang="fa-IR" altLang="fa-IR" sz="2000" dirty="0">
                <a:latin typeface="Times New Roman" pitchFamily="18" charset="0"/>
                <a:cs typeface="B Titr" panose="00000700000000000000" pitchFamily="2" charset="-78"/>
              </a:rPr>
              <a:t>ایران هستند </a:t>
            </a:r>
            <a:r>
              <a:rPr lang="fa-IR" altLang="fa-IR" sz="2000" dirty="0" smtClean="0">
                <a:latin typeface="Times New Roman" pitchFamily="18" charset="0"/>
                <a:cs typeface="B Titr" panose="00000700000000000000" pitchFamily="2" charset="-78"/>
              </a:rPr>
              <a:t>(سم آن ها)باعث </a:t>
            </a:r>
            <a:r>
              <a:rPr lang="fa-IR" altLang="fa-IR" sz="2000" dirty="0">
                <a:latin typeface="Times New Roman" pitchFamily="18" charset="0"/>
                <a:cs typeface="B Titr" panose="00000700000000000000" pitchFamily="2" charset="-78"/>
              </a:rPr>
              <a:t>ایجاد نقص انعقادی می </a:t>
            </a:r>
            <a:r>
              <a:rPr lang="fa-IR" altLang="fa-IR" sz="2000" dirty="0" smtClean="0">
                <a:latin typeface="Times New Roman" pitchFamily="18" charset="0"/>
                <a:cs typeface="B Titr" panose="00000700000000000000" pitchFamily="2" charset="-78"/>
              </a:rPr>
              <a:t>شوند.</a:t>
            </a:r>
          </a:p>
          <a:p>
            <a:pPr marL="457200" indent="-457200" algn="r" rtl="1" eaLnBrk="1" hangingPunct="1">
              <a:buFont typeface="+mj-lt"/>
              <a:buAutoNum type="arabicParenR"/>
            </a:pPr>
            <a:endParaRPr lang="en-US" altLang="fa-IR" sz="2000" dirty="0" smtClean="0">
              <a:latin typeface="Times New Roman" pitchFamily="18" charset="0"/>
              <a:cs typeface="Times New Roman" pitchFamily="18" charset="0"/>
            </a:endParaRPr>
          </a:p>
          <a:p>
            <a:pPr marL="609600" indent="-609600" algn="r" rtl="1" eaLnBrk="1" hangingPunct="1">
              <a:buFont typeface="+mj-lt"/>
              <a:buAutoNum type="arabicParenR"/>
            </a:pPr>
            <a:r>
              <a:rPr lang="fa-IR" altLang="fa-IR" sz="2000" dirty="0">
                <a:latin typeface="Times New Roman" pitchFamily="18" charset="0"/>
                <a:cs typeface="B Titr" panose="00000700000000000000" pitchFamily="2" charset="-78"/>
              </a:rPr>
              <a:t>خونریزی ممکن است کنترل نشود.</a:t>
            </a:r>
          </a:p>
          <a:p>
            <a:pPr marL="457200" indent="-457200" algn="r" rtl="1" eaLnBrk="1" hangingPunct="1">
              <a:buFont typeface="+mj-lt"/>
              <a:buAutoNum type="arabicParenR"/>
            </a:pPr>
            <a:endParaRPr lang="en-US" altLang="fa-IR" sz="2000" dirty="0" smtClean="0">
              <a:latin typeface="Times New Roman" pitchFamily="18" charset="0"/>
              <a:cs typeface="Times New Roman" pitchFamily="18" charset="0"/>
            </a:endParaRPr>
          </a:p>
          <a:p>
            <a:pPr marL="609600" indent="-609600" algn="r" rtl="1" eaLnBrk="1" hangingPunct="1">
              <a:buFont typeface="+mj-lt"/>
              <a:buAutoNum type="arabicParenR"/>
            </a:pPr>
            <a:r>
              <a:rPr lang="fa-IR" altLang="fa-IR" sz="2000" dirty="0">
                <a:latin typeface="Times New Roman" pitchFamily="18" charset="0"/>
                <a:cs typeface="B Titr" panose="00000700000000000000" pitchFamily="2" charset="-78"/>
              </a:rPr>
              <a:t>افزایش ورود زهر به گردش خون</a:t>
            </a:r>
            <a:endParaRPr lang="en-US" altLang="fa-IR" sz="2000" dirty="0">
              <a:latin typeface="Times New Roman" pitchFamily="18" charset="0"/>
              <a:cs typeface="B Titr" panose="00000700000000000000" pitchFamily="2" charset="-78"/>
            </a:endParaRPr>
          </a:p>
          <a:p>
            <a:pPr marL="609600" indent="-609600" algn="r" rtl="1" eaLnBrk="1" hangingPunct="1">
              <a:buFont typeface="+mj-lt"/>
              <a:buAutoNum type="arabicParenR"/>
            </a:pPr>
            <a:endParaRPr lang="en-US" altLang="fa-IR" sz="2000" dirty="0" smtClean="0">
              <a:latin typeface="Times New Roman" pitchFamily="18" charset="0"/>
              <a:cs typeface="Times New Roman" pitchFamily="18" charset="0"/>
            </a:endParaRPr>
          </a:p>
          <a:p>
            <a:pPr marL="609600" indent="-609600" algn="r" rtl="1" eaLnBrk="1" hangingPunct="1">
              <a:buFont typeface="+mj-lt"/>
              <a:buAutoNum type="arabicParenR"/>
            </a:pPr>
            <a:r>
              <a:rPr lang="fa-IR" altLang="fa-IR" sz="2000" dirty="0">
                <a:latin typeface="Times New Roman" pitchFamily="18" charset="0"/>
                <a:cs typeface="B Titr" panose="00000700000000000000" pitchFamily="2" charset="-78"/>
              </a:rPr>
              <a:t>ورود میکروارگانیسم های عفونی به گردش خون</a:t>
            </a:r>
          </a:p>
          <a:p>
            <a:pPr marL="457200" indent="-457200" algn="r" rtl="1" eaLnBrk="1" hangingPunct="1">
              <a:buFont typeface="+mj-lt"/>
              <a:buAutoNum type="arabicParenR"/>
            </a:pPr>
            <a:endParaRPr lang="en-US" altLang="fa-IR" sz="2000" dirty="0" smtClean="0">
              <a:latin typeface="Times New Roman" pitchFamily="18" charset="0"/>
              <a:cs typeface="Times New Roman" pitchFamily="18" charset="0"/>
            </a:endParaRPr>
          </a:p>
          <a:p>
            <a:pPr marL="609600" indent="-609600" algn="r" rtl="1" eaLnBrk="1" hangingPunct="1">
              <a:buFont typeface="+mj-lt"/>
              <a:buAutoNum type="arabicParenR"/>
            </a:pPr>
            <a:r>
              <a:rPr lang="fa-IR" altLang="fa-IR" sz="2000" dirty="0">
                <a:latin typeface="Times New Roman" pitchFamily="18" charset="0"/>
                <a:cs typeface="B Titr" panose="00000700000000000000" pitchFamily="2" charset="-78"/>
              </a:rPr>
              <a:t>هیچ تاثیری در از بین بردن زهر ندارد</a:t>
            </a:r>
            <a:endParaRPr lang="en-US" altLang="fa-IR" sz="2000" dirty="0">
              <a:latin typeface="Times New Roman" pitchFamily="18" charset="0"/>
              <a:cs typeface="B Titr" panose="00000700000000000000" pitchFamily="2" charset="-78"/>
            </a:endParaRPr>
          </a:p>
        </p:txBody>
      </p:sp>
    </p:spTree>
    <p:extLst>
      <p:ext uri="{BB962C8B-B14F-4D97-AF65-F5344CB8AC3E}">
        <p14:creationId xmlns:p14="http://schemas.microsoft.com/office/powerpoint/2010/main" val="6461887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eaLnBrk="1" hangingPunct="1"/>
            <a:r>
              <a:rPr lang="fa-IR" altLang="fa-IR" sz="3600" dirty="0">
                <a:cs typeface="B Titr" panose="00000700000000000000" pitchFamily="2" charset="-78"/>
              </a:rPr>
              <a:t>دلایل رد کریوتراپی</a:t>
            </a:r>
            <a:endParaRPr lang="en-US" altLang="fa-IR" sz="3600" dirty="0" smtClean="0">
              <a:cs typeface="B Titr" panose="00000700000000000000" pitchFamily="2" charset="-78"/>
            </a:endParaRPr>
          </a:p>
        </p:txBody>
      </p:sp>
      <p:sp>
        <p:nvSpPr>
          <p:cNvPr id="8195" name="Rectangle 3"/>
          <p:cNvSpPr>
            <a:spLocks noGrp="1" noChangeArrowheads="1"/>
          </p:cNvSpPr>
          <p:nvPr>
            <p:ph type="body" sz="half" idx="1"/>
          </p:nvPr>
        </p:nvSpPr>
        <p:spPr>
          <a:xfrm>
            <a:off x="838200" y="2017713"/>
            <a:ext cx="7848600" cy="1771650"/>
          </a:xfrm>
        </p:spPr>
        <p:txBody>
          <a:bodyPr/>
          <a:lstStyle/>
          <a:p>
            <a:pPr algn="r" rtl="1" eaLnBrk="1" hangingPunct="1">
              <a:lnSpc>
                <a:spcPct val="90000"/>
              </a:lnSpc>
              <a:buFont typeface="Wingdings" panose="05000000000000000000" pitchFamily="2" charset="2"/>
              <a:buChar char="v"/>
            </a:pPr>
            <a:r>
              <a:rPr lang="fa-IR" altLang="fa-IR" sz="2000" dirty="0" smtClean="0">
                <a:cs typeface="B Titr" panose="00000700000000000000" pitchFamily="2" charset="-78"/>
              </a:rPr>
              <a:t>تحقیقات نشان داده  تاثیری ندارد.</a:t>
            </a:r>
          </a:p>
          <a:p>
            <a:pPr marL="0" indent="0" algn="r" rtl="1" eaLnBrk="1" hangingPunct="1">
              <a:lnSpc>
                <a:spcPct val="90000"/>
              </a:lnSpc>
              <a:buNone/>
            </a:pPr>
            <a:endParaRPr lang="fa-IR" altLang="fa-IR" sz="2000" dirty="0" smtClean="0">
              <a:cs typeface="B Titr" panose="00000700000000000000" pitchFamily="2" charset="-78"/>
            </a:endParaRPr>
          </a:p>
          <a:p>
            <a:pPr algn="r" rtl="1" eaLnBrk="1" hangingPunct="1">
              <a:lnSpc>
                <a:spcPct val="90000"/>
              </a:lnSpc>
              <a:buFont typeface="Wingdings" panose="05000000000000000000" pitchFamily="2" charset="2"/>
              <a:buChar char="v"/>
            </a:pPr>
            <a:r>
              <a:rPr lang="fa-IR" altLang="fa-IR" sz="2000" dirty="0">
                <a:cs typeface="B Titr" panose="00000700000000000000" pitchFamily="2" charset="-78"/>
              </a:rPr>
              <a:t>از آنجایی که سم مار ادم ایجاد می کند، استفاده مستقیم از یخ ممکن است سبب </a:t>
            </a:r>
            <a:r>
              <a:rPr lang="fa-IR" altLang="fa-IR" sz="2000" dirty="0" smtClean="0">
                <a:cs typeface="B Titr" panose="00000700000000000000" pitchFamily="2" charset="-78"/>
              </a:rPr>
              <a:t>آسیب رساندن </a:t>
            </a:r>
            <a:r>
              <a:rPr lang="fa-IR" altLang="fa-IR" sz="2000" dirty="0">
                <a:cs typeface="B Titr" panose="00000700000000000000" pitchFamily="2" charset="-78"/>
              </a:rPr>
              <a:t>به بافت </a:t>
            </a:r>
            <a:r>
              <a:rPr lang="fa-IR" altLang="fa-IR" sz="2000" dirty="0" smtClean="0">
                <a:cs typeface="B Titr" panose="00000700000000000000" pitchFamily="2" charset="-78"/>
              </a:rPr>
              <a:t>شود.</a:t>
            </a:r>
          </a:p>
          <a:p>
            <a:pPr marL="0" indent="0" algn="r" rtl="1" eaLnBrk="1" hangingPunct="1">
              <a:lnSpc>
                <a:spcPct val="90000"/>
              </a:lnSpc>
              <a:buNone/>
            </a:pPr>
            <a:endParaRPr lang="fa-IR" altLang="fa-IR" sz="2000" dirty="0">
              <a:cs typeface="B Titr" panose="00000700000000000000" pitchFamily="2" charset="-78"/>
            </a:endParaRPr>
          </a:p>
          <a:p>
            <a:pPr algn="r" rtl="1" eaLnBrk="1" hangingPunct="1">
              <a:lnSpc>
                <a:spcPct val="90000"/>
              </a:lnSpc>
              <a:buFont typeface="Wingdings" panose="05000000000000000000" pitchFamily="2" charset="2"/>
              <a:buChar char="v"/>
            </a:pPr>
            <a:r>
              <a:rPr lang="fa-IR" altLang="fa-IR" sz="2000" dirty="0">
                <a:cs typeface="B Titr" panose="00000700000000000000" pitchFamily="2" charset="-78"/>
              </a:rPr>
              <a:t>آنزیم  های مار(سم) غیر فعال نمی شود.</a:t>
            </a:r>
            <a:endParaRPr lang="en-US" altLang="fa-IR" sz="2000" dirty="0">
              <a:cs typeface="B Titr" panose="00000700000000000000" pitchFamily="2" charset="-78"/>
            </a:endParaRPr>
          </a:p>
          <a:p>
            <a:pPr algn="r" rtl="1" eaLnBrk="1" hangingPunct="1">
              <a:lnSpc>
                <a:spcPct val="90000"/>
              </a:lnSpc>
              <a:buFont typeface="Wingdings" panose="05000000000000000000" pitchFamily="2" charset="2"/>
              <a:buChar char="v"/>
            </a:pPr>
            <a:endParaRPr lang="en-US" altLang="fa-IR" sz="2400" dirty="0" smtClean="0"/>
          </a:p>
        </p:txBody>
      </p:sp>
    </p:spTree>
    <p:extLst>
      <p:ext uri="{BB962C8B-B14F-4D97-AF65-F5344CB8AC3E}">
        <p14:creationId xmlns:p14="http://schemas.microsoft.com/office/powerpoint/2010/main" val="25813097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1-12dvg"/>
          <p:cNvPicPr>
            <a:picLocks noChangeAspect="1" noChangeArrowheads="1"/>
          </p:cNvPicPr>
          <p:nvPr/>
        </p:nvPicPr>
        <p:blipFill>
          <a:blip r:embed="rId2"/>
          <a:srcRect/>
          <a:stretch>
            <a:fillRect/>
          </a:stretch>
        </p:blipFill>
        <p:spPr bwMode="auto">
          <a:xfrm>
            <a:off x="762000" y="685800"/>
            <a:ext cx="7273925" cy="56467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3323471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228600"/>
            <a:ext cx="7793037" cy="1462087"/>
          </a:xfrm>
        </p:spPr>
        <p:txBody>
          <a:bodyPr/>
          <a:lstStyle/>
          <a:p>
            <a:pPr algn="ctr" eaLnBrk="1" hangingPunct="1"/>
            <a:r>
              <a:rPr lang="fa-IR" altLang="fa-IR" sz="4000" dirty="0" smtClean="0">
                <a:solidFill>
                  <a:schemeClr val="tx1"/>
                </a:solidFill>
                <a:cs typeface="B Titr" panose="00000700000000000000" pitchFamily="2" charset="-78"/>
              </a:rPr>
              <a:t>دلایل رد مکش سم</a:t>
            </a:r>
            <a:endParaRPr lang="en-US" altLang="fa-IR" sz="4000" dirty="0" smtClean="0">
              <a:solidFill>
                <a:schemeClr val="tx1"/>
              </a:solidFill>
              <a:cs typeface="B Titr" panose="00000700000000000000" pitchFamily="2" charset="-78"/>
            </a:endParaRPr>
          </a:p>
        </p:txBody>
      </p:sp>
      <p:sp>
        <p:nvSpPr>
          <p:cNvPr id="9219" name="Rectangle 3"/>
          <p:cNvSpPr>
            <a:spLocks noGrp="1" noChangeArrowheads="1"/>
          </p:cNvSpPr>
          <p:nvPr>
            <p:ph type="body" sz="half" idx="1"/>
          </p:nvPr>
        </p:nvSpPr>
        <p:spPr>
          <a:xfrm>
            <a:off x="1182688" y="2017713"/>
            <a:ext cx="6413500" cy="1482725"/>
          </a:xfrm>
        </p:spPr>
        <p:txBody>
          <a:bodyPr/>
          <a:lstStyle/>
          <a:p>
            <a:pPr algn="r" rtl="1" eaLnBrk="1" hangingPunct="1">
              <a:buFont typeface="Wingdings" panose="05000000000000000000" pitchFamily="2" charset="2"/>
              <a:buChar char="v"/>
            </a:pPr>
            <a:r>
              <a:rPr lang="fa-IR" altLang="fa-IR" sz="2400" dirty="0"/>
              <a:t>در حذف زهر هیچ ارزشی </a:t>
            </a:r>
            <a:r>
              <a:rPr lang="fa-IR" altLang="fa-IR" sz="2400" dirty="0" smtClean="0"/>
              <a:t>ندارد</a:t>
            </a:r>
            <a:endParaRPr lang="en-US" altLang="fa-IR" sz="2400" dirty="0" smtClean="0"/>
          </a:p>
          <a:p>
            <a:pPr algn="r" rtl="1" eaLnBrk="1" hangingPunct="1">
              <a:buFont typeface="Wingdings" panose="05000000000000000000" pitchFamily="2" charset="2"/>
              <a:buChar char="v"/>
            </a:pPr>
            <a:r>
              <a:rPr lang="fa-IR" altLang="fa-IR" sz="2400" dirty="0" smtClean="0"/>
              <a:t>باعث عفونت محل گزش می شود</a:t>
            </a:r>
            <a:endParaRPr lang="en-US" altLang="fa-IR" sz="2400" dirty="0" smtClean="0"/>
          </a:p>
          <a:p>
            <a:pPr algn="r" rtl="1" eaLnBrk="1" hangingPunct="1">
              <a:buFont typeface="Wingdings" panose="05000000000000000000" pitchFamily="2" charset="2"/>
              <a:buChar char="v"/>
            </a:pPr>
            <a:r>
              <a:rPr lang="fa-IR" altLang="fa-IR" sz="2400" dirty="0"/>
              <a:t>جذب زهر در صورت آسیب در دهان</a:t>
            </a:r>
            <a:endParaRPr lang="en-US" altLang="fa-IR" sz="2400" dirty="0" smtClean="0"/>
          </a:p>
        </p:txBody>
      </p:sp>
    </p:spTree>
    <p:extLst>
      <p:ext uri="{BB962C8B-B14F-4D97-AF65-F5344CB8AC3E}">
        <p14:creationId xmlns:p14="http://schemas.microsoft.com/office/powerpoint/2010/main" val="82511213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fa-IR" altLang="fa-IR" sz="3600" dirty="0" smtClean="0">
                <a:solidFill>
                  <a:schemeClr val="tx1"/>
                </a:solidFill>
                <a:cs typeface="B Titr" panose="00000700000000000000" pitchFamily="2" charset="-78"/>
              </a:rPr>
              <a:t>دلایل رد مصرف الکل</a:t>
            </a:r>
            <a:endParaRPr lang="en-US" altLang="fa-IR" sz="3600" dirty="0" smtClean="0">
              <a:solidFill>
                <a:schemeClr val="tx1"/>
              </a:solidFill>
              <a:cs typeface="B Titr" panose="00000700000000000000" pitchFamily="2" charset="-78"/>
            </a:endParaRPr>
          </a:p>
        </p:txBody>
      </p:sp>
      <p:sp>
        <p:nvSpPr>
          <p:cNvPr id="10243" name="Rectangle 3"/>
          <p:cNvSpPr>
            <a:spLocks noGrp="1" noChangeArrowheads="1"/>
          </p:cNvSpPr>
          <p:nvPr>
            <p:ph type="body" sz="half" idx="1"/>
          </p:nvPr>
        </p:nvSpPr>
        <p:spPr>
          <a:xfrm>
            <a:off x="1182688" y="2017713"/>
            <a:ext cx="6918325" cy="1482725"/>
          </a:xfrm>
        </p:spPr>
        <p:txBody>
          <a:bodyPr/>
          <a:lstStyle/>
          <a:p>
            <a:pPr marL="533400" indent="-533400" algn="r" rtl="1" eaLnBrk="1" hangingPunct="1">
              <a:buFont typeface="Wingdings" pitchFamily="2" charset="2"/>
              <a:buAutoNum type="arabicPeriod"/>
            </a:pPr>
            <a:r>
              <a:rPr lang="fa-IR" altLang="fa-IR" sz="2400" dirty="0" smtClean="0"/>
              <a:t>باعث افزایش جریان گردش خون می شود</a:t>
            </a:r>
            <a:endParaRPr lang="en-US" altLang="fa-IR" sz="2400" dirty="0" smtClean="0"/>
          </a:p>
          <a:p>
            <a:pPr marL="533400" indent="-533400" algn="r" rtl="1" eaLnBrk="1" hangingPunct="1">
              <a:buFont typeface="Wingdings" pitchFamily="2" charset="2"/>
              <a:buAutoNum type="arabicPeriod"/>
            </a:pPr>
            <a:r>
              <a:rPr lang="fa-IR" altLang="fa-IR" sz="2400" dirty="0"/>
              <a:t>کاهش سم زدایی </a:t>
            </a:r>
            <a:r>
              <a:rPr lang="fa-IR" altLang="fa-IR" sz="2400" dirty="0" smtClean="0"/>
              <a:t>کبد</a:t>
            </a:r>
          </a:p>
          <a:p>
            <a:pPr marL="533400" indent="-533400" algn="r" rtl="1" eaLnBrk="1" hangingPunct="1">
              <a:buFont typeface="Wingdings" pitchFamily="2" charset="2"/>
              <a:buAutoNum type="arabicPeriod"/>
            </a:pPr>
            <a:r>
              <a:rPr lang="fa-IR" altLang="fa-IR" sz="2400" dirty="0" smtClean="0"/>
              <a:t>بر اساس نتایج تحقیقات موسسه رازی (دکتر عباس زارع)</a:t>
            </a:r>
            <a:endParaRPr lang="en-US" altLang="fa-IR" sz="2800" dirty="0" smtClean="0"/>
          </a:p>
        </p:txBody>
      </p:sp>
    </p:spTree>
    <p:extLst>
      <p:ext uri="{BB962C8B-B14F-4D97-AF65-F5344CB8AC3E}">
        <p14:creationId xmlns:p14="http://schemas.microsoft.com/office/powerpoint/2010/main" val="2203858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914400" y="304800"/>
            <a:ext cx="7793037" cy="1462087"/>
          </a:xfrm>
        </p:spPr>
        <p:txBody>
          <a:bodyPr/>
          <a:lstStyle/>
          <a:p>
            <a:pPr algn="ctr" eaLnBrk="1" hangingPunct="1"/>
            <a:r>
              <a:rPr lang="fa-IR" altLang="fa-IR" dirty="0" smtClean="0">
                <a:solidFill>
                  <a:schemeClr val="tx1"/>
                </a:solidFill>
                <a:cs typeface="B Titr" panose="00000700000000000000" pitchFamily="2" charset="-78"/>
              </a:rPr>
              <a:t>پروتکل جدید کمک های اولیه</a:t>
            </a:r>
            <a:endParaRPr lang="en-US" altLang="fa-IR" dirty="0" smtClean="0">
              <a:solidFill>
                <a:schemeClr val="tx1"/>
              </a:solidFill>
              <a:cs typeface="B Titr" panose="00000700000000000000" pitchFamily="2" charset="-78"/>
            </a:endParaRPr>
          </a:p>
        </p:txBody>
      </p:sp>
      <p:sp>
        <p:nvSpPr>
          <p:cNvPr id="12291" name="Rectangle 3"/>
          <p:cNvSpPr>
            <a:spLocks noGrp="1" noChangeArrowheads="1"/>
          </p:cNvSpPr>
          <p:nvPr>
            <p:ph type="body" idx="1"/>
          </p:nvPr>
        </p:nvSpPr>
        <p:spPr/>
        <p:txBody>
          <a:bodyPr/>
          <a:lstStyle/>
          <a:p>
            <a:pPr marL="609600" indent="-609600" algn="r" rtl="1" eaLnBrk="1" hangingPunct="1">
              <a:buFont typeface="Wingdings" pitchFamily="2" charset="2"/>
              <a:buAutoNum type="arabicPeriod"/>
            </a:pPr>
            <a:r>
              <a:rPr lang="fa-IR" altLang="fa-IR" sz="2400" dirty="0">
                <a:cs typeface="B Titr" panose="00000700000000000000" pitchFamily="2" charset="-78"/>
              </a:rPr>
              <a:t>بر اساس تحقیقات علمی</a:t>
            </a:r>
            <a:endParaRPr lang="en-US" altLang="fa-IR" sz="2400" dirty="0" smtClean="0">
              <a:cs typeface="B Titr" panose="00000700000000000000" pitchFamily="2" charset="-78"/>
            </a:endParaRPr>
          </a:p>
          <a:p>
            <a:pPr marL="609600" indent="-609600" algn="r" rtl="1" eaLnBrk="1" hangingPunct="1">
              <a:buFont typeface="Wingdings" pitchFamily="2" charset="2"/>
              <a:buAutoNum type="arabicPeriod"/>
            </a:pPr>
            <a:r>
              <a:rPr lang="fa-IR" altLang="fa-IR" sz="2400" dirty="0" smtClean="0">
                <a:cs typeface="B Titr" panose="00000700000000000000" pitchFamily="2" charset="-78"/>
              </a:rPr>
              <a:t>بر اساس در دسترس بودن پادزهر</a:t>
            </a:r>
            <a:endParaRPr lang="en-US" altLang="fa-IR" sz="2400" dirty="0" smtClean="0">
              <a:cs typeface="B Titr" panose="00000700000000000000" pitchFamily="2" charset="-78"/>
            </a:endParaRPr>
          </a:p>
          <a:p>
            <a:pPr marL="609600" indent="-609600" algn="r" rtl="1" eaLnBrk="1" hangingPunct="1">
              <a:buFont typeface="Wingdings" pitchFamily="2" charset="2"/>
              <a:buAutoNum type="arabicPeriod"/>
            </a:pPr>
            <a:r>
              <a:rPr lang="fa-IR" altLang="fa-IR" sz="2400" dirty="0" smtClean="0">
                <a:cs typeface="B Titr" panose="00000700000000000000" pitchFamily="2" charset="-78"/>
              </a:rPr>
              <a:t>بر </a:t>
            </a:r>
            <a:r>
              <a:rPr lang="fa-IR" altLang="fa-IR" sz="2400" dirty="0">
                <a:cs typeface="B Titr" panose="00000700000000000000" pitchFamily="2" charset="-78"/>
              </a:rPr>
              <a:t>اساس مکانیزم توزیع زهر</a:t>
            </a:r>
            <a:endParaRPr lang="en-US" altLang="fa-IR" sz="2400" dirty="0" smtClean="0">
              <a:cs typeface="B Titr" panose="00000700000000000000" pitchFamily="2" charset="-78"/>
            </a:endParaRPr>
          </a:p>
          <a:p>
            <a:pPr marL="609600" indent="-609600" algn="r" rtl="1" eaLnBrk="1" hangingPunct="1">
              <a:buFont typeface="Wingdings" pitchFamily="2" charset="2"/>
              <a:buAutoNum type="arabicPeriod"/>
            </a:pPr>
            <a:r>
              <a:rPr lang="fa-IR" altLang="fa-IR" sz="2400" dirty="0">
                <a:cs typeface="B Titr" panose="00000700000000000000" pitchFamily="2" charset="-78"/>
              </a:rPr>
              <a:t>براساس مکانیزم انعقاد</a:t>
            </a:r>
            <a:endParaRPr lang="en-US" altLang="fa-IR" dirty="0" smtClean="0">
              <a:cs typeface="B Titr" panose="00000700000000000000" pitchFamily="2" charset="-78"/>
            </a:endParaRPr>
          </a:p>
        </p:txBody>
      </p:sp>
    </p:spTree>
    <p:extLst>
      <p:ext uri="{BB962C8B-B14F-4D97-AF65-F5344CB8AC3E}">
        <p14:creationId xmlns:p14="http://schemas.microsoft.com/office/powerpoint/2010/main" val="16615276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fa-IR" altLang="fa-IR" dirty="0">
                <a:cs typeface="B Titr" panose="00000700000000000000" pitchFamily="2" charset="-78"/>
              </a:rPr>
              <a:t>از بین بردن هر عامل محدود کننده</a:t>
            </a:r>
            <a:endParaRPr lang="en-US" altLang="fa-IR" dirty="0" smtClean="0">
              <a:cs typeface="B Titr" panose="00000700000000000000" pitchFamily="2" charset="-78"/>
            </a:endParaRPr>
          </a:p>
        </p:txBody>
      </p:sp>
      <p:sp>
        <p:nvSpPr>
          <p:cNvPr id="13315" name="Rectangle 3"/>
          <p:cNvSpPr>
            <a:spLocks noGrp="1" noChangeArrowheads="1"/>
          </p:cNvSpPr>
          <p:nvPr>
            <p:ph type="body" idx="1"/>
          </p:nvPr>
        </p:nvSpPr>
        <p:spPr/>
        <p:txBody>
          <a:bodyPr/>
          <a:lstStyle/>
          <a:p>
            <a:pPr marL="609600" indent="-609600" algn="r" rtl="1" eaLnBrk="1" hangingPunct="1"/>
            <a:r>
              <a:rPr lang="fa-IR" altLang="fa-IR" sz="2400" dirty="0"/>
              <a:t>هر عامل </a:t>
            </a:r>
            <a:r>
              <a:rPr lang="fa-IR" altLang="fa-IR" sz="2400" dirty="0" smtClean="0"/>
              <a:t>محدود </a:t>
            </a:r>
            <a:r>
              <a:rPr lang="fa-IR" altLang="fa-IR" sz="2400" dirty="0"/>
              <a:t>کننده </a:t>
            </a:r>
            <a:r>
              <a:rPr lang="fa-IR" altLang="fa-IR" sz="2400" dirty="0" smtClean="0"/>
              <a:t>نظیرساعت، </a:t>
            </a:r>
            <a:r>
              <a:rPr lang="fa-IR" altLang="fa-IR" sz="2400" dirty="0"/>
              <a:t>حلقه ها و غیره را </a:t>
            </a:r>
            <a:r>
              <a:rPr lang="fa-IR" altLang="fa-IR" sz="2400" dirty="0" smtClean="0"/>
              <a:t>خارج کنید زیرا</a:t>
            </a:r>
            <a:r>
              <a:rPr lang="fa-IR" altLang="fa-IR" sz="2400" dirty="0"/>
              <a:t>:</a:t>
            </a:r>
            <a:endParaRPr lang="en-US" altLang="fa-IR" sz="2400" dirty="0" smtClean="0"/>
          </a:p>
          <a:p>
            <a:pPr marL="609600" indent="-609600" algn="r" rtl="1" eaLnBrk="1" hangingPunct="1">
              <a:buFont typeface="Wingdings" pitchFamily="2" charset="2"/>
              <a:buAutoNum type="arabicPeriod"/>
            </a:pPr>
            <a:r>
              <a:rPr lang="fa-IR" altLang="fa-IR" sz="2400" dirty="0" smtClean="0"/>
              <a:t>معمولا در اندام گزیده شده ادم اتفاق می افتد.</a:t>
            </a:r>
            <a:endParaRPr lang="en-US" altLang="fa-IR" sz="2400" dirty="0" smtClean="0"/>
          </a:p>
          <a:p>
            <a:pPr marL="609600" indent="-609600" algn="r" rtl="1" eaLnBrk="1" hangingPunct="1">
              <a:buFont typeface="Wingdings" pitchFamily="2" charset="2"/>
              <a:buAutoNum type="arabicPeriod"/>
            </a:pPr>
            <a:r>
              <a:rPr lang="fa-IR" altLang="fa-IR" sz="2400" dirty="0" smtClean="0"/>
              <a:t>خارج کردن این وسایل بعد از ادم امکان پذیر نمی باشد.</a:t>
            </a:r>
            <a:endParaRPr lang="en-US" altLang="fa-IR" sz="2400" dirty="0" smtClean="0"/>
          </a:p>
          <a:p>
            <a:pPr marL="609600" indent="-609600" algn="r" rtl="1" eaLnBrk="1" hangingPunct="1">
              <a:buFont typeface="Wingdings" pitchFamily="2" charset="2"/>
              <a:buAutoNum type="arabicPeriod"/>
            </a:pPr>
            <a:r>
              <a:rPr lang="fa-IR" altLang="fa-IR" sz="2400" dirty="0" smtClean="0"/>
              <a:t>انقباض باعث آسیب به بافت می شود.</a:t>
            </a:r>
            <a:endParaRPr lang="en-US" altLang="fa-IR" sz="2400" dirty="0" smtClean="0"/>
          </a:p>
        </p:txBody>
      </p:sp>
    </p:spTree>
    <p:extLst>
      <p:ext uri="{BB962C8B-B14F-4D97-AF65-F5344CB8AC3E}">
        <p14:creationId xmlns:p14="http://schemas.microsoft.com/office/powerpoint/2010/main" val="30997006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gn="ctr" eaLnBrk="1" hangingPunct="1"/>
            <a:r>
              <a:rPr lang="fa-IR" altLang="fa-IR" dirty="0" smtClean="0">
                <a:cs typeface="B Titr" panose="00000700000000000000" pitchFamily="2" charset="-78"/>
              </a:rPr>
              <a:t>افکار </a:t>
            </a:r>
            <a:r>
              <a:rPr lang="fa-IR" altLang="fa-IR" dirty="0">
                <a:cs typeface="B Titr" panose="00000700000000000000" pitchFamily="2" charset="-78"/>
              </a:rPr>
              <a:t>مثبت</a:t>
            </a:r>
            <a:endParaRPr lang="en-US" altLang="fa-IR" dirty="0" smtClean="0">
              <a:cs typeface="B Titr" panose="00000700000000000000" pitchFamily="2" charset="-78"/>
            </a:endParaRPr>
          </a:p>
        </p:txBody>
      </p:sp>
      <p:sp>
        <p:nvSpPr>
          <p:cNvPr id="86019" name="Rectangle 3"/>
          <p:cNvSpPr>
            <a:spLocks noGrp="1" noChangeArrowheads="1"/>
          </p:cNvSpPr>
          <p:nvPr>
            <p:ph type="body" idx="1"/>
          </p:nvPr>
        </p:nvSpPr>
        <p:spPr/>
        <p:txBody>
          <a:bodyPr/>
          <a:lstStyle/>
          <a:p>
            <a:pPr marL="609600" indent="-609600" algn="r" rtl="1" eaLnBrk="1" hangingPunct="1">
              <a:buFont typeface="Wingdings" pitchFamily="2" charset="2"/>
              <a:buAutoNum type="arabicPeriod"/>
              <a:defRPr/>
            </a:pPr>
            <a:r>
              <a:rPr lang="fa-IR" altLang="fa-IR" sz="2400" dirty="0"/>
              <a:t>ترس باعث آزاد شدن آدرنالین می </a:t>
            </a:r>
            <a:r>
              <a:rPr lang="fa-IR" altLang="fa-IR" sz="2400" dirty="0" smtClean="0"/>
              <a:t>شود.</a:t>
            </a:r>
          </a:p>
          <a:p>
            <a:pPr marL="609600" indent="-609600" algn="r" rtl="1" eaLnBrk="1" hangingPunct="1">
              <a:buFont typeface="Wingdings" pitchFamily="2" charset="2"/>
              <a:buAutoNum type="arabicPeriod"/>
              <a:defRPr/>
            </a:pPr>
            <a:r>
              <a:rPr lang="fa-IR" altLang="fa-IR" sz="2400" dirty="0"/>
              <a:t>ترس باعث فعالیت </a:t>
            </a:r>
            <a:r>
              <a:rPr lang="fa-IR" altLang="fa-IR" sz="2400" dirty="0" smtClean="0"/>
              <a:t>اضافی می شود.</a:t>
            </a:r>
          </a:p>
          <a:p>
            <a:pPr marL="609600" indent="-609600" algn="r" rtl="1" eaLnBrk="1" hangingPunct="1">
              <a:buFont typeface="Wingdings" pitchFamily="2" charset="2"/>
              <a:buAutoNum type="arabicPeriod"/>
              <a:defRPr/>
            </a:pPr>
            <a:r>
              <a:rPr lang="fa-IR" altLang="fa-IR" sz="2400" dirty="0" smtClean="0"/>
              <a:t>ترس باعث می شود شخص در گرفتن تصمیم صحیح مشکل پیدا کند.</a:t>
            </a:r>
            <a:endParaRPr lang="en-US" altLang="fa-IR" sz="2400" dirty="0" smtClean="0"/>
          </a:p>
          <a:p>
            <a:pPr marL="0" indent="0" algn="r" rtl="1" eaLnBrk="1" hangingPunct="1">
              <a:buFont typeface="Wingdings" pitchFamily="2" charset="2"/>
              <a:buNone/>
              <a:defRPr/>
            </a:pPr>
            <a:endParaRPr lang="en-US" altLang="fa-IR" dirty="0" smtClean="0"/>
          </a:p>
        </p:txBody>
      </p:sp>
    </p:spTree>
    <p:extLst>
      <p:ext uri="{BB962C8B-B14F-4D97-AF65-F5344CB8AC3E}">
        <p14:creationId xmlns:p14="http://schemas.microsoft.com/office/powerpoint/2010/main" val="27091950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eaLnBrk="1" hangingPunct="1"/>
            <a:r>
              <a:rPr lang="fa-IR" altLang="fa-IR" dirty="0" smtClean="0">
                <a:cs typeface="B Titr" panose="00000700000000000000" pitchFamily="2" charset="-78"/>
              </a:rPr>
              <a:t>اجتناب از فعالیت(تحرک)</a:t>
            </a:r>
            <a:endParaRPr lang="en-US" altLang="fa-IR" dirty="0" smtClean="0">
              <a:cs typeface="B Titr" panose="00000700000000000000" pitchFamily="2" charset="-78"/>
            </a:endParaRPr>
          </a:p>
        </p:txBody>
      </p:sp>
      <p:sp>
        <p:nvSpPr>
          <p:cNvPr id="87043" name="Rectangle 3"/>
          <p:cNvSpPr>
            <a:spLocks noGrp="1" noChangeArrowheads="1"/>
          </p:cNvSpPr>
          <p:nvPr>
            <p:ph type="body" idx="1"/>
          </p:nvPr>
        </p:nvSpPr>
        <p:spPr>
          <a:xfrm>
            <a:off x="457200" y="2017713"/>
            <a:ext cx="7354888" cy="4114800"/>
          </a:xfrm>
        </p:spPr>
        <p:txBody>
          <a:bodyPr/>
          <a:lstStyle/>
          <a:p>
            <a:pPr marL="609600" indent="-609600" algn="r" rtl="1" eaLnBrk="1" hangingPunct="1">
              <a:buFont typeface="Wingdings" pitchFamily="2" charset="2"/>
              <a:buAutoNum type="arabicPeriod"/>
              <a:defRPr/>
            </a:pPr>
            <a:r>
              <a:rPr lang="fa-IR" altLang="fa-IR" sz="2400" dirty="0" smtClean="0"/>
              <a:t>تحرک باعث افزایش جریان خون می شود.</a:t>
            </a:r>
            <a:endParaRPr lang="en-US" altLang="fa-IR" sz="2400" dirty="0" smtClean="0"/>
          </a:p>
          <a:p>
            <a:pPr marL="609600" indent="-609600" algn="r" rtl="1" eaLnBrk="1" hangingPunct="1">
              <a:buFont typeface="Wingdings" pitchFamily="2" charset="2"/>
              <a:buAutoNum type="arabicPeriod"/>
              <a:defRPr/>
            </a:pPr>
            <a:endParaRPr lang="en-US" altLang="fa-IR" sz="2400" dirty="0" smtClean="0"/>
          </a:p>
          <a:p>
            <a:pPr marL="609600" indent="-609600" algn="r" rtl="1" eaLnBrk="1" hangingPunct="1">
              <a:buFont typeface="Wingdings" pitchFamily="2" charset="2"/>
              <a:buAutoNum type="arabicPeriod"/>
              <a:defRPr/>
            </a:pPr>
            <a:r>
              <a:rPr lang="fa-IR" altLang="fa-IR" sz="2400" dirty="0" smtClean="0"/>
              <a:t>حرکت اندام گزیده شده سبب افزایش سم در گردش خون می شود.</a:t>
            </a:r>
            <a:endParaRPr lang="en-US" altLang="fa-IR" sz="2400" dirty="0" smtClean="0"/>
          </a:p>
          <a:p>
            <a:pPr marL="609600" indent="-609600" algn="r" rtl="1" eaLnBrk="1" hangingPunct="1">
              <a:defRPr/>
            </a:pPr>
            <a:endParaRPr lang="en-US" altLang="fa-IR" sz="2400" dirty="0" smtClean="0"/>
          </a:p>
          <a:p>
            <a:pPr marL="0" indent="0" algn="r" rtl="1" eaLnBrk="1" hangingPunct="1">
              <a:buFont typeface="Wingdings" pitchFamily="2" charset="2"/>
              <a:buNone/>
              <a:defRPr/>
            </a:pPr>
            <a:endParaRPr lang="en-US" altLang="fa-IR" sz="2400" dirty="0" smtClean="0"/>
          </a:p>
        </p:txBody>
      </p:sp>
    </p:spTree>
    <p:extLst>
      <p:ext uri="{BB962C8B-B14F-4D97-AF65-F5344CB8AC3E}">
        <p14:creationId xmlns:p14="http://schemas.microsoft.com/office/powerpoint/2010/main" val="12731872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eaLnBrk="1" hangingPunct="1"/>
            <a:r>
              <a:rPr lang="fa-IR" altLang="fa-IR" dirty="0" smtClean="0">
                <a:cs typeface="B Titr" panose="00000700000000000000" pitchFamily="2" charset="-78"/>
              </a:rPr>
              <a:t>استفاده از بانداژ</a:t>
            </a:r>
            <a:endParaRPr lang="en-US" altLang="fa-IR" dirty="0" smtClean="0">
              <a:cs typeface="B Titr" panose="00000700000000000000" pitchFamily="2" charset="-78"/>
            </a:endParaRPr>
          </a:p>
        </p:txBody>
      </p:sp>
      <p:sp>
        <p:nvSpPr>
          <p:cNvPr id="16387" name="Rectangle 3"/>
          <p:cNvSpPr>
            <a:spLocks noGrp="1" noChangeArrowheads="1"/>
          </p:cNvSpPr>
          <p:nvPr>
            <p:ph type="body" idx="1"/>
          </p:nvPr>
        </p:nvSpPr>
        <p:spPr/>
        <p:txBody>
          <a:bodyPr/>
          <a:lstStyle/>
          <a:p>
            <a:pPr algn="r" rtl="1" eaLnBrk="1" hangingPunct="1"/>
            <a:r>
              <a:rPr lang="fa-IR" altLang="fa-IR" sz="2400" dirty="0" smtClean="0"/>
              <a:t>استفاده از باند الاستیک ( کشی) به عرض 10 تا 15 سانتیمتر</a:t>
            </a:r>
            <a:endParaRPr lang="en-US" altLang="fa-IR" sz="2400" dirty="0" smtClean="0"/>
          </a:p>
          <a:p>
            <a:pPr algn="r" rtl="1" eaLnBrk="1" hangingPunct="1"/>
            <a:r>
              <a:rPr lang="fa-IR" altLang="fa-IR" sz="2400" dirty="0" smtClean="0"/>
              <a:t>استفاده از یک پد استریل در قسمت گزیده شده.</a:t>
            </a:r>
            <a:endParaRPr lang="en-US" altLang="fa-IR" sz="2400" dirty="0" smtClean="0"/>
          </a:p>
          <a:p>
            <a:pPr algn="r" rtl="1" eaLnBrk="1" hangingPunct="1"/>
            <a:r>
              <a:rPr lang="fa-IR" altLang="fa-IR" sz="2400" dirty="0" smtClean="0"/>
              <a:t>باند 25 تا 30 سانتیمتر بالاتر از محل گزش بسته شود.</a:t>
            </a:r>
            <a:endParaRPr lang="en-US" altLang="fa-IR" sz="2400" dirty="0" smtClean="0"/>
          </a:p>
          <a:p>
            <a:pPr algn="r" rtl="1" eaLnBrk="1" hangingPunct="1"/>
            <a:r>
              <a:rPr lang="fa-IR" altLang="fa-IR" sz="2400" dirty="0" smtClean="0"/>
              <a:t>فشار باند بر روی پوست نباید بیشتر از 7 میلیمتر جیوه باشد.</a:t>
            </a:r>
            <a:endParaRPr lang="en-US" altLang="fa-IR" sz="2400" dirty="0" smtClean="0"/>
          </a:p>
          <a:p>
            <a:pPr algn="r" rtl="1" eaLnBrk="1" hangingPunct="1"/>
            <a:r>
              <a:rPr lang="fa-IR" altLang="fa-IR" sz="2400" dirty="0" smtClean="0"/>
              <a:t>اگر گزیدگی توسط مار کبری اتفاق افتاده باشد فشار باند باید مانند زمانی باشد که مچ پا در اثر آسیب بانداژ می شود.</a:t>
            </a:r>
            <a:endParaRPr lang="en-US" altLang="fa-IR" sz="2400" dirty="0" smtClean="0"/>
          </a:p>
        </p:txBody>
      </p:sp>
    </p:spTree>
    <p:extLst>
      <p:ext uri="{BB962C8B-B14F-4D97-AF65-F5344CB8AC3E}">
        <p14:creationId xmlns:p14="http://schemas.microsoft.com/office/powerpoint/2010/main" val="141416267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eaLnBrk="1" hangingPunct="1"/>
            <a:r>
              <a:rPr lang="fa-IR" altLang="fa-IR" dirty="0" smtClean="0">
                <a:cs typeface="B Titr" panose="00000700000000000000" pitchFamily="2" charset="-78"/>
              </a:rPr>
              <a:t>آتل بندی اندام</a:t>
            </a:r>
            <a:endParaRPr lang="en-US" altLang="fa-IR" dirty="0" smtClean="0">
              <a:cs typeface="B Titr" panose="00000700000000000000" pitchFamily="2" charset="-78"/>
            </a:endParaRPr>
          </a:p>
        </p:txBody>
      </p:sp>
      <p:sp>
        <p:nvSpPr>
          <p:cNvPr id="17411" name="Rectangle 3"/>
          <p:cNvSpPr>
            <a:spLocks noGrp="1" noChangeArrowheads="1"/>
          </p:cNvSpPr>
          <p:nvPr>
            <p:ph type="body" idx="1"/>
          </p:nvPr>
        </p:nvSpPr>
        <p:spPr/>
        <p:txBody>
          <a:bodyPr/>
          <a:lstStyle/>
          <a:p>
            <a:pPr marL="609600" indent="-609600" algn="r" rtl="1" eaLnBrk="1" hangingPunct="1">
              <a:buFont typeface="Wingdings" pitchFamily="2" charset="2"/>
              <a:buAutoNum type="arabicPeriod"/>
            </a:pPr>
            <a:r>
              <a:rPr lang="fa-IR" altLang="fa-IR" sz="2400" dirty="0"/>
              <a:t>از حداقل دو قطعه بلند چوب استفاده کنید</a:t>
            </a:r>
            <a:endParaRPr lang="en-US" altLang="fa-IR" sz="2400" dirty="0" smtClean="0"/>
          </a:p>
          <a:p>
            <a:pPr marL="609600" indent="-609600" algn="r" rtl="1" eaLnBrk="1" hangingPunct="1">
              <a:buFont typeface="Wingdings" pitchFamily="2" charset="2"/>
              <a:buAutoNum type="arabicPeriod"/>
            </a:pPr>
            <a:r>
              <a:rPr lang="fa-IR" altLang="fa-IR" sz="2400" dirty="0" smtClean="0"/>
              <a:t>از یک تکه باند جهت بستن چوب ها استفاده کنید</a:t>
            </a:r>
            <a:endParaRPr lang="en-US" altLang="fa-IR" sz="2400" dirty="0" smtClean="0"/>
          </a:p>
          <a:p>
            <a:pPr marL="609600" indent="-609600" algn="r" rtl="1" eaLnBrk="1" hangingPunct="1">
              <a:buFont typeface="Wingdings" pitchFamily="2" charset="2"/>
              <a:buAutoNum type="arabicPeriod"/>
            </a:pPr>
            <a:r>
              <a:rPr lang="fa-IR" altLang="fa-IR" sz="2400" dirty="0" smtClean="0"/>
              <a:t>آتل </a:t>
            </a:r>
            <a:r>
              <a:rPr lang="fa-IR" altLang="fa-IR" sz="2400" dirty="0"/>
              <a:t>باید از انقباض عضلات جلوگیری کند</a:t>
            </a:r>
            <a:endParaRPr lang="en-US" altLang="fa-IR" dirty="0" smtClean="0"/>
          </a:p>
        </p:txBody>
      </p:sp>
    </p:spTree>
    <p:extLst>
      <p:ext uri="{BB962C8B-B14F-4D97-AF65-F5344CB8AC3E}">
        <p14:creationId xmlns:p14="http://schemas.microsoft.com/office/powerpoint/2010/main" val="39628886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fa-IR" altLang="fa-IR" sz="2800" dirty="0">
                <a:cs typeface="B Titr" panose="00000700000000000000" pitchFamily="2" charset="-78"/>
              </a:rPr>
              <a:t>از مصرف آسپرین یا تریاک به عنوان </a:t>
            </a:r>
            <a:r>
              <a:rPr lang="fa-IR" altLang="fa-IR" sz="2800" dirty="0" smtClean="0">
                <a:cs typeface="B Titr" panose="00000700000000000000" pitchFamily="2" charset="-78"/>
              </a:rPr>
              <a:t>مسکن اجتناب </a:t>
            </a:r>
            <a:r>
              <a:rPr lang="fa-IR" altLang="fa-IR" sz="2800" dirty="0">
                <a:cs typeface="B Titr" panose="00000700000000000000" pitchFamily="2" charset="-78"/>
              </a:rPr>
              <a:t>کنید</a:t>
            </a:r>
            <a:endParaRPr lang="en-US" altLang="fa-IR" sz="2800" dirty="0" smtClean="0">
              <a:cs typeface="B Titr" panose="00000700000000000000" pitchFamily="2" charset="-78"/>
            </a:endParaRPr>
          </a:p>
        </p:txBody>
      </p:sp>
      <p:sp>
        <p:nvSpPr>
          <p:cNvPr id="18435" name="Rectangle 3"/>
          <p:cNvSpPr>
            <a:spLocks noGrp="1" noChangeArrowheads="1"/>
          </p:cNvSpPr>
          <p:nvPr>
            <p:ph type="body" idx="1"/>
          </p:nvPr>
        </p:nvSpPr>
        <p:spPr/>
        <p:txBody>
          <a:bodyPr/>
          <a:lstStyle/>
          <a:p>
            <a:pPr marL="609600" indent="-609600" algn="r" rtl="1" eaLnBrk="1" hangingPunct="1">
              <a:buFont typeface="Wingdings" pitchFamily="2" charset="2"/>
              <a:buAutoNum type="arabicPeriod"/>
            </a:pPr>
            <a:r>
              <a:rPr lang="fa-IR" altLang="fa-IR" sz="2400" dirty="0" smtClean="0"/>
              <a:t>زهر اکثر مارهای ایران باعث بروز مشکل انعقاد خون می شود.</a:t>
            </a:r>
            <a:endParaRPr lang="en-US" altLang="fa-IR" sz="2400" dirty="0" smtClean="0"/>
          </a:p>
          <a:p>
            <a:pPr marL="609600" indent="-609600" algn="r" rtl="1" eaLnBrk="1" hangingPunct="1">
              <a:buFont typeface="Wingdings" pitchFamily="2" charset="2"/>
              <a:buAutoNum type="arabicPeriod"/>
            </a:pPr>
            <a:r>
              <a:rPr lang="fa-IR" altLang="fa-IR" sz="2400" dirty="0" smtClean="0"/>
              <a:t>آسپرین </a:t>
            </a:r>
            <a:r>
              <a:rPr lang="fa-IR" altLang="fa-IR" sz="2400" dirty="0"/>
              <a:t>ممکن است خونریزی را افزایش دهد و از مصرف آن به عنوان </a:t>
            </a:r>
            <a:r>
              <a:rPr lang="fa-IR" altLang="fa-IR" sz="2400" dirty="0" smtClean="0"/>
              <a:t>مسکن جلوگیری کنید.</a:t>
            </a:r>
            <a:endParaRPr lang="en-US" altLang="fa-IR" sz="2400" dirty="0" smtClean="0"/>
          </a:p>
          <a:p>
            <a:pPr marL="609600" indent="-609600" algn="r" rtl="1" eaLnBrk="1" hangingPunct="1">
              <a:buFont typeface="Wingdings" pitchFamily="2" charset="2"/>
              <a:buAutoNum type="arabicPeriod"/>
            </a:pPr>
            <a:r>
              <a:rPr lang="fa-IR" altLang="fa-IR" sz="2400" dirty="0"/>
              <a:t>تریاک ممکن است باعث </a:t>
            </a:r>
            <a:r>
              <a:rPr lang="fa-IR" altLang="fa-IR" sz="2400" dirty="0" smtClean="0"/>
              <a:t>ایجاد مشکل تنفسی </a:t>
            </a:r>
            <a:r>
              <a:rPr lang="fa-IR" altLang="fa-IR" sz="2400" dirty="0"/>
              <a:t>شود، بنابراین از استفاده از آن به عنوان </a:t>
            </a:r>
            <a:r>
              <a:rPr lang="fa-IR" altLang="fa-IR" sz="2400" dirty="0" smtClean="0"/>
              <a:t>مسکن جلوگیری شود.</a:t>
            </a:r>
            <a:endParaRPr lang="en-US" altLang="fa-IR" dirty="0" smtClean="0"/>
          </a:p>
        </p:txBody>
      </p:sp>
    </p:spTree>
    <p:extLst>
      <p:ext uri="{BB962C8B-B14F-4D97-AF65-F5344CB8AC3E}">
        <p14:creationId xmlns:p14="http://schemas.microsoft.com/office/powerpoint/2010/main" val="117908285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r" eaLnBrk="1" fontAlgn="auto" hangingPunct="1">
              <a:spcAft>
                <a:spcPts val="0"/>
              </a:spcAft>
              <a:defRPr/>
            </a:pPr>
            <a:r>
              <a:rPr lang="fa-IR" altLang="fa-IR" smtClean="0">
                <a:solidFill>
                  <a:schemeClr val="tx2">
                    <a:satMod val="130000"/>
                  </a:schemeClr>
                </a:solidFill>
                <a:ea typeface="+mj-ea"/>
              </a:rPr>
              <a:t>زنبور گزیدگی:</a:t>
            </a:r>
            <a:endParaRPr lang="en-US" altLang="fa-IR" smtClean="0">
              <a:solidFill>
                <a:schemeClr val="tx2">
                  <a:satMod val="130000"/>
                </a:schemeClr>
              </a:solidFill>
              <a:ea typeface="+mj-ea"/>
            </a:endParaRPr>
          </a:p>
        </p:txBody>
      </p:sp>
      <p:sp>
        <p:nvSpPr>
          <p:cNvPr id="16387" name="Content Placeholder 2"/>
          <p:cNvSpPr>
            <a:spLocks noGrp="1"/>
          </p:cNvSpPr>
          <p:nvPr>
            <p:ph idx="1"/>
          </p:nvPr>
        </p:nvSpPr>
        <p:spPr/>
        <p:txBody>
          <a:bodyPr/>
          <a:lstStyle/>
          <a:p>
            <a:pPr algn="just" eaLnBrk="1" hangingPunct="1"/>
            <a:r>
              <a:rPr lang="fa-IR" altLang="fa-IR" sz="2800" smtClean="0"/>
              <a:t>گزش زنبورها مخصوصاً زنبورهای وحشی، بدون توجه به ظاهر آن، می توانند خطر جدی برای فرد ایجاد کنند. زنبور گزیدگی ممکن است در اثر نیش  انواع زنبور مانند زنبورعسل و زنبورسرخ بروز نماید. نیش زنبورعسل ماده، به </a:t>
            </a:r>
            <a:r>
              <a:rPr lang="fa-IR" altLang="fa-IR" sz="2800" smtClean="0">
                <a:solidFill>
                  <a:srgbClr val="FF0000"/>
                </a:solidFill>
              </a:rPr>
              <a:t>کیسه محتوی زهر </a:t>
            </a:r>
            <a:r>
              <a:rPr lang="fa-IR" altLang="fa-IR" sz="2800" smtClean="0"/>
              <a:t>متصل است و پس از گزش در زخم باقی می ماند و محتویات کیسه زهر به زخم منتقل می شود. بنابراین برداشتن نیش از روی زخم در اسرع وقت جهت جلوگیری از ورود بیشتر سم به زخم ضروری است. علائم معمولاً در عرض چند ساعت ناپدید می شود. اگر فرد زنبورگزیده </a:t>
            </a:r>
            <a:r>
              <a:rPr lang="fa-IR" altLang="fa-IR" sz="2800" smtClean="0">
                <a:solidFill>
                  <a:srgbClr val="FF0000"/>
                </a:solidFill>
              </a:rPr>
              <a:t>مشکلی در تنفس </a:t>
            </a:r>
            <a:r>
              <a:rPr lang="fa-IR" altLang="fa-IR" sz="2800" smtClean="0"/>
              <a:t>داشت و یا </a:t>
            </a:r>
            <a:r>
              <a:rPr lang="fa-IR" altLang="fa-IR" sz="2800" smtClean="0">
                <a:solidFill>
                  <a:srgbClr val="FF0000"/>
                </a:solidFill>
              </a:rPr>
              <a:t>تورم شدید وسریع </a:t>
            </a:r>
            <a:r>
              <a:rPr lang="fa-IR" altLang="fa-IR" sz="2800" smtClean="0"/>
              <a:t>رخ داد باید به پزشک مراجعه شود.</a:t>
            </a:r>
            <a:endParaRPr lang="en-US" altLang="fa-IR" sz="2800" smtClean="0"/>
          </a:p>
        </p:txBody>
      </p:sp>
      <p:pic>
        <p:nvPicPr>
          <p:cNvPr id="163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333375"/>
            <a:ext cx="2105025" cy="111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41090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dirty="0" smtClean="0">
                <a:cs typeface="B Titr" pitchFamily="2" charset="-78"/>
              </a:rPr>
              <a:t>طبقه بندی مارها ی سمی در ایران</a:t>
            </a:r>
            <a:endParaRPr lang="en-US" sz="3600" dirty="0" smtClean="0">
              <a:cs typeface="B Titr" pitchFamily="2" charset="-78"/>
            </a:endParaRPr>
          </a:p>
        </p:txBody>
      </p:sp>
      <p:sp>
        <p:nvSpPr>
          <p:cNvPr id="3" name="Content Placeholder 2"/>
          <p:cNvSpPr>
            <a:spLocks noGrp="1"/>
          </p:cNvSpPr>
          <p:nvPr>
            <p:ph sz="quarter" idx="1"/>
          </p:nvPr>
        </p:nvSpPr>
        <p:spPr>
          <a:xfrm>
            <a:off x="457200" y="2133600"/>
            <a:ext cx="7467600" cy="4340352"/>
          </a:xfrm>
        </p:spPr>
        <p:txBody>
          <a:bodyPr>
            <a:normAutofit/>
          </a:bodyPr>
          <a:lstStyle/>
          <a:p>
            <a:pPr algn="r" rtl="1"/>
            <a:r>
              <a:rPr lang="fa-IR" sz="4000" dirty="0" smtClean="0">
                <a:cs typeface="B Nazanin" pitchFamily="2" charset="-78"/>
              </a:rPr>
              <a:t>خانواده الاپیده</a:t>
            </a:r>
          </a:p>
          <a:p>
            <a:pPr algn="r" rtl="1"/>
            <a:r>
              <a:rPr lang="fa-IR" sz="4000" dirty="0" smtClean="0">
                <a:cs typeface="B Nazanin" pitchFamily="2" charset="-78"/>
              </a:rPr>
              <a:t>خانواده ویپریده</a:t>
            </a:r>
          </a:p>
          <a:p>
            <a:pPr algn="r" rtl="1"/>
            <a:r>
              <a:rPr lang="fa-IR" sz="4000" dirty="0" smtClean="0">
                <a:cs typeface="B Nazanin" pitchFamily="2" charset="-78"/>
              </a:rPr>
              <a:t>خانواده کروتالیده</a:t>
            </a:r>
          </a:p>
          <a:p>
            <a:pPr algn="r" rtl="1"/>
            <a:r>
              <a:rPr lang="fa-IR" sz="4000" dirty="0" smtClean="0">
                <a:cs typeface="B Nazanin" pitchFamily="2" charset="-78"/>
              </a:rPr>
              <a:t>خانواده هیدروفیده</a:t>
            </a:r>
            <a:endParaRPr lang="en-US" sz="4000" dirty="0">
              <a:cs typeface="B Nazanin" pitchFamily="2" charset="-78"/>
            </a:endParaRPr>
          </a:p>
        </p:txBody>
      </p:sp>
    </p:spTree>
    <p:extLst>
      <p:ext uri="{BB962C8B-B14F-4D97-AF65-F5344CB8AC3E}">
        <p14:creationId xmlns:p14="http://schemas.microsoft.com/office/powerpoint/2010/main" val="2809297893"/>
      </p:ext>
    </p:extLst>
  </p:cSld>
  <p:clrMapOvr>
    <a:masterClrMapping/>
  </p:clrMapOvr>
  <p:transition>
    <p:wipe dir="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268760"/>
            <a:ext cx="3200356"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291047"/>
            <a:ext cx="3291036" cy="21156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4030942"/>
            <a:ext cx="3140224" cy="22267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7480" y="3926216"/>
            <a:ext cx="3096220" cy="23314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15417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1042988" y="1052513"/>
            <a:ext cx="8101012" cy="4411662"/>
          </a:xfrm>
        </p:spPr>
        <p:txBody>
          <a:bodyPr>
            <a:normAutofit fontScale="92500"/>
          </a:bodyPr>
          <a:lstStyle/>
          <a:p>
            <a:pPr marL="365760" indent="-283464" algn="just" eaLnBrk="1" fontAlgn="auto" hangingPunct="1">
              <a:spcAft>
                <a:spcPts val="0"/>
              </a:spcAft>
              <a:buFont typeface="Wingdings 2"/>
              <a:buChar char=""/>
              <a:defRPr/>
            </a:pPr>
            <a:r>
              <a:rPr lang="fa-IR" altLang="fa-IR" sz="2800" dirty="0" smtClean="0">
                <a:ea typeface="+mn-ea"/>
              </a:rPr>
              <a:t>اگر هیچیک از این علائم برای فرد زنبور گزیده ایجاد نشد تنها کاری که ما می توانیم انجام دهیم این است که </a:t>
            </a:r>
            <a:r>
              <a:rPr lang="fa-IR" altLang="fa-IR" sz="2800" dirty="0" smtClean="0">
                <a:solidFill>
                  <a:srgbClr val="FF0000"/>
                </a:solidFill>
                <a:ea typeface="+mn-ea"/>
              </a:rPr>
              <a:t>ابتدا از نزدیک محل گزیدگی را بررسی </a:t>
            </a:r>
            <a:r>
              <a:rPr lang="fa-IR" altLang="fa-IR" sz="2800" dirty="0" smtClean="0">
                <a:ea typeface="+mn-ea"/>
              </a:rPr>
              <a:t>کنیم. اگر نیش هنوز در سطح باقی است می توانیم آن را با یک موچین یا انبر از سطح پوست بیرون بکشیم. باید مراقب باشیم که کیسه زهر را فشار ندهیم زیرا ممکن است باقی سم وارد بدن شود.</a:t>
            </a:r>
          </a:p>
          <a:p>
            <a:pPr marL="365760" indent="-283464" algn="just" eaLnBrk="1" fontAlgn="auto" hangingPunct="1">
              <a:spcAft>
                <a:spcPts val="0"/>
              </a:spcAft>
              <a:buFont typeface="Wingdings 2"/>
              <a:buChar char=""/>
              <a:defRPr/>
            </a:pPr>
            <a:r>
              <a:rPr lang="fa-IR" altLang="fa-IR" sz="2800" dirty="0" smtClean="0">
                <a:ea typeface="+mn-ea"/>
              </a:rPr>
              <a:t>بعد از آن می توانیم محل را با </a:t>
            </a:r>
            <a:r>
              <a:rPr lang="fa-IR" altLang="fa-IR" sz="2800" dirty="0" smtClean="0">
                <a:solidFill>
                  <a:srgbClr val="FF0000"/>
                </a:solidFill>
                <a:ea typeface="+mn-ea"/>
              </a:rPr>
              <a:t>آب سرد همراه با بیکربنات سدیم </a:t>
            </a:r>
            <a:r>
              <a:rPr lang="fa-IR" altLang="fa-IR" sz="2800" dirty="0" smtClean="0">
                <a:ea typeface="+mn-ea"/>
              </a:rPr>
              <a:t>(محلول جوش شیرین) کمپرس کنیم.</a:t>
            </a:r>
          </a:p>
          <a:p>
            <a:pPr marL="365760" indent="-283464" algn="just" eaLnBrk="1" fontAlgn="auto" hangingPunct="1">
              <a:spcAft>
                <a:spcPts val="0"/>
              </a:spcAft>
              <a:buFont typeface="Wingdings 2"/>
              <a:buChar char=""/>
              <a:defRPr/>
            </a:pPr>
            <a:r>
              <a:rPr lang="fa-IR" altLang="fa-IR" sz="2800" dirty="0" smtClean="0">
                <a:ea typeface="+mn-ea"/>
              </a:rPr>
              <a:t>ممکن است گزیدگی در </a:t>
            </a:r>
            <a:r>
              <a:rPr lang="fa-IR" altLang="fa-IR" sz="2800" dirty="0" smtClean="0">
                <a:solidFill>
                  <a:srgbClr val="FF0000"/>
                </a:solidFill>
                <a:ea typeface="+mn-ea"/>
              </a:rPr>
              <a:t>داخل دهان یا گلو </a:t>
            </a:r>
            <a:r>
              <a:rPr lang="fa-IR" altLang="fa-IR" sz="2800" dirty="0" smtClean="0">
                <a:ea typeface="+mn-ea"/>
              </a:rPr>
              <a:t>صورت گیرد و این مسئله خطرناک است چون بافتهای گلو و دهان بافتهای شلی هستند و خیلی سریع ورم می کنند و ممکن است باعث اختلال تنفسی شوند.</a:t>
            </a:r>
          </a:p>
        </p:txBody>
      </p:sp>
    </p:spTree>
    <p:extLst>
      <p:ext uri="{BB962C8B-B14F-4D97-AF65-F5344CB8AC3E}">
        <p14:creationId xmlns:p14="http://schemas.microsoft.com/office/powerpoint/2010/main" val="238773533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r" eaLnBrk="1" fontAlgn="auto" hangingPunct="1">
              <a:spcAft>
                <a:spcPts val="0"/>
              </a:spcAft>
              <a:defRPr/>
            </a:pPr>
            <a:r>
              <a:rPr lang="fa-IR" altLang="fa-IR" smtClean="0">
                <a:solidFill>
                  <a:schemeClr val="tx2">
                    <a:satMod val="130000"/>
                  </a:schemeClr>
                </a:solidFill>
                <a:ea typeface="+mj-ea"/>
              </a:rPr>
              <a:t>علایم زنبور گزیدگی:</a:t>
            </a:r>
            <a:endParaRPr lang="en-US" altLang="fa-IR" smtClean="0">
              <a:solidFill>
                <a:schemeClr val="tx2">
                  <a:satMod val="130000"/>
                </a:schemeClr>
              </a:solidFill>
              <a:ea typeface="+mj-ea"/>
            </a:endParaRPr>
          </a:p>
        </p:txBody>
      </p:sp>
      <p:sp>
        <p:nvSpPr>
          <p:cNvPr id="3" name="Content Placeholder 2"/>
          <p:cNvSpPr>
            <a:spLocks noGrp="1"/>
          </p:cNvSpPr>
          <p:nvPr>
            <p:ph idx="1"/>
          </p:nvPr>
        </p:nvSpPr>
        <p:spPr>
          <a:xfrm>
            <a:off x="1116013" y="1447800"/>
            <a:ext cx="7818437" cy="4800600"/>
          </a:xfrm>
        </p:spPr>
        <p:txBody>
          <a:bodyPr>
            <a:normAutofit/>
          </a:bodyPr>
          <a:lstStyle/>
          <a:p>
            <a:pPr marL="365760" indent="-283464" algn="just" eaLnBrk="1" fontAlgn="auto" hangingPunct="1">
              <a:spcAft>
                <a:spcPts val="0"/>
              </a:spcAft>
              <a:buFont typeface="Wingdings 2"/>
              <a:buChar char=""/>
              <a:defRPr/>
            </a:pPr>
            <a:r>
              <a:rPr lang="fa-IR" dirty="0" smtClean="0">
                <a:ea typeface="+mn-ea"/>
              </a:rPr>
              <a:t>علائمی که زنبور گزیدگی می تواند ایجاد کند عبارتند از:</a:t>
            </a:r>
            <a:endParaRPr lang="en-US" dirty="0" smtClean="0">
              <a:ea typeface="+mn-ea"/>
            </a:endParaRPr>
          </a:p>
          <a:p>
            <a:pPr marL="0" indent="0" algn="just" eaLnBrk="1" fontAlgn="auto" hangingPunct="1">
              <a:spcAft>
                <a:spcPts val="0"/>
              </a:spcAft>
              <a:buFont typeface="Wingdings" pitchFamily="2" charset="2"/>
              <a:buNone/>
              <a:defRPr/>
            </a:pPr>
            <a:r>
              <a:rPr lang="fa-IR" dirty="0" smtClean="0">
                <a:ea typeface="+mn-ea"/>
              </a:rPr>
              <a:t>درد </a:t>
            </a:r>
            <a:r>
              <a:rPr lang="fa-IR" dirty="0" smtClean="0">
                <a:solidFill>
                  <a:srgbClr val="FF0000"/>
                </a:solidFill>
                <a:ea typeface="+mn-ea"/>
              </a:rPr>
              <a:t>و تورم ناگهانی </a:t>
            </a:r>
            <a:r>
              <a:rPr lang="fa-IR" dirty="0" smtClean="0">
                <a:ea typeface="+mn-ea"/>
              </a:rPr>
              <a:t>در محل گزش و</a:t>
            </a:r>
            <a:r>
              <a:rPr lang="fa-IR" dirty="0" smtClean="0">
                <a:solidFill>
                  <a:srgbClr val="FF0000"/>
                </a:solidFill>
                <a:ea typeface="+mn-ea"/>
              </a:rPr>
              <a:t> قرمزی </a:t>
            </a:r>
            <a:r>
              <a:rPr lang="fa-IR" dirty="0" smtClean="0">
                <a:ea typeface="+mn-ea"/>
              </a:rPr>
              <a:t>در مرکز تورم. البته بعضی از افراد به هر نوع سمی حساسیت دارند و واکنش آلرژیک بسیار شدیدی می توانند به سم زنبور نشان دهند و اصطلاحاً </a:t>
            </a:r>
            <a:r>
              <a:rPr lang="fa-IR" dirty="0" smtClean="0">
                <a:solidFill>
                  <a:srgbClr val="FF0000"/>
                </a:solidFill>
                <a:ea typeface="+mn-ea"/>
              </a:rPr>
              <a:t>شوک آنافلاتیک </a:t>
            </a:r>
            <a:r>
              <a:rPr lang="fa-IR" dirty="0" smtClean="0">
                <a:ea typeface="+mn-ea"/>
              </a:rPr>
              <a:t>در آنها ایجاد می شود که در این موارد به اقدامات سریع و فوری نیاز داریم.</a:t>
            </a:r>
          </a:p>
        </p:txBody>
      </p:sp>
    </p:spTree>
    <p:extLst>
      <p:ext uri="{BB962C8B-B14F-4D97-AF65-F5344CB8AC3E}">
        <p14:creationId xmlns:p14="http://schemas.microsoft.com/office/powerpoint/2010/main" val="396675417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187450" y="188913"/>
            <a:ext cx="7543800" cy="1295400"/>
          </a:xfrm>
        </p:spPr>
        <p:txBody>
          <a:bodyPr/>
          <a:lstStyle/>
          <a:p>
            <a:pPr algn="r" eaLnBrk="1" fontAlgn="auto" hangingPunct="1">
              <a:spcAft>
                <a:spcPts val="0"/>
              </a:spcAft>
              <a:defRPr/>
            </a:pPr>
            <a:r>
              <a:rPr lang="fa-IR" altLang="fa-IR" dirty="0" smtClean="0">
                <a:solidFill>
                  <a:schemeClr val="tx2">
                    <a:satMod val="130000"/>
                  </a:schemeClr>
                </a:solidFill>
                <a:ea typeface="+mj-ea"/>
              </a:rPr>
              <a:t>درمان زنبور گزیدگی:</a:t>
            </a:r>
            <a:endParaRPr lang="en-US" altLang="fa-IR" dirty="0" smtClean="0">
              <a:solidFill>
                <a:schemeClr val="tx2">
                  <a:satMod val="130000"/>
                </a:schemeClr>
              </a:solidFill>
              <a:ea typeface="+mj-ea"/>
            </a:endParaRPr>
          </a:p>
        </p:txBody>
      </p:sp>
      <p:sp>
        <p:nvSpPr>
          <p:cNvPr id="16387" name="Content Placeholder 2"/>
          <p:cNvSpPr>
            <a:spLocks noGrp="1"/>
          </p:cNvSpPr>
          <p:nvPr>
            <p:ph idx="1"/>
          </p:nvPr>
        </p:nvSpPr>
        <p:spPr>
          <a:xfrm>
            <a:off x="1042988" y="1412875"/>
            <a:ext cx="7942262" cy="4411663"/>
          </a:xfrm>
        </p:spPr>
        <p:txBody>
          <a:bodyPr>
            <a:normAutofit fontScale="92500" lnSpcReduction="10000"/>
          </a:bodyPr>
          <a:lstStyle/>
          <a:p>
            <a:pPr marL="365760" indent="-283464" algn="just" eaLnBrk="1" fontAlgn="auto" hangingPunct="1">
              <a:spcAft>
                <a:spcPts val="0"/>
              </a:spcAft>
              <a:buFont typeface="Wingdings 2"/>
              <a:buChar char=""/>
              <a:defRPr/>
            </a:pPr>
            <a:r>
              <a:rPr lang="fa-IR" altLang="fa-IR" sz="2400" dirty="0" smtClean="0">
                <a:ea typeface="+mn-ea"/>
              </a:rPr>
              <a:t>در مورد نیش زنبور عسل، </a:t>
            </a:r>
            <a:r>
              <a:rPr lang="fa-IR" altLang="fa-IR" sz="2400" dirty="0" smtClean="0">
                <a:solidFill>
                  <a:srgbClr val="FF0000"/>
                </a:solidFill>
                <a:ea typeface="+mn-ea"/>
              </a:rPr>
              <a:t>برداشتن سریع نیش </a:t>
            </a:r>
            <a:r>
              <a:rPr lang="fa-IR" altLang="fa-IR" sz="2400" dirty="0" smtClean="0">
                <a:ea typeface="+mn-ea"/>
              </a:rPr>
              <a:t>از روی زخم، جهت جلوگیری از ورود بیشتر سم به زخم ضروری است. علائم معمولاً در عرض چند ساعت ناپدید می شود. اگر فرد زنبورگزیده </a:t>
            </a:r>
            <a:r>
              <a:rPr lang="fa-IR" altLang="fa-IR" sz="2400" dirty="0" smtClean="0">
                <a:solidFill>
                  <a:srgbClr val="FF0000"/>
                </a:solidFill>
                <a:ea typeface="+mn-ea"/>
              </a:rPr>
              <a:t>مشکل تنفسی داشت و یا تورم شدید </a:t>
            </a:r>
            <a:r>
              <a:rPr lang="fa-IR" altLang="fa-IR" sz="2400" dirty="0" smtClean="0">
                <a:ea typeface="+mn-ea"/>
              </a:rPr>
              <a:t>وسریع در محل گزش بروز کرد، باید به </a:t>
            </a:r>
            <a:r>
              <a:rPr lang="fa-IR" altLang="fa-IR" sz="2400" dirty="0" smtClean="0">
                <a:solidFill>
                  <a:srgbClr val="FF0000"/>
                </a:solidFill>
                <a:ea typeface="+mn-ea"/>
              </a:rPr>
              <a:t>پزشک</a:t>
            </a:r>
            <a:r>
              <a:rPr lang="fa-IR" altLang="fa-IR" sz="2400" dirty="0" smtClean="0">
                <a:ea typeface="+mn-ea"/>
              </a:rPr>
              <a:t> مراجعه نماید.</a:t>
            </a:r>
          </a:p>
          <a:p>
            <a:pPr marL="365760" indent="-283464" algn="just" eaLnBrk="1" fontAlgn="auto" hangingPunct="1">
              <a:spcAft>
                <a:spcPts val="0"/>
              </a:spcAft>
              <a:buFont typeface="Wingdings 2"/>
              <a:buChar char=""/>
              <a:defRPr/>
            </a:pPr>
            <a:r>
              <a:rPr lang="fa-IR" altLang="fa-IR" sz="2400" dirty="0" smtClean="0">
                <a:ea typeface="+mn-ea"/>
              </a:rPr>
              <a:t>باید محل گزش را با </a:t>
            </a:r>
            <a:r>
              <a:rPr lang="fa-IR" altLang="fa-IR" sz="2400" dirty="0" smtClean="0">
                <a:solidFill>
                  <a:srgbClr val="FF0000"/>
                </a:solidFill>
                <a:ea typeface="+mn-ea"/>
              </a:rPr>
              <a:t>آب و صابون </a:t>
            </a:r>
            <a:r>
              <a:rPr lang="fa-IR" altLang="fa-IR" sz="2400" dirty="0" smtClean="0">
                <a:ea typeface="+mn-ea"/>
              </a:rPr>
              <a:t>بشوئیم.</a:t>
            </a:r>
          </a:p>
          <a:p>
            <a:pPr marL="365760" indent="-283464" algn="just" eaLnBrk="1" fontAlgn="auto" hangingPunct="1">
              <a:spcAft>
                <a:spcPts val="0"/>
              </a:spcAft>
              <a:buFont typeface="Wingdings 2"/>
              <a:buChar char=""/>
              <a:defRPr/>
            </a:pPr>
            <a:r>
              <a:rPr lang="fa-IR" altLang="fa-IR" sz="2400" dirty="0" smtClean="0">
                <a:ea typeface="+mn-ea"/>
              </a:rPr>
              <a:t>روی محل گزش </a:t>
            </a:r>
            <a:r>
              <a:rPr lang="fa-IR" altLang="fa-IR" sz="2400" dirty="0" smtClean="0">
                <a:solidFill>
                  <a:srgbClr val="FF0000"/>
                </a:solidFill>
                <a:ea typeface="+mn-ea"/>
              </a:rPr>
              <a:t>کمپرس سرد یا کیسه محتوی یخ </a:t>
            </a:r>
            <a:r>
              <a:rPr lang="fa-IR" altLang="fa-IR" sz="2400" dirty="0" smtClean="0">
                <a:ea typeface="+mn-ea"/>
              </a:rPr>
              <a:t>قرار دهید و به طور متوالی هر ۱۵ دقیقه یکبار کیسه یخ را از روی پوست برداریم. </a:t>
            </a:r>
          </a:p>
          <a:p>
            <a:pPr marL="365760" indent="-283464" algn="just" eaLnBrk="1" fontAlgn="auto" hangingPunct="1">
              <a:spcAft>
                <a:spcPts val="0"/>
              </a:spcAft>
              <a:buFont typeface="Wingdings 2"/>
              <a:buChar char=""/>
              <a:defRPr/>
            </a:pPr>
            <a:r>
              <a:rPr lang="fa-IR" altLang="fa-IR" sz="2400" dirty="0" smtClean="0">
                <a:ea typeface="+mn-ea"/>
              </a:rPr>
              <a:t>از قراردادن </a:t>
            </a:r>
            <a:r>
              <a:rPr lang="fa-IR" altLang="fa-IR" sz="2400" dirty="0" smtClean="0">
                <a:solidFill>
                  <a:srgbClr val="FF0000"/>
                </a:solidFill>
                <a:ea typeface="+mn-ea"/>
              </a:rPr>
              <a:t>مستقیم یخ روی پوست و از گرم کردن موضع </a:t>
            </a:r>
            <a:r>
              <a:rPr lang="fa-IR" altLang="fa-IR" sz="2400" dirty="0" smtClean="0">
                <a:ea typeface="+mn-ea"/>
              </a:rPr>
              <a:t>باید اجتناب نمود.</a:t>
            </a:r>
          </a:p>
          <a:p>
            <a:pPr marL="365760" indent="-283464" algn="just" eaLnBrk="1" fontAlgn="auto" hangingPunct="1">
              <a:spcAft>
                <a:spcPts val="0"/>
              </a:spcAft>
              <a:buFont typeface="Wingdings 2"/>
              <a:buChar char=""/>
              <a:defRPr/>
            </a:pPr>
            <a:r>
              <a:rPr lang="fa-IR" altLang="fa-IR" sz="2400" dirty="0" smtClean="0">
                <a:ea typeface="+mn-ea"/>
              </a:rPr>
              <a:t>محل را با آب سرد همراه با بیکربنات سدیم (محلول جوش شیرین) کمپرس کنیم.</a:t>
            </a:r>
          </a:p>
          <a:p>
            <a:pPr marL="365760" indent="-283464" algn="just" eaLnBrk="1" fontAlgn="auto" hangingPunct="1">
              <a:spcAft>
                <a:spcPts val="0"/>
              </a:spcAft>
              <a:buFont typeface="Wingdings 2"/>
              <a:buChar char=""/>
              <a:defRPr/>
            </a:pPr>
            <a:r>
              <a:rPr lang="fa-IR" altLang="fa-IR" sz="2400" dirty="0" smtClean="0">
                <a:ea typeface="+mn-ea"/>
              </a:rPr>
              <a:t>ممکن است گزیدگی در داخل دهان یا گلو صورت گیرد برای این کار سریعاً داخل دهان را با </a:t>
            </a:r>
            <a:r>
              <a:rPr lang="fa-IR" altLang="fa-IR" sz="2400" dirty="0" smtClean="0">
                <a:solidFill>
                  <a:srgbClr val="FF0000"/>
                </a:solidFill>
                <a:ea typeface="+mn-ea"/>
              </a:rPr>
              <a:t>آب سرد و بیکربنات سدیم شستشو </a:t>
            </a:r>
            <a:r>
              <a:rPr lang="fa-IR" altLang="fa-IR" sz="2400" dirty="0" smtClean="0">
                <a:ea typeface="+mn-ea"/>
              </a:rPr>
              <a:t>می دهیم و مریض را به </a:t>
            </a:r>
            <a:r>
              <a:rPr lang="fa-IR" altLang="fa-IR" sz="2400" dirty="0" smtClean="0">
                <a:solidFill>
                  <a:srgbClr val="FF0000"/>
                </a:solidFill>
                <a:ea typeface="+mn-ea"/>
              </a:rPr>
              <a:t>اورژانس بیمارستان </a:t>
            </a:r>
            <a:r>
              <a:rPr lang="fa-IR" altLang="fa-IR" sz="2400" dirty="0" smtClean="0">
                <a:ea typeface="+mn-ea"/>
              </a:rPr>
              <a:t>منتقل می کنیم.</a:t>
            </a:r>
          </a:p>
        </p:txBody>
      </p:sp>
    </p:spTree>
    <p:extLst>
      <p:ext uri="{BB962C8B-B14F-4D97-AF65-F5344CB8AC3E}">
        <p14:creationId xmlns:p14="http://schemas.microsoft.com/office/powerpoint/2010/main" val="97399626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187450" y="1125538"/>
            <a:ext cx="7543800" cy="1295400"/>
          </a:xfrm>
        </p:spPr>
        <p:txBody>
          <a:bodyPr/>
          <a:lstStyle/>
          <a:p>
            <a:pPr algn="ctr" eaLnBrk="1" fontAlgn="auto" hangingPunct="1">
              <a:spcAft>
                <a:spcPts val="0"/>
              </a:spcAft>
              <a:defRPr/>
            </a:pPr>
            <a:r>
              <a:rPr lang="fa-IR" altLang="fa-IR" sz="5400" dirty="0" smtClean="0">
                <a:solidFill>
                  <a:schemeClr val="tx2">
                    <a:satMod val="130000"/>
                  </a:schemeClr>
                </a:solidFill>
                <a:ea typeface="+mj-ea"/>
              </a:rPr>
              <a:t>حشره” دراکولا” و یا ” بند</a:t>
            </a:r>
            <a:endParaRPr lang="en-US" altLang="fa-IR" sz="5400" dirty="0" smtClean="0">
              <a:solidFill>
                <a:schemeClr val="tx2">
                  <a:satMod val="130000"/>
                </a:schemeClr>
              </a:solidFill>
              <a:ea typeface="+mj-ea"/>
            </a:endParaRPr>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2636838"/>
            <a:ext cx="381635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176853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1187450" y="333375"/>
            <a:ext cx="7777163" cy="4770438"/>
          </a:xfrm>
        </p:spPr>
        <p:txBody>
          <a:bodyPr>
            <a:normAutofit fontScale="92500" lnSpcReduction="20000"/>
          </a:bodyPr>
          <a:lstStyle/>
          <a:p>
            <a:pPr marL="365760" indent="-283464" algn="just" eaLnBrk="1" fontAlgn="auto" hangingPunct="1">
              <a:spcAft>
                <a:spcPts val="0"/>
              </a:spcAft>
              <a:buFont typeface="Wingdings 2"/>
              <a:buChar char=""/>
              <a:defRPr/>
            </a:pPr>
            <a:r>
              <a:rPr lang="fa-IR" altLang="fa-IR" sz="2200" dirty="0" smtClean="0">
                <a:ea typeface="+mn-ea"/>
              </a:rPr>
              <a:t>این حشرات نارنجی با سر، شکم و انتهای تیره، ظاهری شبیه مورچه و علاقه فراوانی به رطوبت دارند و در واقع نوعی سوسک ( شبیه به مورچه)  هستند که در مناطق شمال و در فصل تابستان که رطوبت و جمعیت بالاست، خطردر معرض این حشره قرار گرفتن بالاتر است. راه رفتن آن بر روی پوست باعث زخمهای بسیار عمیق و دردناک  می گردد. این حشره به سلطان حشرات مناطق گرم و مرطوب معروف است به واسطه سمى که در بدن خود دارد فاقد دشمن طبیعى است و حتى پرندگان نیز از خوردن آن خوددارى مى کنند. این حشره به محض تحریک با ترشح سم بر پوست بدن انسان باعث بروز </a:t>
            </a:r>
            <a:r>
              <a:rPr lang="fa-IR" altLang="fa-IR" sz="2200" dirty="0" smtClean="0">
                <a:solidFill>
                  <a:srgbClr val="FF0000"/>
                </a:solidFill>
                <a:ea typeface="+mn-ea"/>
              </a:rPr>
              <a:t>تاول هاى شدیدى همراه با درد، سوزش و خارش</a:t>
            </a:r>
            <a:r>
              <a:rPr lang="fa-IR" altLang="fa-IR" sz="2200" dirty="0" smtClean="0">
                <a:ea typeface="+mn-ea"/>
              </a:rPr>
              <a:t> مى شود. بهبود تاول هاى ناشى از سم این حشره، درمان خاصى ندارد و تنها باید با مواد ضدعفونى کننده، زمان بهبود ۱۰ روزه آن را تحمل کرد.</a:t>
            </a:r>
          </a:p>
          <a:p>
            <a:pPr marL="365760" indent="-283464" algn="just" eaLnBrk="1" fontAlgn="auto" hangingPunct="1">
              <a:spcAft>
                <a:spcPts val="0"/>
              </a:spcAft>
              <a:buFont typeface="Wingdings 2"/>
              <a:buChar char=""/>
              <a:defRPr/>
            </a:pPr>
            <a:r>
              <a:rPr lang="fa-IR" altLang="fa-IR" sz="2200" dirty="0" smtClean="0">
                <a:ea typeface="+mn-ea"/>
              </a:rPr>
              <a:t>این حشرات معمولاً بیشتر فعالیتشان در هنگام غروب آفتاب رخ می دهد چراکه از نور آفتاب گریزانند و علاقه فراوانی به منابع نور مصنوعی مانند لامپهای مهتابی و نورهای فلورسنت دارند. بنابراین غروب روزهای تابستان این موجودات به سمت نور لامپهای خانگی می آیند و در تماس با انسان قرار می گیرند.</a:t>
            </a:r>
          </a:p>
          <a:p>
            <a:pPr marL="365760" indent="-283464" algn="just" eaLnBrk="1" fontAlgn="auto" hangingPunct="1">
              <a:spcAft>
                <a:spcPts val="0"/>
              </a:spcAft>
              <a:buFont typeface="Wingdings 2"/>
              <a:buChar char=""/>
              <a:defRPr/>
            </a:pPr>
            <a:r>
              <a:rPr lang="fa-IR" altLang="fa-IR" sz="2200" dirty="0" smtClean="0">
                <a:ea typeface="+mn-ea"/>
              </a:rPr>
              <a:t>به دلیل اینکه بال رویی این حشره کوتاه و شبیه شنل دراکولا، قرمز رنگ است مردم در گیلان به آن دراکولا و در مازندران به آن بند می گویند اما نام علمی آن پدروس (</a:t>
            </a:r>
            <a:r>
              <a:rPr lang="en-US" altLang="fa-IR" sz="2200" dirty="0" err="1" smtClean="0">
                <a:ea typeface="+mn-ea"/>
              </a:rPr>
              <a:t>Paederus</a:t>
            </a:r>
            <a:r>
              <a:rPr lang="en-US" altLang="fa-IR" sz="2200" dirty="0" smtClean="0">
                <a:ea typeface="+mn-ea"/>
              </a:rPr>
              <a:t>) </a:t>
            </a:r>
            <a:r>
              <a:rPr lang="fa-IR" altLang="fa-IR" sz="2200" dirty="0" smtClean="0">
                <a:ea typeface="+mn-ea"/>
              </a:rPr>
              <a:t>است.</a:t>
            </a:r>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4941888"/>
            <a:ext cx="3255962"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623257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C:\Users\mobarezeh\Desktop\untitled.pn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908050"/>
            <a:ext cx="6911975"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208326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gn="r" eaLnBrk="1" fontAlgn="auto" hangingPunct="1">
              <a:spcAft>
                <a:spcPts val="0"/>
              </a:spcAft>
              <a:defRPr/>
            </a:pPr>
            <a:r>
              <a:rPr lang="fa-IR" altLang="fa-IR" smtClean="0">
                <a:solidFill>
                  <a:schemeClr val="tx2">
                    <a:satMod val="130000"/>
                  </a:schemeClr>
                </a:solidFill>
                <a:ea typeface="+mj-ea"/>
              </a:rPr>
              <a:t>علایم تماس با حشره دراکولا یا  بند:</a:t>
            </a:r>
            <a:endParaRPr lang="en-US" altLang="fa-IR" smtClean="0">
              <a:solidFill>
                <a:schemeClr val="tx2">
                  <a:satMod val="130000"/>
                </a:schemeClr>
              </a:solidFill>
              <a:ea typeface="+mj-ea"/>
            </a:endParaRPr>
          </a:p>
        </p:txBody>
      </p:sp>
      <p:sp>
        <p:nvSpPr>
          <p:cNvPr id="20483" name="Content Placeholder 2"/>
          <p:cNvSpPr>
            <a:spLocks noGrp="1"/>
          </p:cNvSpPr>
          <p:nvPr>
            <p:ph idx="1"/>
          </p:nvPr>
        </p:nvSpPr>
        <p:spPr>
          <a:xfrm>
            <a:off x="1116013" y="1557338"/>
            <a:ext cx="8027987" cy="4411662"/>
          </a:xfrm>
        </p:spPr>
        <p:txBody>
          <a:bodyPr>
            <a:normAutofit fontScale="92500" lnSpcReduction="10000"/>
          </a:bodyPr>
          <a:lstStyle/>
          <a:p>
            <a:pPr marL="365760" indent="-283464" algn="just" eaLnBrk="1" fontAlgn="auto" hangingPunct="1">
              <a:spcAft>
                <a:spcPts val="0"/>
              </a:spcAft>
              <a:buFont typeface="Wingdings 2"/>
              <a:buChar char=""/>
              <a:defRPr/>
            </a:pPr>
            <a:r>
              <a:rPr lang="fa-IR" altLang="fa-IR" sz="2800" dirty="0" smtClean="0">
                <a:ea typeface="+mn-ea"/>
              </a:rPr>
              <a:t>دراکولاها نه نیش می زنند و نه گاز می گیرند بلکه این موجودات ترکیبات سمی و محرکی به نام </a:t>
            </a:r>
            <a:r>
              <a:rPr lang="fa-IR" altLang="fa-IR" sz="2800" dirty="0" smtClean="0">
                <a:solidFill>
                  <a:srgbClr val="FF0000"/>
                </a:solidFill>
                <a:ea typeface="+mn-ea"/>
              </a:rPr>
              <a:t>پدرین</a:t>
            </a:r>
            <a:r>
              <a:rPr lang="fa-IR" altLang="fa-IR" sz="2800" dirty="0" smtClean="0">
                <a:ea typeface="+mn-ea"/>
              </a:rPr>
              <a:t> ترشح  می کند که باعث ایجاد زخمهای پوستی و چشمی می شود. </a:t>
            </a:r>
            <a:r>
              <a:rPr lang="fa-IR" altLang="fa-IR" sz="2800" dirty="0" smtClean="0">
                <a:solidFill>
                  <a:srgbClr val="FF0000"/>
                </a:solidFill>
                <a:ea typeface="+mn-ea"/>
              </a:rPr>
              <a:t>پدرین یک ماده سمی است که باعث ایجاد صدمات بافتی، نکروز و تاول می شود</a:t>
            </a:r>
            <a:r>
              <a:rPr lang="fa-IR" altLang="fa-IR" sz="2800" dirty="0" smtClean="0">
                <a:ea typeface="+mn-ea"/>
              </a:rPr>
              <a:t>. این سم اگر در تماس با پوست بدن قرار گیرد لایه سطحی پوست را تخریب می کند.علائم این تخریب به صورت </a:t>
            </a:r>
            <a:r>
              <a:rPr lang="fa-IR" altLang="fa-IR" sz="2800" dirty="0" smtClean="0">
                <a:solidFill>
                  <a:srgbClr val="FF0000"/>
                </a:solidFill>
                <a:ea typeface="+mn-ea"/>
              </a:rPr>
              <a:t>قرمز شدن موضعی، جوشهای کوچک همراه با خارش و در انتها ورقه ورقه شدن و پوسته پوسته شدن پوست</a:t>
            </a:r>
            <a:r>
              <a:rPr lang="fa-IR" altLang="fa-IR" sz="2800" dirty="0" smtClean="0">
                <a:ea typeface="+mn-ea"/>
              </a:rPr>
              <a:t> می باشد که هیچ درمان قطعی برای آن وجود ندارد و عارضه بعد از مدتی خود به خود خوب می شود. التهاب پوستی ایجاد شده به صورت ناگهانی ظاهر می شود </a:t>
            </a:r>
            <a:r>
              <a:rPr lang="fa-IR" altLang="fa-IR" sz="2800" dirty="0" smtClean="0">
                <a:solidFill>
                  <a:srgbClr val="0000FF"/>
                </a:solidFill>
                <a:ea typeface="+mn-ea"/>
              </a:rPr>
              <a:t>و له شدن حشره روی پوست و یا خاراندن پوست </a:t>
            </a:r>
            <a:r>
              <a:rPr lang="fa-IR" altLang="fa-IR" sz="2800" dirty="0" smtClean="0">
                <a:ea typeface="+mn-ea"/>
              </a:rPr>
              <a:t>ناحیه </a:t>
            </a:r>
            <a:r>
              <a:rPr lang="fa-IR" altLang="fa-IR" sz="2800" dirty="0" smtClean="0">
                <a:solidFill>
                  <a:srgbClr val="0000FF"/>
                </a:solidFill>
                <a:ea typeface="+mn-ea"/>
              </a:rPr>
              <a:t>سبب انتشار سم </a:t>
            </a:r>
            <a:r>
              <a:rPr lang="fa-IR" altLang="fa-IR" sz="2800" dirty="0" smtClean="0">
                <a:ea typeface="+mn-ea"/>
              </a:rPr>
              <a:t>و </a:t>
            </a:r>
            <a:r>
              <a:rPr lang="fa-IR" altLang="fa-IR" sz="2800" dirty="0" smtClean="0">
                <a:solidFill>
                  <a:srgbClr val="0000FF"/>
                </a:solidFill>
                <a:ea typeface="+mn-ea"/>
              </a:rPr>
              <a:t>تشدید</a:t>
            </a:r>
            <a:r>
              <a:rPr lang="fa-IR" altLang="fa-IR" sz="2800" dirty="0" smtClean="0">
                <a:ea typeface="+mn-ea"/>
              </a:rPr>
              <a:t> زخمهای روی پوست خواهد شد.</a:t>
            </a:r>
            <a:endParaRPr lang="en-US" altLang="fa-IR" sz="2800" dirty="0" smtClean="0">
              <a:ea typeface="+mn-ea"/>
            </a:endParaRPr>
          </a:p>
        </p:txBody>
      </p:sp>
    </p:spTree>
    <p:extLst>
      <p:ext uri="{BB962C8B-B14F-4D97-AF65-F5344CB8AC3E}">
        <p14:creationId xmlns:p14="http://schemas.microsoft.com/office/powerpoint/2010/main" val="157866547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1116013" y="981075"/>
            <a:ext cx="7785100" cy="4800600"/>
          </a:xfrm>
        </p:spPr>
        <p:txBody>
          <a:bodyPr/>
          <a:lstStyle/>
          <a:p>
            <a:pPr algn="just" eaLnBrk="1" hangingPunct="1"/>
            <a:r>
              <a:rPr lang="fa-IR" altLang="fa-IR" smtClean="0"/>
              <a:t>سم پدرین در صورت تماس با چشم باعث ایجاد </a:t>
            </a:r>
            <a:r>
              <a:rPr lang="fa-IR" altLang="fa-IR" smtClean="0">
                <a:solidFill>
                  <a:srgbClr val="FF0000"/>
                </a:solidFill>
              </a:rPr>
              <a:t>التهاب ملتحمه </a:t>
            </a:r>
            <a:r>
              <a:rPr lang="fa-IR" altLang="fa-IR" smtClean="0"/>
              <a:t>چشم شده و در موارد نادری ممکن است باعث </a:t>
            </a:r>
            <a:r>
              <a:rPr lang="fa-IR" altLang="fa-IR" smtClean="0">
                <a:solidFill>
                  <a:srgbClr val="FF0000"/>
                </a:solidFill>
              </a:rPr>
              <a:t>کوری</a:t>
            </a:r>
            <a:r>
              <a:rPr lang="fa-IR" altLang="fa-IR" smtClean="0"/>
              <a:t> شود. واکنشها در آغاز به صورت کهیر است که پوشیده از تاولهای کوچک و جدا از هم می باشد.</a:t>
            </a:r>
          </a:p>
          <a:p>
            <a:pPr algn="just" eaLnBrk="1" hangingPunct="1"/>
            <a:r>
              <a:rPr lang="fa-IR" altLang="fa-IR" smtClean="0"/>
              <a:t>محل آسیب دیده دردناک بوده و طی </a:t>
            </a:r>
            <a:r>
              <a:rPr lang="fa-IR" altLang="fa-IR" smtClean="0">
                <a:solidFill>
                  <a:srgbClr val="FF0000"/>
                </a:solidFill>
              </a:rPr>
              <a:t>۱۰  تا۱۲ روز زخمها حالت دلمه </a:t>
            </a:r>
            <a:r>
              <a:rPr lang="fa-IR" altLang="fa-IR" smtClean="0"/>
              <a:t>پیدا می کنند که به تدریج از بین رفته و یک ناحیه تیره بر جای می ماند که ممکن است هفته ها یا ماهها باقی بماند و سپس از بین برود.</a:t>
            </a:r>
          </a:p>
          <a:p>
            <a:pPr eaLnBrk="1" hangingPunct="1"/>
            <a:endParaRPr lang="en-US" altLang="fa-IR" smtClean="0"/>
          </a:p>
        </p:txBody>
      </p:sp>
    </p:spTree>
    <p:extLst>
      <p:ext uri="{BB962C8B-B14F-4D97-AF65-F5344CB8AC3E}">
        <p14:creationId xmlns:p14="http://schemas.microsoft.com/office/powerpoint/2010/main" val="234824275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827088" y="260350"/>
            <a:ext cx="7499350" cy="1143000"/>
          </a:xfrm>
        </p:spPr>
        <p:txBody>
          <a:bodyPr/>
          <a:lstStyle/>
          <a:p>
            <a:pPr algn="r" eaLnBrk="1" fontAlgn="auto" hangingPunct="1">
              <a:spcAft>
                <a:spcPts val="0"/>
              </a:spcAft>
              <a:defRPr/>
            </a:pPr>
            <a:r>
              <a:rPr lang="fa-IR" altLang="fa-IR" sz="3600" dirty="0" smtClean="0">
                <a:solidFill>
                  <a:schemeClr val="tx2">
                    <a:satMod val="130000"/>
                  </a:schemeClr>
                </a:solidFill>
                <a:ea typeface="+mj-ea"/>
              </a:rPr>
              <a:t>اقدامات اولیه در تماس با حشره دراکولا یا بند :</a:t>
            </a:r>
            <a:endParaRPr lang="en-US" altLang="fa-IR" sz="3600" dirty="0" smtClean="0">
              <a:solidFill>
                <a:schemeClr val="tx2">
                  <a:satMod val="130000"/>
                </a:schemeClr>
              </a:solidFill>
              <a:ea typeface="+mj-ea"/>
            </a:endParaRPr>
          </a:p>
        </p:txBody>
      </p:sp>
      <p:sp>
        <p:nvSpPr>
          <p:cNvPr id="22531" name="Content Placeholder 2"/>
          <p:cNvSpPr>
            <a:spLocks noGrp="1"/>
          </p:cNvSpPr>
          <p:nvPr>
            <p:ph idx="1"/>
          </p:nvPr>
        </p:nvSpPr>
        <p:spPr>
          <a:xfrm>
            <a:off x="1116013" y="1447800"/>
            <a:ext cx="7818437" cy="4800600"/>
          </a:xfrm>
        </p:spPr>
        <p:txBody>
          <a:bodyPr>
            <a:normAutofit lnSpcReduction="10000"/>
          </a:bodyPr>
          <a:lstStyle/>
          <a:p>
            <a:pPr marL="365760" indent="-283464" algn="just" eaLnBrk="1" fontAlgn="auto" hangingPunct="1">
              <a:spcAft>
                <a:spcPts val="0"/>
              </a:spcAft>
              <a:buFont typeface="Wingdings 2"/>
              <a:buChar char=""/>
              <a:defRPr/>
            </a:pPr>
            <a:r>
              <a:rPr lang="fa-IR" altLang="fa-IR" sz="2400" dirty="0" smtClean="0">
                <a:ea typeface="+mn-ea"/>
              </a:rPr>
              <a:t>تنها کاری که می توان برای تخفیف عارضه انجام داد و طول دوره عارضه را کم کرد این است که اگر ما در ساعات ابتدایی ایجاد عارضه، متوجه آن شویم و </a:t>
            </a:r>
            <a:r>
              <a:rPr lang="fa-IR" altLang="fa-IR" sz="2400" dirty="0" smtClean="0">
                <a:solidFill>
                  <a:srgbClr val="FF0000"/>
                </a:solidFill>
                <a:ea typeface="+mn-ea"/>
              </a:rPr>
              <a:t>با آب و صابون معمولی محل عارضه را شستشو </a:t>
            </a:r>
            <a:r>
              <a:rPr lang="fa-IR" altLang="fa-IR" sz="2400" dirty="0" smtClean="0">
                <a:ea typeface="+mn-ea"/>
              </a:rPr>
              <a:t>دهیم. تکرار این عمل در بهبود زخمها بسیار مفید می باشد. گرچه این ، شدت علائم و طول آنها کاهش چشمگیری پیدا خواهد کرد. از طرف دیگر با تمیز نگه داشتن محل عارضه می توان از بروز مشکلات ثانویه ازجمله عفونتهای باکتریایی جلوگیری کرد همچنین هرچه پوست مرطوبت ر باشد شدت عارضه بیشتر است.</a:t>
            </a:r>
          </a:p>
          <a:p>
            <a:pPr marL="365760" indent="-283464" algn="just" eaLnBrk="1" fontAlgn="auto" hangingPunct="1">
              <a:spcAft>
                <a:spcPts val="0"/>
              </a:spcAft>
              <a:buFont typeface="Wingdings 2"/>
              <a:buChar char=""/>
              <a:defRPr/>
            </a:pPr>
            <a:r>
              <a:rPr lang="fa-IR" altLang="fa-IR" sz="2400" dirty="0" smtClean="0">
                <a:solidFill>
                  <a:srgbClr val="FF0000"/>
                </a:solidFill>
                <a:ea typeface="+mn-ea"/>
              </a:rPr>
              <a:t>هیچ پادزهر اختصاصی وجود ندارد</a:t>
            </a:r>
            <a:r>
              <a:rPr lang="fa-IR" altLang="fa-IR" sz="2400" dirty="0" smtClean="0">
                <a:ea typeface="+mn-ea"/>
              </a:rPr>
              <a:t>. تجویز آنتی هیستامین ها و کورتون ها، تغییر خاصی در روند درمان بیمار ندارد. باید مراقب بود تا زخم دچار عفونت ثانویه نشود.</a:t>
            </a:r>
          </a:p>
          <a:p>
            <a:pPr marL="365760" indent="-283464" algn="just" eaLnBrk="1" fontAlgn="auto" hangingPunct="1">
              <a:spcAft>
                <a:spcPts val="0"/>
              </a:spcAft>
              <a:buFont typeface="Wingdings 2"/>
              <a:buChar char=""/>
              <a:defRPr/>
            </a:pPr>
            <a:r>
              <a:rPr lang="fa-IR" altLang="fa-IR" sz="2400" dirty="0" smtClean="0">
                <a:ea typeface="+mn-ea"/>
              </a:rPr>
              <a:t>به طور تجربی استعمال </a:t>
            </a:r>
            <a:r>
              <a:rPr lang="fa-IR" altLang="fa-IR" sz="2400" dirty="0" smtClean="0">
                <a:solidFill>
                  <a:srgbClr val="FF0000"/>
                </a:solidFill>
                <a:ea typeface="+mn-ea"/>
              </a:rPr>
              <a:t>الکل سفید </a:t>
            </a:r>
            <a:r>
              <a:rPr lang="fa-IR" altLang="fa-IR" sz="2400" dirty="0" smtClean="0">
                <a:ea typeface="+mn-ea"/>
              </a:rPr>
              <a:t>بر روی موضع آلوده به سم حشره و یا بر روی زخمها می تواند در کاهش علایم موثر باشد.</a:t>
            </a:r>
          </a:p>
        </p:txBody>
      </p:sp>
    </p:spTree>
    <p:extLst>
      <p:ext uri="{BB962C8B-B14F-4D97-AF65-F5344CB8AC3E}">
        <p14:creationId xmlns:p14="http://schemas.microsoft.com/office/powerpoint/2010/main" val="1641783335"/>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4.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fa-IR" sz="1800" b="0" i="0" u="none" strike="noStrike" cap="none" normalizeH="0" baseline="0" smtClean="0">
            <a:ln>
              <a:noFill/>
            </a:ln>
            <a:solidFill>
              <a:schemeClr val="tx1"/>
            </a:solidFill>
            <a:effectLst/>
            <a:latin typeface="Tahoma" panose="020B0604030504040204" pitchFamily="34" charset="0"/>
            <a:cs typeface="Times New Roman" panose="0202050305040509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fa-IR" sz="1800" b="0" i="0" u="none" strike="noStrike" cap="none" normalizeH="0" baseline="0" smtClean="0">
            <a:ln>
              <a:noFill/>
            </a:ln>
            <a:solidFill>
              <a:schemeClr val="tx1"/>
            </a:solidFill>
            <a:effectLst/>
            <a:latin typeface="Tahoma" panose="020B0604030504040204" pitchFamily="34" charset="0"/>
            <a:cs typeface="Times New Roman" panose="02020503050405090304" pitchFamily="18"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usiness Plan">
  <a:themeElements>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fontScheme name="Business Plan">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cs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cs typeface="Arial" charset="0"/>
          </a:defRPr>
        </a:defPPr>
      </a:lstStyle>
    </a:lnDef>
  </a:objectDefaults>
  <a:extraClrSchemeLst>
    <a:extraClrScheme>
      <a:clrScheme name="Business Plan 1">
        <a:dk1>
          <a:srgbClr val="000000"/>
        </a:dk1>
        <a:lt1>
          <a:srgbClr val="EAEAEA"/>
        </a:lt1>
        <a:dk2>
          <a:srgbClr val="00763B"/>
        </a:dk2>
        <a:lt2>
          <a:srgbClr val="FFFFCC"/>
        </a:lt2>
        <a:accent1>
          <a:srgbClr val="CC6600"/>
        </a:accent1>
        <a:accent2>
          <a:srgbClr val="FF9900"/>
        </a:accent2>
        <a:accent3>
          <a:srgbClr val="AABDAF"/>
        </a:accent3>
        <a:accent4>
          <a:srgbClr val="C8C8C8"/>
        </a:accent4>
        <a:accent5>
          <a:srgbClr val="E2B8AA"/>
        </a:accent5>
        <a:accent6>
          <a:srgbClr val="E78A00"/>
        </a:accent6>
        <a:hlink>
          <a:srgbClr val="CC3300"/>
        </a:hlink>
        <a:folHlink>
          <a:srgbClr val="71BB96"/>
        </a:folHlink>
      </a:clrScheme>
      <a:clrMap bg1="dk2" tx1="lt1" bg2="dk1" tx2="lt2" accent1="accent1" accent2="accent2" accent3="accent3" accent4="accent4" accent5="accent5" accent6="accent6" hlink="hlink" folHlink="folHlink"/>
    </a:extraClrScheme>
    <a:extraClrScheme>
      <a:clrScheme name="Business Plan 2">
        <a:dk1>
          <a:srgbClr val="000000"/>
        </a:dk1>
        <a:lt1>
          <a:srgbClr val="FFFFFF"/>
        </a:lt1>
        <a:dk2>
          <a:srgbClr val="006633"/>
        </a:dk2>
        <a:lt2>
          <a:srgbClr val="FFFFFF"/>
        </a:lt2>
        <a:accent1>
          <a:srgbClr val="009999"/>
        </a:accent1>
        <a:accent2>
          <a:srgbClr val="8263A2"/>
        </a:accent2>
        <a:accent3>
          <a:srgbClr val="FFFFFF"/>
        </a:accent3>
        <a:accent4>
          <a:srgbClr val="000000"/>
        </a:accent4>
        <a:accent5>
          <a:srgbClr val="AACACA"/>
        </a:accent5>
        <a:accent6>
          <a:srgbClr val="755992"/>
        </a:accent6>
        <a:hlink>
          <a:srgbClr val="0665C6"/>
        </a:hlink>
        <a:folHlink>
          <a:srgbClr val="71BB96"/>
        </a:folHlink>
      </a:clrScheme>
      <a:clrMap bg1="lt1" tx1="dk1" bg2="lt2" tx2="dk2" accent1="accent1" accent2="accent2" accent3="accent3" accent4="accent4" accent5="accent5" accent6="accent6" hlink="hlink" folHlink="folHlink"/>
    </a:extraClrScheme>
    <a:extraClrScheme>
      <a:clrScheme name="Business Plan 3">
        <a:dk1>
          <a:srgbClr val="000000"/>
        </a:dk1>
        <a:lt1>
          <a:srgbClr val="FFFFFF"/>
        </a:lt1>
        <a:dk2>
          <a:srgbClr val="000000"/>
        </a:dk2>
        <a:lt2>
          <a:srgbClr val="FFFFFF"/>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 Plan 4">
        <a:dk1>
          <a:srgbClr val="271A0D"/>
        </a:dk1>
        <a:lt1>
          <a:srgbClr val="EAEAEA"/>
        </a:lt1>
        <a:dk2>
          <a:srgbClr val="996633"/>
        </a:dk2>
        <a:lt2>
          <a:srgbClr val="FFFFCC"/>
        </a:lt2>
        <a:accent1>
          <a:srgbClr val="CC6600"/>
        </a:accent1>
        <a:accent2>
          <a:srgbClr val="FF9900"/>
        </a:accent2>
        <a:accent3>
          <a:srgbClr val="CAB8AD"/>
        </a:accent3>
        <a:accent4>
          <a:srgbClr val="C8C8C8"/>
        </a:accent4>
        <a:accent5>
          <a:srgbClr val="E2B8AA"/>
        </a:accent5>
        <a:accent6>
          <a:srgbClr val="E78A00"/>
        </a:accent6>
        <a:hlink>
          <a:srgbClr val="CC3300"/>
        </a:hlink>
        <a:folHlink>
          <a:srgbClr val="CA9561"/>
        </a:folHlink>
      </a:clrScheme>
      <a:clrMap bg1="dk2" tx1="lt1" bg2="dk1" tx2="lt2" accent1="accent1" accent2="accent2" accent3="accent3" accent4="accent4" accent5="accent5" accent6="accent6" hlink="hlink" folHlink="folHlink"/>
    </a:extraClrScheme>
    <a:extraClrScheme>
      <a:clrScheme name="Business Plan 5">
        <a:dk1>
          <a:srgbClr val="001428"/>
        </a:dk1>
        <a:lt1>
          <a:srgbClr val="DDDDDD"/>
        </a:lt1>
        <a:dk2>
          <a:srgbClr val="336699"/>
        </a:dk2>
        <a:lt2>
          <a:srgbClr val="CCFFCC"/>
        </a:lt2>
        <a:accent1>
          <a:srgbClr val="009999"/>
        </a:accent1>
        <a:accent2>
          <a:srgbClr val="8263A2"/>
        </a:accent2>
        <a:accent3>
          <a:srgbClr val="ADB8CA"/>
        </a:accent3>
        <a:accent4>
          <a:srgbClr val="BDBDBD"/>
        </a:accent4>
        <a:accent5>
          <a:srgbClr val="AACACA"/>
        </a:accent5>
        <a:accent6>
          <a:srgbClr val="755992"/>
        </a:accent6>
        <a:hlink>
          <a:srgbClr val="0665C6"/>
        </a:hlink>
        <a:folHlink>
          <a:srgbClr val="699BCD"/>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7574</Words>
  <Application>Microsoft Office PowerPoint</Application>
  <PresentationFormat>On-screen Show (4:3)</PresentationFormat>
  <Paragraphs>720</Paragraphs>
  <Slides>131</Slides>
  <Notes>1</Notes>
  <HiddenSlides>0</HiddenSlides>
  <MMClips>0</MMClips>
  <ScaleCrop>false</ScaleCrop>
  <HeadingPairs>
    <vt:vector size="6" baseType="variant">
      <vt:variant>
        <vt:lpstr>Fonts Used</vt:lpstr>
      </vt:variant>
      <vt:variant>
        <vt:i4>16</vt:i4>
      </vt:variant>
      <vt:variant>
        <vt:lpstr>Theme</vt:lpstr>
      </vt:variant>
      <vt:variant>
        <vt:i4>6</vt:i4>
      </vt:variant>
      <vt:variant>
        <vt:lpstr>Slide Titles</vt:lpstr>
      </vt:variant>
      <vt:variant>
        <vt:i4>131</vt:i4>
      </vt:variant>
    </vt:vector>
  </HeadingPairs>
  <TitlesOfParts>
    <vt:vector size="153" baseType="lpstr">
      <vt:lpstr>Arial</vt:lpstr>
      <vt:lpstr>B Nazanin</vt:lpstr>
      <vt:lpstr>B Titr</vt:lpstr>
      <vt:lpstr>B Yagut</vt:lpstr>
      <vt:lpstr>Calibri</vt:lpstr>
      <vt:lpstr>Century Schoolbook</vt:lpstr>
      <vt:lpstr>Gill Sans MT</vt:lpstr>
      <vt:lpstr>Majalla UI</vt:lpstr>
      <vt:lpstr>Sakkal Majalla</vt:lpstr>
      <vt:lpstr>Tahoma</vt:lpstr>
      <vt:lpstr>Times New Roman</vt:lpstr>
      <vt:lpstr>Trebuchet MS</vt:lpstr>
      <vt:lpstr>Verdana</vt:lpstr>
      <vt:lpstr>Wingdings</vt:lpstr>
      <vt:lpstr>Wingdings 2</vt:lpstr>
      <vt:lpstr>Wingdings 3</vt:lpstr>
      <vt:lpstr>Office Theme</vt:lpstr>
      <vt:lpstr>Facet</vt:lpstr>
      <vt:lpstr>Oriel</vt:lpstr>
      <vt:lpstr>Blends</vt:lpstr>
      <vt:lpstr>Business Plan</vt:lpstr>
      <vt:lpstr>Solstice</vt:lpstr>
      <vt:lpstr>به نام خدا</vt:lpstr>
      <vt:lpstr>پراکندگی گونه های مار و عقرب در ایران و پیشگیری از گزش جانوران زهری</vt:lpstr>
      <vt:lpstr>پراکندگی گونه های مار در ایران</vt:lpstr>
      <vt:lpstr>PowerPoint Presentation</vt:lpstr>
      <vt:lpstr>طبقه بندی مارها در ایران</vt:lpstr>
      <vt:lpstr>تشخیص افتراقی مارهای سمی از غیرسمی</vt:lpstr>
      <vt:lpstr>PowerPoint Presentation</vt:lpstr>
      <vt:lpstr>PowerPoint Presentation</vt:lpstr>
      <vt:lpstr>طبقه بندی مارها ی سمی در ایران</vt:lpstr>
      <vt:lpstr>گونه های خطرناک خانواده آلاپیده</vt:lpstr>
      <vt:lpstr>کفچه مار</vt:lpstr>
      <vt:lpstr>مار کبرا</vt:lpstr>
      <vt:lpstr>گونه های خطرناک خانواده ویپریده</vt:lpstr>
      <vt:lpstr>گرزه مار</vt:lpstr>
      <vt:lpstr>مار جعفری</vt:lpstr>
      <vt:lpstr>افعی زنجانی</vt:lpstr>
      <vt:lpstr>افعی تکابی</vt:lpstr>
      <vt:lpstr>افعی دماوندی (طلحه مار)</vt:lpstr>
      <vt:lpstr>افعی شاخ دار خوزستانی</vt:lpstr>
      <vt:lpstr>مار شاخ دار ایرانی</vt:lpstr>
      <vt:lpstr>کک مار</vt:lpstr>
      <vt:lpstr>گونه های خطرناک خانواده کروتالیده</vt:lpstr>
      <vt:lpstr>افعی قفقازی</vt:lpstr>
      <vt:lpstr>گونه های خطرناک خانواده هیدروفیده</vt:lpstr>
      <vt:lpstr>مارهای نیمه سمی</vt:lpstr>
      <vt:lpstr>مارهای غیر سمی</vt:lpstr>
      <vt:lpstr>پيشگيری از مارگزیدگی</vt:lpstr>
      <vt:lpstr>PowerPoint Presentation</vt:lpstr>
      <vt:lpstr>PowerPoint Presentation</vt:lpstr>
      <vt:lpstr>PowerPoint Presentation</vt:lpstr>
      <vt:lpstr>PowerPoint Presentation</vt:lpstr>
      <vt:lpstr>PowerPoint Presentation</vt:lpstr>
      <vt:lpstr>PowerPoint Presentation</vt:lpstr>
      <vt:lpstr>پیشگیری از مارگزیدگی:</vt:lpstr>
      <vt:lpstr>علایم گزیدگی افعی ها:</vt:lpstr>
      <vt:lpstr>PowerPoint Presentation</vt:lpstr>
      <vt:lpstr>PowerPoint Presentation</vt:lpstr>
      <vt:lpstr>اقدامات خارج از بیمارستان:</vt:lpstr>
      <vt:lpstr>PowerPoint Presentation</vt:lpstr>
      <vt:lpstr>PowerPoint Presentation</vt:lpstr>
      <vt:lpstr>PowerPoint Presentation</vt:lpstr>
      <vt:lpstr>PowerPoint Presentation</vt:lpstr>
      <vt:lpstr>پراکندگی گونه های عقرب در ایران</vt:lpstr>
      <vt:lpstr>PowerPoint Presentation</vt:lpstr>
      <vt:lpstr>PowerPoint Presentation</vt:lpstr>
      <vt:lpstr>PowerPoint Presentation</vt:lpstr>
      <vt:lpstr>توزیع عقرب در جهان</vt:lpstr>
      <vt:lpstr>توزیع عقرب در ایران</vt:lpstr>
      <vt:lpstr>PowerPoint Presentation</vt:lpstr>
      <vt:lpstr>خانواده خطرناک عقرب در ایران</vt:lpstr>
      <vt:lpstr>شیوع عقرب گزیدگی در ایران</vt:lpstr>
      <vt:lpstr>PowerPoint Presentation</vt:lpstr>
      <vt:lpstr>PowerPoint Presentation</vt:lpstr>
      <vt:lpstr>درمان عقرب گزیدگی:</vt:lpstr>
      <vt:lpstr>گونه های عقرب در ایران</vt:lpstr>
      <vt:lpstr>عقرب غیر حفار  بوتتوس سولسی</vt:lpstr>
      <vt:lpstr>عقرب غیر حفار مناطق خشک  همیسکرپیوس لپتوروس</vt:lpstr>
      <vt:lpstr>عقرب حفار  اسکرپیوموروس</vt:lpstr>
      <vt:lpstr>عقرب غیر حفار  مزبوتوس اوپوس</vt:lpstr>
      <vt:lpstr>عقرب حفار  اُدنتبوتوس دُریا</vt:lpstr>
      <vt:lpstr>عقرب غیر حفار  آندرکتنوس کراسیکودا</vt:lpstr>
      <vt:lpstr>اُدنتبوتوس ادنتوروس</vt:lpstr>
      <vt:lpstr>عقرب غیر حفار  بتتوس ساچ</vt:lpstr>
      <vt:lpstr>شدت گزش</vt:lpstr>
      <vt:lpstr>PowerPoint Presentation</vt:lpstr>
      <vt:lpstr>تظاهرات بالینی: بر اساس زمان ظهور</vt:lpstr>
      <vt:lpstr>کمک های اولیه در عقرب گزیدگی</vt:lpstr>
      <vt:lpstr>پيشگيری از عقرب گزیدگی</vt:lpstr>
      <vt:lpstr>پیشگیری</vt:lpstr>
      <vt:lpstr>PowerPoint Presentation</vt:lpstr>
      <vt:lpstr>اقدام های پیشگیری از عقرب گزیدگی </vt:lpstr>
      <vt:lpstr>PowerPoint Presentation</vt:lpstr>
      <vt:lpstr>PowerPoint Presentation</vt:lpstr>
      <vt:lpstr>PowerPoint Presentation</vt:lpstr>
      <vt:lpstr>PowerPoint Presentation</vt:lpstr>
      <vt:lpstr> پروتکل قدیمی – پروتکل جدید</vt:lpstr>
      <vt:lpstr>دلایل رد تورنیکه</vt:lpstr>
      <vt:lpstr> دلایل رد کردن برش</vt:lpstr>
      <vt:lpstr>دلایل رد کریوتراپی</vt:lpstr>
      <vt:lpstr>دلایل رد مکش سم</vt:lpstr>
      <vt:lpstr>دلایل رد مصرف الکل</vt:lpstr>
      <vt:lpstr>پروتکل جدید کمک های اولیه</vt:lpstr>
      <vt:lpstr>از بین بردن هر عامل محدود کننده</vt:lpstr>
      <vt:lpstr>افکار مثبت</vt:lpstr>
      <vt:lpstr>اجتناب از فعالیت(تحرک)</vt:lpstr>
      <vt:lpstr>استفاده از بانداژ</vt:lpstr>
      <vt:lpstr>آتل بندی اندام</vt:lpstr>
      <vt:lpstr>از مصرف آسپرین یا تریاک به عنوان مسکن اجتناب کنید</vt:lpstr>
      <vt:lpstr>زنبور گزیدگی:</vt:lpstr>
      <vt:lpstr>PowerPoint Presentation</vt:lpstr>
      <vt:lpstr>PowerPoint Presentation</vt:lpstr>
      <vt:lpstr>علایم زنبور گزیدگی:</vt:lpstr>
      <vt:lpstr>درمان زنبور گزیدگی:</vt:lpstr>
      <vt:lpstr>حشره” دراکولا” و یا ” بند</vt:lpstr>
      <vt:lpstr>PowerPoint Presentation</vt:lpstr>
      <vt:lpstr>PowerPoint Presentation</vt:lpstr>
      <vt:lpstr>علایم تماس با حشره دراکولا یا  بند:</vt:lpstr>
      <vt:lpstr>PowerPoint Presentation</vt:lpstr>
      <vt:lpstr>اقدامات اولیه در تماس با حشره دراکولا یا بند :</vt:lpstr>
      <vt:lpstr>پیشگیری از گزش حشرات :</vt:lpstr>
      <vt:lpstr>جانوران دریایی</vt:lpstr>
      <vt:lpstr>مارهای دریایی</vt:lpstr>
      <vt:lpstr>عقرب ماهی</vt:lpstr>
      <vt:lpstr>سفره ماهی</vt:lpstr>
      <vt:lpstr>سفره ماهی</vt:lpstr>
      <vt:lpstr>عروس دریایی</vt:lpstr>
      <vt:lpstr>عروس دریایی</vt:lpstr>
      <vt:lpstr>مرجان ها</vt:lpstr>
      <vt:lpstr>مرجان 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amin</dc:creator>
  <cp:lastModifiedBy>Amin Esmaili</cp:lastModifiedBy>
  <cp:revision>39</cp:revision>
  <dcterms:created xsi:type="dcterms:W3CDTF">2006-08-16T00:00:00Z</dcterms:created>
  <dcterms:modified xsi:type="dcterms:W3CDTF">2022-11-14T06:18:45Z</dcterms:modified>
</cp:coreProperties>
</file>