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8" r:id="rId1"/>
  </p:sldMasterIdLst>
  <p:notesMasterIdLst>
    <p:notesMasterId r:id="rId44"/>
  </p:notesMasterIdLst>
  <p:sldIdLst>
    <p:sldId id="474" r:id="rId2"/>
    <p:sldId id="497" r:id="rId3"/>
    <p:sldId id="490" r:id="rId4"/>
    <p:sldId id="476" r:id="rId5"/>
    <p:sldId id="478" r:id="rId6"/>
    <p:sldId id="491" r:id="rId7"/>
    <p:sldId id="484" r:id="rId8"/>
    <p:sldId id="485" r:id="rId9"/>
    <p:sldId id="487" r:id="rId10"/>
    <p:sldId id="488" r:id="rId11"/>
    <p:sldId id="263" r:id="rId12"/>
    <p:sldId id="500" r:id="rId13"/>
    <p:sldId id="499" r:id="rId14"/>
    <p:sldId id="268" r:id="rId15"/>
    <p:sldId id="272" r:id="rId16"/>
    <p:sldId id="502" r:id="rId17"/>
    <p:sldId id="274" r:id="rId18"/>
    <p:sldId id="278" r:id="rId19"/>
    <p:sldId id="279" r:id="rId20"/>
    <p:sldId id="503" r:id="rId21"/>
    <p:sldId id="496" r:id="rId22"/>
    <p:sldId id="504" r:id="rId23"/>
    <p:sldId id="505" r:id="rId24"/>
    <p:sldId id="506" r:id="rId25"/>
    <p:sldId id="494" r:id="rId26"/>
    <p:sldId id="495" r:id="rId27"/>
    <p:sldId id="283" r:id="rId28"/>
    <p:sldId id="290" r:id="rId29"/>
    <p:sldId id="292" r:id="rId30"/>
    <p:sldId id="295" r:id="rId31"/>
    <p:sldId id="296" r:id="rId32"/>
    <p:sldId id="297" r:id="rId33"/>
    <p:sldId id="473" r:id="rId34"/>
    <p:sldId id="300" r:id="rId35"/>
    <p:sldId id="319" r:id="rId36"/>
    <p:sldId id="320" r:id="rId37"/>
    <p:sldId id="369" r:id="rId38"/>
    <p:sldId id="379" r:id="rId39"/>
    <p:sldId id="396" r:id="rId40"/>
    <p:sldId id="417" r:id="rId41"/>
    <p:sldId id="459" r:id="rId42"/>
    <p:sldId id="492" r:id="rId43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00"/>
    <a:srgbClr val="0CE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83" autoAdjust="0"/>
    <p:restoredTop sz="94671" autoAdjust="0"/>
  </p:normalViewPr>
  <p:slideViewPr>
    <p:cSldViewPr>
      <p:cViewPr>
        <p:scale>
          <a:sx n="86" d="100"/>
          <a:sy n="86" d="100"/>
        </p:scale>
        <p:origin x="6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4A22653-AAE2-458E-951D-47D76912848F}" type="datetimeFigureOut">
              <a:rPr lang="fa-IR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fa-I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1A097AE-7A3F-4391-A088-A76630A6F07B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38428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D460E4-ED39-443C-BC99-A109DA34FFFA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6890F-D1E5-40B3-B334-9ECCDEE998F9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46417572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A3BA36-571A-4E6D-B403-7D4316F6966B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0AF4B7-DE23-4BBC-808F-3BF83E841A32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63282078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5FC451-D97C-4D11-85D4-15BDC2237396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C39E3-3AF0-4F7B-AC3B-C4E8DBA0E145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8143711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61988" y="228600"/>
            <a:ext cx="8329612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76556-5362-4703-BB16-37B4524C968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CBD83B-6041-449E-ADE8-A8751343CB9D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86E44-9C81-4C71-9925-C99B0274FFBB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08508673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D82BDB-7AB6-4A88-8AEE-39551DBBB515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04212F-CFDF-47EB-9E6A-EE40033B1C71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62797822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DB7BF9-86A7-476C-ACD9-368DD23D6D79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E4CE7-D71A-4855-BE14-FA07EF76EAF8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79667512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22CB89-B483-42B8-BD0F-74DC4308C409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8179A0-C72C-41FD-BE41-3AE6189B45CC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3701698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FD2D09-147E-40C1-96A5-804CBA5377FD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6B134B-9A68-4BA8-8EDB-6D09EEDBC1B6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2450664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5EC0D2-C056-4704-B686-2EC7E9798F95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2B0EA-1849-4ABF-A391-AF4C52512352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29838285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DBFB0-8CE4-4237-B1C8-22F04A63F68A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96D54-E0C8-4471-B75C-72689CFF8758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65395612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297084-0D42-454A-8D78-0120CCEAF197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F4D6A-8200-49B9-AEC2-BD7A3230C5F6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16417942"/>
      </p:ext>
    </p:extLst>
  </p:cSld>
  <p:clrMapOvr>
    <a:masterClrMapping/>
  </p:clrMapOvr>
  <p:transition spd="slow">
    <p:newsflash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82684C-6260-47E7-8B3E-852C3F031B4D}" type="datetimeFigureOut">
              <a:rPr lang="fa-IR" smtClean="0"/>
              <a:pPr>
                <a:defRPr/>
              </a:pPr>
              <a:t>14/03/1441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A666DAB-E33D-4A40-8BA8-9A005DF3D858}" type="slidenum">
              <a:rPr lang="fa-IR" smtClean="0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420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 spd="slow">
    <p:newsflash/>
    <p:sndAc>
      <p:stSnd>
        <p:snd r:embed="rId14" name="arrow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7sib.ir/sites/default/files/users/68/article/images/3_9.jpg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Tuberculosis-x-ray-1.jpg?uselang=fa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sib.ir/sites/default/files/users/68/article/images/7_6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URAL04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1331913" y="3357563"/>
            <a:ext cx="6911975" cy="295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fa-IR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Arial"/>
                <a:cs typeface="Arial"/>
              </a:rPr>
              <a:t>بسمه اللّه الرّحمن الرّحیم</a:t>
            </a:r>
            <a:endParaRPr lang="en-US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0"/>
            <a:ext cx="7077075" cy="1143000"/>
          </a:xfrm>
        </p:spPr>
        <p:txBody>
          <a:bodyPr/>
          <a:lstStyle/>
          <a:p>
            <a:pPr algn="ctr" eaLnBrk="1" hangingPunct="1"/>
            <a:r>
              <a:rPr lang="en-US" altLang="en-US" dirty="0" smtClean="0">
                <a:solidFill>
                  <a:schemeClr val="hlink"/>
                </a:solidFill>
              </a:rPr>
              <a:t> </a:t>
            </a:r>
            <a:r>
              <a:rPr lang="ar-SA" altLang="en-US" dirty="0" smtClean="0"/>
              <a:t>شش جزاصل</a:t>
            </a:r>
            <a:r>
              <a:rPr lang="fa-IR" altLang="en-US" dirty="0" smtClean="0"/>
              <a:t>ی</a:t>
            </a:r>
            <a:r>
              <a:rPr lang="en-US" altLang="en-US" dirty="0" smtClean="0"/>
              <a:t>   </a:t>
            </a:r>
            <a:r>
              <a:rPr lang="en-US" altLang="en-US" b="1" dirty="0" smtClean="0"/>
              <a:t>DOTS</a:t>
            </a:r>
            <a:r>
              <a:rPr lang="fa-IR" altLang="en-US" b="1" dirty="0" smtClean="0"/>
              <a:t>  </a:t>
            </a:r>
            <a:endParaRPr lang="en-US" altLang="en-US" sz="3600" b="1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557338"/>
            <a:ext cx="8642350" cy="5040312"/>
          </a:xfrm>
          <a:noFill/>
          <a:ln>
            <a:solidFill>
              <a:srgbClr val="66FF33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altLang="en-US" sz="3600" b="1" smtClean="0">
                <a:solidFill>
                  <a:schemeClr val="hlink"/>
                </a:solidFill>
              </a:rPr>
              <a:t>1</a:t>
            </a:r>
            <a:r>
              <a:rPr lang="fa-IR" altLang="en-US" sz="3600" smtClean="0">
                <a:solidFill>
                  <a:schemeClr val="hlink"/>
                </a:solidFill>
              </a:rPr>
              <a:t>)</a:t>
            </a:r>
            <a:r>
              <a:rPr lang="fa-IR" altLang="en-US" sz="3600" b="1" smtClean="0">
                <a:solidFill>
                  <a:schemeClr val="tx2"/>
                </a:solidFill>
              </a:rPr>
              <a:t> </a:t>
            </a:r>
            <a:r>
              <a:rPr lang="fa-IR" altLang="en-US" b="1" smtClean="0">
                <a:solidFill>
                  <a:schemeClr val="tx2"/>
                </a:solidFill>
              </a:rPr>
              <a:t>حمايت همه جانبه دولت</a:t>
            </a:r>
            <a:r>
              <a:rPr lang="en-US" altLang="en-US" b="1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altLang="en-US" b="1" smtClean="0">
                <a:solidFill>
                  <a:schemeClr val="hlink"/>
                </a:solidFill>
              </a:rPr>
              <a:t>2</a:t>
            </a:r>
            <a:r>
              <a:rPr lang="fa-IR" altLang="en-US" smtClean="0">
                <a:solidFill>
                  <a:schemeClr val="hlink"/>
                </a:solidFill>
              </a:rPr>
              <a:t>)</a:t>
            </a:r>
            <a:r>
              <a:rPr lang="fa-IR" altLang="en-US" b="1" smtClean="0">
                <a:solidFill>
                  <a:schemeClr val="tx2"/>
                </a:solidFill>
              </a:rPr>
              <a:t> </a:t>
            </a:r>
            <a:r>
              <a:rPr lang="ar-SA" altLang="en-US" b="1" smtClean="0">
                <a:solidFill>
                  <a:schemeClr val="tx2"/>
                </a:solidFill>
              </a:rPr>
              <a:t>بيمارياب</a:t>
            </a:r>
            <a:r>
              <a:rPr lang="fa-IR" altLang="en-US" b="1" smtClean="0">
                <a:solidFill>
                  <a:schemeClr val="tx2"/>
                </a:solidFill>
              </a:rPr>
              <a:t>ی </a:t>
            </a:r>
            <a:r>
              <a:rPr lang="ar-SA" altLang="en-US" b="1" smtClean="0">
                <a:solidFill>
                  <a:schemeClr val="tx2"/>
                </a:solidFill>
              </a:rPr>
              <a:t>غير فعال (پاسيو) از طريق آزمايش ميكروسكوپ</a:t>
            </a:r>
            <a:r>
              <a:rPr lang="fa-IR" altLang="en-US" b="1" smtClean="0">
                <a:solidFill>
                  <a:schemeClr val="tx2"/>
                </a:solidFill>
              </a:rPr>
              <a:t>ی </a:t>
            </a:r>
            <a:r>
              <a:rPr lang="ar-SA" altLang="en-US" b="1" smtClean="0">
                <a:solidFill>
                  <a:schemeClr val="tx2"/>
                </a:solidFill>
              </a:rPr>
              <a:t>اسمير خلط</a:t>
            </a:r>
            <a:endParaRPr lang="en-US" altLang="en-US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altLang="en-US" sz="3600" b="1" smtClean="0">
                <a:solidFill>
                  <a:schemeClr val="hlink"/>
                </a:solidFill>
              </a:rPr>
              <a:t>3</a:t>
            </a:r>
            <a:r>
              <a:rPr lang="fa-IR" altLang="en-US" sz="3600" smtClean="0">
                <a:solidFill>
                  <a:schemeClr val="hlink"/>
                </a:solidFill>
              </a:rPr>
              <a:t>)</a:t>
            </a:r>
            <a:r>
              <a:rPr lang="fa-IR" altLang="en-US" sz="3600" b="1" smtClean="0">
                <a:solidFill>
                  <a:schemeClr val="tx2"/>
                </a:solidFill>
              </a:rPr>
              <a:t> </a:t>
            </a:r>
            <a:r>
              <a:rPr lang="en-US" altLang="en-US" sz="3600" b="1" smtClean="0">
                <a:solidFill>
                  <a:schemeClr val="tx2"/>
                </a:solidFill>
              </a:rPr>
              <a:t> </a:t>
            </a:r>
            <a:r>
              <a:rPr lang="ar-SA" altLang="en-US" b="1" smtClean="0">
                <a:solidFill>
                  <a:schemeClr val="tx2"/>
                </a:solidFill>
              </a:rPr>
              <a:t>درمان با رژيم داروئ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كوتاه مدت تحت نظارت مستقيم حداقل برا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تمام بيماران با اسمير خلط مثبت</a:t>
            </a:r>
            <a:r>
              <a:rPr lang="en-US" altLang="en-US" b="1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altLang="en-US" b="1" smtClean="0">
                <a:solidFill>
                  <a:schemeClr val="hlink"/>
                </a:solidFill>
              </a:rPr>
              <a:t>4</a:t>
            </a:r>
            <a:r>
              <a:rPr lang="fa-IR" altLang="en-US" smtClean="0">
                <a:solidFill>
                  <a:schemeClr val="hlink"/>
                </a:solidFill>
              </a:rPr>
              <a:t>)</a:t>
            </a:r>
            <a:r>
              <a:rPr lang="fa-IR" altLang="en-US" b="1" smtClean="0">
                <a:solidFill>
                  <a:schemeClr val="tx2"/>
                </a:solidFill>
              </a:rPr>
              <a:t> </a:t>
            </a:r>
            <a:r>
              <a:rPr lang="ar-SA" altLang="en-US" b="1" smtClean="0">
                <a:solidFill>
                  <a:schemeClr val="tx2"/>
                </a:solidFill>
              </a:rPr>
              <a:t>تامين منظم نيازها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داروئ</a:t>
            </a:r>
            <a:r>
              <a:rPr lang="fa-IR" altLang="en-US" b="1" smtClean="0">
                <a:solidFill>
                  <a:schemeClr val="tx2"/>
                </a:solidFill>
              </a:rPr>
              <a:t>ی </a:t>
            </a:r>
            <a:r>
              <a:rPr lang="ar-SA" altLang="en-US" b="1" smtClean="0">
                <a:solidFill>
                  <a:schemeClr val="tx2"/>
                </a:solidFill>
              </a:rPr>
              <a:t>و آزمايشگاه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و تجهيزات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endParaRPr lang="en-US" altLang="en-US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altLang="en-US" b="1" smtClean="0">
                <a:solidFill>
                  <a:schemeClr val="hlink"/>
                </a:solidFill>
              </a:rPr>
              <a:t>5</a:t>
            </a:r>
            <a:r>
              <a:rPr lang="fa-IR" altLang="en-US" smtClean="0">
                <a:solidFill>
                  <a:schemeClr val="hlink"/>
                </a:solidFill>
              </a:rPr>
              <a:t>)</a:t>
            </a:r>
            <a:r>
              <a:rPr lang="fa-IR" altLang="en-US" b="1" smtClean="0">
                <a:solidFill>
                  <a:schemeClr val="tx2"/>
                </a:solidFill>
              </a:rPr>
              <a:t> </a:t>
            </a:r>
            <a:r>
              <a:rPr lang="ar-SA" altLang="en-US" b="1" smtClean="0">
                <a:solidFill>
                  <a:schemeClr val="tx2"/>
                </a:solidFill>
              </a:rPr>
              <a:t>تثبيت نظام ثبت و گزارش ده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برا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نظارت و ارزياب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endParaRPr lang="en-US" altLang="en-US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altLang="en-US" b="1" smtClean="0">
                <a:solidFill>
                  <a:schemeClr val="hlink"/>
                </a:solidFill>
              </a:rPr>
              <a:t>6</a:t>
            </a:r>
            <a:r>
              <a:rPr lang="fa-IR" altLang="en-US" smtClean="0">
                <a:solidFill>
                  <a:schemeClr val="hlink"/>
                </a:solidFill>
              </a:rPr>
              <a:t>)</a:t>
            </a:r>
            <a:r>
              <a:rPr lang="fa-IR" altLang="en-US" b="1" smtClean="0">
                <a:solidFill>
                  <a:schemeClr val="tx2"/>
                </a:solidFill>
              </a:rPr>
              <a:t> </a:t>
            </a:r>
            <a:r>
              <a:rPr lang="ar-SA" altLang="en-US" b="1" smtClean="0">
                <a:solidFill>
                  <a:schemeClr val="tx2"/>
                </a:solidFill>
              </a:rPr>
              <a:t>تحقيق در سيستم خدمات بهداشت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درمان</a:t>
            </a:r>
            <a:r>
              <a:rPr lang="fa-IR" altLang="en-US" b="1" smtClean="0">
                <a:solidFill>
                  <a:schemeClr val="tx2"/>
                </a:solidFill>
              </a:rPr>
              <a:t>ی</a:t>
            </a:r>
            <a:r>
              <a:rPr lang="ar-SA" altLang="en-US" b="1" smtClean="0">
                <a:solidFill>
                  <a:schemeClr val="tx2"/>
                </a:solidFill>
              </a:rPr>
              <a:t> در ارتباط </a:t>
            </a:r>
            <a:r>
              <a:rPr lang="fa-IR" altLang="en-US" b="1" smtClean="0">
                <a:solidFill>
                  <a:schemeClr val="tx2"/>
                </a:solidFill>
              </a:rPr>
              <a:t> </a:t>
            </a:r>
            <a:r>
              <a:rPr lang="ar-SA" altLang="en-US" b="1" smtClean="0">
                <a:solidFill>
                  <a:schemeClr val="tx2"/>
                </a:solidFill>
              </a:rPr>
              <a:t>با بيمار</a:t>
            </a:r>
            <a:r>
              <a:rPr lang="fa-IR" altLang="en-US" b="1" smtClean="0">
                <a:solidFill>
                  <a:schemeClr val="tx2"/>
                </a:solidFill>
              </a:rPr>
              <a:t>ی </a:t>
            </a:r>
            <a:r>
              <a:rPr lang="ar-SA" altLang="en-US" b="1" smtClean="0">
                <a:solidFill>
                  <a:schemeClr val="tx2"/>
                </a:solidFill>
              </a:rPr>
              <a:t>سل</a:t>
            </a:r>
            <a:r>
              <a:rPr lang="en-US" altLang="en-US" sz="3600" b="1" smtClean="0">
                <a:solidFill>
                  <a:schemeClr val="bg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altLang="ar-SA" sz="3600" b="1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394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چرا بار جهانی سل روند صعودي داشته است؟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b="1" dirty="0"/>
              <a:t>فقر و اختلاف شدید طبقاتی میان گروه هاي جمعیتی فقیر و غنی درجوامع مختلف ؛ نه فقط در کشورهاي در حال رشد بلکه حتی گروه هاي خاص در کشورهاي </a:t>
            </a:r>
            <a:r>
              <a:rPr lang="fa-IR" sz="2700" b="1" dirty="0" smtClean="0"/>
              <a:t>پیشرفته</a:t>
            </a: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fa-IR" sz="2700" b="1" dirty="0"/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b="1" dirty="0"/>
              <a:t>غفلت از بیماري (بی کفایتی در تشخیص و درمان موارد بیماري</a:t>
            </a:r>
            <a:r>
              <a:rPr lang="fa-IR" sz="2700" b="1" dirty="0" smtClean="0"/>
              <a:t>)</a:t>
            </a:r>
            <a:endParaRPr lang="fa-IR" sz="2700" b="1" dirty="0"/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b="1" dirty="0"/>
              <a:t>تغییرات جمعیتی، همانند افزایش جمعیت جهان، تغییرات هرم سنی جمعیت به ویژه مهاجرت ها و جابه جایی هاي وسیع جمعیت در جهان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b="1" dirty="0"/>
              <a:t>پوشش بهداشتی نامناسب و ناکافی در کشورهاي دچار بحران هاي شدیداقتصادي و نا آرامی هاي داخلی و نیز گروه هاي آسیب پذیر در همه کشورها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a-IR" sz="2700" b="1" dirty="0"/>
              <a:t>تاثیر پاندمی ایدز</a:t>
            </a:r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99784244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7sib.ir/sites/default/files/styles/thumbnail-teaser-media/public/users/68/article/images/3_9.jpg">
            <a:hlinkClick r:id="rId2" tooltip="&quot;سل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12" y="0"/>
            <a:ext cx="9112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8019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مایکوباکتریوم </a:t>
            </a:r>
            <a:r>
              <a:rPr lang="fa-IR" sz="3600" b="1" dirty="0" smtClean="0">
                <a:cs typeface="2  Nazanin" pitchFamily="2" charset="-78"/>
              </a:rPr>
              <a:t>توبرکلوزیس</a:t>
            </a:r>
            <a:endParaRPr lang="fa-IR" sz="2800" dirty="0" smtClean="0">
              <a:cs typeface="2  Nazanin" pitchFamily="2" charset="-78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700" b="1" dirty="0"/>
              <a:t>سل یک بیماري باکتریال است که بوسیله مایکوباکتریوم توبرکلوزیس (و گاه مایکوباکتریوم بویس و مایکوباکتریوم افریکانوم) ایجاد می شود. این ارگانیسم هاهمچنین تحت عنوان</a:t>
            </a:r>
            <a:r>
              <a:rPr lang="en-US" sz="2700" b="1" dirty="0"/>
              <a:t>Tubercle Bacilli</a:t>
            </a:r>
            <a:r>
              <a:rPr lang="fa-IR" sz="2700" b="1" dirty="0"/>
              <a:t> </a:t>
            </a:r>
          </a:p>
          <a:p>
            <a:pPr algn="ctr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700" b="1" dirty="0"/>
              <a:t>(واسطه ایجاد ضایعاتی با نام توبرکل) باسیل سل می تواند در بافت ها به حالت خفته در آمده و براي سال هادر همین وضعیت باقی بماند.</a:t>
            </a:r>
          </a:p>
          <a:p>
            <a:pPr algn="ctr" eaLnBrk="1" hangingPunct="1">
              <a:buFont typeface="Arial" pitchFamily="34" charset="0"/>
              <a:buNone/>
            </a:pPr>
            <a:endParaRPr lang="fa-IR" sz="2000" dirty="0" smtClean="0">
              <a:cs typeface="2  Nazanin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منابع </a:t>
            </a:r>
            <a:r>
              <a:rPr lang="fa-IR" sz="3600" b="1" dirty="0" smtClean="0">
                <a:cs typeface="2  Nazanin" pitchFamily="2" charset="-78"/>
              </a:rPr>
              <a:t>عفونت</a:t>
            </a:r>
            <a:endParaRPr lang="fa-IR" sz="3600" b="1" dirty="0">
              <a:cs typeface="2  Nazanin" pitchFamily="2" charset="-7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fa-IR" sz="2700" b="1" dirty="0"/>
              <a:t>مهم ترین منبع عفونت بیماری سل </a:t>
            </a:r>
            <a:r>
              <a:rPr lang="en-US" sz="2700" b="1" dirty="0"/>
              <a:t>,</a:t>
            </a:r>
            <a:r>
              <a:rPr lang="fa-IR" sz="2700" b="1" dirty="0"/>
              <a:t> بیمار مبتلا به سل ریوي </a:t>
            </a:r>
            <a:r>
              <a:rPr lang="en-US" sz="2700" b="1" dirty="0"/>
              <a:t>(pulmonary TB)</a:t>
            </a:r>
            <a:r>
              <a:rPr lang="fa-IR" sz="2700" b="1" dirty="0"/>
              <a:t> با اسمیر خلط مثبت می باشد که از طریق سرفه </a:t>
            </a:r>
            <a:r>
              <a:rPr lang="en-US" sz="2700" b="1" dirty="0"/>
              <a:t>,</a:t>
            </a:r>
            <a:r>
              <a:rPr lang="fa-IR" sz="2700" b="1" dirty="0"/>
              <a:t> عطسه، صحبت کردن </a:t>
            </a:r>
            <a:r>
              <a:rPr lang="en-US" sz="2700" b="1" dirty="0"/>
              <a:t>,</a:t>
            </a:r>
            <a:r>
              <a:rPr lang="fa-IR" sz="2700" b="1" dirty="0"/>
              <a:t>تف کردن و آواز خواندن میکروب سل را در هوا منتشر و یا به طور مستقیم به دیگران انتقال می دهد  این میکروب قادر است مدت ها به</a:t>
            </a:r>
            <a:r>
              <a:rPr lang="en-US" sz="2700" b="1" dirty="0"/>
              <a:t> </a:t>
            </a:r>
            <a:r>
              <a:rPr lang="fa-IR" sz="2700" b="1" dirty="0"/>
              <a:t>صورت معلق در هوا باقی بمانند</a:t>
            </a:r>
            <a:r>
              <a:rPr lang="fa-IR" sz="2700" b="1" dirty="0" smtClean="0"/>
              <a:t>.</a:t>
            </a:r>
            <a:endParaRPr lang="fa-IR" sz="2700" b="1" dirty="0"/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0" y="2071678"/>
            <a:ext cx="8532440" cy="3929090"/>
          </a:xfrm>
          <a:prstGeom prst="cloud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3600" b="1" dirty="0">
                <a:solidFill>
                  <a:schemeClr val="tx1"/>
                </a:solidFill>
              </a:rPr>
              <a:t>هر بیمار مبتلا به سل ریوي </a:t>
            </a:r>
            <a:r>
              <a:rPr lang="en-US" sz="3600" b="1" dirty="0">
                <a:solidFill>
                  <a:schemeClr val="tx1"/>
                </a:solidFill>
              </a:rPr>
              <a:t>(pulmonary TB)</a:t>
            </a:r>
            <a:r>
              <a:rPr lang="fa-IR" sz="3600" b="1" dirty="0">
                <a:solidFill>
                  <a:schemeClr val="tx1"/>
                </a:solidFill>
              </a:rPr>
              <a:t> با اسمیر</a:t>
            </a:r>
          </a:p>
          <a:p>
            <a:pPr marL="0" indent="0" algn="just">
              <a:buNone/>
            </a:pPr>
            <a:r>
              <a:rPr lang="fa-IR" sz="3600" b="1" dirty="0" smtClean="0">
                <a:solidFill>
                  <a:schemeClr val="tx1"/>
                </a:solidFill>
              </a:rPr>
              <a:t>خلط </a:t>
            </a:r>
            <a:r>
              <a:rPr lang="fa-IR" sz="3600" b="1" dirty="0">
                <a:solidFill>
                  <a:schemeClr val="tx1"/>
                </a:solidFill>
              </a:rPr>
              <a:t>مثبت با</a:t>
            </a:r>
            <a:r>
              <a:rPr lang="en-US" sz="3600" b="1" dirty="0">
                <a:solidFill>
                  <a:schemeClr val="tx1"/>
                </a:solidFill>
              </a:rPr>
              <a:t>  </a:t>
            </a:r>
            <a:r>
              <a:rPr lang="fa-IR" sz="3600" b="1" dirty="0">
                <a:solidFill>
                  <a:schemeClr val="tx1"/>
                </a:solidFill>
              </a:rPr>
              <a:t>هرسرفه قادراست تا 3000 ذره عفونی را تولید کند</a:t>
            </a:r>
          </a:p>
        </p:txBody>
      </p:sp>
    </p:spTree>
    <p:extLst>
      <p:ext uri="{BB962C8B-B14F-4D97-AF65-F5344CB8AC3E}">
        <p14:creationId xmlns:p14="http://schemas.microsoft.com/office/powerpoint/2010/main" val="2746432910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چرا سل در اماكن بسته بيشتر انتقال مي يابد؟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 anchor="ctr">
            <a:normAutofit/>
          </a:bodyPr>
          <a:lstStyle/>
          <a:p>
            <a:pPr algn="ctr" eaLnBrk="1" hangingPunct="1">
              <a:lnSpc>
                <a:spcPct val="200000"/>
              </a:lnSpc>
              <a:buFontTx/>
              <a:buNone/>
            </a:pPr>
            <a:r>
              <a:rPr lang="fa-IR" sz="2700" b="1" dirty="0"/>
              <a:t>تابش مستقیم نور خورشید ظرف مدت 5 دقیقه باسیل هاي سل را </a:t>
            </a:r>
            <a:r>
              <a:rPr lang="fa-IR" sz="2700" b="1" dirty="0" smtClean="0"/>
              <a:t>می کشد ، اما این ارگانیسم </a:t>
            </a:r>
            <a:r>
              <a:rPr lang="fa-IR" sz="2700" b="1" dirty="0"/>
              <a:t>ها می توانند مدت ها در تاریکی زنده بمانند به همین دلیل است که </a:t>
            </a:r>
            <a:r>
              <a:rPr lang="fa-IR" sz="2700" b="1" dirty="0" smtClean="0"/>
              <a:t>انتقال عموماً </a:t>
            </a:r>
            <a:r>
              <a:rPr lang="fa-IR" sz="2700" b="1" dirty="0"/>
              <a:t>در مکان هاي بسته صورت می پذیرد .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سیر طبیعی سل درمان نشده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fa-IR" sz="2700" b="1" dirty="0"/>
              <a:t>در صورت عدم دریافت درمان ضد سل ، پس از گذشت پنج سال </a:t>
            </a:r>
            <a:r>
              <a:rPr lang="fa-IR" sz="2700" b="1" dirty="0" smtClean="0"/>
              <a:t>از  بیماري </a:t>
            </a:r>
            <a:r>
              <a:rPr lang="fa-IR" sz="2700" b="1" dirty="0"/>
              <a:t>، </a:t>
            </a:r>
            <a:r>
              <a:rPr lang="fa-IR" sz="2700" b="1" dirty="0" smtClean="0"/>
              <a:t>50درصد بیماران </a:t>
            </a:r>
            <a:r>
              <a:rPr lang="fa-IR" sz="2700" b="1" dirty="0"/>
              <a:t>مبتلا به سل ریوي فوت کرده ، 25 % آنها به دلیل برخورداري از یک </a:t>
            </a:r>
            <a:r>
              <a:rPr lang="fa-IR" sz="2700" b="1" dirty="0" smtClean="0"/>
              <a:t>دفاع ایمنی </a:t>
            </a:r>
            <a:r>
              <a:rPr lang="fa-IR" sz="2700" b="1" dirty="0"/>
              <a:t>قوي خود بخود بهبود یافته و 25 % آنها مبتلا به سل مزمن عفونت زا </a:t>
            </a:r>
            <a:r>
              <a:rPr lang="fa-IR" sz="2700" b="1" dirty="0" smtClean="0"/>
              <a:t>باقی خواهند </a:t>
            </a:r>
            <a:r>
              <a:rPr lang="fa-IR" sz="2700" b="1" dirty="0"/>
              <a:t>ماند.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بیماریزایی سل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fa-IR" sz="2700" b="1" dirty="0"/>
              <a:t>   </a:t>
            </a:r>
            <a:r>
              <a:rPr lang="fa-IR" sz="2700" b="1" dirty="0" smtClean="0"/>
              <a:t>باسیل </a:t>
            </a:r>
            <a:r>
              <a:rPr lang="fa-IR" sz="2700" b="1" dirty="0"/>
              <a:t>سل که در حین تنفس به داخل ریه ها کشیده می شوند به قدري کوچکند که</a:t>
            </a:r>
            <a:r>
              <a:rPr lang="en-US" sz="2700" b="1" dirty="0"/>
              <a:t> </a:t>
            </a:r>
            <a:r>
              <a:rPr lang="fa-IR" sz="2700" b="1" dirty="0"/>
              <a:t>دفاع مخاطی – مژکی راه هاي تنفسی را پشت سر گذاشته و در آلوئل هاي انتهایی</a:t>
            </a:r>
            <a:r>
              <a:rPr lang="en-US" sz="2700" b="1" dirty="0"/>
              <a:t> </a:t>
            </a:r>
            <a:r>
              <a:rPr lang="fa-IR" sz="2700" b="1" dirty="0"/>
              <a:t>ریه ها جاي می گیرند . عفونت سلی با تکثیر باسیل هاي سل در ریه ها آغازشده و ضایعه حاصله “فوکوسِ گان ” نامیده می شود. مجاري لنفاوي این باسیل ها را به غدد لنفاوي ناف ریه هدایت می کنند و نهایتا فوکوس گان به همراه این</a:t>
            </a:r>
            <a:r>
              <a:rPr lang="en-US" sz="2700" b="1" dirty="0"/>
              <a:t> </a:t>
            </a:r>
            <a:r>
              <a:rPr lang="fa-IR" sz="2700" b="1" dirty="0"/>
              <a:t>لنفادنوپاتی ناف ریه ”کمپلکس اولیه “ را تشکیل می دهند. </a:t>
            </a:r>
            <a:endParaRPr lang="fa-IR" sz="2000" dirty="0" smtClean="0">
              <a:cs typeface="2  Nazanin" pitchFamily="2" charset="-78"/>
            </a:endParaRPr>
          </a:p>
          <a:p>
            <a:pPr algn="just" eaLnBrk="1" hangingPunct="1">
              <a:buFontTx/>
              <a:buNone/>
            </a:pPr>
            <a:endParaRPr lang="fa-IR" sz="2000" dirty="0" smtClean="0">
              <a:cs typeface="2  Nazanin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rc_mi" descr="http://www.aftabir.com/news/2007/oct/25/images/1ddeb7d98652db460abcf22f21494c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52400" y="2295516"/>
            <a:ext cx="9144000" cy="2646878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a-IR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سل </a:t>
            </a:r>
            <a:r>
              <a:rPr lang="en-US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TB</a:t>
            </a:r>
          </a:p>
        </p:txBody>
      </p:sp>
    </p:spTree>
    <p:extLst>
      <p:ext uri="{BB962C8B-B14F-4D97-AF65-F5344CB8AC3E}">
        <p14:creationId xmlns:p14="http://schemas.microsoft.com/office/powerpoint/2010/main" val="834880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700" b="1" dirty="0"/>
              <a:t>باسیل هاي موجود درکمپلکس اولیه ممکن </a:t>
            </a:r>
            <a:r>
              <a:rPr lang="en-US" sz="2700" b="1" dirty="0"/>
              <a:t> </a:t>
            </a:r>
            <a:r>
              <a:rPr lang="fa-IR" sz="2700" b="1" dirty="0"/>
              <a:t>است ازطریق خون </a:t>
            </a:r>
            <a:r>
              <a:rPr lang="fa-IR" sz="2700" b="1" dirty="0" smtClean="0"/>
              <a:t>در</a:t>
            </a:r>
          </a:p>
          <a:p>
            <a:pPr marL="0" indent="0">
              <a:buNone/>
            </a:pPr>
            <a:r>
              <a:rPr lang="fa-IR" sz="2700" b="1" dirty="0" smtClean="0"/>
              <a:t> </a:t>
            </a:r>
            <a:r>
              <a:rPr lang="fa-IR" sz="2700" b="1" dirty="0"/>
              <a:t>تمامی بدن انتشار یابند . پاسخ ایمنی</a:t>
            </a:r>
            <a:r>
              <a:rPr lang="en-US" sz="2700" b="1" dirty="0"/>
              <a:t> </a:t>
            </a:r>
            <a:r>
              <a:rPr lang="fa-IR" sz="2700" b="1" dirty="0"/>
              <a:t>(که شامل حساسیت تاخیري و </a:t>
            </a:r>
            <a:endParaRPr lang="fa-IR" sz="2700" b="1" dirty="0" smtClean="0"/>
          </a:p>
          <a:p>
            <a:pPr marL="0" indent="0">
              <a:buNone/>
            </a:pPr>
            <a:r>
              <a:rPr lang="fa-IR" sz="2700" b="1" dirty="0" smtClean="0"/>
              <a:t>ایمنی </a:t>
            </a:r>
            <a:r>
              <a:rPr lang="fa-IR" sz="2700" b="1" dirty="0"/>
              <a:t>سلولی است ) به طور متوسط پس از 4 تا 8هفته و حداکثر تا 12 هفته بعد از عفونت اولیه ایجاد می شود. که پس از گذشت یک دوره </a:t>
            </a:r>
            <a:endParaRPr lang="fa-IR" sz="2700" b="1" dirty="0" smtClean="0"/>
          </a:p>
          <a:p>
            <a:pPr marL="0" indent="0">
              <a:buNone/>
            </a:pPr>
            <a:r>
              <a:rPr lang="fa-IR" sz="2700" b="1" dirty="0" smtClean="0"/>
              <a:t>نهفتگی </a:t>
            </a:r>
            <a:r>
              <a:rPr lang="fa-IR" sz="2700" b="1" dirty="0"/>
              <a:t>چند ماهه تا چند ساله اززمان عفونت اولیه رخ می دهد. این </a:t>
            </a:r>
            <a:endParaRPr lang="fa-IR" sz="2700" b="1" dirty="0" smtClean="0"/>
          </a:p>
          <a:p>
            <a:pPr marL="0" indent="0">
              <a:buNone/>
            </a:pPr>
            <a:r>
              <a:rPr lang="fa-IR" sz="2700" b="1" dirty="0" smtClean="0"/>
              <a:t>بیماري </a:t>
            </a:r>
            <a:r>
              <a:rPr lang="fa-IR" sz="2700" b="1" dirty="0"/>
              <a:t>ممکن است از طریق “باز فعالی باسیل هاي سل خفته ي کسب </a:t>
            </a:r>
            <a:endParaRPr lang="fa-IR" sz="2700" b="1" dirty="0" smtClean="0"/>
          </a:p>
          <a:p>
            <a:pPr marL="0" indent="0">
              <a:buNone/>
            </a:pPr>
            <a:r>
              <a:rPr lang="fa-IR" sz="2700" b="1" dirty="0" smtClean="0"/>
              <a:t>شده </a:t>
            </a:r>
            <a:r>
              <a:rPr lang="fa-IR" sz="2700" b="1" dirty="0"/>
              <a:t>در طی یک عفونت اولیه ” و یا “بروز مجدد عفونت</a:t>
            </a:r>
            <a:r>
              <a:rPr lang="en-US" sz="2700" b="1" dirty="0"/>
              <a:t> </a:t>
            </a:r>
            <a:r>
              <a:rPr lang="fa-IR" sz="2700" b="1" dirty="0"/>
              <a:t>سلی” </a:t>
            </a:r>
            <a:r>
              <a:rPr lang="fa-IR" sz="2700" b="1" dirty="0" smtClean="0"/>
              <a:t>ایجاد</a:t>
            </a:r>
          </a:p>
          <a:p>
            <a:pPr marL="0" indent="0">
              <a:buNone/>
            </a:pPr>
            <a:r>
              <a:rPr lang="fa-IR" sz="2700" b="1" dirty="0" smtClean="0"/>
              <a:t> </a:t>
            </a:r>
            <a:r>
              <a:rPr lang="fa-IR" sz="2700" b="1" dirty="0"/>
              <a:t>شود.</a:t>
            </a:r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198083769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upload.wikimedia.org/wikipedia/commons/thumb/9/9c/Tuberculosis-x-ray-1.jpg/230px-Tuberculosis-x-ray-1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4005652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meddean.luc.edu/lumen/meded/medicine/pulmonar/cxr/atlas/images/237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054"/>
            <a:ext cx="9144000" cy="682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6164326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meddean.luc.edu/lumen/meded/medicine/pulmonar/cxr/atlas/images/361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9920420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upload.wikimedia.org/wikipedia/commons/9/92/TB_CX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4047921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7sib.ir/sites/default/files/styles/thumbnail-teaser-media/public/users/68/article/images/7_6.jpg">
            <a:hlinkClick r:id="rId3" tooltip="&quot;سل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5895926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adcs.ivo.ir/Portal/Picture/ShowPicture.aspx?ID=9c0395d3-bd20-4ed2-9b9a-86f3a5801cc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3663536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انواع سل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Tx/>
              <a:buNone/>
            </a:pPr>
            <a:endParaRPr lang="fa-IR" sz="1800" dirty="0" smtClean="0">
              <a:cs typeface="2  Nazanin" pitchFamily="2" charset="-78"/>
            </a:endParaRPr>
          </a:p>
          <a:p>
            <a:pPr algn="just" eaLnBrk="1" hangingPunct="1">
              <a:buFontTx/>
              <a:buNone/>
            </a:pPr>
            <a:endParaRPr lang="fa-IR" sz="1800" dirty="0" smtClean="0">
              <a:cs typeface="2  Nazanin" pitchFamily="2" charset="-7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065422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2700" b="1" dirty="0">
                <a:latin typeface="+mn-lt"/>
                <a:cs typeface="+mn-cs"/>
              </a:rPr>
              <a:t>سل ریوي بیش از 80 % موارد ابتلا به سل را تشکیل</a:t>
            </a:r>
            <a:r>
              <a:rPr lang="en-US" sz="2700" b="1" dirty="0">
                <a:latin typeface="+mn-lt"/>
                <a:cs typeface="+mn-cs"/>
              </a:rPr>
              <a:t> </a:t>
            </a:r>
            <a:r>
              <a:rPr lang="fa-IR" sz="2700" b="1" dirty="0">
                <a:latin typeface="+mn-lt"/>
                <a:cs typeface="+mn-cs"/>
              </a:rPr>
              <a:t>می دهد و نزد بالغین غالباً همراه با اسمیرخلط مثبت (یعنی حاوي</a:t>
            </a:r>
            <a:r>
              <a:rPr lang="en-US" sz="2700" b="1" dirty="0">
                <a:latin typeface="+mn-lt"/>
                <a:cs typeface="+mn-cs"/>
              </a:rPr>
              <a:t>(AFB</a:t>
            </a:r>
            <a:r>
              <a:rPr lang="fa-IR" sz="2700" b="1" dirty="0">
                <a:latin typeface="+mn-lt"/>
                <a:cs typeface="+mn-cs"/>
              </a:rPr>
              <a:t> است که در آن صورت به شدت قابل سرایت می باشد سل خارج ریوي که</a:t>
            </a:r>
            <a:r>
              <a:rPr lang="en-US" sz="2700" b="1" dirty="0">
                <a:latin typeface="+mn-lt"/>
                <a:cs typeface="+mn-cs"/>
              </a:rPr>
              <a:t> </a:t>
            </a:r>
            <a:r>
              <a:rPr lang="fa-IR" sz="2700" b="1" dirty="0">
                <a:latin typeface="+mn-lt"/>
                <a:cs typeface="+mn-cs"/>
              </a:rPr>
              <a:t>شامل درگیري گره هاي لنفاوي بدن از جمله مدیاستن، پلور، استخوان ها و مفاصل</a:t>
            </a:r>
            <a:r>
              <a:rPr lang="en-US" sz="2700" b="1" dirty="0">
                <a:latin typeface="+mn-lt"/>
                <a:cs typeface="+mn-cs"/>
              </a:rPr>
              <a:t> </a:t>
            </a:r>
            <a:r>
              <a:rPr lang="fa-IR" sz="2700" b="1" dirty="0">
                <a:latin typeface="+mn-lt"/>
                <a:cs typeface="+mn-cs"/>
              </a:rPr>
              <a:t>(مخصوصاً ستون فقرات )، مجاري ادراري - تناسلی، سیستم عصبی (مننژ )، روده ها و دیگر اعضا است </a:t>
            </a:r>
            <a:r>
              <a:rPr lang="fa-IR" sz="2700" b="1" dirty="0" smtClean="0">
                <a:latin typeface="+mn-lt"/>
                <a:cs typeface="+mn-cs"/>
              </a:rPr>
              <a:t>20 </a:t>
            </a:r>
            <a:r>
              <a:rPr lang="fa-IR" sz="2700" b="1" dirty="0">
                <a:latin typeface="+mn-lt"/>
                <a:cs typeface="+mn-cs"/>
              </a:rPr>
              <a:t>٪ موارد ابتلا را تشکیل می دهد </a:t>
            </a:r>
            <a:r>
              <a:rPr lang="en-US" sz="2700" b="1" dirty="0">
                <a:latin typeface="+mn-lt"/>
                <a:cs typeface="+mn-cs"/>
              </a:rPr>
              <a:t> </a:t>
            </a:r>
            <a:endParaRPr lang="fa-IR" sz="2700" b="1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تشخيص در كودكان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 eaLnBrk="1" hangingPunct="1">
              <a:lnSpc>
                <a:spcPct val="200000"/>
              </a:lnSpc>
              <a:buFont typeface="Arial" pitchFamily="34" charset="0"/>
              <a:buNone/>
            </a:pPr>
            <a:r>
              <a:rPr lang="fa-IR" sz="2700" b="1" dirty="0"/>
              <a:t>در شکل ریوي ، نزدکودکان اغلب بدست آوردن خلط ممکن نبوده و نتیجه آزمایش</a:t>
            </a:r>
            <a:r>
              <a:rPr lang="en-US" sz="2700" b="1" dirty="0"/>
              <a:t> </a:t>
            </a:r>
            <a:r>
              <a:rPr lang="fa-IR" sz="2700" b="1" dirty="0"/>
              <a:t>خلط یا شیره معده معمولاً حتی در کشت نیزمنفی می باشد ؛ لذا تشخیص عمدتاً برتاریخچه بالینی، سابقه تماس کودك با فرد مبتلا به سل ریوي با اسمیر خلط</a:t>
            </a:r>
            <a:r>
              <a:rPr lang="en-US" sz="2700" b="1" dirty="0"/>
              <a:t> </a:t>
            </a:r>
            <a:r>
              <a:rPr lang="fa-IR" sz="2700" b="1" dirty="0"/>
              <a:t>مثبت(مخصوصاً در خانواده)، رادیوگرافی قفسه سینه و تست توبرکولین استوار است</a:t>
            </a:r>
            <a:r>
              <a:rPr lang="en-US" sz="2000" b="1" dirty="0" smtClean="0">
                <a:cs typeface="2  Nazanin" pitchFamily="2" charset="-78"/>
              </a:rPr>
              <a:t>.</a:t>
            </a:r>
            <a:endParaRPr lang="fa-IR" sz="2000" b="1" dirty="0" smtClean="0">
              <a:cs typeface="2  Nazanin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هدف کلی برنامه کنترل </a:t>
            </a:r>
            <a:r>
              <a:rPr lang="fa-IR" sz="3600" b="1" dirty="0" smtClean="0">
                <a:cs typeface="2  Nazanin" pitchFamily="2" charset="-78"/>
              </a:rPr>
              <a:t>سل</a:t>
            </a:r>
            <a:endParaRPr lang="fa-IR" sz="3600" b="1" dirty="0">
              <a:cs typeface="2  Nazanin" pitchFamily="2" charset="-78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700" b="1" dirty="0"/>
              <a:t>هدف اصلی برنامه همچون گذشته کاهش چشمگیر بار بیماري سل از طریق کاهش</a:t>
            </a:r>
            <a:r>
              <a:rPr lang="en-US" sz="2700" b="1" dirty="0"/>
              <a:t> </a:t>
            </a:r>
            <a:r>
              <a:rPr lang="fa-IR" sz="2700" b="1" dirty="0"/>
              <a:t>هرچه سریع تر میزان هاي شیوع و مرگ و میر ناشی از آن و سپس کاهش میزان</a:t>
            </a:r>
            <a:r>
              <a:rPr lang="en-US" sz="2700" b="1" dirty="0"/>
              <a:t> </a:t>
            </a:r>
            <a:r>
              <a:rPr lang="fa-IR" sz="2700" b="1" dirty="0"/>
              <a:t>بروز بیماري در جامعه است، به طور ي که از آن پس این بیماري به عنوان مشکل</a:t>
            </a:r>
            <a:r>
              <a:rPr lang="en-US" sz="2700" b="1" dirty="0"/>
              <a:t> </a:t>
            </a:r>
            <a:r>
              <a:rPr lang="fa-IR" sz="2700" b="1" dirty="0"/>
              <a:t>بهداشتی جامعه مطرح نباشد و زمینه دستیابی به مرحله ي حذف سل فراهم گردد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fa-IR" b="1" dirty="0"/>
              <a:t>پيشگفتار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445224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lnSpc>
                <a:spcPct val="200000"/>
              </a:lnSpc>
              <a:buFontTx/>
              <a:buNone/>
            </a:pPr>
            <a:r>
              <a:rPr lang="fa-IR" b="1" dirty="0" smtClean="0"/>
              <a:t>  اگرچه </a:t>
            </a:r>
            <a:r>
              <a:rPr lang="fa-IR" b="1" dirty="0"/>
              <a:t>اصول درمان سل  از حدود 60سال قبل شناخته شده و بیش از یک ربع قرن است که رژیم درمان کوتاه مدت براي آن به کار می رود  ولی بخشی ازبیماران مبتلا به سل هنوز در بسیاري از نقاط جهان و از جمله کشور ما تشخیص داده نشده و </a:t>
            </a:r>
            <a:r>
              <a:rPr lang="fa-IR" b="1" dirty="0" smtClean="0"/>
              <a:t>یا </a:t>
            </a:r>
            <a:r>
              <a:rPr lang="fa-IR" b="1" dirty="0"/>
              <a:t>تحت درمان مناسب قرارنمی گیرند و متاسفانه در حال حاضر شاهد آنیم که در نتیجه همین کاستی ها و همزمان با افزایش موارد مبتلا به ویروس ایدز زمینه پیدایش وانتشار باسیل هاي سل مقاوم به چند دارو</a:t>
            </a:r>
            <a:r>
              <a:rPr lang="en-US" b="1" dirty="0"/>
              <a:t> </a:t>
            </a:r>
            <a:r>
              <a:rPr lang="fa-IR" b="1" dirty="0"/>
              <a:t>  </a:t>
            </a:r>
            <a:r>
              <a:rPr lang="en-US" b="1" dirty="0"/>
              <a:t>(MDR-TB)</a:t>
            </a:r>
            <a:r>
              <a:rPr lang="fa-IR" b="1" dirty="0"/>
              <a:t> فراهم آمده است.</a:t>
            </a:r>
          </a:p>
          <a:p>
            <a:pPr algn="just" eaLnBrk="1" hangingPunct="1">
              <a:lnSpc>
                <a:spcPct val="200000"/>
              </a:lnSpc>
              <a:buFontTx/>
              <a:buNone/>
            </a:pPr>
            <a:endParaRPr lang="fa-IR" sz="2000" dirty="0" smtClean="0">
              <a:cs typeface="2  Nazanin" pitchFamily="2" charset="-78"/>
            </a:endParaRPr>
          </a:p>
          <a:p>
            <a:pPr algn="just" eaLnBrk="1" hangingPunct="1">
              <a:lnSpc>
                <a:spcPct val="200000"/>
              </a:lnSpc>
              <a:buFontTx/>
              <a:buNone/>
            </a:pPr>
            <a:endParaRPr lang="fa-IR" sz="2000" dirty="0" smtClean="0">
              <a:cs typeface="2  Nazanin" pitchFamily="2" charset="-78"/>
            </a:endParaRPr>
          </a:p>
          <a:p>
            <a:pPr algn="just" eaLnBrk="1" hangingPunct="1">
              <a:lnSpc>
                <a:spcPct val="200000"/>
              </a:lnSpc>
              <a:buFontTx/>
              <a:buNone/>
            </a:pPr>
            <a:endParaRPr lang="fa-IR" sz="2000" dirty="0" smtClean="0">
              <a:cs typeface="2 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3896949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بیماریابی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2700" b="1" dirty="0"/>
              <a:t>در چه مواردي باید به وجود بیماري سل شک کرد؟</a:t>
            </a:r>
          </a:p>
          <a:p>
            <a:pPr algn="ctr">
              <a:lnSpc>
                <a:spcPct val="150000"/>
              </a:lnSpc>
              <a:buNone/>
            </a:pPr>
            <a:r>
              <a:rPr lang="fa-IR" sz="2700" b="1" dirty="0"/>
              <a:t>شایع ترین </a:t>
            </a:r>
            <a:r>
              <a:rPr lang="fa-IR" sz="2700" b="1" dirty="0" smtClean="0"/>
              <a:t>علامت </a:t>
            </a:r>
            <a:r>
              <a:rPr lang="fa-IR" sz="2700" b="1" dirty="0"/>
              <a:t>ابتلا به بیماري سل ریوي سرفه پایدار به مدت </a:t>
            </a:r>
            <a:r>
              <a:rPr lang="fa-IR" sz="2700" b="1" dirty="0" smtClean="0"/>
              <a:t>دو هفته </a:t>
            </a:r>
            <a:r>
              <a:rPr lang="fa-IR" sz="2700" b="1" dirty="0"/>
              <a:t>یابیشتر است که معمولاً همراه خلط می باشد و ممکن است با سایر علایم تنفسی</a:t>
            </a:r>
            <a:r>
              <a:rPr lang="en-US" sz="2700" b="1" dirty="0"/>
              <a:t> </a:t>
            </a:r>
            <a:r>
              <a:rPr lang="fa-IR" sz="2700" b="1" dirty="0"/>
              <a:t>(نظیر تنگی نفس ، درد قفسه سینه یا پشت و </a:t>
            </a:r>
            <a:r>
              <a:rPr lang="fa-IR" sz="2700" b="1" dirty="0" smtClean="0"/>
              <a:t>خلط خونی </a:t>
            </a:r>
            <a:r>
              <a:rPr lang="fa-IR" sz="2700" b="1" dirty="0"/>
              <a:t>) و / یا علایم عمومی ومشترك همراه باشد.</a:t>
            </a:r>
          </a:p>
          <a:p>
            <a:pPr algn="ctr">
              <a:lnSpc>
                <a:spcPct val="150000"/>
              </a:lnSpc>
              <a:buNone/>
            </a:pPr>
            <a:r>
              <a:rPr lang="fa-IR" sz="2700" b="1" dirty="0" smtClean="0"/>
              <a:t>علایم </a:t>
            </a:r>
            <a:r>
              <a:rPr lang="fa-IR" sz="2700" b="1" dirty="0"/>
              <a:t>عمومی و مشترك در بیماري سل عبارتن داز: تب،کاهش </a:t>
            </a:r>
            <a:r>
              <a:rPr lang="fa-IR" sz="2700" b="1" dirty="0" smtClean="0"/>
              <a:t>اشتها ،کاهش </a:t>
            </a:r>
            <a:r>
              <a:rPr lang="fa-IR" sz="2700" b="1" dirty="0"/>
              <a:t>وزن، </a:t>
            </a:r>
            <a:r>
              <a:rPr lang="fa-IR" sz="2700" b="1" dirty="0" smtClean="0"/>
              <a:t>بی حالی</a:t>
            </a:r>
            <a:r>
              <a:rPr lang="fa-IR" sz="2700" b="1" dirty="0"/>
              <a:t>، تعریق شبانه، خستگی زودرس و ضعف عمومی.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توجه!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00125" y="2571750"/>
            <a:ext cx="7215188" cy="2928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fa-IR" b="1" dirty="0">
                <a:solidFill>
                  <a:srgbClr val="FF0000"/>
                </a:solidFill>
                <a:cs typeface="2  Nazanin" pitchFamily="2" charset="-78"/>
              </a:rPr>
              <a:t>سابقه تماس </a:t>
            </a:r>
            <a:r>
              <a:rPr lang="fa-IR" b="1" dirty="0">
                <a:cs typeface="2  Nazanin" pitchFamily="2" charset="-78"/>
              </a:rPr>
              <a:t>با بیمار میتلا به سل ریوي اسمیرخلط مثبت (به ویژه</a:t>
            </a:r>
            <a:r>
              <a:rPr lang="en-US" b="1" dirty="0">
                <a:cs typeface="2  Nazanin" pitchFamily="2" charset="-78"/>
              </a:rPr>
              <a:t> </a:t>
            </a:r>
            <a:r>
              <a:rPr lang="fa-IR" b="1" dirty="0">
                <a:cs typeface="2  Nazanin" pitchFamily="2" charset="-78"/>
              </a:rPr>
              <a:t>نزدکودکان و بالغین جوان) شک به سل را بیشتر تقویت می کند</a:t>
            </a:r>
          </a:p>
          <a:p>
            <a:pPr algn="just">
              <a:defRPr/>
            </a:pPr>
            <a:endParaRPr lang="fa-IR" dirty="0">
              <a:cs typeface="2  Nazanin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علایم سل خارج ریوي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buFontTx/>
              <a:buNone/>
            </a:pPr>
            <a:r>
              <a:rPr lang="fa-IR" sz="2000" b="1" dirty="0" smtClean="0">
                <a:solidFill>
                  <a:srgbClr val="FF0000"/>
                </a:solidFill>
                <a:cs typeface="2  Nazanin" pitchFamily="2" charset="-78"/>
              </a:rPr>
              <a:t>علایم سل خارج ریوي بستگی به عضو مبتلا دارد مثلاً</a:t>
            </a:r>
            <a:r>
              <a:rPr lang="fa-IR" sz="2000" dirty="0" smtClean="0">
                <a:cs typeface="2  Nazanin" pitchFamily="2" charset="-78"/>
              </a:rPr>
              <a:t>:</a:t>
            </a:r>
          </a:p>
          <a:p>
            <a:pPr algn="just" eaLnBrk="1" hangingPunct="1">
              <a:lnSpc>
                <a:spcPct val="150000"/>
              </a:lnSpc>
              <a:buFont typeface="2  Nazanin" pitchFamily="2" charset="-78"/>
              <a:buChar char="*"/>
            </a:pPr>
            <a:r>
              <a:rPr lang="fa-IR" sz="2000" b="1" dirty="0" smtClean="0">
                <a:cs typeface="2  Nazanin" pitchFamily="2" charset="-78"/>
              </a:rPr>
              <a:t>درد قفسه سینه و تنگی نفس در سل پلور</a:t>
            </a:r>
          </a:p>
          <a:p>
            <a:pPr algn="just" eaLnBrk="1" hangingPunct="1">
              <a:lnSpc>
                <a:spcPct val="150000"/>
              </a:lnSpc>
              <a:buFont typeface="2  Nazanin" pitchFamily="2" charset="-78"/>
              <a:buChar char="*"/>
            </a:pPr>
            <a:r>
              <a:rPr lang="fa-IR" sz="2000" b="1" dirty="0" smtClean="0">
                <a:cs typeface="2  Nazanin" pitchFamily="2" charset="-78"/>
              </a:rPr>
              <a:t>بزرگ شدن و احیانا خروج چرك از گره هاي لنفاوي سلی</a:t>
            </a:r>
          </a:p>
          <a:p>
            <a:pPr algn="just" eaLnBrk="1" hangingPunct="1">
              <a:lnSpc>
                <a:spcPct val="150000"/>
              </a:lnSpc>
              <a:buFont typeface="2  Nazanin" pitchFamily="2" charset="-78"/>
              <a:buChar char="*"/>
            </a:pPr>
            <a:r>
              <a:rPr lang="fa-IR" sz="2000" b="1" dirty="0" smtClean="0">
                <a:cs typeface="2  Nazanin" pitchFamily="2" charset="-78"/>
              </a:rPr>
              <a:t>درد و تورم در سل مفصلی و تغییر شکل در سل استخوان ها (مانند زاویه</a:t>
            </a:r>
            <a:r>
              <a:rPr lang="en-US" sz="2000" b="1" dirty="0" smtClean="0">
                <a:cs typeface="2  Nazanin" pitchFamily="2" charset="-78"/>
              </a:rPr>
              <a:t> </a:t>
            </a:r>
            <a:r>
              <a:rPr lang="fa-IR" sz="2000" b="1" dirty="0" smtClean="0">
                <a:cs typeface="2  Nazanin" pitchFamily="2" charset="-78"/>
              </a:rPr>
              <a:t>دار شدن ستون فقرات و اختلال حرکتی در اندام ها)</a:t>
            </a:r>
          </a:p>
          <a:p>
            <a:pPr algn="just" eaLnBrk="1" hangingPunct="1">
              <a:lnSpc>
                <a:spcPct val="150000"/>
              </a:lnSpc>
              <a:buFont typeface="2  Nazanin" pitchFamily="2" charset="-78"/>
              <a:buChar char="*"/>
            </a:pPr>
            <a:r>
              <a:rPr lang="fa-IR" sz="2000" b="1" dirty="0" smtClean="0">
                <a:cs typeface="2  Nazanin" pitchFamily="2" charset="-78"/>
              </a:rPr>
              <a:t>سردرد، تب و سفتی گردن در مننژیت سلی</a:t>
            </a:r>
          </a:p>
          <a:p>
            <a:pPr algn="just" eaLnBrk="1" hangingPunct="1">
              <a:lnSpc>
                <a:spcPct val="150000"/>
              </a:lnSpc>
              <a:buFont typeface="2  Nazanin" pitchFamily="2" charset="-78"/>
              <a:buChar char="*"/>
            </a:pPr>
            <a:r>
              <a:rPr lang="fa-IR" sz="2000" b="1" dirty="0" smtClean="0">
                <a:cs typeface="2  Nazanin" pitchFamily="2" charset="-78"/>
              </a:rPr>
              <a:t>اختلال ادراري و پیدایش خون در ادرار در سل دستگاه ادراري</a:t>
            </a:r>
            <a:r>
              <a:rPr lang="en-US" sz="2000" b="1" dirty="0" smtClean="0">
                <a:cs typeface="2  Nazanin" pitchFamily="2" charset="-78"/>
              </a:rPr>
              <a:t> , </a:t>
            </a:r>
            <a:r>
              <a:rPr lang="fa-IR" sz="2000" b="1" dirty="0" smtClean="0">
                <a:cs typeface="2  Nazanin" pitchFamily="2" charset="-78"/>
              </a:rPr>
              <a:t>نازایی در سل اعضاي تناسلی</a:t>
            </a:r>
          </a:p>
          <a:p>
            <a:pPr algn="just" eaLnBrk="1" hangingPunct="1">
              <a:buFontTx/>
              <a:buNone/>
            </a:pPr>
            <a:endParaRPr lang="fa-IR" sz="2000" dirty="0" smtClean="0">
              <a:cs typeface="2  Nazanin" pitchFamily="2" charset="-78"/>
            </a:endParaRPr>
          </a:p>
          <a:p>
            <a:pPr algn="just" eaLnBrk="1" hangingPunct="1">
              <a:buFontTx/>
              <a:buNone/>
            </a:pPr>
            <a:r>
              <a:rPr lang="fa-IR" sz="2000" dirty="0" smtClean="0">
                <a:cs typeface="2  Nazanin" pitchFamily="2" charset="-78"/>
              </a:rPr>
              <a:t>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تشخیص سل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 eaLnBrk="1" hangingPunct="1">
              <a:lnSpc>
                <a:spcPct val="200000"/>
              </a:lnSpc>
              <a:buFontTx/>
              <a:buNone/>
            </a:pPr>
            <a:r>
              <a:rPr lang="fa-IR" sz="2700" b="1" dirty="0"/>
              <a:t>تشخیص سل به کمک آزمایش هاي باکتریولوژیک، رادیولوژیک، بافت </a:t>
            </a:r>
            <a:r>
              <a:rPr lang="fa-IR" sz="2700" b="1" dirty="0" smtClean="0"/>
              <a:t>شناسی و </a:t>
            </a:r>
            <a:r>
              <a:rPr lang="fa-IR" sz="2700" b="1" dirty="0"/>
              <a:t>سایر روش هاي تکمیلی دیگرتوسط پزشک معالج تشخیص داده می شود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تشخیص سل ریوي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fa-IR" sz="2000" b="1" dirty="0" smtClean="0">
                <a:cs typeface="B Titr" panose="00000700000000000000" pitchFamily="2" charset="-78"/>
              </a:rPr>
              <a:t>براي این کار از فرد مشکوك به بیماري می بایست “سه نمونه خلط” در عرض 2 : تا 3 روز جمع آوري و مورد آزمایش میکروسکوپی قرار داد</a:t>
            </a:r>
          </a:p>
          <a:p>
            <a:pPr algn="just" eaLnBrk="1" hangingPunct="1">
              <a:buFontTx/>
              <a:buNone/>
            </a:pPr>
            <a:r>
              <a:rPr lang="fa-IR" sz="2000" b="1" dirty="0" smtClean="0">
                <a:cs typeface="B Titr" panose="00000700000000000000" pitchFamily="2" charset="-78"/>
              </a:rPr>
              <a:t>نمونه اول</a:t>
            </a:r>
            <a:r>
              <a:rPr lang="en-US" sz="2000" b="1" dirty="0" smtClean="0">
                <a:cs typeface="B Titr" panose="00000700000000000000" pitchFamily="2" charset="-78"/>
              </a:rPr>
              <a:t>:(First spot specimen)</a:t>
            </a:r>
            <a:r>
              <a:rPr lang="fa-IR" sz="2000" b="1" dirty="0" smtClean="0">
                <a:cs typeface="B Titr" panose="00000700000000000000" pitchFamily="2" charset="-78"/>
              </a:rPr>
              <a:t> </a:t>
            </a:r>
            <a:r>
              <a:rPr lang="fa-IR" sz="20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در اولین مراجعه </a:t>
            </a:r>
            <a:r>
              <a:rPr lang="fa-IR" sz="2000" b="1" dirty="0" smtClean="0">
                <a:cs typeface="B Titr" panose="00000700000000000000" pitchFamily="2" charset="-78"/>
              </a:rPr>
              <a:t>بیمار و</a:t>
            </a:r>
            <a:r>
              <a:rPr lang="fa-IR" sz="20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 زیر نظرپرسنل </a:t>
            </a:r>
            <a:r>
              <a:rPr lang="fa-IR" sz="2000" b="1" dirty="0" smtClean="0">
                <a:cs typeface="B Titr" panose="00000700000000000000" pitchFamily="2" charset="-78"/>
              </a:rPr>
              <a:t>بهداشتی گرفته می شود.</a:t>
            </a:r>
          </a:p>
          <a:p>
            <a:pPr algn="just" eaLnBrk="1" hangingPunct="1">
              <a:buFontTx/>
              <a:buNone/>
            </a:pPr>
            <a:endParaRPr lang="fa-IR" sz="2000" b="1" dirty="0" smtClean="0">
              <a:cs typeface="B Titr" panose="00000700000000000000" pitchFamily="2" charset="-78"/>
            </a:endParaRPr>
          </a:p>
          <a:p>
            <a:pPr algn="just" eaLnBrk="1" hangingPunct="1">
              <a:buFontTx/>
              <a:buNone/>
            </a:pPr>
            <a:r>
              <a:rPr lang="fa-IR" sz="2000" b="1" dirty="0">
                <a:cs typeface="B Titr" panose="00000700000000000000" pitchFamily="2" charset="-78"/>
              </a:rPr>
              <a:t>نمونه دوم</a:t>
            </a:r>
            <a:r>
              <a:rPr lang="fa-IR" sz="2000" b="1" dirty="0" smtClean="0">
                <a:cs typeface="B Titr" panose="00000700000000000000" pitchFamily="2" charset="-78"/>
              </a:rPr>
              <a:t>: در همان روز اول یک ظرف خلط به بیمار داده می شود تا فرداصبح زود، </a:t>
            </a:r>
            <a:r>
              <a:rPr lang="fa-IR" sz="2000" b="1" dirty="0" smtClean="0">
                <a:solidFill>
                  <a:srgbClr val="FF0000"/>
                </a:solidFill>
                <a:cs typeface="B Titr" panose="00000700000000000000" pitchFamily="2" charset="-78"/>
              </a:rPr>
              <a:t>خلط صبحگاهی      </a:t>
            </a:r>
            <a:r>
              <a:rPr lang="en-US" sz="2000" b="1" dirty="0" smtClean="0">
                <a:cs typeface="B Titr" panose="00000700000000000000" pitchFamily="2" charset="-78"/>
              </a:rPr>
              <a:t>(Early morning specimen) </a:t>
            </a:r>
            <a:r>
              <a:rPr lang="fa-IR" sz="2000" b="1" dirty="0" smtClean="0">
                <a:cs typeface="B Titr" panose="00000700000000000000" pitchFamily="2" charset="-78"/>
              </a:rPr>
              <a:t>خود را در آن</a:t>
            </a:r>
            <a:r>
              <a:rPr lang="en-US" sz="2000" b="1" dirty="0" smtClean="0">
                <a:cs typeface="B Titr" panose="00000700000000000000" pitchFamily="2" charset="-78"/>
              </a:rPr>
              <a:t> </a:t>
            </a:r>
            <a:r>
              <a:rPr lang="fa-IR" sz="2000" b="1" dirty="0" smtClean="0">
                <a:cs typeface="B Titr" panose="00000700000000000000" pitchFamily="2" charset="-78"/>
              </a:rPr>
              <a:t>جمع آوري کرده و به واحد بهداشتی بیاورد.</a:t>
            </a:r>
          </a:p>
          <a:p>
            <a:pPr algn="just" eaLnBrk="1" hangingPunct="1">
              <a:buFontTx/>
              <a:buNone/>
            </a:pPr>
            <a:endParaRPr lang="fa-IR" sz="2000" b="1" dirty="0" smtClean="0">
              <a:cs typeface="B Titr" panose="00000700000000000000" pitchFamily="2" charset="-78"/>
            </a:endParaRPr>
          </a:p>
          <a:p>
            <a:pPr algn="just" eaLnBrk="1" hangingPunct="1">
              <a:buFont typeface="Arial" pitchFamily="34" charset="0"/>
              <a:buNone/>
            </a:pPr>
            <a:r>
              <a:rPr lang="fa-IR" sz="2000" b="1" dirty="0">
                <a:cs typeface="B Titr" panose="00000700000000000000" pitchFamily="2" charset="-78"/>
              </a:rPr>
              <a:t>نمونه سوم:در </a:t>
            </a:r>
            <a:r>
              <a:rPr lang="fa-IR" sz="2000" b="1" dirty="0" smtClean="0">
                <a:cs typeface="B Titr" panose="00000700000000000000" pitchFamily="2" charset="-78"/>
              </a:rPr>
              <a:t>مراجعه روز دوم به واحد بهداشتی پس از تحویل نمونه دوم، یک نمونه خلط دیگر در جا     </a:t>
            </a:r>
            <a:r>
              <a:rPr lang="en-US" sz="2000" b="1" dirty="0" smtClean="0">
                <a:cs typeface="B Titr" panose="00000700000000000000" pitchFamily="2" charset="-78"/>
              </a:rPr>
              <a:t>(Second spot specimen)</a:t>
            </a:r>
            <a:r>
              <a:rPr lang="fa-IR" sz="2000" b="1" dirty="0" smtClean="0">
                <a:cs typeface="B Titr" panose="00000700000000000000" pitchFamily="2" charset="-78"/>
              </a:rPr>
              <a:t> از اوگرفته می شود. </a:t>
            </a:r>
          </a:p>
          <a:p>
            <a:pPr algn="just" eaLnBrk="1" hangingPunct="1">
              <a:buFontTx/>
              <a:buNone/>
            </a:pPr>
            <a:endParaRPr lang="fa-IR" sz="2000" dirty="0" smtClean="0"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درمان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000" b="1" dirty="0">
                <a:cs typeface="B Titr" panose="00000700000000000000" pitchFamily="2" charset="-78"/>
              </a:rPr>
              <a:t>در اکثر موارد خطرسرایت بیماري پس از دو هفته از آغاز درمان مؤثر از بین رفته و با </a:t>
            </a:r>
            <a:r>
              <a:rPr lang="fa-IR" sz="2000" b="1" dirty="0" smtClean="0">
                <a:cs typeface="B Titr" panose="00000700000000000000" pitchFamily="2" charset="-78"/>
              </a:rPr>
              <a:t>تکمیل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000" b="1" dirty="0" smtClean="0">
                <a:cs typeface="B Titr" panose="00000700000000000000" pitchFamily="2" charset="-78"/>
              </a:rPr>
              <a:t> </a:t>
            </a:r>
            <a:r>
              <a:rPr lang="fa-IR" sz="2000" b="1" dirty="0">
                <a:cs typeface="B Titr" panose="00000700000000000000" pitchFamily="2" charset="-78"/>
              </a:rPr>
              <a:t>دوره درمان منبع عفونت زا از جامعه حذف خواهد شد؛ بنابر این شناسایی و درمان </a:t>
            </a:r>
            <a:r>
              <a:rPr lang="fa-IR" sz="2000" b="1" dirty="0" smtClean="0">
                <a:cs typeface="B Titr" panose="00000700000000000000" pitchFamily="2" charset="-78"/>
              </a:rPr>
              <a:t>بیماران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000" b="1" dirty="0" smtClean="0">
                <a:cs typeface="B Titr" panose="00000700000000000000" pitchFamily="2" charset="-78"/>
              </a:rPr>
              <a:t> </a:t>
            </a:r>
            <a:r>
              <a:rPr lang="fa-IR" sz="2000" b="1" dirty="0">
                <a:cs typeface="B Titr" panose="00000700000000000000" pitchFamily="2" charset="-78"/>
              </a:rPr>
              <a:t>مسلول مسري اساسی ترین اقدام براي پیشگیري از گسترش بیماري محسوب شده و به </a:t>
            </a:r>
            <a:r>
              <a:rPr lang="fa-IR" sz="2000" b="1" dirty="0" smtClean="0">
                <a:cs typeface="B Titr" panose="00000700000000000000" pitchFamily="2" charset="-78"/>
              </a:rPr>
              <a:t>همین</a:t>
            </a: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fa-IR" sz="2000" b="1" dirty="0" smtClean="0">
                <a:cs typeface="B Titr" panose="00000700000000000000" pitchFamily="2" charset="-78"/>
              </a:rPr>
              <a:t> </a:t>
            </a:r>
            <a:r>
              <a:rPr lang="fa-IR" sz="2000" b="1" dirty="0">
                <a:cs typeface="B Titr" panose="00000700000000000000" pitchFamily="2" charset="-78"/>
              </a:rPr>
              <a:t>دلیل این درمان در کشورمان به طور رایگان در اختیار بیماران مبتلا به سل قرار داده می شود.</a:t>
            </a:r>
          </a:p>
        </p:txBody>
      </p:sp>
      <p:pic>
        <p:nvPicPr>
          <p:cNvPr id="4" name="Picture 3" descr="MEACH005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14356"/>
            <a:ext cx="3214678" cy="1928826"/>
          </a:xfrm>
          <a:prstGeom prst="rect">
            <a:avLst/>
          </a:prstGeom>
        </p:spPr>
      </p:pic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 sz="3600" b="1" dirty="0">
                <a:cs typeface="2  Nazanin" pitchFamily="2" charset="-78"/>
              </a:rPr>
              <a:t>اهداف درمانی بیماران مبتلا به سل عبارتند </a:t>
            </a:r>
            <a:r>
              <a:rPr lang="fa-IR" sz="3600" b="1" dirty="0" smtClean="0">
                <a:cs typeface="2  Nazanin" pitchFamily="2" charset="-78"/>
              </a:rPr>
              <a:t>از</a:t>
            </a:r>
            <a:endParaRPr lang="fa-IR" sz="2000" b="1" dirty="0" smtClean="0">
              <a:cs typeface="2  Nazanin" pitchFamily="2" charset="-78"/>
            </a:endParaRP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b="1" dirty="0">
                <a:cs typeface="B Titr" panose="00000700000000000000" pitchFamily="2" charset="-78"/>
              </a:rPr>
              <a:t>بهبود بیماران</a:t>
            </a:r>
          </a:p>
          <a:p>
            <a:pPr algn="just" eaLnBrk="1" hangingPunct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b="1" dirty="0">
                <a:cs typeface="B Titr" panose="00000700000000000000" pitchFamily="2" charset="-78"/>
              </a:rPr>
              <a:t>پیشگیري از مرگ یا عوارض ناشی از بیماري</a:t>
            </a:r>
          </a:p>
          <a:p>
            <a:pPr algn="just" eaLnBrk="1" hangingPunct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b="1" dirty="0">
                <a:cs typeface="B Titr" panose="00000700000000000000" pitchFamily="2" charset="-78"/>
              </a:rPr>
              <a:t>پیشگیري از گسترش بیماري</a:t>
            </a:r>
          </a:p>
          <a:p>
            <a:pPr algn="just" eaLnBrk="1" hangingPunct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b="1" dirty="0">
                <a:cs typeface="B Titr" panose="00000700000000000000" pitchFamily="2" charset="-78"/>
              </a:rPr>
              <a:t>پیشگیري از پیدایش موارد مقاوم به درمان</a:t>
            </a:r>
          </a:p>
          <a:p>
            <a:pPr algn="just" eaLnBrk="1" hangingPunct="1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b="1" dirty="0">
                <a:cs typeface="B Titr" panose="00000700000000000000" pitchFamily="2" charset="-78"/>
              </a:rPr>
              <a:t>پیشگیري از پیدایش موارد عود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smtClean="0"/>
              <a:t>سل در کودکان</a:t>
            </a:r>
            <a:endParaRPr lang="fa-IR" smtClean="0"/>
          </a:p>
        </p:txBody>
      </p:sp>
      <p:sp>
        <p:nvSpPr>
          <p:cNvPr id="113667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141168"/>
          </a:xfrm>
        </p:spPr>
        <p:txBody>
          <a:bodyPr anchor="ctr">
            <a:no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fa-IR" sz="2000" b="1" dirty="0">
                <a:cs typeface="B Titr" panose="00000700000000000000" pitchFamily="2" charset="-78"/>
              </a:rPr>
              <a:t>کودکان معمولاً عفونت سلی را از یک فرد بزرگسال یا کودك با سن بالاتر که مبتلا </a:t>
            </a:r>
            <a:r>
              <a:rPr lang="fa-IR" sz="2000" b="1" dirty="0" smtClean="0">
                <a:cs typeface="B Titr" panose="00000700000000000000" pitchFamily="2" charset="-78"/>
              </a:rPr>
              <a:t>به سل ریوي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fa-IR" sz="2000" b="1" dirty="0" smtClean="0">
                <a:cs typeface="B Titr" panose="00000700000000000000" pitchFamily="2" charset="-78"/>
              </a:rPr>
              <a:t>اسمیر </a:t>
            </a:r>
            <a:r>
              <a:rPr lang="fa-IR" sz="2000" b="1" dirty="0">
                <a:cs typeface="B Titr" panose="00000700000000000000" pitchFamily="2" charset="-78"/>
              </a:rPr>
              <a:t>خلط مثبت است دریافت می کنند و غالباً این مخزن بیماري </a:t>
            </a:r>
            <a:r>
              <a:rPr lang="fa-IR" sz="2000" b="1" dirty="0" smtClean="0">
                <a:cs typeface="B Titr" panose="00000700000000000000" pitchFamily="2" charset="-78"/>
              </a:rPr>
              <a:t>یکی از </a:t>
            </a:r>
            <a:r>
              <a:rPr lang="fa-IR" sz="2000" b="1" dirty="0">
                <a:cs typeface="B Titr" panose="00000700000000000000" pitchFamily="2" charset="-78"/>
              </a:rPr>
              <a:t>اعضاي خانواده ي کودك است؛ اما با شیوع کمتر این امکان نیز وجود دارد </a:t>
            </a:r>
            <a:r>
              <a:rPr lang="fa-IR" sz="2000" b="1" dirty="0" smtClean="0">
                <a:cs typeface="B Titr" panose="00000700000000000000" pitchFamily="2" charset="-78"/>
              </a:rPr>
              <a:t>که کودکان </a:t>
            </a:r>
            <a:r>
              <a:rPr lang="fa-IR" sz="2000" b="1" dirty="0">
                <a:cs typeface="B Titr" panose="00000700000000000000" pitchFamily="2" charset="-78"/>
              </a:rPr>
              <a:t>از </a:t>
            </a:r>
            <a:r>
              <a:rPr lang="fa-IR" sz="2000" b="1" dirty="0" smtClean="0">
                <a:cs typeface="B Titr" panose="00000700000000000000" pitchFamily="2" charset="-78"/>
              </a:rPr>
              <a:t>طریق </a:t>
            </a:r>
            <a:r>
              <a:rPr lang="fa-IR" sz="2000" b="1" dirty="0">
                <a:cs typeface="B Titr" panose="00000700000000000000" pitchFamily="2" charset="-78"/>
              </a:rPr>
              <a:t>تماس با یک فرد اسمیر منفی (که در اغلب موارد کشت </a:t>
            </a:r>
            <a:r>
              <a:rPr lang="fa-IR" sz="2000" b="1" dirty="0" smtClean="0">
                <a:cs typeface="B Titr" panose="00000700000000000000" pitchFamily="2" charset="-78"/>
              </a:rPr>
              <a:t>مثبت است</a:t>
            </a:r>
            <a:r>
              <a:rPr lang="fa-IR" sz="2000" b="1" dirty="0">
                <a:cs typeface="B Titr" panose="00000700000000000000" pitchFamily="2" charset="-78"/>
              </a:rPr>
              <a:t>) به میکروب سل آلوده </a:t>
            </a:r>
            <a:r>
              <a:rPr lang="fa-IR" sz="2000" b="1" dirty="0" smtClean="0">
                <a:cs typeface="B Titr" panose="00000700000000000000" pitchFamily="2" charset="-78"/>
              </a:rPr>
              <a:t>شوند. بنابراین </a:t>
            </a:r>
            <a:r>
              <a:rPr lang="fa-IR" sz="2000" b="1" dirty="0">
                <a:cs typeface="B Titr" panose="00000700000000000000" pitchFamily="2" charset="-78"/>
              </a:rPr>
              <a:t>می توان نتیجه گیري کرد که بهترین راه پیشگیري از بروز سل </a:t>
            </a:r>
            <a:r>
              <a:rPr lang="fa-IR" sz="2000" b="1" dirty="0" smtClean="0">
                <a:cs typeface="B Titr" panose="00000700000000000000" pitchFamily="2" charset="-78"/>
              </a:rPr>
              <a:t>اطفال، تشخیص </a:t>
            </a:r>
            <a:r>
              <a:rPr lang="fa-IR" sz="2000" b="1" dirty="0">
                <a:cs typeface="B Titr" panose="00000700000000000000" pitchFamily="2" charset="-78"/>
              </a:rPr>
              <a:t>بموقع و درمان موارد مسري بیماري است.</a:t>
            </a:r>
          </a:p>
        </p:txBody>
      </p:sp>
      <p:pic>
        <p:nvPicPr>
          <p:cNvPr id="5" name="Picture 4" descr="g0601369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0"/>
            <a:ext cx="2636215" cy="1916832"/>
          </a:xfrm>
          <a:prstGeom prst="rect">
            <a:avLst/>
          </a:prstGeom>
        </p:spPr>
      </p:pic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5400" b="1" smtClean="0"/>
              <a:t>نکته!</a:t>
            </a:r>
          </a:p>
        </p:txBody>
      </p:sp>
      <p:sp>
        <p:nvSpPr>
          <p:cNvPr id="7" name="Frame 6"/>
          <p:cNvSpPr/>
          <p:nvPr/>
        </p:nvSpPr>
        <p:spPr>
          <a:xfrm>
            <a:off x="214313" y="1571625"/>
            <a:ext cx="8572500" cy="4572000"/>
          </a:xfrm>
          <a:prstGeom prst="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fa-IR">
              <a:solidFill>
                <a:schemeClr val="tx1"/>
              </a:solidFill>
            </a:endParaRPr>
          </a:p>
        </p:txBody>
      </p:sp>
      <p:sp>
        <p:nvSpPr>
          <p:cNvPr id="114692" name="Rectangle 7"/>
          <p:cNvSpPr>
            <a:spLocks noChangeArrowheads="1"/>
          </p:cNvSpPr>
          <p:nvPr/>
        </p:nvSpPr>
        <p:spPr bwMode="auto">
          <a:xfrm>
            <a:off x="714375" y="1913246"/>
            <a:ext cx="74295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800" dirty="0"/>
              <a:t>اطفال ممکن است همچنین در </a:t>
            </a:r>
            <a:r>
              <a:rPr lang="fa-IR" sz="2800" b="1" dirty="0"/>
              <a:t>اثر خوردن شیر گاو نجوشیده </a:t>
            </a:r>
            <a:r>
              <a:rPr lang="fa-IR" sz="2800" dirty="0"/>
              <a:t>/ غیر پاستوریزه به باسیل </a:t>
            </a:r>
            <a:r>
              <a:rPr lang="fa-IR" sz="2800" b="1" dirty="0"/>
              <a:t>مایکوباکتریوم بوویس آلوده و مبتلا </a:t>
            </a:r>
            <a:r>
              <a:rPr lang="fa-IR" sz="2800" b="1" dirty="0" smtClean="0"/>
              <a:t>شوند</a:t>
            </a:r>
            <a:r>
              <a:rPr lang="fa-IR" sz="2800" dirty="0"/>
              <a:t>. در این  صورت غالباً کودك مبتلا دچار </a:t>
            </a:r>
            <a:r>
              <a:rPr lang="fa-IR" sz="2800" b="1" dirty="0"/>
              <a:t>آدنیت گردنی سلی یا سل گوارشی </a:t>
            </a:r>
            <a:r>
              <a:rPr lang="fa-IR" sz="2800" dirty="0"/>
              <a:t>(سل روده) می شود؛ هر چند که در برخی موارد مایکوباکتریوم بوویس قابلیت ایجاد سل ریوي و سل  منتشر را هم دارد.</a:t>
            </a:r>
          </a:p>
          <a:p>
            <a:endParaRPr lang="fa-IR" sz="2000" dirty="0"/>
          </a:p>
          <a:p>
            <a:endParaRPr lang="fa-IR" sz="2000" dirty="0"/>
          </a:p>
          <a:p>
            <a:endParaRPr lang="fa-IR" sz="2000" dirty="0"/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  <p:bldP spid="7" grpId="0" animBg="1"/>
      <p:bldP spid="11469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بررسی موارد تماس</a:t>
            </a:r>
          </a:p>
        </p:txBody>
      </p:sp>
      <p:sp>
        <p:nvSpPr>
          <p:cNvPr id="140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fa-IR" sz="2700" b="1" dirty="0"/>
              <a:t>مورد در تماس نزدیک : به شخصی گفته می شود که با فرد </a:t>
            </a:r>
            <a:r>
              <a:rPr lang="fa-IR" sz="2700" b="1" dirty="0" smtClean="0"/>
              <a:t>مسلول </a:t>
            </a:r>
          </a:p>
          <a:p>
            <a:pPr>
              <a:buFont typeface="Arial" pitchFamily="34" charset="0"/>
              <a:buNone/>
            </a:pPr>
            <a:r>
              <a:rPr lang="fa-IR" sz="2700" b="1" dirty="0" smtClean="0"/>
              <a:t>تماس طولانی </a:t>
            </a:r>
            <a:r>
              <a:rPr lang="fa-IR" sz="2700" b="1" dirty="0"/>
              <a:t>یا مکرر داشته و یا اینکه در دوران سرایت پذیري بیمار </a:t>
            </a:r>
            <a:endParaRPr lang="fa-IR" sz="2700" b="1" dirty="0" smtClean="0"/>
          </a:p>
          <a:p>
            <a:pPr>
              <a:buFont typeface="Arial" pitchFamily="34" charset="0"/>
              <a:buNone/>
            </a:pPr>
            <a:r>
              <a:rPr lang="fa-IR" sz="2700" b="1" dirty="0" smtClean="0"/>
              <a:t>با </a:t>
            </a:r>
            <a:r>
              <a:rPr lang="fa-IR" sz="2700" b="1" dirty="0"/>
              <a:t>وي تماس بسیارنزدیک داشته است.</a:t>
            </a:r>
          </a:p>
          <a:p>
            <a:pPr>
              <a:buFont typeface="Arial" pitchFamily="34" charset="0"/>
              <a:buNone/>
            </a:pPr>
            <a:endParaRPr lang="fa-IR" sz="2700" b="1" dirty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785813" y="3714750"/>
            <a:ext cx="7715250" cy="2214563"/>
          </a:xfrm>
          <a:prstGeom prst="round2Diag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  <a:defRPr/>
            </a:pPr>
            <a:r>
              <a:rPr lang="fa-IR" sz="2800" b="1" dirty="0">
                <a:solidFill>
                  <a:srgbClr val="0000CC"/>
                </a:solidFill>
              </a:rPr>
              <a:t>با توجه به تعریف فوق؛</a:t>
            </a:r>
          </a:p>
          <a:p>
            <a:pPr algn="ctr">
              <a:lnSpc>
                <a:spcPct val="150000"/>
              </a:lnSpc>
              <a:defRPr/>
            </a:pPr>
            <a:r>
              <a:rPr lang="fa-IR" sz="2800" b="1" dirty="0">
                <a:solidFill>
                  <a:srgbClr val="0000CC"/>
                </a:solidFill>
              </a:rPr>
              <a:t>اعضاي خانواده بیمار حداقل افرادي هستند که می بایست </a:t>
            </a:r>
            <a:r>
              <a:rPr lang="fa-IR" sz="2800" b="1" dirty="0" smtClean="0">
                <a:solidFill>
                  <a:srgbClr val="0000CC"/>
                </a:solidFill>
              </a:rPr>
              <a:t>تحت بررسی </a:t>
            </a:r>
            <a:r>
              <a:rPr lang="fa-IR" sz="2800" b="1" dirty="0">
                <a:solidFill>
                  <a:srgbClr val="0000CC"/>
                </a:solidFill>
              </a:rPr>
              <a:t>و </a:t>
            </a:r>
            <a:r>
              <a:rPr lang="fa-IR" sz="2800" b="1" dirty="0" smtClean="0">
                <a:solidFill>
                  <a:srgbClr val="0000CC"/>
                </a:solidFill>
              </a:rPr>
              <a:t>پیگیري فعال </a:t>
            </a:r>
            <a:r>
              <a:rPr lang="fa-IR" sz="2800" b="1" dirty="0">
                <a:solidFill>
                  <a:srgbClr val="0000CC"/>
                </a:solidFill>
              </a:rPr>
              <a:t>قرار گیرند</a:t>
            </a:r>
            <a:endParaRPr lang="fa-IR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solidFill>
            <a:srgbClr val="00FFFF"/>
          </a:solidFill>
        </p:spPr>
        <p:txBody>
          <a:bodyPr/>
          <a:lstStyle/>
          <a:p>
            <a:pPr algn="ctr" eaLnBrk="1" hangingPunct="1"/>
            <a:r>
              <a:rPr lang="fa-IR" b="1" dirty="0" smtClean="0"/>
              <a:t>بیماری سل و اهمیت آن</a:t>
            </a:r>
            <a:r>
              <a:rPr lang="fa-IR" dirty="0" smtClean="0"/>
              <a:t> </a:t>
            </a:r>
            <a:endParaRPr lang="en-US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1905000"/>
            <a:ext cx="8748712" cy="4953000"/>
          </a:xfrm>
        </p:spPr>
        <p:txBody>
          <a:bodyPr/>
          <a:lstStyle/>
          <a:p>
            <a:pPr algn="just" eaLnBrk="1" hangingPunct="1"/>
            <a:r>
              <a:rPr lang="fa-IR" b="1" dirty="0" smtClean="0"/>
              <a:t>- در حال حاضر در بین بیماریهای میکروبی در تمام دنیا بیماری سل  شایعترین عامل کشنده بالغین است. </a:t>
            </a:r>
          </a:p>
          <a:p>
            <a:pPr algn="just" eaLnBrk="1" hangingPunct="1"/>
            <a:r>
              <a:rPr lang="fa-IR" b="1" dirty="0" smtClean="0"/>
              <a:t>- هیچ بیماری دیگری مانند سل به اقتصاد جامعه لطمه نمی زند.</a:t>
            </a:r>
          </a:p>
          <a:p>
            <a:pPr algn="just" eaLnBrk="1" hangingPunct="1"/>
            <a:r>
              <a:rPr lang="fa-IR" b="1" dirty="0" smtClean="0"/>
              <a:t>-بیماری سل کشنده ترین بیماری عفونی در بین زنان سنین باروری است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نکته!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-17276" y="1484784"/>
            <a:ext cx="8892480" cy="3658728"/>
          </a:xfrm>
          <a:prstGeom prst="round2DiagRect">
            <a:avLst/>
          </a:prstGeom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  <a:defRPr/>
            </a:pPr>
            <a:r>
              <a:rPr lang="fa-IR" sz="2400" b="1" dirty="0">
                <a:solidFill>
                  <a:schemeClr val="tx1"/>
                </a:solidFill>
              </a:rPr>
              <a:t>واکسیناسیون نوزادان بوسیله ب ث ژ می </a:t>
            </a:r>
            <a:r>
              <a:rPr lang="fa-IR" sz="2400" b="1" dirty="0" smtClean="0">
                <a:solidFill>
                  <a:schemeClr val="tx1"/>
                </a:solidFill>
              </a:rPr>
              <a:t>توان از </a:t>
            </a:r>
            <a:r>
              <a:rPr lang="fa-IR" sz="2400" b="1" dirty="0">
                <a:solidFill>
                  <a:schemeClr val="tx1"/>
                </a:solidFill>
              </a:rPr>
              <a:t>بروز موارد خطیر و مرگ </a:t>
            </a:r>
            <a:r>
              <a:rPr lang="fa-IR" sz="2400" b="1" dirty="0" smtClean="0">
                <a:solidFill>
                  <a:schemeClr val="tx1"/>
                </a:solidFill>
              </a:rPr>
              <a:t>زاي بیماري </a:t>
            </a:r>
            <a:r>
              <a:rPr lang="fa-IR" sz="2400" b="1" dirty="0">
                <a:solidFill>
                  <a:schemeClr val="tx1"/>
                </a:solidFill>
              </a:rPr>
              <a:t>یعنی اشکال ارزنی و مننژیت سلی </a:t>
            </a:r>
            <a:r>
              <a:rPr lang="fa-IR" sz="2400" b="1" dirty="0" smtClean="0">
                <a:solidFill>
                  <a:schemeClr val="tx1"/>
                </a:solidFill>
              </a:rPr>
              <a:t>جلوگیري به </a:t>
            </a:r>
            <a:r>
              <a:rPr lang="fa-IR" sz="2400" b="1" dirty="0">
                <a:solidFill>
                  <a:schemeClr val="tx1"/>
                </a:solidFill>
              </a:rPr>
              <a:t>عمل آورد. براساس دستورالعمل کشوري لازم است واکسن ب ث ژ در بدو تولد </a:t>
            </a:r>
            <a:r>
              <a:rPr lang="fa-IR" sz="2400" b="1" dirty="0" smtClean="0">
                <a:solidFill>
                  <a:schemeClr val="tx1"/>
                </a:solidFill>
              </a:rPr>
              <a:t>به طور </a:t>
            </a:r>
            <a:r>
              <a:rPr lang="fa-IR" sz="2400" b="1" dirty="0">
                <a:solidFill>
                  <a:schemeClr val="tx1"/>
                </a:solidFill>
              </a:rPr>
              <a:t>داخل جلدي در فاصله یک سوم فوقانی و دو سوم تحتانی بازوي راست و به مقدار0/05 میلی </a:t>
            </a:r>
            <a:r>
              <a:rPr lang="fa-IR" sz="2400" b="1" dirty="0" smtClean="0">
                <a:solidFill>
                  <a:schemeClr val="tx1"/>
                </a:solidFill>
              </a:rPr>
              <a:t>لیتر تلقیح </a:t>
            </a:r>
            <a:r>
              <a:rPr lang="fa-IR" sz="2400" b="1" dirty="0">
                <a:solidFill>
                  <a:schemeClr val="tx1"/>
                </a:solidFill>
              </a:rPr>
              <a:t>شود. این میزان براي کودکان تا سن یک سالگی کفایت می کند اما براي کودکان بیش از یک سال به مقدار2برابر است.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7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-27144" y="2060848"/>
            <a:ext cx="8532440" cy="3929090"/>
          </a:xfrm>
          <a:prstGeom prst="cloud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  <a:defRPr/>
            </a:pPr>
            <a:r>
              <a:rPr lang="fa-IR" sz="3600" b="1" dirty="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rPr>
              <a:t>پیدایش سل مقاوم به درمان </a:t>
            </a:r>
            <a:r>
              <a:rPr lang="en-US" sz="3600" b="1" dirty="0" smtClean="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rPr>
              <a:t>( MDR-TB</a:t>
            </a:r>
            <a:r>
              <a:rPr lang="en-US" sz="3600" b="1" dirty="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rPr>
              <a:t>)</a:t>
            </a:r>
            <a:r>
              <a:rPr lang="fa-IR" sz="3600" b="1" dirty="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rPr>
              <a:t> نشانه اي از کنترل ناموفق سل در جامعه است.</a:t>
            </a:r>
          </a:p>
        </p:txBody>
      </p:sp>
    </p:spTree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143116"/>
            <a:ext cx="9144000" cy="2646878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a-IR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سل </a:t>
            </a:r>
            <a:r>
              <a:rPr lang="en-US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TB</a:t>
            </a:r>
          </a:p>
        </p:txBody>
      </p:sp>
      <p:pic>
        <p:nvPicPr>
          <p:cNvPr id="3" name="Picture 2" descr="DSC068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18555"/>
            <a:ext cx="8128000" cy="6096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70369967"/>
      </p:ext>
    </p:extLst>
  </p:cSld>
  <p:clrMapOvr>
    <a:masterClrMapping/>
  </p:clrMapOvr>
  <p:transition spd="slow">
    <p:circl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762000" y="2149475"/>
            <a:ext cx="8382000" cy="280076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1">
              <a:spcBef>
                <a:spcPct val="50000"/>
              </a:spcBef>
              <a:buClr>
                <a:schemeClr val="tx2"/>
              </a:buClr>
              <a:buSzPct val="90000"/>
              <a:buFont typeface="Wingdings" pitchFamily="2" charset="2"/>
              <a:buChar char="Ú"/>
            </a:pPr>
            <a:r>
              <a:rPr kumimoji="0" lang="fa-IR" sz="3200" dirty="0"/>
              <a:t>- متاسفانه 95% موارد بیماری و 98% موارد مرگ از سل در کشورهای در حال توسعه رخ می دهد و این در حالی است که 75% آنها در گروههای سنی فعال از نظر اقتصادی (بین 50_15) سالگی رخ می دهد</a:t>
            </a:r>
            <a:endParaRPr kumimoji="0" lang="en-US" sz="3200" dirty="0"/>
          </a:p>
          <a:p>
            <a:pPr>
              <a:spcBef>
                <a:spcPct val="50000"/>
              </a:spcBef>
              <a:buClr>
                <a:schemeClr val="tx2"/>
              </a:buClr>
              <a:buSzPct val="90000"/>
              <a:buFont typeface="Wingdings" pitchFamily="2" charset="2"/>
              <a:buChar char="Ú"/>
            </a:pPr>
            <a:endParaRPr kumimoji="0" lang="en-US" sz="32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b="1" dirty="0" smtClean="0">
                <a:cs typeface="2  Nazanin" pitchFamily="2" charset="-78"/>
              </a:rPr>
              <a:t>آمار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5257800"/>
          </a:xfrm>
        </p:spPr>
        <p:txBody>
          <a:bodyPr anchor="ctr">
            <a:no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fa-IR" b="1" dirty="0"/>
              <a:t>تقریباً یک سوم جمعیت جهان (یعنی 2 میلیارد نفر ) به میکروب سل آلوده و در خطر ابتلا به بیماري سل قرار دارند و هر ساله حدود 9 میلیون نفر به سل فعال مبتلا شده و1.5تا2میلیون نفر در اثر این بیماري جان می </a:t>
            </a:r>
            <a:r>
              <a:rPr lang="fa-IR" b="1" dirty="0" smtClean="0"/>
              <a:t>سپارند</a:t>
            </a:r>
            <a:endParaRPr lang="fa-IR" b="1" dirty="0"/>
          </a:p>
          <a:p>
            <a:pPr algn="ctr">
              <a:buNone/>
            </a:pPr>
            <a:r>
              <a:rPr lang="fa-IR" b="1" dirty="0"/>
              <a:t> - در هر ثانیه یک نفر به بیماری سل آلوده می شود.</a:t>
            </a:r>
            <a:br>
              <a:rPr lang="fa-IR" b="1" dirty="0"/>
            </a:br>
            <a:r>
              <a:rPr lang="fa-IR" b="1" dirty="0"/>
              <a:t>- در هر 4 ثانیه یک نفر به میکروب سل مبتلا می شود.</a:t>
            </a:r>
            <a:br>
              <a:rPr lang="fa-IR" b="1" dirty="0"/>
            </a:br>
            <a:r>
              <a:rPr lang="fa-IR" b="1" dirty="0"/>
              <a:t>- در هر 10 ثانیه یک نفر در اثر ابتلا به بیماری سل می میرد.</a:t>
            </a:r>
          </a:p>
          <a:p>
            <a:pPr algn="just" eaLnBrk="1" hangingPunct="1">
              <a:buFontTx/>
              <a:buNone/>
            </a:pPr>
            <a:endParaRPr lang="fa-IR" b="1" dirty="0"/>
          </a:p>
        </p:txBody>
      </p:sp>
    </p:spTree>
    <p:extLst>
      <p:ext uri="{BB962C8B-B14F-4D97-AF65-F5344CB8AC3E}">
        <p14:creationId xmlns:p14="http://schemas.microsoft.com/office/powerpoint/2010/main" val="1467406047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a-IR" sz="3600" b="1" dirty="0">
                <a:cs typeface="2  Nazanin" pitchFamily="2" charset="-78"/>
              </a:rPr>
              <a:t>دلایل اصلی افزایش وسعت جهانی سل</a:t>
            </a:r>
            <a:endParaRPr lang="en-US" sz="3600" b="1" dirty="0">
              <a:cs typeface="2  Nazanin" pitchFamily="2" charset="-78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905000"/>
            <a:ext cx="8991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a-IR" b="1" dirty="0" smtClean="0"/>
              <a:t>1) فقر در جمعیت های مختلف ، نه فقط در کشورهای درحال توسعه بلکه در کشورهای پیشرفته</a:t>
            </a:r>
          </a:p>
          <a:p>
            <a:pPr eaLnBrk="1" hangingPunct="1">
              <a:buFont typeface="Wingdings" pitchFamily="2" charset="2"/>
              <a:buNone/>
            </a:pPr>
            <a:r>
              <a:rPr lang="fa-IR" b="1" dirty="0" smtClean="0"/>
              <a:t>2) تغییرات جمعیتی ،مانند افزایش جمعیت جهان ، تغییرات هرم سنی جمعیت</a:t>
            </a:r>
          </a:p>
          <a:p>
            <a:pPr eaLnBrk="1" hangingPunct="1">
              <a:buFont typeface="Wingdings" pitchFamily="2" charset="2"/>
              <a:buNone/>
            </a:pPr>
            <a:r>
              <a:rPr lang="fa-IR" b="1" dirty="0" smtClean="0"/>
              <a:t>3) پوشش بهداشتی نامناسب و نا کافی</a:t>
            </a:r>
          </a:p>
          <a:p>
            <a:pPr eaLnBrk="1" hangingPunct="1">
              <a:buFont typeface="Wingdings" pitchFamily="2" charset="2"/>
              <a:buNone/>
            </a:pPr>
            <a:r>
              <a:rPr lang="fa-IR" b="1" dirty="0" smtClean="0"/>
              <a:t>4) کنترل نا موفق ،یا فقدان برنامه کنترل سل</a:t>
            </a:r>
          </a:p>
          <a:p>
            <a:pPr eaLnBrk="1" hangingPunct="1">
              <a:buFont typeface="Wingdings" pitchFamily="2" charset="2"/>
              <a:buNone/>
            </a:pPr>
            <a:r>
              <a:rPr lang="fa-IR" b="1" dirty="0" smtClean="0"/>
              <a:t>5) همزمانی سل و اپیدمی ایدز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41612855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b="1" dirty="0">
                <a:cs typeface="2  Nazanin" pitchFamily="2" charset="-78"/>
              </a:rPr>
              <a:t>عوامل شکست جهانی در برابر تهاجم بیماری سل</a:t>
            </a:r>
            <a:endParaRPr lang="en-US" sz="3600" b="1" dirty="0">
              <a:cs typeface="2  Nazanin" pitchFamily="2" charset="-7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b="1" dirty="0" smtClean="0"/>
              <a:t>1) عدم استفاده از آزمایشهای میکروسکوپی خلط</a:t>
            </a:r>
          </a:p>
          <a:p>
            <a:pPr eaLnBrk="1" hangingPunct="1"/>
            <a:r>
              <a:rPr lang="fa-IR" b="1" dirty="0" smtClean="0"/>
              <a:t>2) استفاده نامناسب از رادیوگرافی برای تشخیص</a:t>
            </a:r>
          </a:p>
          <a:p>
            <a:pPr eaLnBrk="1" hangingPunct="1"/>
            <a:r>
              <a:rPr lang="fa-IR" b="1" dirty="0" smtClean="0"/>
              <a:t>3) درمان ناقص وفاقد مقبولیت</a:t>
            </a:r>
          </a:p>
          <a:p>
            <a:pPr eaLnBrk="1" hangingPunct="1"/>
            <a:r>
              <a:rPr lang="fa-IR" b="1" dirty="0" smtClean="0"/>
              <a:t>4) درمان با دزهای اشتباه دارویی</a:t>
            </a:r>
          </a:p>
          <a:p>
            <a:pPr eaLnBrk="1" hangingPunct="1"/>
            <a:r>
              <a:rPr lang="fa-IR" b="1" dirty="0" smtClean="0"/>
              <a:t>5) ناکافی بودن مدت درمان</a:t>
            </a:r>
          </a:p>
          <a:p>
            <a:pPr eaLnBrk="1" hangingPunct="1"/>
            <a:r>
              <a:rPr lang="fa-IR" b="1" dirty="0" smtClean="0"/>
              <a:t>6) نقصان پایش بیماران در طی درمان دارویی</a:t>
            </a:r>
          </a:p>
          <a:p>
            <a:pPr eaLnBrk="1" hangingPunct="1"/>
            <a:r>
              <a:rPr lang="fa-IR" b="1" dirty="0" smtClean="0"/>
              <a:t>7) نقصان پیگیری افراد در معرض تماس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981869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a-IR" b="1" dirty="0" smtClean="0"/>
              <a:t>ارکان اصلی اجرای راهکار </a:t>
            </a:r>
            <a:r>
              <a:rPr lang="en-US" b="1" dirty="0" smtClean="0"/>
              <a:t>DOTS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b="1" dirty="0" smtClean="0"/>
              <a:t>در دسترسی قرار دادن خدمات تشخیصی و درمانی رایگان در همه سطوح بهداشتی کشور</a:t>
            </a:r>
          </a:p>
          <a:p>
            <a:pPr eaLnBrk="1" hangingPunct="1">
              <a:lnSpc>
                <a:spcPct val="90000"/>
              </a:lnSpc>
            </a:pPr>
            <a:endParaRPr lang="fa-IR" b="1" dirty="0" smtClean="0"/>
          </a:p>
          <a:p>
            <a:pPr eaLnBrk="1" hangingPunct="1">
              <a:lnSpc>
                <a:spcPct val="90000"/>
              </a:lnSpc>
            </a:pPr>
            <a:r>
              <a:rPr lang="fa-IR" b="1" dirty="0" smtClean="0"/>
              <a:t>اعمال سیاست مدیریتی قوی جهت مراقبت در اجرای صحیح ، موثر، فراگیر و یکنواخت برنامه مبارزه با سل در سراسر کشور</a:t>
            </a:r>
          </a:p>
          <a:p>
            <a:pPr eaLnBrk="1" hangingPunct="1">
              <a:lnSpc>
                <a:spcPct val="90000"/>
              </a:lnSpc>
            </a:pPr>
            <a:endParaRPr lang="fa-IR" b="1" dirty="0" smtClean="0"/>
          </a:p>
          <a:p>
            <a:pPr eaLnBrk="1" hangingPunct="1">
              <a:lnSpc>
                <a:spcPct val="90000"/>
              </a:lnSpc>
            </a:pPr>
            <a:r>
              <a:rPr lang="fa-IR" b="1" dirty="0" smtClean="0"/>
              <a:t>مطالعه وارزیابی نتایج درمانی بیماران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171767393"/>
      </p:ext>
    </p:extLst>
  </p:cSld>
  <p:clrMapOvr>
    <a:masterClrMapping/>
  </p:clrMapOvr>
  <p:transition spd="slow">
    <p:newsflash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1403</TotalTime>
  <Words>2094</Words>
  <Application>Microsoft Office PowerPoint</Application>
  <PresentationFormat>On-screen Show (4:3)</PresentationFormat>
  <Paragraphs>124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2  Nazanin</vt:lpstr>
      <vt:lpstr>Arial</vt:lpstr>
      <vt:lpstr>B Titr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پيشگفتار</vt:lpstr>
      <vt:lpstr>بیماری سل و اهمیت آن </vt:lpstr>
      <vt:lpstr>PowerPoint Presentation</vt:lpstr>
      <vt:lpstr>آمار </vt:lpstr>
      <vt:lpstr>دلایل اصلی افزایش وسعت جهانی سل</vt:lpstr>
      <vt:lpstr>عوامل شکست جهانی در برابر تهاجم بیماری سل</vt:lpstr>
      <vt:lpstr>ارکان اصلی اجرای راهکار DOTS</vt:lpstr>
      <vt:lpstr> شش جزاصلی   DOTS  </vt:lpstr>
      <vt:lpstr>چرا بار جهانی سل روند صعودي داشته است؟</vt:lpstr>
      <vt:lpstr>PowerPoint Presentation</vt:lpstr>
      <vt:lpstr>PowerPoint Presentation</vt:lpstr>
      <vt:lpstr>مایکوباکتریوم توبرکلوزیس</vt:lpstr>
      <vt:lpstr>منابع عفونت</vt:lpstr>
      <vt:lpstr>PowerPoint Presentation</vt:lpstr>
      <vt:lpstr>چرا سل در اماكن بسته بيشتر انتقال مي يابد؟</vt:lpstr>
      <vt:lpstr>سیر طبیعی سل درمان نشده</vt:lpstr>
      <vt:lpstr>بیماریزایی سل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انواع سل</vt:lpstr>
      <vt:lpstr>تشخيص در كودكان</vt:lpstr>
      <vt:lpstr>هدف کلی برنامه کنترل سل</vt:lpstr>
      <vt:lpstr>بیماریابی</vt:lpstr>
      <vt:lpstr>توجه!</vt:lpstr>
      <vt:lpstr>علایم سل خارج ریوي</vt:lpstr>
      <vt:lpstr>تشخیص سل</vt:lpstr>
      <vt:lpstr>تشخیص سل ریوي</vt:lpstr>
      <vt:lpstr>درمان</vt:lpstr>
      <vt:lpstr>اهداف درمانی بیماران مبتلا به سل عبارتند از</vt:lpstr>
      <vt:lpstr>سل در کودکان</vt:lpstr>
      <vt:lpstr>نکته!</vt:lpstr>
      <vt:lpstr>بررسی موارد تماس</vt:lpstr>
      <vt:lpstr>نکته!</vt:lpstr>
      <vt:lpstr>PowerPoint Presentation</vt:lpstr>
      <vt:lpstr>PowerPoint Presentation</vt:lpstr>
    </vt:vector>
  </TitlesOfParts>
  <Company>MRT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maz</dc:creator>
  <cp:lastModifiedBy>ARAB-IT</cp:lastModifiedBy>
  <cp:revision>187</cp:revision>
  <dcterms:created xsi:type="dcterms:W3CDTF">2013-11-18T15:51:19Z</dcterms:created>
  <dcterms:modified xsi:type="dcterms:W3CDTF">2019-11-11T10:15:56Z</dcterms:modified>
</cp:coreProperties>
</file>