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7" r:id="rId2"/>
    <p:sldId id="324" r:id="rId3"/>
    <p:sldId id="325" r:id="rId4"/>
    <p:sldId id="326" r:id="rId5"/>
    <p:sldId id="327" r:id="rId6"/>
    <p:sldId id="328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256" r:id="rId15"/>
    <p:sldId id="312" r:id="rId16"/>
    <p:sldId id="323" r:id="rId17"/>
    <p:sldId id="317" r:id="rId18"/>
    <p:sldId id="313" r:id="rId19"/>
    <p:sldId id="314" r:id="rId20"/>
    <p:sldId id="315" r:id="rId21"/>
    <p:sldId id="316" r:id="rId22"/>
    <p:sldId id="318" r:id="rId23"/>
    <p:sldId id="319" r:id="rId24"/>
    <p:sldId id="321" r:id="rId25"/>
    <p:sldId id="279" r:id="rId26"/>
    <p:sldId id="282" r:id="rId27"/>
    <p:sldId id="280" r:id="rId28"/>
    <p:sldId id="281" r:id="rId29"/>
    <p:sldId id="304" r:id="rId30"/>
    <p:sldId id="30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en-US"/>
              <a:t>7/22/2023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en-US"/>
              <a:t>7/22/2023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8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1C20-87F5-449A-88A6-1F599AE132D5}" type="datetime1">
              <a:rPr lang="en-US" smtClean="0"/>
              <a:t>7/22/2023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5D5F-87F8-4926-8B63-7130ACF3D8E2}" type="datetime1">
              <a:rPr lang="en-US" smtClean="0"/>
              <a:t>7/22/2023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46DB-3101-4E38-9042-1A93F916649C}" type="datetime1">
              <a:rPr lang="en-US" smtClean="0"/>
              <a:t>7/22/2023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D543-21EC-4AF2-BFEE-8173D5A4B7C7}" type="datetime1">
              <a:rPr lang="en-US" smtClean="0"/>
              <a:t>7/22/2023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A739-2385-4277-B842-6D112BB96388}" type="datetime1">
              <a:rPr lang="en-US" smtClean="0"/>
              <a:t>7/22/2023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171B7-7C4D-4959-906B-8D5B2B79F22E}" type="datetime1">
              <a:rPr lang="en-US" smtClean="0"/>
              <a:t>7/22/2023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C0A9E-D3EE-4728-8E53-2C5536392B1D}" type="datetime1">
              <a:rPr lang="en-US" smtClean="0"/>
              <a:t>7/22/2023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B037F-ECA1-4017-A916-1285BB7D7623}" type="datetime1">
              <a:rPr lang="en-US" smtClean="0"/>
              <a:t>7/22/2023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7F3E-2568-4314-879B-63DF19096C61}" type="datetime1">
              <a:rPr lang="en-US" smtClean="0"/>
              <a:t>7/22/2023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E01CB-EF97-4848-A2B9-36D3C3BD7484}" type="datetime1">
              <a:rPr lang="en-US" smtClean="0"/>
              <a:t>7/22/2023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4CE7-C237-4711-BFD1-FE2123658B27}" type="datetime1">
              <a:rPr lang="en-US" smtClean="0"/>
              <a:t>7/22/2023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87670B3-0811-4EF7-85CA-89005C7E59DC}" type="datetime1">
              <a:rPr lang="en-US" smtClean="0"/>
              <a:t>7/22/2023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AB3C19"/>
                </a:solidFill>
              </a:defRPr>
            </a:lvl1pPr>
          </a:lstStyle>
          <a:p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8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6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253" y="-83751"/>
            <a:ext cx="476250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32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202419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15889"/>
            <a:ext cx="8929688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Line 5"/>
          <p:cNvSpPr>
            <a:spLocks noChangeShapeType="1"/>
          </p:cNvSpPr>
          <p:nvPr/>
        </p:nvSpPr>
        <p:spPr bwMode="auto">
          <a:xfrm>
            <a:off x="3448050" y="3857626"/>
            <a:ext cx="1309688" cy="822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8" name="Line 10"/>
          <p:cNvSpPr>
            <a:spLocks noChangeShapeType="1"/>
          </p:cNvSpPr>
          <p:nvPr/>
        </p:nvSpPr>
        <p:spPr bwMode="auto">
          <a:xfrm flipH="1">
            <a:off x="4027488" y="2854325"/>
            <a:ext cx="292100" cy="3635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9" name="Freeform 12"/>
          <p:cNvSpPr>
            <a:spLocks/>
          </p:cNvSpPr>
          <p:nvPr/>
        </p:nvSpPr>
        <p:spPr bwMode="auto">
          <a:xfrm>
            <a:off x="5195888" y="2690813"/>
            <a:ext cx="601662" cy="400050"/>
          </a:xfrm>
          <a:custGeom>
            <a:avLst/>
            <a:gdLst>
              <a:gd name="T0" fmla="*/ 0 w 188"/>
              <a:gd name="T1" fmla="*/ 0 h 199"/>
              <a:gd name="T2" fmla="*/ 2147483647 w 188"/>
              <a:gd name="T3" fmla="*/ 2147483647 h 199"/>
              <a:gd name="T4" fmla="*/ 2147483647 w 188"/>
              <a:gd name="T5" fmla="*/ 2147483647 h 199"/>
              <a:gd name="T6" fmla="*/ 2147483647 w 188"/>
              <a:gd name="T7" fmla="*/ 2147483647 h 199"/>
              <a:gd name="T8" fmla="*/ 2147483647 w 188"/>
              <a:gd name="T9" fmla="*/ 2147483647 h 199"/>
              <a:gd name="T10" fmla="*/ 2147483647 w 188"/>
              <a:gd name="T11" fmla="*/ 2147483647 h 19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8"/>
              <a:gd name="T19" fmla="*/ 0 h 199"/>
              <a:gd name="T20" fmla="*/ 188 w 188"/>
              <a:gd name="T21" fmla="*/ 199 h 19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8" h="199">
                <a:moveTo>
                  <a:pt x="0" y="0"/>
                </a:moveTo>
                <a:cubicBezTo>
                  <a:pt x="6" y="19"/>
                  <a:pt x="8" y="40"/>
                  <a:pt x="19" y="57"/>
                </a:cubicBezTo>
                <a:cubicBezTo>
                  <a:pt x="25" y="67"/>
                  <a:pt x="39" y="68"/>
                  <a:pt x="47" y="76"/>
                </a:cubicBezTo>
                <a:cubicBezTo>
                  <a:pt x="78" y="107"/>
                  <a:pt x="87" y="145"/>
                  <a:pt x="132" y="161"/>
                </a:cubicBezTo>
                <a:cubicBezTo>
                  <a:pt x="138" y="170"/>
                  <a:pt x="142" y="183"/>
                  <a:pt x="151" y="189"/>
                </a:cubicBezTo>
                <a:cubicBezTo>
                  <a:pt x="162" y="196"/>
                  <a:pt x="188" y="199"/>
                  <a:pt x="188" y="199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a-IR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fa-IR" sz="2400">
                <a:cs typeface="B Titr" panose="00000700000000000000" pitchFamily="2" charset="-78"/>
              </a:rPr>
              <a:t>ویروس هاری خود را به عصب رسانده و از آنجا به بزاق حیوان راه می یابد.</a:t>
            </a:r>
            <a:endParaRPr lang="en-US" sz="240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3107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35188" y="144463"/>
            <a:ext cx="7772400" cy="620712"/>
          </a:xfrm>
        </p:spPr>
        <p:txBody>
          <a:bodyPr>
            <a:normAutofit/>
          </a:bodyPr>
          <a:lstStyle/>
          <a:p>
            <a:pPr algn="ctr" rtl="1" eaLnBrk="1" hangingPunct="1"/>
            <a:r>
              <a:rPr lang="fa-IR" sz="3400" dirty="0">
                <a:solidFill>
                  <a:srgbClr val="002060"/>
                </a:solidFill>
                <a:cs typeface="B Titr" panose="00000700000000000000" pitchFamily="2" charset="-78"/>
              </a:rPr>
              <a:t>راه های سرایت بیماری هاری به انسان(ادامه)</a:t>
            </a:r>
            <a:endParaRPr lang="en-US" sz="3400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461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16523" y="935039"/>
            <a:ext cx="8780585" cy="5589587"/>
          </a:xfrm>
        </p:spPr>
        <p:txBody>
          <a:bodyPr/>
          <a:lstStyle/>
          <a:p>
            <a:pPr algn="just" rtl="1" eaLnBrk="1" hangingPunct="1">
              <a:lnSpc>
                <a:spcPct val="170000"/>
              </a:lnSpc>
              <a:buClr>
                <a:schemeClr val="tx1"/>
              </a:buClr>
              <a:buFont typeface="Wingdings" panose="05000000000000000000" pitchFamily="2" charset="2"/>
              <a:buBlip>
                <a:blip r:embed="rId3"/>
              </a:buBlip>
            </a:pPr>
            <a:r>
              <a:rPr lang="fa-IR" sz="2000" b="1" dirty="0">
                <a:solidFill>
                  <a:schemeClr val="tx2"/>
                </a:solidFill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  <a:t>تنفس: آلودگی از طریق تنفس به ویژه در غارهای محل زندگی خفاش های آلوده ، </a:t>
            </a:r>
          </a:p>
          <a:p>
            <a:pPr algn="just" rtl="1" eaLnBrk="1" hangingPunct="1">
              <a:lnSpc>
                <a:spcPct val="17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  <a:t> جفت: از مادر مبتلا به هاری به جنین  </a:t>
            </a:r>
            <a:endParaRPr lang="en-US" sz="2000" b="1" dirty="0">
              <a:solidFill>
                <a:schemeClr val="tx2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7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  <a:t> وسایل آلوده: ویروس هاری بسیار حساس است و در مقابل نور و خشکی به سرعت از بین </a:t>
            </a:r>
            <a:b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</a:br>
            <a: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  <a:t>می رود ؛ لذا هاری از طریق وسایل آلوده فقط در موارد استثنایی منتقل می شود.</a:t>
            </a:r>
            <a:endParaRPr lang="en-US" sz="2000" b="1" dirty="0">
              <a:solidFill>
                <a:schemeClr val="tx2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70000"/>
              </a:lnSpc>
              <a:buFont typeface="Wingdings" panose="05000000000000000000" pitchFamily="2" charset="2"/>
              <a:buBlip>
                <a:blip r:embed="rId3"/>
              </a:buBlip>
            </a:pPr>
            <a:r>
              <a:rPr lang="fa-IR" sz="2000" b="1" dirty="0">
                <a:solidFill>
                  <a:schemeClr val="tx2"/>
                </a:solidFill>
                <a:cs typeface="B Titr" panose="00000700000000000000" pitchFamily="2" charset="-78"/>
              </a:rPr>
              <a:t> انسان به انسان: </a:t>
            </a:r>
            <a:endParaRPr lang="en-US" sz="2000" b="1" dirty="0">
              <a:solidFill>
                <a:schemeClr val="tx2"/>
              </a:solidFill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fa-IR" sz="1600" b="1" dirty="0">
                <a:solidFill>
                  <a:schemeClr val="tx2"/>
                </a:solidFill>
                <a:cs typeface="B Titr" panose="00000700000000000000" pitchFamily="2" charset="-78"/>
              </a:rPr>
              <a:t> الف) تا به حال موارد معدودی از طریق پیوند اعضا در دنیا گزارش شده است.</a:t>
            </a:r>
          </a:p>
          <a:p>
            <a:pPr algn="just" rtl="1"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fa-IR" sz="1600" b="1" dirty="0">
                <a:solidFill>
                  <a:schemeClr val="tx2"/>
                </a:solidFill>
                <a:cs typeface="B Titr" panose="00000700000000000000" pitchFamily="2" charset="-78"/>
              </a:rPr>
              <a:t> ب)ولی بایستی در مواجهه با بیمار مبتلا به هاری بسیار دقت کرد</a:t>
            </a:r>
            <a:endParaRPr lang="en-US" sz="2000" b="1" dirty="0">
              <a:cs typeface="B Titr" panose="000007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8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6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6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46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6" grpId="0"/>
      <p:bldP spid="34611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290" y="-304816"/>
            <a:ext cx="9372600" cy="1200416"/>
          </a:xfrm>
        </p:spPr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علايم بيماري در حيوان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095" y="1200416"/>
            <a:ext cx="10264478" cy="4986856"/>
          </a:xfrm>
        </p:spPr>
        <p:txBody>
          <a:bodyPr>
            <a:normAutofit fontScale="92500" lnSpcReduction="20000"/>
          </a:bodyPr>
          <a:lstStyle/>
          <a:p>
            <a:pPr algn="just" rtl="1">
              <a:lnSpc>
                <a:spcPct val="200000"/>
              </a:lnSpc>
            </a:pPr>
            <a:r>
              <a:rPr lang="fa-IR" b="1" dirty="0">
                <a:cs typeface="B Titr" panose="00000700000000000000" pitchFamily="2" charset="-78"/>
              </a:rPr>
              <a:t>معمولا 2 تا 3 هفته پس از آلودگی سگ یا گربه علایم در آن ها ظاهر می شود (ولی ممکن است چند ماه هم طول بکشد)</a:t>
            </a:r>
            <a:r>
              <a:rPr lang="ar-SA" b="1" dirty="0">
                <a:cs typeface="B Titr" panose="00000700000000000000" pitchFamily="2" charset="-78"/>
              </a:rPr>
              <a:t> </a:t>
            </a:r>
            <a:endParaRPr lang="fa-IR" b="1" dirty="0">
              <a:cs typeface="B Titr" panose="00000700000000000000" pitchFamily="2" charset="-78"/>
            </a:endParaRPr>
          </a:p>
          <a:p>
            <a:pPr algn="just" rtl="1">
              <a:lnSpc>
                <a:spcPct val="200000"/>
              </a:lnSpc>
            </a:pPr>
            <a:r>
              <a:rPr lang="fa-IR" b="1" dirty="0">
                <a:cs typeface="B Titr" panose="00000700000000000000" pitchFamily="2" charset="-78"/>
              </a:rPr>
              <a:t>گاو و گوسفند نیز به این بیماری مبتلا می شود ولی ممکن است پس از ماه ها علایم در آن ها ظاهر شود</a:t>
            </a:r>
          </a:p>
          <a:p>
            <a:pPr algn="just" rtl="1">
              <a:lnSpc>
                <a:spcPct val="200000"/>
              </a:lnSpc>
            </a:pPr>
            <a:r>
              <a:rPr lang="ar-SA" b="1" dirty="0">
                <a:cs typeface="B Titr" panose="00000700000000000000" pitchFamily="2" charset="-78"/>
              </a:rPr>
              <a:t>مهم­ترين علايم تغيير در رفتار و عادات حيوان مي­باشد، به گونه­اي كه حيوان بيش از اندازه به صاحب خود انس مي گيرد و به گوشه­اي پناه مي­برد و بالاخره در اثر فلج اندامي و دستگاه تنفسي تلف مي شود</a:t>
            </a:r>
            <a:r>
              <a:rPr lang="fa-IR" b="1" dirty="0">
                <a:cs typeface="B Titr" panose="00000700000000000000" pitchFamily="2" charset="-78"/>
              </a:rPr>
              <a:t>.</a:t>
            </a:r>
          </a:p>
          <a:p>
            <a:pPr algn="just" rtl="1">
              <a:lnSpc>
                <a:spcPct val="200000"/>
              </a:lnSpc>
            </a:pPr>
            <a:r>
              <a:rPr lang="ar-SA" b="1" dirty="0">
                <a:cs typeface="B Titr" panose="00000700000000000000" pitchFamily="2" charset="-78"/>
              </a:rPr>
              <a:t>يا در بيشتر مواقع حيوان مضطرب و كم كم به صورت وحشي و درنده درآمده و به هر كس و هر حيوان كه سر راه او باشد حمله مي­كند، كف از دهانش سرازير شده و به علت عدم امكان بلع بر اثر گرسنگي ـ تشنگي و سرانجام بر اثر فلج دستگاه تنفسي ميميرد</a:t>
            </a: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819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750" y="0"/>
            <a:ext cx="22542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Vicious-dog-barking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311.87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9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090" y="2360639"/>
            <a:ext cx="5481464" cy="1200416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علايم بيماري در انسان</a:t>
            </a:r>
            <a:b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</a:br>
            <a:r>
              <a:rPr lang="en-US" b="1" dirty="0">
                <a:cs typeface="B Nazanin" panose="00000400000000000000" pitchFamily="2" charset="-78"/>
                <a:sym typeface="Wingdings 2" panose="05020102010507070707" pitchFamily="18" charset="2"/>
              </a:rPr>
              <a:t></a:t>
            </a:r>
            <a:r>
              <a:rPr lang="en-US" b="1" dirty="0">
                <a:cs typeface="B Nazanin" panose="00000400000000000000" pitchFamily="2" charset="-78"/>
              </a:rPr>
              <a:t> </a:t>
            </a:r>
            <a:br>
              <a:rPr lang="fa-IR" b="1" dirty="0">
                <a:cs typeface="B Nazanin" panose="00000400000000000000" pitchFamily="2" charset="-78"/>
              </a:rPr>
            </a:br>
            <a:r>
              <a:rPr lang="fa-IR" b="1" dirty="0">
                <a:cs typeface="B Nazanin" panose="00000400000000000000" pitchFamily="2" charset="-78"/>
              </a:rPr>
              <a:t>معمولا 2 تا 8 هفته پس از آلودگی در انسان علایم ظاهر می شود (20 تا 60 روز) گاهی کمتر از 5 روز</a:t>
            </a:r>
            <a:br>
              <a:rPr lang="fa-IR" b="1" dirty="0">
                <a:cs typeface="B Nazanin" panose="00000400000000000000" pitchFamily="2" charset="-78"/>
              </a:rPr>
            </a:b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13</a:t>
            </a:fld>
            <a:endParaRPr lang="en-US"/>
          </a:p>
        </p:txBody>
      </p:sp>
      <p:pic>
        <p:nvPicPr>
          <p:cNvPr id="92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50"/>
            <a:ext cx="124142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"/>
            <a:ext cx="594219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20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1481" y="503977"/>
            <a:ext cx="8863343" cy="2793906"/>
          </a:xfrm>
        </p:spPr>
        <p:txBody>
          <a:bodyPr>
            <a:normAutofit fontScale="90000"/>
          </a:bodyPr>
          <a:lstStyle/>
          <a:p>
            <a:pPr algn="ctr" rtl="1">
              <a:lnSpc>
                <a:spcPct val="150000"/>
              </a:lnSpc>
            </a:pPr>
            <a:r>
              <a:rPr lang="ar-SA" sz="6000" b="1" dirty="0">
                <a:cs typeface="B Titr" panose="00000700000000000000" pitchFamily="2" charset="-78"/>
              </a:rPr>
              <a:t>آموزش پیشگیری از حیوان­گزیدگی و هاری به زبان ساده</a:t>
            </a:r>
            <a:r>
              <a:rPr lang="fa-IR" sz="6000" b="1" dirty="0">
                <a:cs typeface="B Titr" panose="00000700000000000000" pitchFamily="2" charset="-78"/>
              </a:rPr>
              <a:t> برای جامعه</a:t>
            </a:r>
            <a:r>
              <a:rPr lang="ar-SA" sz="6000" b="1" dirty="0">
                <a:cs typeface="B Titr" panose="00000700000000000000" pitchFamily="2" charset="-78"/>
              </a:rPr>
              <a:t> </a:t>
            </a:r>
            <a:endParaRPr lang="en-US" sz="6000" dirty="0"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130" y="3724439"/>
            <a:ext cx="7091361" cy="838200"/>
          </a:xfrm>
        </p:spPr>
        <p:txBody>
          <a:bodyPr/>
          <a:lstStyle/>
          <a:p>
            <a:pPr algn="ctr" rtl="1"/>
            <a:endParaRPr lang="en-US" b="1" dirty="0">
              <a:cs typeface="B Nazanin" panose="00000400000000000000" pitchFamily="2" charset="-78"/>
            </a:endParaRPr>
          </a:p>
        </p:txBody>
      </p:sp>
      <p:pic>
        <p:nvPicPr>
          <p:cNvPr id="11" name="A crowd of school children playing and laughing in a park outside_AOS0003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6243.312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0772" y="-66392"/>
            <a:ext cx="9372600" cy="1200416"/>
          </a:xfrm>
        </p:spPr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برای کنترل هاری چه کمکی میتوانم بکنم؟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331" y="1385180"/>
            <a:ext cx="10847482" cy="4329820"/>
          </a:xfrm>
        </p:spPr>
        <p:txBody>
          <a:bodyPr>
            <a:normAutofit/>
          </a:bodyPr>
          <a:lstStyle/>
          <a:p>
            <a:pPr marL="342900" marR="0" lvl="0" indent="-34290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حیوانات خانگی را نزد دامپزشکتان برده تا واکسن های مناسب را تزریق کند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از در معرض تماس قرار گرفتن حیوان خانگیتان با سایر حیوانات جلوگیری کنید. </a:t>
            </a:r>
            <a:endParaRPr lang="fa-IR" b="1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342900" marR="0" lvl="0" indent="-34290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گربه و سگ هایتان را درون منزل نگهدارید و بر سگ­هایتان هنگامی که خارج از منزل هستند نظارت داشته باشید. 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342900" marR="0" lvl="0" indent="-34290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حیوانات خانگی خود را عقیم کنید تا از تولد نوزاد ناخواسته آن ها جلوگیری کنید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غذای حیوان خود را بیرون از منزل قرار ندهید. این کار باعث جذب حیوانات وحشی و ولگرد میشود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34"/>
            <a:ext cx="1813395" cy="141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602" y="5721052"/>
            <a:ext cx="936389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0" y="4150095"/>
            <a:ext cx="974725" cy="695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1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213" y="412595"/>
            <a:ext cx="9372600" cy="5302405"/>
          </a:xfrm>
        </p:spPr>
        <p:txBody>
          <a:bodyPr/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حیوانات وحشی نباید به عنوان حیوان خانگی نگهداری شوند. این کار نه تنها غیرقانونی است بلکه این حیوانات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می توانند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صاحبان خود و سایرین را به هاری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مبتلا کنند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حیوانات وحشی را از فاصله دور مشاهده کنید. حیوان وحشی هار ممکن است رام به نظر آید ولی هرگز به آن نزدیک نشوید. </a:t>
            </a: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کودک خود بیاموزید که “هرگز” به حیوانات ناآشنا نزدیک نشود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، حتی در مواردی که حیوان آرام به نظر میرسد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صورتی که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رفتار غیر معمول در یک حیوان مشاهده کردید 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آن را به ادارت دامپزشکی اطلاع دهید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50000"/>
              </a:lnSpc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اگر در مناطقی هستید که خفاش زیاد است، منزل خود را عایق بندی کنید تا از ورود خفاش به خانه جلوگیری شود</a:t>
            </a:r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8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4263" y="304800"/>
            <a:ext cx="10086550" cy="910683"/>
          </a:xfrm>
        </p:spPr>
        <p:txBody>
          <a:bodyPr>
            <a:normAutofit/>
          </a:bodyPr>
          <a:lstStyle/>
          <a:p>
            <a:pPr algn="ctr" rtl="1"/>
            <a:r>
              <a:rPr lang="ar-SA" sz="2800" dirty="0">
                <a:solidFill>
                  <a:srgbClr val="002060"/>
                </a:solidFill>
                <a:cs typeface="B Titr" panose="00000700000000000000" pitchFamily="2" charset="-78"/>
              </a:rPr>
              <a:t>فرض بگیرید همه سگ‌های خطرناک هستند تا زمانی که خلاف آن ثابت شود. </a:t>
            </a:r>
            <a:endParaRPr lang="en-US" sz="2800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213" y="1951463"/>
            <a:ext cx="9372600" cy="4235809"/>
          </a:xfrm>
        </p:spPr>
        <p:txBody>
          <a:bodyPr/>
          <a:lstStyle/>
          <a:p>
            <a:pPr algn="r" rtl="1"/>
            <a:r>
              <a:rPr lang="fa-IR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از سگ ها دوری کنید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algn="r" rtl="1"/>
            <a:r>
              <a:rPr lang="fa-IR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کودکان آموزش دهید </a:t>
            </a:r>
            <a:r>
              <a:rPr lang="fa-IR" dirty="0" err="1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هرکز</a:t>
            </a:r>
            <a:r>
              <a:rPr lang="fa-IR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به سگ ها نزدیک نشوند.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96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اگر مورد حمله سگ قرار گرفتیم چه کنیم؟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pic>
        <p:nvPicPr>
          <p:cNvPr id="5122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4" y="1408050"/>
            <a:ext cx="3062287" cy="229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258" y="2517945"/>
            <a:ext cx="3252551" cy="243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642" y="3703575"/>
            <a:ext cx="3498928" cy="273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18</a:t>
            </a:fld>
            <a:endParaRPr lang="en-US"/>
          </a:p>
        </p:txBody>
      </p:sp>
      <p:pic>
        <p:nvPicPr>
          <p:cNvPr id="7" name="Vicious-dog-bark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15965" y="628029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اگر مورد حمله سگ قرار گرفتیم چه کنیم؟</a:t>
            </a:r>
            <a:endParaRPr lang="en-US" dirty="0"/>
          </a:p>
        </p:txBody>
      </p:sp>
      <p:pic>
        <p:nvPicPr>
          <p:cNvPr id="6146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186" y="469009"/>
            <a:ext cx="2650632" cy="207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182" y="1728431"/>
            <a:ext cx="2749457" cy="21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82" y="2959947"/>
            <a:ext cx="2549525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3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144" y="3880024"/>
            <a:ext cx="2592955" cy="201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795" y="4842034"/>
            <a:ext cx="2713037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19</a:t>
            </a:fld>
            <a:endParaRPr lang="en-US"/>
          </a:p>
        </p:txBody>
      </p:sp>
      <p:pic>
        <p:nvPicPr>
          <p:cNvPr id="5" name="Dog Bark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65723" y="642619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6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259" y="-165514"/>
            <a:ext cx="9372600" cy="1200416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>
                <a:cs typeface="B Titr" panose="00000700000000000000" pitchFamily="2" charset="-78"/>
              </a:rPr>
              <a:t>نقش آموزش جامعه در پیشگیری از حیوان گزیدگی و هاری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998" y="1318846"/>
            <a:ext cx="9149861" cy="4114800"/>
          </a:xfrm>
        </p:spPr>
        <p:txBody>
          <a:bodyPr/>
          <a:lstStyle/>
          <a:p>
            <a:pPr algn="r" rtl="1"/>
            <a:r>
              <a:rPr lang="fa-IR" dirty="0">
                <a:cs typeface="B Titr" panose="00000700000000000000" pitchFamily="2" charset="-78"/>
              </a:rPr>
              <a:t>مهمترین اقدام جهت پیشگیری از هاری پیشگیری از حیوان گزیدگی است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ارتقا آگاهی جامعه به منظور پیشگیری از حیوان گزیدگی نقش اصلی در پیشگیری از هاری دارد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جامعه باید اهمیت حیوان گزیدگی را بداند</a:t>
            </a:r>
          </a:p>
          <a:p>
            <a:pPr lvl="1" algn="r" rtl="1"/>
            <a:r>
              <a:rPr lang="fa-IR" dirty="0">
                <a:cs typeface="B Titr" panose="00000700000000000000" pitchFamily="2" charset="-78"/>
              </a:rPr>
              <a:t>جراحت محل گزش</a:t>
            </a:r>
          </a:p>
          <a:p>
            <a:pPr lvl="1" algn="r" rtl="1"/>
            <a:r>
              <a:rPr lang="fa-IR" dirty="0">
                <a:cs typeface="B Titr" panose="00000700000000000000" pitchFamily="2" charset="-78"/>
              </a:rPr>
              <a:t>بیماری </a:t>
            </a:r>
            <a:r>
              <a:rPr lang="fa-IR" dirty="0" err="1">
                <a:cs typeface="B Titr" panose="00000700000000000000" pitchFamily="2" charset="-78"/>
              </a:rPr>
              <a:t>هایی</a:t>
            </a:r>
            <a:r>
              <a:rPr lang="fa-IR" dirty="0">
                <a:cs typeface="B Titr" panose="00000700000000000000" pitchFamily="2" charset="-78"/>
              </a:rPr>
              <a:t> که به دنبال گزش منتقل می شود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جامعه باید بداند پیشگیری از گزش چگونه است</a:t>
            </a:r>
          </a:p>
          <a:p>
            <a:pPr lvl="1" algn="r" rtl="1"/>
            <a:r>
              <a:rPr lang="fa-IR" dirty="0">
                <a:cs typeface="B Titr" panose="00000700000000000000" pitchFamily="2" charset="-78"/>
              </a:rPr>
              <a:t>به منظور عدم مواجهه با حیوانات چه اقداماتی انجام دهد</a:t>
            </a:r>
          </a:p>
          <a:p>
            <a:pPr lvl="1" algn="r" rtl="1"/>
            <a:r>
              <a:rPr lang="fa-IR" dirty="0">
                <a:cs typeface="B Titr" panose="00000700000000000000" pitchFamily="2" charset="-78"/>
              </a:rPr>
              <a:t>در صورت مواجهه با حیوانات چه بکند که مورد گزش قرار نگیرد یا شدت گزش کاهش یابد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در صورت گزش چه اقداماتی انجام دهد</a:t>
            </a:r>
          </a:p>
          <a:p>
            <a:pPr algn="r" rtl="1"/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85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4059" y="0"/>
            <a:ext cx="9372600" cy="1200416"/>
          </a:xfrm>
        </p:spPr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اقدامات احتیاطی پیشگیرانه برای حمله سگ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32835" y="1200416"/>
            <a:ext cx="7675138" cy="5657584"/>
          </a:xfrm>
        </p:spPr>
        <p:txBody>
          <a:bodyPr>
            <a:normAutofit/>
          </a:bodyPr>
          <a:lstStyle/>
          <a:p>
            <a:pPr algn="r" rtl="1"/>
            <a:r>
              <a:rPr lang="ar-SA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مراقب علائم هشداردهنده باشید. 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algn="r" rtl="1"/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غریدن، خرخر کردن و نشان دادن دندان‌ها نشانه‌های آشکار تهاجمی بودن سگ است و باید متناسب با آن رفتار کنید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سگ عصبانی ممکن است سفیدی چشمانش را نشان دهد به‌خصوص اگر در حالت عادی دیده نمی‌شود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وقتی نوک گوش‌ها به عقب کشیده می‌شود و در امتداد سر قرار می‌گیرد نشانه روش تهاجم است درصورتی‌که گوش‌های شل و آویزان یا ایستاده معمولاً نشانه بی‌تفاوتی است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اگر سگ نزد شما بیاید درحالی‌که بدنش ریلکس است و بخش میانی بدنش انحنای شیب‌دار دارد، احتمالاً نمی‌خواهد حمله کند. سگی که بدنش سفت، صاف و کشیده است (سر، شانه‌ها و ران‌ها در یک ردیف قرارگرفته‌اند) در حالت تهاجم قرار دارد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rtl="1"/>
            <a:r>
              <a:rPr lang="ar-SA" sz="18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راه رفتن یورتمه‌ای به این معنی است که سگ می‌خواهد بازی کند و شما را بررسی کند. وقتی سگ با سرعت به سمت شما می‌دود ممکن است خطرناک باشد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dirty="0"/>
          </a:p>
        </p:txBody>
      </p:sp>
      <p:pic>
        <p:nvPicPr>
          <p:cNvPr id="7170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665" y="3482790"/>
            <a:ext cx="40005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20</a:t>
            </a:fld>
            <a:endParaRPr lang="en-US"/>
          </a:p>
        </p:txBody>
      </p:sp>
      <p:pic>
        <p:nvPicPr>
          <p:cNvPr id="6" name="Dog Growls-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5288" y="645484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13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>
                <a:solidFill>
                  <a:srgbClr val="002060"/>
                </a:solidFill>
                <a:cs typeface="B Titr" panose="00000700000000000000" pitchFamily="2" charset="-78"/>
              </a:rPr>
              <a:t>هرگز سگ را خشمگین نکنید.</a:t>
            </a:r>
            <a:r>
              <a:rPr lang="ar-SA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بیشتر حمله‌های سگ‌ها به علت عدم بستن یا محدود کردن کافی سگ، تعلیم نامناسب، یا اذیت کردن آن‌ها اتفاق می‌افتد. </a:t>
            </a:r>
            <a:endParaRPr lang="fa-IR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algn="just" rtl="1"/>
            <a:r>
              <a:rPr lang="ar-SA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متأسفانه بسیاری از مواقع صاحبان سگ سهل‌انگاری می‌کنند بنابراین منطقی است که آمادگی داشته باشید</a:t>
            </a:r>
            <a:r>
              <a:rPr lang="fa-IR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 </a:t>
            </a:r>
          </a:p>
          <a:p>
            <a:pPr algn="just" rtl="1"/>
            <a:r>
              <a:rPr lang="ar-SA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هیچ حیوانی را خشمگین نسازید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</a:p>
          <a:p>
            <a:pPr algn="just" rtl="1"/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هرگز سگی را که در حال</a:t>
            </a:r>
            <a:r>
              <a:rPr lang="fa-IR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غذا</a:t>
            </a: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خوردن است یا توله به همراه دارد، تحریک نکنید. سگ‌ها در این شرایط بسیار حساس شده و از خود محافظت می‌کنند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از خندیدن به سگ خودداری کنید. ممکن است چهره دوستانه به او نشان دهید اما یک سگ مهاجم فکر می‌کند دارید دندان‌هایتان را برای مبارزه به او نشان می‌دهید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سگ‌هایی که مدت زیادی به چیزی بسته‌شده‌اند یا زنجیر دارند بیشتر احتمال دارد که تهاجمی رفتار کنند بنابراین به آن‌ها نزدیک نشوید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rt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03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توصیه­ها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19000"/>
            </a:blip>
            <a:srcRect/>
            <a:stretch>
              <a:fillRect/>
            </a:stretch>
          </a:blipFill>
        </p:spPr>
        <p:txBody>
          <a:bodyPr/>
          <a:lstStyle/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چشمان سگ نگاه نکنید به‌ویژه وقتی خیز برداشته است. </a:t>
            </a:r>
            <a:endParaRPr lang="fa-IR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fa-IR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مواجهه با سگ </a:t>
            </a: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کودک بگویید ساکت باشد و آرام بماند و به شما نگاه کند.</a:t>
            </a:r>
            <a:endParaRPr lang="fa-IR" dirty="0">
              <a:latin typeface="Times New Roman" panose="02020603050405020304" pitchFamily="18" charset="0"/>
              <a:ea typeface="Calibri" panose="020F0502020204030204" pitchFamily="34" charset="0"/>
              <a:cs typeface="B Titr" panose="00000700000000000000" pitchFamily="2" charset="-78"/>
            </a:endParaRPr>
          </a:p>
          <a:p>
            <a:pPr marL="0" marR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به کودکان یاد بدهید هرزمانی که با یک سگ خشمگین مواجه شدند، یادشان باشد هرگز از سگ فرار نکنند و جلوی او ندوند بلکه همانند یک درخت باشند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55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توصیه­ها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7775" y="1505216"/>
            <a:ext cx="6772589" cy="4539343"/>
          </a:xfrm>
          <a:blipFill dpi="0" rotWithShape="1">
            <a:blip r:embed="rId2">
              <a:alphaModFix amt="28000"/>
            </a:blip>
            <a:srcRect/>
            <a:stretch>
              <a:fillRect/>
            </a:stretch>
          </a:blipFill>
        </p:spPr>
        <p:txBody>
          <a:bodyPr/>
          <a:lstStyle/>
          <a:p>
            <a:pPr marL="0" marR="0" algn="just" rtl="1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اگر سوار بر دوچرخه هستید، از دوچرخه پیاده شده و آن را بین خود و سگ حائل کنید. به‌این‌ترتیب مانعی برای محافظت از خود ایجاد می‌کنید. اگر سگ تنها پارس نکرده و به شما حمله‌ور شد از دوچرخه به‌عنوان سلاحی برای حمله به سگ استفاده کنید. دوچرخه را از تنه نگه‌دارید و از کرپی (فرمان) و زین بگیرید و تایر دوچرخه را بچرخانید و به سگ ضربه بزنید. سعی کنید دوچرخه را رها نکنید، اگر چنین شود ابزار دفاعی باارزشی را ازدست‌داده‌اید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95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561975"/>
          </a:xfrm>
        </p:spPr>
        <p:txBody>
          <a:bodyPr/>
          <a:lstStyle/>
          <a:p>
            <a:pPr rtl="1" eaLnBrk="1" hangingPunct="1"/>
            <a:r>
              <a:rPr lang="fa-IR" sz="2400">
                <a:solidFill>
                  <a:srgbClr val="FF0000"/>
                </a:solidFill>
                <a:cs typeface="B Titr" panose="00000700000000000000" pitchFamily="2" charset="-78"/>
              </a:rPr>
              <a:t>قوانین نگهداری حیوانات صاحبدار</a:t>
            </a:r>
            <a:endParaRPr lang="en-US" sz="240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5189" y="908050"/>
            <a:ext cx="7921625" cy="5689600"/>
          </a:xfrm>
        </p:spPr>
        <p:txBody>
          <a:bodyPr/>
          <a:lstStyle/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r>
              <a:rPr lang="fa-IR" sz="1800">
                <a:cs typeface="B Titr" panose="00000700000000000000" pitchFamily="2" charset="-78"/>
              </a:rPr>
              <a:t>شناسنامه دار کردن حیوان</a:t>
            </a:r>
          </a:p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r>
              <a:rPr lang="fa-IR" sz="1800">
                <a:cs typeface="B Titr" panose="00000700000000000000" pitchFamily="2" charset="-78"/>
              </a:rPr>
              <a:t>واکسیناسیون حیوان </a:t>
            </a:r>
          </a:p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r>
              <a:rPr lang="fa-IR" sz="1800">
                <a:cs typeface="B Titr" panose="00000700000000000000" pitchFamily="2" charset="-78"/>
              </a:rPr>
              <a:t>قلاده گذاری حیوان </a:t>
            </a:r>
          </a:p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r>
              <a:rPr lang="fa-IR" sz="1800">
                <a:cs typeface="B Titr" panose="00000700000000000000" pitchFamily="2" charset="-78"/>
              </a:rPr>
              <a:t>بستن حیوان</a:t>
            </a:r>
          </a:p>
          <a:p>
            <a:pPr algn="just" rtl="1" eaLnBrk="1" hangingPunct="1">
              <a:lnSpc>
                <a:spcPct val="160000"/>
              </a:lnSpc>
              <a:buFontTx/>
              <a:buNone/>
            </a:pPr>
            <a:r>
              <a:rPr lang="fa-IR" sz="1800">
                <a:cs typeface="B Titr" panose="00000700000000000000" pitchFamily="2" charset="-78"/>
              </a:rPr>
              <a:t>با توجه به وجود مشکلات بهداشتی ناشی از حیوانات </a:t>
            </a:r>
            <a:r>
              <a:rPr lang="fa-IR" sz="1400">
                <a:cs typeface="B Titr" panose="00000700000000000000" pitchFamily="2" charset="-78"/>
              </a:rPr>
              <a:t>(بخصوص سگ و گربه)</a:t>
            </a:r>
            <a:r>
              <a:rPr lang="fa-IR" sz="1800">
                <a:cs typeface="B Titr" panose="00000700000000000000" pitchFamily="2" charset="-78"/>
              </a:rPr>
              <a:t> از جمله بیماریهای هاری، کیست هیداتیک، توکسوپلاسموز ، بیماریهای انگلی روده ای؛ لیشمانیوز جلدی و احشایی  و... و از آنجا که متأسفانه برخی صاحبان  این قبیل حیوانات بدون هیچگونه احساس مسئولیتی ،حیوانات خود را رها  و موجب ضرر و زیان بهداشتی ، جانی ، اقتصادی و ... در اطرافیان به ویژه همسایگان خود می گردند؛ لذا دولت قوانین  688 و   357 مجازات های اسلامی را جهت حمایت از سلامت مردم وضع نموده است .</a:t>
            </a:r>
          </a:p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endParaRPr lang="fa-IR" sz="1800">
              <a:cs typeface="B Titr" panose="00000700000000000000" pitchFamily="2" charset="-78"/>
            </a:endParaRPr>
          </a:p>
          <a:p>
            <a:pPr algn="just" rtl="1" eaLnBrk="1" hangingPunct="1">
              <a:lnSpc>
                <a:spcPct val="160000"/>
              </a:lnSpc>
              <a:buFontTx/>
              <a:buBlip>
                <a:blip r:embed="rId2"/>
              </a:buBlip>
            </a:pPr>
            <a:endParaRPr lang="fa-IR" sz="1800">
              <a:cs typeface="B Titr" panose="00000700000000000000" pitchFamily="2" charset="-78"/>
            </a:endParaRPr>
          </a:p>
        </p:txBody>
      </p:sp>
      <p:pic>
        <p:nvPicPr>
          <p:cNvPr id="407558" name="Picture 6" descr="HUS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1125538"/>
            <a:ext cx="2947988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39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اقدامات لازم جهت فرد </a:t>
            </a:r>
            <a:r>
              <a:rPr lang="fa-IR" dirty="0" err="1">
                <a:solidFill>
                  <a:srgbClr val="002060"/>
                </a:solidFill>
                <a:cs typeface="B Titr" panose="00000700000000000000" pitchFamily="2" charset="-78"/>
              </a:rPr>
              <a:t>حيوان</a:t>
            </a:r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fa-IR" dirty="0" err="1">
                <a:solidFill>
                  <a:srgbClr val="002060"/>
                </a:solidFill>
                <a:cs typeface="B Titr" panose="00000700000000000000" pitchFamily="2" charset="-78"/>
              </a:rPr>
              <a:t>گزيده</a:t>
            </a:r>
            <a:b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</a:br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مراجعه فوری به خانه بهداشت یا مراکز جامع سلامت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pic>
        <p:nvPicPr>
          <p:cNvPr id="1024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18288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25</a:t>
            </a:fld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12" y="1881189"/>
            <a:ext cx="11786717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82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98118" y="726831"/>
            <a:ext cx="6400801" cy="3576677"/>
          </a:xfrm>
        </p:spPr>
        <p:txBody>
          <a:bodyPr>
            <a:noAutofit/>
          </a:bodyPr>
          <a:lstStyle/>
          <a:p>
            <a:pPr marL="342900" indent="-342900" algn="r" rtl="1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ar-S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تذكر مهم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: </a:t>
            </a:r>
            <a:br>
              <a:rPr lang="fa-IR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</a:br>
            <a:r>
              <a:rPr lang="fa-IR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- </a:t>
            </a:r>
            <a:r>
              <a:rPr lang="ar-SA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كليه موارد حيوان گزيدگي چه اهلي و چه وحشي را بايد هار تلقي نمود و</a:t>
            </a:r>
            <a:r>
              <a:rPr lang="fa-IR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بلافاصله به نزدیکترین مرکز جامع سلامت مراجعه کرد.</a:t>
            </a:r>
            <a:br>
              <a:rPr lang="fa-IR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</a:br>
            <a:r>
              <a:rPr lang="fa-IR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- تاخیر در مراجعه موجب ابتلا به بیماری کشنده هاری می گردد</a:t>
            </a:r>
            <a:br>
              <a:rPr lang="fa-IR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</a:br>
            <a:r>
              <a:rPr lang="fa-IR" sz="20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حتی در صورت وجود سابقه واکسیناسیون در سگ یا گربه شما در - - صورت گزش توسط آن ها بلافاصله به مراکز خدمات جامع سلامت مراجعه کنید</a:t>
            </a:r>
            <a:endParaRPr lang="en-US" sz="1800" dirty="0"/>
          </a:p>
        </p:txBody>
      </p:sp>
      <p:pic>
        <p:nvPicPr>
          <p:cNvPr id="2050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940293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75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واكسن هاري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  <a:tabLst>
                <a:tab pos="182880" algn="r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واكسن هاري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صورت داخل میان پوستی 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3 نوبت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یا 4 نوبت 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به صورت عضلاني و در عضله دلتوئيد  تلقيح نمود.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  <a:tabLst>
                <a:tab pos="182880" algn="r"/>
              </a:tabLst>
            </a:pP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اطفال كمتر از </a:t>
            </a: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۲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سال واكسن </a:t>
            </a:r>
            <a:r>
              <a:rPr lang="ar-SA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ناحيه فوقاني و جانبي ران تزريق مي­شود</a:t>
            </a:r>
            <a:r>
              <a:rPr lang="ar-SA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  <a:tabLst>
                <a:tab pos="182880" algn="r"/>
              </a:tabLst>
            </a:pPr>
            <a:r>
              <a:rPr lang="ar-S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هرگز نبايستي واكسن را در عضله سرين تلقيح كرد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rtl="1"/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 </a:t>
            </a:r>
            <a:r>
              <a:rPr lang="fa-IR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با هماهنگی با مرکز بهداشت بایستی حیوان را به شبکه دامپزشکی معرفی کرد </a:t>
            </a:r>
          </a:p>
          <a:p>
            <a:pPr algn="just" rtl="1"/>
            <a:r>
              <a:rPr lang="fa-IR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صورت مشاهده علایم غیر طبیعی </a:t>
            </a:r>
            <a:r>
              <a:rPr lang="fa-IR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دردام</a:t>
            </a:r>
            <a:r>
              <a:rPr lang="fa-IR" sz="1600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 ها، سگ ها و گربه ها، با هماهنگی  خانه بهداشت یا مرکز خدمات جامع سلامت به شبکه دامپزشکی اطلاع دهید.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91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0182" y="1279500"/>
            <a:ext cx="9372600" cy="1200416"/>
          </a:xfrm>
        </p:spPr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سرم ضد هاري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213" y="3270738"/>
            <a:ext cx="9372600" cy="2444262"/>
          </a:xfrm>
        </p:spPr>
        <p:txBody>
          <a:bodyPr>
            <a:normAutofit/>
          </a:bodyPr>
          <a:lstStyle/>
          <a:p>
            <a:pPr marL="0" marR="0" indent="0" algn="just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a-IR" b="1" dirty="0">
                <a:latin typeface="Times New Roman" panose="02020603050405020304" pitchFamily="18" charset="0"/>
                <a:ea typeface="Calibri" panose="020F0502020204030204" pitchFamily="34" charset="0"/>
                <a:cs typeface="B Titr" panose="00000700000000000000" pitchFamily="2" charset="-78"/>
              </a:rPr>
              <a:t>در صورت لزوم سرم ضد هاری در اطراف و داخل ضایعه تزریق می شود.</a:t>
            </a:r>
            <a:endParaRPr lang="en-US" dirty="0"/>
          </a:p>
        </p:txBody>
      </p:sp>
      <p:pic>
        <p:nvPicPr>
          <p:cNvPr id="1026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" y="6350"/>
            <a:ext cx="4733724" cy="300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54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981200" y="333376"/>
            <a:ext cx="8229600" cy="6119813"/>
          </a:xfrm>
        </p:spPr>
        <p:txBody>
          <a:bodyPr>
            <a:normAutofit/>
          </a:bodyPr>
          <a:lstStyle/>
          <a:p>
            <a:pPr algn="just" rtl="1" eaLnBrk="1" hangingPunct="1">
              <a:lnSpc>
                <a:spcPct val="200000"/>
              </a:lnSpc>
              <a:buFontTx/>
              <a:buBlip>
                <a:blip r:embed="rId2"/>
              </a:buBlip>
            </a:pPr>
            <a:r>
              <a:rPr lang="fa-IR" sz="1800" dirty="0">
                <a:cs typeface="B Titr" panose="00000700000000000000" pitchFamily="2" charset="-78"/>
              </a:rPr>
              <a:t>موش خرما نیز موجب انتقال هاری می شود</a:t>
            </a:r>
          </a:p>
          <a:p>
            <a:pPr algn="just" rtl="1" eaLnBrk="1" hangingPunct="1">
              <a:lnSpc>
                <a:spcPct val="200000"/>
              </a:lnSpc>
              <a:buFontTx/>
              <a:buBlip>
                <a:blip r:embed="rId2"/>
              </a:buBlip>
            </a:pPr>
            <a:r>
              <a:rPr lang="fa-IR" sz="1800" dirty="0">
                <a:cs typeface="B Titr" panose="00000700000000000000" pitchFamily="2" charset="-78"/>
              </a:rPr>
              <a:t>درباره آسیب دیدگان گاز گرفته توسط </a:t>
            </a:r>
            <a:r>
              <a:rPr lang="fa-IR" sz="1800" dirty="0">
                <a:solidFill>
                  <a:srgbClr val="FF0000"/>
                </a:solidFill>
                <a:cs typeface="B Titr" panose="00000700000000000000" pitchFamily="2" charset="-78"/>
              </a:rPr>
              <a:t>موش خرما</a:t>
            </a:r>
            <a:r>
              <a:rPr lang="fa-IR" sz="1800" dirty="0">
                <a:cs typeface="B Titr" panose="00000700000000000000" pitchFamily="2" charset="-78"/>
              </a:rPr>
              <a:t> و </a:t>
            </a:r>
            <a:r>
              <a:rPr lang="fa-IR" sz="1800" dirty="0">
                <a:solidFill>
                  <a:srgbClr val="FF0000"/>
                </a:solidFill>
                <a:cs typeface="B Titr" panose="00000700000000000000" pitchFamily="2" charset="-78"/>
              </a:rPr>
              <a:t>راسو </a:t>
            </a:r>
            <a:r>
              <a:rPr lang="fa-IR" sz="1800" dirty="0">
                <a:cs typeface="B Titr" panose="00000700000000000000" pitchFamily="2" charset="-78"/>
              </a:rPr>
              <a:t>درمان پیشگیری ضروری است</a:t>
            </a:r>
          </a:p>
          <a:p>
            <a:pPr algn="just" rtl="1" eaLnBrk="1" hangingPunct="1">
              <a:lnSpc>
                <a:spcPct val="200000"/>
              </a:lnSpc>
              <a:buFontTx/>
              <a:buNone/>
            </a:pPr>
            <a:r>
              <a:rPr lang="fa-IR" sz="1800" dirty="0">
                <a:solidFill>
                  <a:srgbClr val="FF0000"/>
                </a:solidFill>
                <a:cs typeface="B Titr" panose="00000700000000000000" pitchFamily="2" charset="-78"/>
              </a:rPr>
              <a:t>نکته :</a:t>
            </a:r>
            <a:r>
              <a:rPr lang="fa-IR" sz="1800" dirty="0">
                <a:cs typeface="B Titr" panose="00000700000000000000" pitchFamily="2" charset="-78"/>
              </a:rPr>
              <a:t> از آنجا که بسیاری از مردم در تشخیص حیوانات دچار اشتباه می شوند و اساساً انواع موشها را نمی شناسند و یا در گویش های مختلف نام حیوانات، متفاوت می باشد لازم است از افراد حیوان گزیده که مُدعی اند توسط یکی از این حیوانات آسیب دیده اند مشخصات حیوان مهاجم سؤال و در صورت عدم اطمینان از نوع حیوان </a:t>
            </a:r>
            <a:r>
              <a:rPr lang="fa-IR" sz="1400" dirty="0">
                <a:cs typeface="B Titr" panose="00000700000000000000" pitchFamily="2" charset="-78"/>
              </a:rPr>
              <a:t>(موش خانگی، صحرایی،خرگوش با موش خرما، راسو و ...)،</a:t>
            </a:r>
            <a:r>
              <a:rPr lang="fa-IR" sz="1800" dirty="0">
                <a:cs typeface="B Titr" panose="00000700000000000000" pitchFamily="2" charset="-78"/>
              </a:rPr>
              <a:t> فوراً نسبت به </a:t>
            </a:r>
            <a:br>
              <a:rPr lang="fa-IR" sz="1800" dirty="0">
                <a:cs typeface="B Titr" panose="00000700000000000000" pitchFamily="2" charset="-78"/>
              </a:rPr>
            </a:br>
            <a:r>
              <a:rPr lang="fa-IR" sz="1800" dirty="0">
                <a:cs typeface="B Titr" panose="00000700000000000000" pitchFamily="2" charset="-78"/>
              </a:rPr>
              <a:t>درمان پیشگیری اقدامات لازم انجام پذیرد.</a:t>
            </a:r>
            <a:endParaRPr lang="en-US" sz="1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705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7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7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7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7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7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7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مهمترین بیماری که توسط گزش منتقل می شود هاری است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در واقع، هاری یک </a:t>
            </a:r>
            <a:r>
              <a:rPr lang="fa-IR" dirty="0">
                <a:solidFill>
                  <a:schemeClr val="accent2"/>
                </a:solidFill>
                <a:cs typeface="B Titr" panose="00000700000000000000" pitchFamily="2" charset="-78"/>
              </a:rPr>
              <a:t>عفونت حاد سیستم عصبی مرکزی </a:t>
            </a:r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است که همیشه کُشنده است  </a:t>
            </a:r>
            <a:br>
              <a:rPr lang="en-US" dirty="0">
                <a:solidFill>
                  <a:srgbClr val="002060"/>
                </a:solidFill>
                <a:cs typeface="B Titr" panose="00000700000000000000" pitchFamily="2" charset="-78"/>
              </a:rPr>
            </a:br>
            <a:r>
              <a:rPr lang="en-US" dirty="0">
                <a:solidFill>
                  <a:srgbClr val="002060"/>
                </a:solidFill>
                <a:cs typeface="B Titr" panose="00000700000000000000" pitchFamily="2" charset="-78"/>
              </a:rPr>
              <a:t>. </a:t>
            </a:r>
            <a:b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</a:br>
            <a:r>
              <a:rPr lang="ar-SA" b="1" dirty="0">
                <a:cs typeface="B Nazanin" panose="00000400000000000000" pitchFamily="2" charset="-78"/>
              </a:rPr>
              <a:t>كه مخصوص گوشتخواران اهلي و وحشي</a:t>
            </a:r>
            <a:r>
              <a:rPr lang="fa-IR" b="1" dirty="0">
                <a:cs typeface="B Nazanin" panose="00000400000000000000" pitchFamily="2" charset="-78"/>
              </a:rPr>
              <a:t>،</a:t>
            </a:r>
            <a:r>
              <a:rPr lang="ar-SA" b="1" dirty="0">
                <a:cs typeface="B Nazanin" panose="00000400000000000000" pitchFamily="2" charset="-78"/>
              </a:rPr>
              <a:t> می­باشد؛</a:t>
            </a:r>
            <a:endParaRPr lang="en-US" dirty="0">
              <a:cs typeface="B Nazanin" panose="00000400000000000000" pitchFamily="2" charset="-78"/>
            </a:endParaRPr>
          </a:p>
          <a:p>
            <a:pPr algn="just" rtl="1"/>
            <a:r>
              <a:rPr lang="ar-SA" b="1" dirty="0">
                <a:cs typeface="B Nazanin" panose="00000400000000000000" pitchFamily="2" charset="-78"/>
              </a:rPr>
              <a:t>انسان و ساير حيوانات خونگرم پستاندار به طور تصادفي و غالباً از طريق گزش به آن مبتلا مي شوند</a:t>
            </a:r>
            <a:r>
              <a:rPr lang="fa-IR" b="1" dirty="0">
                <a:cs typeface="B Nazanin" panose="00000400000000000000" pitchFamily="2" charset="-78"/>
              </a:rPr>
              <a:t>.</a:t>
            </a: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793" y="3479951"/>
            <a:ext cx="4265371" cy="3409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471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Untitle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6"/>
          <p:cNvSpPr txBox="1">
            <a:spLocks noChangeArrowheads="1"/>
          </p:cNvSpPr>
          <p:nvPr/>
        </p:nvSpPr>
        <p:spPr bwMode="auto">
          <a:xfrm>
            <a:off x="5808663" y="260351"/>
            <a:ext cx="460851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fa-IR" sz="4800" b="1">
                <a:solidFill>
                  <a:schemeClr val="bg1"/>
                </a:solidFill>
                <a:cs typeface="B Kamran" panose="00000400000000000000" pitchFamily="2" charset="-78"/>
              </a:rPr>
              <a:t>ابتلا به هاری = مرگ حتمی</a:t>
            </a:r>
            <a:endParaRPr lang="en-US" sz="4800" b="1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44036" name="Text Box 7"/>
          <p:cNvSpPr txBox="1">
            <a:spLocks noChangeArrowheads="1"/>
          </p:cNvSpPr>
          <p:nvPr/>
        </p:nvSpPr>
        <p:spPr bwMode="auto">
          <a:xfrm>
            <a:off x="1646238" y="1239838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fa-IR" sz="3600" b="1">
                <a:solidFill>
                  <a:schemeClr val="bg1"/>
                </a:solidFill>
                <a:cs typeface="B Kamran" panose="00000400000000000000" pitchFamily="2" charset="-78"/>
              </a:rPr>
              <a:t>ابتلا به هاری = مرگ حتمی</a:t>
            </a:r>
            <a:endParaRPr lang="en-US" sz="3600" b="1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44037" name="Text Box 8"/>
          <p:cNvSpPr txBox="1">
            <a:spLocks noChangeArrowheads="1"/>
          </p:cNvSpPr>
          <p:nvPr/>
        </p:nvSpPr>
        <p:spPr bwMode="auto">
          <a:xfrm>
            <a:off x="6096001" y="876301"/>
            <a:ext cx="460851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fa-IR" sz="4800" b="1">
                <a:solidFill>
                  <a:schemeClr val="bg1"/>
                </a:solidFill>
                <a:cs typeface="B Kamran" panose="00000400000000000000" pitchFamily="2" charset="-78"/>
              </a:rPr>
              <a:t>ابتلا به هاری = مرگ حتمی</a:t>
            </a:r>
            <a:endParaRPr lang="en-US" sz="4800" b="1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44038" name="Text Box 9"/>
          <p:cNvSpPr txBox="1">
            <a:spLocks noChangeArrowheads="1"/>
          </p:cNvSpPr>
          <p:nvPr/>
        </p:nvSpPr>
        <p:spPr bwMode="auto">
          <a:xfrm>
            <a:off x="1403350" y="1700213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fa-IR" sz="3600" b="1">
                <a:solidFill>
                  <a:schemeClr val="bg1"/>
                </a:solidFill>
                <a:cs typeface="B Kamran" panose="00000400000000000000" pitchFamily="2" charset="-78"/>
              </a:rPr>
              <a:t>ابتلا به هاری = مرگ حتمی</a:t>
            </a:r>
            <a:endParaRPr lang="en-US" sz="3600" b="1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1860550" y="777875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fa-IR" sz="3600" b="1">
                <a:solidFill>
                  <a:schemeClr val="bg1"/>
                </a:solidFill>
                <a:cs typeface="B Kamran" panose="00000400000000000000" pitchFamily="2" charset="-78"/>
              </a:rPr>
              <a:t>ابتلا به هاری = مرگ حتمی</a:t>
            </a:r>
            <a:endParaRPr lang="en-US" sz="3600" b="1">
              <a:solidFill>
                <a:schemeClr val="bg1"/>
              </a:solidFill>
              <a:cs typeface="B Kamr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621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 descr="heivanat1"/>
          <p:cNvSpPr>
            <a:spLocks noChangeArrowheads="1"/>
          </p:cNvSpPr>
          <p:nvPr/>
        </p:nvSpPr>
        <p:spPr bwMode="auto">
          <a:xfrm>
            <a:off x="0" y="0"/>
            <a:ext cx="12470004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fa-IR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8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892" y="144027"/>
            <a:ext cx="9372600" cy="1200416"/>
          </a:xfrm>
        </p:spPr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تاریخچه بیماری هاری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5892" y="1590152"/>
            <a:ext cx="9372600" cy="4114800"/>
          </a:xfrm>
        </p:spPr>
        <p:txBody>
          <a:bodyPr>
            <a:normAutofit/>
          </a:bodyPr>
          <a:lstStyle/>
          <a:p>
            <a:pPr algn="just" rtl="1">
              <a:lnSpc>
                <a:spcPct val="190000"/>
              </a:lnSpc>
            </a:pPr>
            <a:r>
              <a:rPr lang="fa-IR" b="1" dirty="0">
                <a:cs typeface="B Nazanin" panose="00000400000000000000" pitchFamily="2" charset="-78"/>
              </a:rPr>
              <a:t>بیماری هاری است که از هزاران سال قبل شناخته شده است </a:t>
            </a:r>
          </a:p>
          <a:p>
            <a:pPr algn="just" rtl="1">
              <a:lnSpc>
                <a:spcPct val="190000"/>
              </a:lnSpc>
            </a:pPr>
            <a:r>
              <a:rPr lang="ar-SA" b="1" dirty="0">
                <a:cs typeface="B Nazanin" panose="00000400000000000000" pitchFamily="2" charset="-78"/>
              </a:rPr>
              <a:t>بوعلی سینا دانشمند نامدار ایرانی بیماری را با عنوان ترس از آب معرفی کرده است</a:t>
            </a:r>
            <a:r>
              <a:rPr lang="en-US" b="1" dirty="0">
                <a:cs typeface="B Nazanin" panose="00000400000000000000" pitchFamily="2" charset="-78"/>
              </a:rPr>
              <a:t> .</a:t>
            </a:r>
            <a:endParaRPr lang="fa-IR" b="1" dirty="0">
              <a:cs typeface="B Nazanin" panose="00000400000000000000" pitchFamily="2" charset="-78"/>
            </a:endParaRPr>
          </a:p>
          <a:p>
            <a:pPr algn="just" rtl="1">
              <a:lnSpc>
                <a:spcPct val="190000"/>
              </a:lnSpc>
            </a:pPr>
            <a:r>
              <a:rPr lang="fa-IR" b="1" dirty="0">
                <a:cs typeface="B Nazanin" panose="00000400000000000000" pitchFamily="2" charset="-78"/>
              </a:rPr>
              <a:t>در سال 1812 لوئی پاستور نشان داد که هاری یک عفونت مغز و نخاع (اعصاب مرکزی) است .</a:t>
            </a:r>
            <a:endParaRPr lang="en-US" b="1" dirty="0">
              <a:cs typeface="B Nazanin" panose="00000400000000000000" pitchFamily="2" charset="-78"/>
            </a:endParaRPr>
          </a:p>
          <a:p>
            <a:endParaRPr lang="en-US" b="1" dirty="0"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51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6151" y="0"/>
            <a:ext cx="9372600" cy="1200416"/>
          </a:xfrm>
        </p:spPr>
        <p:txBody>
          <a:bodyPr>
            <a:normAutofit/>
          </a:bodyPr>
          <a:lstStyle/>
          <a:p>
            <a:pPr algn="ctr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اهمیت بیماری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1231" y="1200416"/>
            <a:ext cx="9939582" cy="4514584"/>
          </a:xfrm>
        </p:spPr>
        <p:txBody>
          <a:bodyPr/>
          <a:lstStyle/>
          <a:p>
            <a:pPr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ميزان كشندگي بالا (صددرصد)</a:t>
            </a:r>
            <a:r>
              <a:rPr lang="fa-IR" b="1" dirty="0">
                <a:cs typeface="B Titr" panose="00000700000000000000" pitchFamily="2" charset="-78"/>
              </a:rPr>
              <a:t>: </a:t>
            </a:r>
            <a:r>
              <a:rPr lang="ar-SA" b="1" dirty="0">
                <a:cs typeface="B Titr" panose="00000700000000000000" pitchFamily="2" charset="-78"/>
              </a:rPr>
              <a:t>پس از ظهور علايم بيماري چه در انسان و چه در حيوان درمان پذير نبوده و بيمار محكوم به مرگ مي باشد</a:t>
            </a:r>
            <a:r>
              <a:rPr lang="fa-IR" b="1" dirty="0">
                <a:cs typeface="B Titr" panose="00000700000000000000" pitchFamily="2" charset="-78"/>
              </a:rPr>
              <a:t>.</a:t>
            </a:r>
            <a:r>
              <a:rPr lang="en-US" b="1" dirty="0">
                <a:cs typeface="B Titr" panose="00000700000000000000" pitchFamily="2" charset="-78"/>
              </a:rPr>
              <a:t> 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افزايش روند موارد حيوان گزيدگي انساني </a:t>
            </a:r>
            <a:r>
              <a:rPr lang="ar-SA" b="1" dirty="0">
                <a:solidFill>
                  <a:srgbClr val="FF0000"/>
                </a:solidFill>
                <a:cs typeface="B Titr" panose="00000700000000000000" pitchFamily="2" charset="-78"/>
              </a:rPr>
              <a:t>به ویژه در ایران </a:t>
            </a:r>
            <a:r>
              <a:rPr lang="ar-SA" b="1" dirty="0">
                <a:cs typeface="B Titr" panose="00000700000000000000" pitchFamily="2" charset="-78"/>
              </a:rPr>
              <a:t>كه به ناچار سالانه </a:t>
            </a:r>
            <a:r>
              <a:rPr lang="ar-SA" b="1" dirty="0">
                <a:solidFill>
                  <a:srgbClr val="FF0000"/>
                </a:solidFill>
                <a:cs typeface="B Titr" panose="00000700000000000000" pitchFamily="2" charset="-78"/>
              </a:rPr>
              <a:t>مبالغ زيادي </a:t>
            </a:r>
            <a:r>
              <a:rPr lang="ar-SA" b="1" dirty="0">
                <a:cs typeface="B Titr" panose="00000700000000000000" pitchFamily="2" charset="-78"/>
              </a:rPr>
              <a:t>صرف خريد سرم و واكسن ضد هاري جهت درمان و پيشگيري مي گردد</a:t>
            </a:r>
            <a:r>
              <a:rPr lang="en-US" b="1" dirty="0">
                <a:cs typeface="B Titr" panose="00000700000000000000" pitchFamily="2" charset="-78"/>
              </a:rPr>
              <a:t>.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en-US" b="1" dirty="0">
                <a:cs typeface="B Titr" panose="00000700000000000000" pitchFamily="2" charset="-78"/>
              </a:rPr>
              <a:t> </a:t>
            </a:r>
            <a:r>
              <a:rPr lang="ar-SA" b="1" dirty="0">
                <a:cs typeface="B Titr" panose="00000700000000000000" pitchFamily="2" charset="-78"/>
              </a:rPr>
              <a:t>تلفات </a:t>
            </a:r>
            <a:r>
              <a:rPr lang="fa-IR" b="1" dirty="0">
                <a:cs typeface="B Titr" panose="00000700000000000000" pitchFamily="2" charset="-78"/>
              </a:rPr>
              <a:t>دام ها </a:t>
            </a:r>
            <a:r>
              <a:rPr lang="ar-SA" b="1" dirty="0">
                <a:cs typeface="B Titr" panose="00000700000000000000" pitchFamily="2" charset="-78"/>
              </a:rPr>
              <a:t>و خسارات اقتصادي زياد</a:t>
            </a:r>
            <a:r>
              <a:rPr lang="fa-IR" b="1" dirty="0">
                <a:cs typeface="B Titr" panose="00000700000000000000" pitchFamily="2" charset="-78"/>
              </a:rPr>
              <a:t> به دلیل آن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en-US" b="1" dirty="0">
                <a:cs typeface="B Titr" panose="00000700000000000000" pitchFamily="2" charset="-78"/>
              </a:rPr>
              <a:t> </a:t>
            </a:r>
            <a:r>
              <a:rPr lang="ar-SA" b="1" dirty="0">
                <a:cs typeface="B Titr" panose="00000700000000000000" pitchFamily="2" charset="-78"/>
              </a:rPr>
              <a:t>و </a:t>
            </a:r>
            <a:r>
              <a:rPr lang="fa-IR" b="1" dirty="0">
                <a:cs typeface="B Titr" panose="00000700000000000000" pitchFamily="2" charset="-78"/>
              </a:rPr>
              <a:t>...</a:t>
            </a: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758" y="3985969"/>
            <a:ext cx="2921298" cy="2872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2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عامل بيماري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lnSpc>
                <a:spcPct val="200000"/>
              </a:lnSpc>
            </a:pPr>
            <a:r>
              <a:rPr lang="ar-SA" b="1" dirty="0">
                <a:cs typeface="B Titr" panose="00000700000000000000" pitchFamily="2" charset="-78"/>
              </a:rPr>
              <a:t>ويروسي است </a:t>
            </a:r>
            <a:r>
              <a:rPr lang="fa-IR" b="1" dirty="0">
                <a:cs typeface="B Titr" panose="00000700000000000000" pitchFamily="2" charset="-78"/>
              </a:rPr>
              <a:t>که</a:t>
            </a:r>
            <a:r>
              <a:rPr lang="ar-SA" b="1" dirty="0">
                <a:cs typeface="B Titr" panose="00000700000000000000" pitchFamily="2" charset="-78"/>
              </a:rPr>
              <a:t> تمايل به سيستم عصبي دارد </a:t>
            </a:r>
            <a:endParaRPr lang="fa-IR" b="1" dirty="0">
              <a:cs typeface="B Titr" panose="00000700000000000000" pitchFamily="2" charset="-78"/>
            </a:endParaRPr>
          </a:p>
          <a:p>
            <a:pPr algn="just" rtl="1">
              <a:lnSpc>
                <a:spcPct val="200000"/>
              </a:lnSpc>
            </a:pPr>
            <a:r>
              <a:rPr lang="ar-SA" b="1" dirty="0">
                <a:cs typeface="B Titr" panose="00000700000000000000" pitchFamily="2" charset="-78"/>
              </a:rPr>
              <a:t>ويروس هاري در حرارت ۵۰ درجه سانتي گراد در مدت ۱۵ دقيقه و در حرارت ۶۰ درجه در مدت ۳۵ ثانيه و در حرارت ۱۰۰ درجه سانتي گراد در مدت چند ثانيه از بين مي رود</a:t>
            </a:r>
            <a:r>
              <a:rPr lang="fa-IR" b="1" dirty="0">
                <a:cs typeface="B Titr" panose="00000700000000000000" pitchFamily="2" charset="-78"/>
              </a:rPr>
              <a:t>.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200000"/>
              </a:lnSpc>
            </a:pP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بنابراين براي ضدعفوني وسايل آلوده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می توانید 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چند دقيقه آنها را بجوشانيد و يا از فنل و الكل استفاده نماييد</a:t>
            </a:r>
            <a:endParaRPr lang="en-US" dirty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pic>
        <p:nvPicPr>
          <p:cNvPr id="512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73"/>
            <a:ext cx="2016544" cy="174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69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117135"/>
            <a:ext cx="9372600" cy="917767"/>
          </a:xfrm>
        </p:spPr>
        <p:txBody>
          <a:bodyPr/>
          <a:lstStyle/>
          <a:p>
            <a:pPr algn="ctr" rtl="1"/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راههاي </a:t>
            </a:r>
            <a:r>
              <a:rPr lang="fa-IR" dirty="0" err="1">
                <a:solidFill>
                  <a:srgbClr val="002060"/>
                </a:solidFill>
                <a:cs typeface="B Titr" panose="00000700000000000000" pitchFamily="2" charset="-78"/>
              </a:rPr>
              <a:t>سرايت</a:t>
            </a:r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fa-IR" dirty="0" err="1">
                <a:solidFill>
                  <a:srgbClr val="002060"/>
                </a:solidFill>
                <a:cs typeface="B Titr" panose="00000700000000000000" pitchFamily="2" charset="-78"/>
              </a:rPr>
              <a:t>بيماري</a:t>
            </a:r>
            <a:r>
              <a:rPr lang="fa-IR" dirty="0">
                <a:solidFill>
                  <a:srgbClr val="002060"/>
                </a:solidFill>
                <a:cs typeface="B Titr" panose="00000700000000000000" pitchFamily="2" charset="-78"/>
              </a:rPr>
              <a:t> هاری</a:t>
            </a:r>
            <a:endParaRPr lang="en-US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213" y="1154724"/>
            <a:ext cx="9372600" cy="4114800"/>
          </a:xfrm>
        </p:spPr>
        <p:txBody>
          <a:bodyPr>
            <a:normAutofit lnSpcReduction="10000"/>
          </a:bodyPr>
          <a:lstStyle/>
          <a:p>
            <a:pPr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اصلي­ترين راه سرايت بيماري از طريق گازگرفتن حيوانات مي­باشد. </a:t>
            </a:r>
            <a:endParaRPr lang="fa-IR" b="1" dirty="0">
              <a:cs typeface="B Titr" panose="00000700000000000000" pitchFamily="2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در مورد گربه و گربه سانان از طريق پنجه كشيدن انتقال بيماري صورت مي گيرد</a:t>
            </a:r>
            <a:r>
              <a:rPr lang="fa-IR" b="1" dirty="0">
                <a:cs typeface="B Titr" panose="00000700000000000000" pitchFamily="2" charset="-78"/>
              </a:rPr>
              <a:t>.</a:t>
            </a:r>
            <a:r>
              <a:rPr lang="en-US" b="1" dirty="0">
                <a:cs typeface="B Titr" panose="00000700000000000000" pitchFamily="2" charset="-78"/>
              </a:rPr>
              <a:t> 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راه پوست: بيماري هاري از راه پوست سالم قابل سرايت نيست، ولي اگر كوچكترين خراش يا زخمي در پوست وجود داشته باشد قابل سرايت مي باشد</a:t>
            </a:r>
            <a:r>
              <a:rPr lang="en-US" b="1" dirty="0">
                <a:cs typeface="B Titr" panose="00000700000000000000" pitchFamily="2" charset="-78"/>
              </a:rPr>
              <a:t>. 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en-US" b="1" dirty="0">
                <a:cs typeface="B Titr" panose="00000700000000000000" pitchFamily="2" charset="-78"/>
              </a:rPr>
              <a:t> </a:t>
            </a:r>
            <a:r>
              <a:rPr lang="ar-SA" b="1" dirty="0">
                <a:cs typeface="B Titr" panose="00000700000000000000" pitchFamily="2" charset="-78"/>
              </a:rPr>
              <a:t>راه مخاط­ها</a:t>
            </a:r>
            <a:r>
              <a:rPr lang="fa-IR" b="1" dirty="0">
                <a:cs typeface="B Titr" panose="00000700000000000000" pitchFamily="2" charset="-78"/>
              </a:rPr>
              <a:t>: </a:t>
            </a:r>
            <a:r>
              <a:rPr lang="ar-SA" b="1" dirty="0">
                <a:cs typeface="B Titr" panose="00000700000000000000" pitchFamily="2" charset="-78"/>
              </a:rPr>
              <a:t>ليسيدن مخاط</a:t>
            </a:r>
            <a:r>
              <a:rPr lang="fa-IR" b="1" dirty="0">
                <a:cs typeface="B Titr" panose="00000700000000000000" pitchFamily="2" charset="-78"/>
              </a:rPr>
              <a:t>(</a:t>
            </a:r>
            <a:r>
              <a:rPr lang="ar-SA" b="1" dirty="0">
                <a:cs typeface="B Titr" panose="00000700000000000000" pitchFamily="2" charset="-78"/>
              </a:rPr>
              <a:t> لب ـ چشم و بيني</a:t>
            </a:r>
            <a:r>
              <a:rPr lang="fa-IR" b="1" dirty="0">
                <a:cs typeface="B Titr" panose="00000700000000000000" pitchFamily="2" charset="-78"/>
              </a:rPr>
              <a:t>) توسط سگ و گربه </a:t>
            </a:r>
            <a:r>
              <a:rPr lang="en-US" b="1" dirty="0">
                <a:cs typeface="B Titr" panose="00000700000000000000" pitchFamily="2" charset="-78"/>
              </a:rPr>
              <a:t> </a:t>
            </a:r>
            <a:endParaRPr lang="en-US" dirty="0">
              <a:cs typeface="B Titr" panose="000007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en-US" b="1" dirty="0">
                <a:cs typeface="B Titr" panose="00000700000000000000" pitchFamily="2" charset="-78"/>
              </a:rPr>
              <a:t> </a:t>
            </a:r>
            <a:r>
              <a:rPr lang="ar-SA" b="1" dirty="0">
                <a:cs typeface="B Titr" panose="00000700000000000000" pitchFamily="2" charset="-78"/>
              </a:rPr>
              <a:t>انتقال از راه دستگاه گوارش:</a:t>
            </a:r>
            <a:r>
              <a:rPr lang="fa-IR" b="1" dirty="0">
                <a:cs typeface="B Titr" panose="00000700000000000000" pitchFamily="2" charset="-78"/>
              </a:rPr>
              <a:t> ان</a:t>
            </a:r>
            <a:r>
              <a:rPr lang="ar-SA" b="1" dirty="0">
                <a:cs typeface="B Titr" panose="00000700000000000000" pitchFamily="2" charset="-78"/>
              </a:rPr>
              <a:t>تقال بيماري از اين طريق بعيد به نظر مي­رسد،</a:t>
            </a:r>
            <a:endParaRPr lang="fa-IR" b="1" dirty="0">
              <a:cs typeface="B Titr" panose="00000700000000000000" pitchFamily="2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ar-SA" b="1" dirty="0">
                <a:cs typeface="B Titr" panose="00000700000000000000" pitchFamily="2" charset="-78"/>
              </a:rPr>
              <a:t> </a:t>
            </a:r>
            <a:r>
              <a:rPr lang="en-US" b="1" dirty="0">
                <a:cs typeface="B Titr" panose="00000700000000000000" pitchFamily="2" charset="-78"/>
                <a:sym typeface="Wingdings 2" panose="05020102010507070707" pitchFamily="18" charset="2"/>
              </a:rPr>
              <a:t>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ولي بايد از خوردن گوشت و ساير فرآورده دامهاي مبتلا به هاري خودداري نمود</a:t>
            </a:r>
            <a:r>
              <a:rPr lang="en-US" b="1" dirty="0">
                <a:cs typeface="B Titr" panose="00000700000000000000" pitchFamily="2" charset="-78"/>
                <a:sym typeface="Wingdings 2" panose="05020102010507070707" pitchFamily="18" charset="2"/>
              </a:rPr>
              <a:t></a:t>
            </a:r>
            <a:r>
              <a:rPr lang="fa-IR" b="1" dirty="0">
                <a:cs typeface="B Titr" panose="00000700000000000000" pitchFamily="2" charset="-78"/>
              </a:rPr>
              <a:t>.</a:t>
            </a: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71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39" y="2444120"/>
            <a:ext cx="1824038" cy="173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90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0" y="3284539"/>
            <a:ext cx="7797800" cy="3095625"/>
          </a:xfrm>
        </p:spPr>
        <p:txBody>
          <a:bodyPr>
            <a:normAutofit fontScale="90000"/>
          </a:bodyPr>
          <a:lstStyle/>
          <a:p>
            <a:pPr algn="ctr" rtl="1" eaLnBrk="1" hangingPunct="1">
              <a:lnSpc>
                <a:spcPct val="230000"/>
              </a:lnSpc>
            </a:pP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پنجه گربه</a:t>
            </a:r>
            <a:r>
              <a:rPr lang="fa-IR" sz="2400" dirty="0">
                <a:cs typeface="B Titr" panose="00000700000000000000" pitchFamily="2" charset="-78"/>
              </a:rPr>
              <a:t> حتی در حد خراش نیز می تواند موجب انتقال بیماری هاری گردد ؛ چراکه گربه عادت به لیسیدن پنجه های خود دارد لذا لازم است فوری نسبت به  درمان پیشگیری از هاری</a:t>
            </a:r>
            <a:r>
              <a:rPr lang="fa-IR" sz="1400" dirty="0">
                <a:cs typeface="B Titr" panose="00000700000000000000" pitchFamily="2" charset="-78"/>
              </a:rPr>
              <a:t>(شستشوی زخم و واکسیناسیون)</a:t>
            </a:r>
            <a:r>
              <a:rPr lang="fa-IR" sz="2400" dirty="0">
                <a:cs typeface="B Titr" panose="00000700000000000000" pitchFamily="2" charset="-78"/>
              </a:rPr>
              <a:t>  اقدام نمود.</a:t>
            </a:r>
            <a:br>
              <a:rPr lang="fa-IR" sz="2400" dirty="0">
                <a:cs typeface="B Titr" panose="00000700000000000000" pitchFamily="2" charset="-78"/>
              </a:rPr>
            </a:br>
            <a:br>
              <a:rPr lang="en-US" sz="900" dirty="0">
                <a:cs typeface="B Titr" panose="00000700000000000000" pitchFamily="2" charset="-78"/>
              </a:rPr>
            </a:br>
            <a:endParaRPr lang="en-US" sz="900" dirty="0">
              <a:cs typeface="B Titr" panose="00000700000000000000" pitchFamily="2" charset="-78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847850" y="549276"/>
            <a:ext cx="83518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lnSpc>
                <a:spcPct val="190000"/>
              </a:lnSpc>
            </a:pPr>
            <a:r>
              <a:rPr lang="fa-IR" sz="2400" dirty="0">
                <a:cs typeface="B Titr" panose="00000700000000000000" pitchFamily="2" charset="-78"/>
              </a:rPr>
              <a:t>ویروس هاری حتی از </a:t>
            </a:r>
            <a:r>
              <a:rPr lang="fa-IR" sz="2400" dirty="0">
                <a:solidFill>
                  <a:srgbClr val="FF0000"/>
                </a:solidFill>
                <a:cs typeface="B Titr" panose="00000700000000000000" pitchFamily="2" charset="-78"/>
              </a:rPr>
              <a:t>زخم های بسیار کوچک و در حد خراش</a:t>
            </a:r>
            <a:r>
              <a:rPr lang="fa-IR" sz="2400" dirty="0">
                <a:cs typeface="B Titr" panose="00000700000000000000" pitchFamily="2" charset="-78"/>
              </a:rPr>
              <a:t> هم می تواند  باعث هار شدن فرد گردد ؛ پس زخم هر چند کوچک </a:t>
            </a:r>
            <a:r>
              <a:rPr lang="fa-IR" sz="1600" dirty="0">
                <a:solidFill>
                  <a:schemeClr val="tx2"/>
                </a:solidFill>
                <a:cs typeface="B Titr" panose="00000700000000000000" pitchFamily="2" charset="-78"/>
              </a:rPr>
              <a:t>(حتی خراش پوستی )</a:t>
            </a:r>
            <a:r>
              <a:rPr lang="fa-IR" sz="2400" dirty="0">
                <a:cs typeface="B Titr" panose="00000700000000000000" pitchFamily="2" charset="-78"/>
              </a:rPr>
              <a:t> بایستی فوری تحت درمانْ پیشگیری از هاری </a:t>
            </a:r>
            <a:r>
              <a:rPr lang="fa-IR" sz="1600" dirty="0">
                <a:solidFill>
                  <a:schemeClr val="tx2"/>
                </a:solidFill>
                <a:cs typeface="B Titr" panose="00000700000000000000" pitchFamily="2" charset="-78"/>
              </a:rPr>
              <a:t>(شستشوی زخم و واکسیناسیون)</a:t>
            </a:r>
            <a:r>
              <a:rPr lang="fa-IR" sz="2400" dirty="0">
                <a:cs typeface="B Titr" panose="00000700000000000000" pitchFamily="2" charset="-78"/>
              </a:rPr>
              <a:t> قرار گیرد</a:t>
            </a:r>
            <a:endParaRPr lang="en-US" sz="2400" dirty="0">
              <a:cs typeface="B Titr" panose="000007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867"/>
      </p:ext>
    </p:extLst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Children Playing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Children playing education presentation design (cartoon illustration, widescreen)</Template>
  <TotalTime>530</TotalTime>
  <Words>2091</Words>
  <Application>Microsoft Office PowerPoint</Application>
  <PresentationFormat>Widescreen</PresentationFormat>
  <Paragraphs>137</Paragraphs>
  <Slides>30</Slides>
  <Notes>2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Euphemia</vt:lpstr>
      <vt:lpstr>Symbol</vt:lpstr>
      <vt:lpstr>Times New Roman</vt:lpstr>
      <vt:lpstr>Wingdings</vt:lpstr>
      <vt:lpstr>Children Playing 16x9</vt:lpstr>
      <vt:lpstr>PowerPoint Presentation</vt:lpstr>
      <vt:lpstr>نقش آموزش جامعه در پیشگیری از حیوان گزیدگی و هاری</vt:lpstr>
      <vt:lpstr>مهمترین بیماری که توسط گزش منتقل می شود هاری است</vt:lpstr>
      <vt:lpstr>PowerPoint Presentation</vt:lpstr>
      <vt:lpstr>تاریخچه بیماری هاری</vt:lpstr>
      <vt:lpstr>اهمیت بیماری</vt:lpstr>
      <vt:lpstr>عامل بيماري</vt:lpstr>
      <vt:lpstr>راههاي سرايت بيماري هاری</vt:lpstr>
      <vt:lpstr>پنجه گربه حتی در حد خراش نیز می تواند موجب انتقال بیماری هاری گردد ؛ چراکه گربه عادت به لیسیدن پنجه های خود دارد لذا لازم است فوری نسبت به  درمان پیشگیری از هاری(شستشوی زخم و واکسیناسیون)  اقدام نمود.  </vt:lpstr>
      <vt:lpstr>ویروس هاری خود را به عصب رسانده و از آنجا به بزاق حیوان راه می یابد.</vt:lpstr>
      <vt:lpstr>راه های سرایت بیماری هاری به انسان(ادامه)</vt:lpstr>
      <vt:lpstr>علايم بيماري در حيوان</vt:lpstr>
      <vt:lpstr>علايم بيماري در انسان   معمولا 2 تا 8 هفته پس از آلودگی در انسان علایم ظاهر می شود (20 تا 60 روز) گاهی کمتر از 5 روز </vt:lpstr>
      <vt:lpstr>آموزش پیشگیری از حیوان­گزیدگی و هاری به زبان ساده برای جامعه </vt:lpstr>
      <vt:lpstr>برای کنترل هاری چه کمکی میتوانم بکنم؟</vt:lpstr>
      <vt:lpstr>PowerPoint Presentation</vt:lpstr>
      <vt:lpstr>فرض بگیرید همه سگ‌های خطرناک هستند تا زمانی که خلاف آن ثابت شود. </vt:lpstr>
      <vt:lpstr>اگر مورد حمله سگ قرار گرفتیم چه کنیم؟</vt:lpstr>
      <vt:lpstr>اگر مورد حمله سگ قرار گرفتیم چه کنیم؟</vt:lpstr>
      <vt:lpstr>اقدامات احتیاطی پیشگیرانه برای حمله سگ</vt:lpstr>
      <vt:lpstr>هرگز سگ را خشمگین نکنید. </vt:lpstr>
      <vt:lpstr>توصیه­ها</vt:lpstr>
      <vt:lpstr>توصیه­ها</vt:lpstr>
      <vt:lpstr>قوانین نگهداری حیوانات صاحبدار</vt:lpstr>
      <vt:lpstr>اقدامات لازم جهت فرد حيوان گزيده مراجعه فوری به خانه بهداشت یا مراکز جامع سلامت</vt:lpstr>
      <vt:lpstr>تذكر مهم:  - كليه موارد حيوان گزيدگي چه اهلي و چه وحشي را بايد هار تلقي نمود و بلافاصله به نزدیکترین مرکز جامع سلامت مراجعه کرد. - تاخیر در مراجعه موجب ابتلا به بیماری کشنده هاری می گردد حتی در صورت وجود سابقه واکسیناسیون در سگ یا گربه شما در - - صورت گزش توسط آن ها بلافاصله به مراکز خدمات جامع سلامت مراجعه کنید</vt:lpstr>
      <vt:lpstr>واكسن هاري</vt:lpstr>
      <vt:lpstr>سرم ضد هاري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آموزش پیشگیری از حیوان­گزیدگی و هاری به زبان ساده</dc:title>
  <dc:creator>Asus</dc:creator>
  <cp:lastModifiedBy>User</cp:lastModifiedBy>
  <cp:revision>85</cp:revision>
  <dcterms:created xsi:type="dcterms:W3CDTF">2018-05-13T18:00:19Z</dcterms:created>
  <dcterms:modified xsi:type="dcterms:W3CDTF">2023-07-22T06:11:39Z</dcterms:modified>
</cp:coreProperties>
</file>