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notesMasterIdLst>
    <p:notesMasterId r:id="rId35"/>
  </p:notesMasterIdLst>
  <p:sldIdLst>
    <p:sldId id="256" r:id="rId2"/>
    <p:sldId id="257" r:id="rId3"/>
    <p:sldId id="258" r:id="rId4"/>
    <p:sldId id="287" r:id="rId5"/>
    <p:sldId id="259" r:id="rId6"/>
    <p:sldId id="281" r:id="rId7"/>
    <p:sldId id="261" r:id="rId8"/>
    <p:sldId id="262" r:id="rId9"/>
    <p:sldId id="263" r:id="rId10"/>
    <p:sldId id="282" r:id="rId11"/>
    <p:sldId id="265" r:id="rId12"/>
    <p:sldId id="284" r:id="rId13"/>
    <p:sldId id="283" r:id="rId14"/>
    <p:sldId id="264" r:id="rId15"/>
    <p:sldId id="266" r:id="rId16"/>
    <p:sldId id="267" r:id="rId17"/>
    <p:sldId id="288" r:id="rId18"/>
    <p:sldId id="268" r:id="rId19"/>
    <p:sldId id="269" r:id="rId20"/>
    <p:sldId id="285" r:id="rId21"/>
    <p:sldId id="270" r:id="rId22"/>
    <p:sldId id="271" r:id="rId23"/>
    <p:sldId id="272" r:id="rId24"/>
    <p:sldId id="274" r:id="rId25"/>
    <p:sldId id="286" r:id="rId26"/>
    <p:sldId id="289" r:id="rId27"/>
    <p:sldId id="275" r:id="rId28"/>
    <p:sldId id="276" r:id="rId29"/>
    <p:sldId id="290" r:id="rId30"/>
    <p:sldId id="277" r:id="rId31"/>
    <p:sldId id="278" r:id="rId32"/>
    <p:sldId id="279" r:id="rId33"/>
    <p:sldId id="291"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7" d="100"/>
          <a:sy n="67" d="100"/>
        </p:scale>
        <p:origin x="75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27F0DA-C68D-4EF4-9A1D-FC461E7EE299}" type="datetimeFigureOut">
              <a:rPr lang="en-US" smtClean="0"/>
              <a:t>8/16/2023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132884-D7A0-4496-BC81-452069070687}" type="slidenum">
              <a:rPr lang="en-US" smtClean="0"/>
              <a:t>‹#›</a:t>
            </a:fld>
            <a:endParaRPr lang="en-US"/>
          </a:p>
        </p:txBody>
      </p:sp>
    </p:spTree>
    <p:extLst>
      <p:ext uri="{BB962C8B-B14F-4D97-AF65-F5344CB8AC3E}">
        <p14:creationId xmlns:p14="http://schemas.microsoft.com/office/powerpoint/2010/main" val="2645832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132884-D7A0-4496-BC81-452069070687}" type="slidenum">
              <a:rPr lang="en-US" smtClean="0"/>
              <a:t>12</a:t>
            </a:fld>
            <a:endParaRPr lang="en-US"/>
          </a:p>
        </p:txBody>
      </p:sp>
    </p:spTree>
    <p:extLst>
      <p:ext uri="{BB962C8B-B14F-4D97-AF65-F5344CB8AC3E}">
        <p14:creationId xmlns:p14="http://schemas.microsoft.com/office/powerpoint/2010/main" val="330648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F9738AC-C9F9-433D-AC5F-BC6D83AE6AF6}" type="datetimeFigureOut">
              <a:rPr lang="en-US" smtClean="0"/>
              <a:t>8/15/2023</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DDDEBC3-4E8D-42C6-B46B-29481B797ACC}" type="slidenum">
              <a:rPr lang="en-US" smtClean="0"/>
              <a:t>‹#›</a:t>
            </a:fld>
            <a:endParaRPr lang="en-US"/>
          </a:p>
        </p:txBody>
      </p:sp>
    </p:spTree>
    <p:extLst>
      <p:ext uri="{BB962C8B-B14F-4D97-AF65-F5344CB8AC3E}">
        <p14:creationId xmlns:p14="http://schemas.microsoft.com/office/powerpoint/2010/main" val="1183020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9738AC-C9F9-433D-AC5F-BC6D83AE6AF6}" type="datetimeFigureOut">
              <a:rPr lang="en-US" smtClean="0"/>
              <a:t>8/15/2023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DDDEBC3-4E8D-42C6-B46B-29481B797ACC}" type="slidenum">
              <a:rPr lang="en-US" smtClean="0"/>
              <a:t>‹#›</a:t>
            </a:fld>
            <a:endParaRPr lang="en-US"/>
          </a:p>
        </p:txBody>
      </p:sp>
    </p:spTree>
    <p:extLst>
      <p:ext uri="{BB962C8B-B14F-4D97-AF65-F5344CB8AC3E}">
        <p14:creationId xmlns:p14="http://schemas.microsoft.com/office/powerpoint/2010/main" val="32346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9738AC-C9F9-433D-AC5F-BC6D83AE6AF6}" type="datetimeFigureOut">
              <a:rPr lang="en-US" smtClean="0"/>
              <a:t>8/15/2023</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DDDEBC3-4E8D-42C6-B46B-29481B797ACC}"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74742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CF9738AC-C9F9-433D-AC5F-BC6D83AE6AF6}" type="datetimeFigureOut">
              <a:rPr lang="en-US" smtClean="0"/>
              <a:t>8/15/2023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DDDEBC3-4E8D-42C6-B46B-29481B797ACC}" type="slidenum">
              <a:rPr lang="en-US" smtClean="0"/>
              <a:t>‹#›</a:t>
            </a:fld>
            <a:endParaRPr lang="en-US"/>
          </a:p>
        </p:txBody>
      </p:sp>
    </p:spTree>
    <p:extLst>
      <p:ext uri="{BB962C8B-B14F-4D97-AF65-F5344CB8AC3E}">
        <p14:creationId xmlns:p14="http://schemas.microsoft.com/office/powerpoint/2010/main" val="23013673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CF9738AC-C9F9-433D-AC5F-BC6D83AE6AF6}" type="datetimeFigureOut">
              <a:rPr lang="en-US" smtClean="0"/>
              <a:t>8/15/2023</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DDDEBC3-4E8D-42C6-B46B-29481B797ACC}"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85505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CF9738AC-C9F9-433D-AC5F-BC6D83AE6AF6}" type="datetimeFigureOut">
              <a:rPr lang="en-US" smtClean="0"/>
              <a:t>8/15/2023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DDDEBC3-4E8D-42C6-B46B-29481B797ACC}" type="slidenum">
              <a:rPr lang="en-US" smtClean="0"/>
              <a:t>‹#›</a:t>
            </a:fld>
            <a:endParaRPr lang="en-US"/>
          </a:p>
        </p:txBody>
      </p:sp>
    </p:spTree>
    <p:extLst>
      <p:ext uri="{BB962C8B-B14F-4D97-AF65-F5344CB8AC3E}">
        <p14:creationId xmlns:p14="http://schemas.microsoft.com/office/powerpoint/2010/main" val="2071671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9738AC-C9F9-433D-AC5F-BC6D83AE6AF6}" type="datetimeFigureOut">
              <a:rPr lang="en-US" smtClean="0"/>
              <a:t>8/15/2023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DDDEBC3-4E8D-42C6-B46B-29481B797ACC}" type="slidenum">
              <a:rPr lang="en-US" smtClean="0"/>
              <a:t>‹#›</a:t>
            </a:fld>
            <a:endParaRPr lang="en-US"/>
          </a:p>
        </p:txBody>
      </p:sp>
    </p:spTree>
    <p:extLst>
      <p:ext uri="{BB962C8B-B14F-4D97-AF65-F5344CB8AC3E}">
        <p14:creationId xmlns:p14="http://schemas.microsoft.com/office/powerpoint/2010/main" val="3521978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9738AC-C9F9-433D-AC5F-BC6D83AE6AF6}" type="datetimeFigureOut">
              <a:rPr lang="en-US" smtClean="0"/>
              <a:t>8/15/2023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DDDEBC3-4E8D-42C6-B46B-29481B797ACC}" type="slidenum">
              <a:rPr lang="en-US" smtClean="0"/>
              <a:t>‹#›</a:t>
            </a:fld>
            <a:endParaRPr lang="en-US"/>
          </a:p>
        </p:txBody>
      </p:sp>
    </p:spTree>
    <p:extLst>
      <p:ext uri="{BB962C8B-B14F-4D97-AF65-F5344CB8AC3E}">
        <p14:creationId xmlns:p14="http://schemas.microsoft.com/office/powerpoint/2010/main" val="4039250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9738AC-C9F9-433D-AC5F-BC6D83AE6AF6}" type="datetimeFigureOut">
              <a:rPr lang="en-US" smtClean="0"/>
              <a:t>8/15/2023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DDDEBC3-4E8D-42C6-B46B-29481B797ACC}" type="slidenum">
              <a:rPr lang="en-US" smtClean="0"/>
              <a:t>‹#›</a:t>
            </a:fld>
            <a:endParaRPr lang="en-US"/>
          </a:p>
        </p:txBody>
      </p:sp>
    </p:spTree>
    <p:extLst>
      <p:ext uri="{BB962C8B-B14F-4D97-AF65-F5344CB8AC3E}">
        <p14:creationId xmlns:p14="http://schemas.microsoft.com/office/powerpoint/2010/main" val="3354625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9738AC-C9F9-433D-AC5F-BC6D83AE6AF6}" type="datetimeFigureOut">
              <a:rPr lang="en-US" smtClean="0"/>
              <a:t>8/15/2023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DDDEBC3-4E8D-42C6-B46B-29481B797ACC}" type="slidenum">
              <a:rPr lang="en-US" smtClean="0"/>
              <a:t>‹#›</a:t>
            </a:fld>
            <a:endParaRPr lang="en-US"/>
          </a:p>
        </p:txBody>
      </p:sp>
    </p:spTree>
    <p:extLst>
      <p:ext uri="{BB962C8B-B14F-4D97-AF65-F5344CB8AC3E}">
        <p14:creationId xmlns:p14="http://schemas.microsoft.com/office/powerpoint/2010/main" val="3462523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F9738AC-C9F9-433D-AC5F-BC6D83AE6AF6}" type="datetimeFigureOut">
              <a:rPr lang="en-US" smtClean="0"/>
              <a:t>8/15/2023</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DDDEBC3-4E8D-42C6-B46B-29481B797ACC}" type="slidenum">
              <a:rPr lang="en-US" smtClean="0"/>
              <a:t>‹#›</a:t>
            </a:fld>
            <a:endParaRPr lang="en-US"/>
          </a:p>
        </p:txBody>
      </p:sp>
    </p:spTree>
    <p:extLst>
      <p:ext uri="{BB962C8B-B14F-4D97-AF65-F5344CB8AC3E}">
        <p14:creationId xmlns:p14="http://schemas.microsoft.com/office/powerpoint/2010/main" val="3387114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F9738AC-C9F9-433D-AC5F-BC6D83AE6AF6}" type="datetimeFigureOut">
              <a:rPr lang="en-US" smtClean="0"/>
              <a:t>8/15/2023</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DDDEBC3-4E8D-42C6-B46B-29481B797ACC}" type="slidenum">
              <a:rPr lang="en-US" smtClean="0"/>
              <a:t>‹#›</a:t>
            </a:fld>
            <a:endParaRPr lang="en-US"/>
          </a:p>
        </p:txBody>
      </p:sp>
    </p:spTree>
    <p:extLst>
      <p:ext uri="{BB962C8B-B14F-4D97-AF65-F5344CB8AC3E}">
        <p14:creationId xmlns:p14="http://schemas.microsoft.com/office/powerpoint/2010/main" val="1569273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F9738AC-C9F9-433D-AC5F-BC6D83AE6AF6}" type="datetimeFigureOut">
              <a:rPr lang="en-US" smtClean="0"/>
              <a:t>8/15/2023</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DDDEBC3-4E8D-42C6-B46B-29481B797ACC}" type="slidenum">
              <a:rPr lang="en-US" smtClean="0"/>
              <a:t>‹#›</a:t>
            </a:fld>
            <a:endParaRPr lang="en-US"/>
          </a:p>
        </p:txBody>
      </p:sp>
    </p:spTree>
    <p:extLst>
      <p:ext uri="{BB962C8B-B14F-4D97-AF65-F5344CB8AC3E}">
        <p14:creationId xmlns:p14="http://schemas.microsoft.com/office/powerpoint/2010/main" val="3188048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9738AC-C9F9-433D-AC5F-BC6D83AE6AF6}" type="datetimeFigureOut">
              <a:rPr lang="en-US" smtClean="0"/>
              <a:t>8/15/2023</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DDDEBC3-4E8D-42C6-B46B-29481B797ACC}" type="slidenum">
              <a:rPr lang="en-US" smtClean="0"/>
              <a:t>‹#›</a:t>
            </a:fld>
            <a:endParaRPr lang="en-US"/>
          </a:p>
        </p:txBody>
      </p:sp>
    </p:spTree>
    <p:extLst>
      <p:ext uri="{BB962C8B-B14F-4D97-AF65-F5344CB8AC3E}">
        <p14:creationId xmlns:p14="http://schemas.microsoft.com/office/powerpoint/2010/main" val="1401170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9738AC-C9F9-433D-AC5F-BC6D83AE6AF6}" type="datetimeFigureOut">
              <a:rPr lang="en-US" smtClean="0"/>
              <a:t>8/15/2023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DDDEBC3-4E8D-42C6-B46B-29481B797ACC}" type="slidenum">
              <a:rPr lang="en-US" smtClean="0"/>
              <a:t>‹#›</a:t>
            </a:fld>
            <a:endParaRPr lang="en-US"/>
          </a:p>
        </p:txBody>
      </p:sp>
    </p:spTree>
    <p:extLst>
      <p:ext uri="{BB962C8B-B14F-4D97-AF65-F5344CB8AC3E}">
        <p14:creationId xmlns:p14="http://schemas.microsoft.com/office/powerpoint/2010/main" val="2587482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9738AC-C9F9-433D-AC5F-BC6D83AE6AF6}" type="datetimeFigureOut">
              <a:rPr lang="en-US" smtClean="0"/>
              <a:t>8/15/2023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DDDEBC3-4E8D-42C6-B46B-29481B797ACC}" type="slidenum">
              <a:rPr lang="en-US" smtClean="0"/>
              <a:t>‹#›</a:t>
            </a:fld>
            <a:endParaRPr lang="en-US"/>
          </a:p>
        </p:txBody>
      </p:sp>
    </p:spTree>
    <p:extLst>
      <p:ext uri="{BB962C8B-B14F-4D97-AF65-F5344CB8AC3E}">
        <p14:creationId xmlns:p14="http://schemas.microsoft.com/office/powerpoint/2010/main" val="3749844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F9738AC-C9F9-433D-AC5F-BC6D83AE6AF6}" type="datetimeFigureOut">
              <a:rPr lang="en-US" smtClean="0"/>
              <a:t>8/15/2023</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DDDEBC3-4E8D-42C6-B46B-29481B797ACC}" type="slidenum">
              <a:rPr lang="en-US" smtClean="0"/>
              <a:t>‹#›</a:t>
            </a:fld>
            <a:endParaRPr lang="en-US"/>
          </a:p>
        </p:txBody>
      </p:sp>
    </p:spTree>
    <p:extLst>
      <p:ext uri="{BB962C8B-B14F-4D97-AF65-F5344CB8AC3E}">
        <p14:creationId xmlns:p14="http://schemas.microsoft.com/office/powerpoint/2010/main" val="1738740977"/>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38438" y="1900237"/>
            <a:ext cx="7605713" cy="1166813"/>
          </a:xfrm>
        </p:spPr>
        <p:txBody>
          <a:bodyPr/>
          <a:lstStyle/>
          <a:p>
            <a:r>
              <a:rPr lang="fa-IR" dirty="0" smtClean="0">
                <a:cs typeface="B Titr" panose="00000700000000000000" pitchFamily="2" charset="-78"/>
              </a:rPr>
              <a:t>بیماریابی سل (فعال/غیرفعال)</a:t>
            </a:r>
            <a:endParaRPr lang="en-US" dirty="0">
              <a:cs typeface="B Titr" panose="00000700000000000000" pitchFamily="2" charset="-78"/>
            </a:endParaRPr>
          </a:p>
        </p:txBody>
      </p:sp>
      <p:sp>
        <p:nvSpPr>
          <p:cNvPr id="3" name="Subtitle 2"/>
          <p:cNvSpPr>
            <a:spLocks noGrp="1"/>
          </p:cNvSpPr>
          <p:nvPr>
            <p:ph type="subTitle" idx="1"/>
          </p:nvPr>
        </p:nvSpPr>
        <p:spPr>
          <a:xfrm>
            <a:off x="3860801" y="3505792"/>
            <a:ext cx="4954587" cy="1126283"/>
          </a:xfrm>
        </p:spPr>
        <p:txBody>
          <a:bodyPr>
            <a:normAutofit lnSpcReduction="10000"/>
          </a:bodyPr>
          <a:lstStyle/>
          <a:p>
            <a:pPr algn="ctr"/>
            <a:r>
              <a:rPr lang="fa-IR" b="1" dirty="0" smtClean="0">
                <a:cs typeface="B Nazanin" panose="00000400000000000000" pitchFamily="2" charset="-78"/>
              </a:rPr>
              <a:t>گروه مبارزه با بیماریهای واگیر معاونت بهداشت </a:t>
            </a:r>
          </a:p>
          <a:p>
            <a:pPr algn="ctr"/>
            <a:r>
              <a:rPr lang="fa-IR" b="1" dirty="0" smtClean="0">
                <a:cs typeface="B Nazanin" panose="00000400000000000000" pitchFamily="2" charset="-78"/>
              </a:rPr>
              <a:t>تهیه و تنظیم: دکتر طلایی-عباسپور</a:t>
            </a:r>
          </a:p>
          <a:p>
            <a:pPr algn="ctr"/>
            <a:r>
              <a:rPr lang="fa-IR" b="1" dirty="0" smtClean="0">
                <a:cs typeface="B Nazanin" panose="00000400000000000000" pitchFamily="2" charset="-78"/>
              </a:rPr>
              <a:t>مرداد 1402</a:t>
            </a:r>
            <a:endParaRPr lang="en-US" b="1" dirty="0">
              <a:cs typeface="B Nazanin" panose="00000400000000000000" pitchFamily="2" charset="-78"/>
            </a:endParaRPr>
          </a:p>
        </p:txBody>
      </p:sp>
    </p:spTree>
    <p:extLst>
      <p:ext uri="{BB962C8B-B14F-4D97-AF65-F5344CB8AC3E}">
        <p14:creationId xmlns:p14="http://schemas.microsoft.com/office/powerpoint/2010/main" val="2868546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400175" y="2185988"/>
            <a:ext cx="9772650" cy="250031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rtl="1"/>
            <a:r>
              <a:rPr lang="fa-IR" sz="3200" b="1" dirty="0" smtClean="0">
                <a:solidFill>
                  <a:schemeClr val="tx1"/>
                </a:solidFill>
                <a:cs typeface="B Nazanin" panose="00000400000000000000" pitchFamily="2" charset="-78"/>
              </a:rPr>
              <a:t>تمامی موارد شناسایی شده سل( ریوی/ خارج ریوی) می بایست در نقشه اپیدمیولوژیک شهرستان مشخص گردد.( موارد مشخص شده در نقشه، مطابق با رنگبندی دفتر انجام گردد)</a:t>
            </a:r>
            <a:endParaRPr lang="fa-IR" sz="3200" b="1" dirty="0">
              <a:solidFill>
                <a:schemeClr val="tx1"/>
              </a:solidFill>
              <a:cs typeface="B Nazanin" panose="00000400000000000000" pitchFamily="2" charset="-78"/>
            </a:endParaRPr>
          </a:p>
        </p:txBody>
      </p:sp>
    </p:spTree>
    <p:extLst>
      <p:ext uri="{BB962C8B-B14F-4D97-AF65-F5344CB8AC3E}">
        <p14:creationId xmlns:p14="http://schemas.microsoft.com/office/powerpoint/2010/main" val="4625565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61778"/>
          </a:xfrm>
        </p:spPr>
        <p:txBody>
          <a:bodyPr>
            <a:normAutofit/>
          </a:bodyPr>
          <a:lstStyle/>
          <a:p>
            <a:pPr algn="r"/>
            <a:r>
              <a:rPr lang="fa-IR" sz="3200" dirty="0">
                <a:cs typeface="B Titr" panose="00000700000000000000" pitchFamily="2" charset="-78"/>
              </a:rPr>
              <a:t>الگوریتم الف 1</a:t>
            </a:r>
            <a:endParaRPr lang="en-US" sz="3200" dirty="0">
              <a:cs typeface="B Titr" panose="00000700000000000000" pitchFamily="2" charset="-78"/>
            </a:endParaRPr>
          </a:p>
        </p:txBody>
      </p:sp>
      <p:sp>
        <p:nvSpPr>
          <p:cNvPr id="3" name="Content Placeholder 2"/>
          <p:cNvSpPr>
            <a:spLocks noGrp="1"/>
          </p:cNvSpPr>
          <p:nvPr>
            <p:ph idx="1"/>
          </p:nvPr>
        </p:nvSpPr>
        <p:spPr>
          <a:xfrm>
            <a:off x="442912" y="1557338"/>
            <a:ext cx="11387137" cy="4525334"/>
          </a:xfrm>
        </p:spPr>
        <p:txBody>
          <a:bodyPr>
            <a:normAutofit/>
          </a:bodyPr>
          <a:lstStyle/>
          <a:p>
            <a:pPr algn="just" rtl="1">
              <a:buFont typeface="Courier New" panose="02070309020205020404" pitchFamily="49" charset="0"/>
              <a:buChar char="o"/>
            </a:pPr>
            <a:r>
              <a:rPr lang="fa-IR" sz="3200" b="1" dirty="0">
                <a:cs typeface="B Nazanin" panose="00000400000000000000" pitchFamily="2" charset="-78"/>
              </a:rPr>
              <a:t>اگر سرفه بیش از دو هفته و عامل خطر هم وجود داشت (مطابق باالگوریتم الف)، ولی هیچیک از آزمایشات باکتریولوژیک مثبت نشد ، اقدامات ذیل انجام گردد:</a:t>
            </a:r>
          </a:p>
          <a:p>
            <a:pPr algn="r" rtl="1">
              <a:buFont typeface="Wingdings" panose="05000000000000000000" pitchFamily="2" charset="2"/>
              <a:buChar char="q"/>
            </a:pPr>
            <a:r>
              <a:rPr lang="fa-IR" sz="3200" dirty="0">
                <a:cs typeface="B Nazanin" panose="00000400000000000000" pitchFamily="2" charset="-78"/>
              </a:rPr>
              <a:t>ارجاع به پزشک سل شهرستان / پزشک مرکز همراه با جواب آزمایشات</a:t>
            </a:r>
            <a:r>
              <a:rPr lang="fa-IR" sz="3200" dirty="0">
                <a:solidFill>
                  <a:srgbClr val="FF0000"/>
                </a:solidFill>
                <a:cs typeface="B Nazanin" panose="00000400000000000000" pitchFamily="2" charset="-78"/>
              </a:rPr>
              <a:t>***</a:t>
            </a:r>
          </a:p>
          <a:p>
            <a:pPr algn="r" rtl="1">
              <a:buFont typeface="Wingdings" panose="05000000000000000000" pitchFamily="2" charset="2"/>
              <a:buChar char="q"/>
            </a:pPr>
            <a:r>
              <a:rPr lang="fa-IR" sz="3200" dirty="0">
                <a:cs typeface="B Nazanin" panose="00000400000000000000" pitchFamily="2" charset="-78"/>
              </a:rPr>
              <a:t>ارجاع جهت انجام رادیوگرافی قفسه سینه ( </a:t>
            </a:r>
            <a:r>
              <a:rPr lang="fa-IR" sz="3200" dirty="0">
                <a:solidFill>
                  <a:srgbClr val="FF0000"/>
                </a:solidFill>
                <a:cs typeface="B Nazanin" panose="00000400000000000000" pitchFamily="2" charset="-78"/>
              </a:rPr>
              <a:t>رایگان</a:t>
            </a:r>
            <a:r>
              <a:rPr lang="fa-IR" sz="3200" dirty="0" smtClean="0">
                <a:cs typeface="B Nazanin" panose="00000400000000000000" pitchFamily="2" charset="-78"/>
              </a:rPr>
              <a:t>)</a:t>
            </a:r>
          </a:p>
          <a:p>
            <a:pPr marL="0" indent="0" algn="r" rtl="1">
              <a:buNone/>
            </a:pPr>
            <a:endParaRPr lang="fa-IR" sz="3200" dirty="0" smtClean="0">
              <a:cs typeface="B Nazanin" panose="00000400000000000000" pitchFamily="2" charset="-78"/>
            </a:endParaRPr>
          </a:p>
          <a:p>
            <a:pPr algn="r" rtl="1">
              <a:buFont typeface="Wingdings" panose="05000000000000000000" pitchFamily="2" charset="2"/>
              <a:buChar char="v"/>
            </a:pPr>
            <a:r>
              <a:rPr lang="fa-IR" sz="3200" dirty="0" smtClean="0">
                <a:cs typeface="B Nazanin" panose="00000400000000000000" pitchFamily="2" charset="-78"/>
              </a:rPr>
              <a:t>اگر شواهد رادیولوژیک به نفع سل باشد؛ می بایست جهت مشاوره به متخصص عفونی ارجاع و براساس دستور ایشان اقدام گردد.</a:t>
            </a:r>
          </a:p>
        </p:txBody>
      </p:sp>
    </p:spTree>
    <p:extLst>
      <p:ext uri="{BB962C8B-B14F-4D97-AF65-F5344CB8AC3E}">
        <p14:creationId xmlns:p14="http://schemas.microsoft.com/office/powerpoint/2010/main" val="16816368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61778"/>
          </a:xfrm>
        </p:spPr>
        <p:txBody>
          <a:bodyPr>
            <a:normAutofit/>
          </a:bodyPr>
          <a:lstStyle/>
          <a:p>
            <a:pPr algn="r"/>
            <a:r>
              <a:rPr lang="fa-IR" sz="3200" dirty="0">
                <a:cs typeface="B Titr" panose="00000700000000000000" pitchFamily="2" charset="-78"/>
              </a:rPr>
              <a:t>الگوریتم الف 1</a:t>
            </a:r>
            <a:endParaRPr lang="en-US" sz="3200" dirty="0">
              <a:cs typeface="B Titr" panose="00000700000000000000" pitchFamily="2" charset="-78"/>
            </a:endParaRPr>
          </a:p>
        </p:txBody>
      </p:sp>
      <p:sp>
        <p:nvSpPr>
          <p:cNvPr id="3" name="Content Placeholder 2"/>
          <p:cNvSpPr>
            <a:spLocks noGrp="1"/>
          </p:cNvSpPr>
          <p:nvPr>
            <p:ph idx="1"/>
          </p:nvPr>
        </p:nvSpPr>
        <p:spPr>
          <a:xfrm>
            <a:off x="442912" y="1385888"/>
            <a:ext cx="11387137" cy="4525334"/>
          </a:xfrm>
        </p:spPr>
        <p:txBody>
          <a:bodyPr>
            <a:normAutofit/>
          </a:bodyPr>
          <a:lstStyle/>
          <a:p>
            <a:pPr algn="r" rtl="1">
              <a:buFont typeface="Courier New" panose="02070309020205020404" pitchFamily="49" charset="0"/>
              <a:buChar char="o"/>
            </a:pPr>
            <a:r>
              <a:rPr lang="fa-IR" sz="3600" b="1" dirty="0" smtClean="0">
                <a:cs typeface="B Nazanin" panose="00000400000000000000" pitchFamily="2" charset="-78"/>
              </a:rPr>
              <a:t>اگر </a:t>
            </a:r>
            <a:r>
              <a:rPr lang="fa-IR" sz="3600" b="1" dirty="0">
                <a:cs typeface="B Nazanin" panose="00000400000000000000" pitchFamily="2" charset="-78"/>
              </a:rPr>
              <a:t>شواهد رادیولوژیک به نفع سل نباشد؛ اقدامات زیر انجام شود:</a:t>
            </a:r>
          </a:p>
          <a:p>
            <a:pPr algn="r" rtl="1">
              <a:buFont typeface="Wingdings" panose="05000000000000000000" pitchFamily="2" charset="2"/>
              <a:buChar char="q"/>
            </a:pPr>
            <a:r>
              <a:rPr lang="fa-IR" sz="3200" dirty="0">
                <a:cs typeface="B Nazanin" panose="00000400000000000000" pitchFamily="2" charset="-78"/>
              </a:rPr>
              <a:t>انجام سایر اقدامات تشخیصی- درمانی به صلاحدید پزشک</a:t>
            </a:r>
          </a:p>
          <a:p>
            <a:pPr algn="r" rtl="1">
              <a:buFont typeface="Wingdings" panose="05000000000000000000" pitchFamily="2" charset="2"/>
              <a:buChar char="q"/>
            </a:pPr>
            <a:r>
              <a:rPr lang="fa-IR" sz="3200" dirty="0">
                <a:cs typeface="B Nazanin" panose="00000400000000000000" pitchFamily="2" charset="-78"/>
              </a:rPr>
              <a:t>پیگیری فرد پس از دو هفته از نظر بررسی تداوم علامت </a:t>
            </a:r>
          </a:p>
        </p:txBody>
      </p:sp>
    </p:spTree>
    <p:extLst>
      <p:ext uri="{BB962C8B-B14F-4D97-AF65-F5344CB8AC3E}">
        <p14:creationId xmlns:p14="http://schemas.microsoft.com/office/powerpoint/2010/main" val="30349359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61778"/>
          </a:xfrm>
        </p:spPr>
        <p:txBody>
          <a:bodyPr>
            <a:normAutofit/>
          </a:bodyPr>
          <a:lstStyle/>
          <a:p>
            <a:pPr algn="r"/>
            <a:r>
              <a:rPr lang="fa-IR" sz="3200" dirty="0">
                <a:cs typeface="B Titr" panose="00000700000000000000" pitchFamily="2" charset="-78"/>
              </a:rPr>
              <a:t>الگوریتم الف 1</a:t>
            </a:r>
            <a:endParaRPr lang="en-US" sz="3200" dirty="0">
              <a:cs typeface="B Titr" panose="00000700000000000000" pitchFamily="2" charset="-78"/>
            </a:endParaRPr>
          </a:p>
        </p:txBody>
      </p:sp>
      <p:sp>
        <p:nvSpPr>
          <p:cNvPr id="3" name="Content Placeholder 2"/>
          <p:cNvSpPr>
            <a:spLocks noGrp="1"/>
          </p:cNvSpPr>
          <p:nvPr>
            <p:ph idx="1"/>
          </p:nvPr>
        </p:nvSpPr>
        <p:spPr>
          <a:xfrm>
            <a:off x="442913" y="1385888"/>
            <a:ext cx="11201400" cy="4525334"/>
          </a:xfrm>
        </p:spPr>
        <p:txBody>
          <a:bodyPr>
            <a:normAutofit fontScale="85000" lnSpcReduction="20000"/>
          </a:bodyPr>
          <a:lstStyle/>
          <a:p>
            <a:pPr algn="r" rtl="1">
              <a:buFont typeface="Courier New" panose="02070309020205020404" pitchFamily="49" charset="0"/>
              <a:buChar char="o"/>
            </a:pPr>
            <a:r>
              <a:rPr lang="fa-IR" sz="2800" b="1" dirty="0" smtClean="0">
                <a:cs typeface="B Nazanin" panose="00000400000000000000" pitchFamily="2" charset="-78"/>
              </a:rPr>
              <a:t>اگر تداوم علائم وجود داشت؛ </a:t>
            </a:r>
            <a:r>
              <a:rPr lang="fa-IR" sz="2800" b="1" dirty="0">
                <a:cs typeface="B Nazanin" panose="00000400000000000000" pitchFamily="2" charset="-78"/>
              </a:rPr>
              <a:t>اقدامات زیر انجام شود:</a:t>
            </a:r>
          </a:p>
          <a:p>
            <a:pPr algn="r" rtl="1">
              <a:buFont typeface="Wingdings" panose="05000000000000000000" pitchFamily="2" charset="2"/>
              <a:buChar char="q"/>
            </a:pPr>
            <a:r>
              <a:rPr lang="fa-IR" sz="2800" dirty="0" smtClean="0">
                <a:cs typeface="B Nazanin" panose="00000400000000000000" pitchFamily="2" charset="-78"/>
              </a:rPr>
              <a:t>اخذ </a:t>
            </a:r>
            <a:r>
              <a:rPr lang="fa-IR" sz="2800" dirty="0">
                <a:cs typeface="B Nazanin" panose="00000400000000000000" pitchFamily="2" charset="-78"/>
              </a:rPr>
              <a:t>دو نمونه خلط </a:t>
            </a:r>
            <a:r>
              <a:rPr lang="fa-IR" sz="2800" dirty="0" smtClean="0">
                <a:cs typeface="B Nazanin" panose="00000400000000000000" pitchFamily="2" charset="-78"/>
              </a:rPr>
              <a:t>مجدد</a:t>
            </a:r>
          </a:p>
          <a:p>
            <a:pPr algn="r" rtl="1">
              <a:buFont typeface="Wingdings" panose="05000000000000000000" pitchFamily="2" charset="2"/>
              <a:buChar char="q"/>
            </a:pPr>
            <a:r>
              <a:rPr lang="fa-IR" sz="2800" dirty="0" smtClean="0">
                <a:cs typeface="B Nazanin" panose="00000400000000000000" pitchFamily="2" charset="-78"/>
              </a:rPr>
              <a:t> </a:t>
            </a:r>
            <a:r>
              <a:rPr lang="fa-IR" sz="2800" dirty="0">
                <a:cs typeface="B Nazanin" panose="00000400000000000000" pitchFamily="2" charset="-78"/>
              </a:rPr>
              <a:t>انجام آزمایش اسمیر و </a:t>
            </a:r>
            <a:r>
              <a:rPr lang="fa-IR" sz="2800" dirty="0" smtClean="0">
                <a:cs typeface="B Nazanin" panose="00000400000000000000" pitchFamily="2" charset="-78"/>
              </a:rPr>
              <a:t>کشت</a:t>
            </a:r>
          </a:p>
          <a:p>
            <a:pPr algn="r" rtl="1">
              <a:buFont typeface="Wingdings" panose="05000000000000000000" pitchFamily="2" charset="2"/>
              <a:buChar char="q"/>
            </a:pPr>
            <a:r>
              <a:rPr lang="fa-IR" sz="2800" dirty="0" smtClean="0">
                <a:cs typeface="B Nazanin" panose="00000400000000000000" pitchFamily="2" charset="-78"/>
              </a:rPr>
              <a:t> </a:t>
            </a:r>
            <a:r>
              <a:rPr lang="fa-IR" sz="2800" dirty="0">
                <a:cs typeface="B Nazanin" panose="00000400000000000000" pitchFamily="2" charset="-78"/>
              </a:rPr>
              <a:t>انجام آزمایش جین اکسپرت در صورتی که در مرحله قبل انجام نشده </a:t>
            </a:r>
            <a:r>
              <a:rPr lang="fa-IR" sz="2800" dirty="0" smtClean="0">
                <a:cs typeface="B Nazanin" panose="00000400000000000000" pitchFamily="2" charset="-78"/>
              </a:rPr>
              <a:t>باشد</a:t>
            </a:r>
          </a:p>
          <a:p>
            <a:pPr algn="r" rtl="1">
              <a:buFont typeface="Wingdings" panose="05000000000000000000" pitchFamily="2" charset="2"/>
              <a:buChar char="q"/>
            </a:pPr>
            <a:r>
              <a:rPr lang="fa-IR" sz="2800" dirty="0" smtClean="0">
                <a:cs typeface="B Nazanin" panose="00000400000000000000" pitchFamily="2" charset="-78"/>
              </a:rPr>
              <a:t> </a:t>
            </a:r>
            <a:r>
              <a:rPr lang="fa-IR" sz="2800" dirty="0">
                <a:cs typeface="B Nazanin" panose="00000400000000000000" pitchFamily="2" charset="-78"/>
              </a:rPr>
              <a:t>ارجاع به پزشک و انجام رادیوگرافی قفسه سینه در صورتی که در مرحله قبل انجام نشده باشد. </a:t>
            </a:r>
            <a:endParaRPr lang="fa-IR" sz="2800" dirty="0" smtClean="0">
              <a:cs typeface="B Nazanin" panose="00000400000000000000" pitchFamily="2" charset="-78"/>
            </a:endParaRPr>
          </a:p>
          <a:p>
            <a:pPr marL="0" indent="0" algn="r" rtl="1">
              <a:buNone/>
            </a:pPr>
            <a:endParaRPr lang="fa-IR" sz="2800" dirty="0">
              <a:cs typeface="B Nazanin" panose="00000400000000000000" pitchFamily="2" charset="-78"/>
            </a:endParaRPr>
          </a:p>
          <a:p>
            <a:pPr algn="just" rtl="1"/>
            <a:r>
              <a:rPr lang="fa-IR" sz="2800" b="1" dirty="0">
                <a:cs typeface="B Nazanin" panose="00000400000000000000" pitchFamily="2" charset="-78"/>
              </a:rPr>
              <a:t>اگر حداقل یک نمونه از اسمیر یا جواب جین اکسپرت مثبت باشد، فرد مبتلا به سل ریوی است.</a:t>
            </a:r>
          </a:p>
          <a:p>
            <a:pPr algn="just" rtl="1"/>
            <a:r>
              <a:rPr lang="fa-IR" sz="2800" b="1" dirty="0">
                <a:cs typeface="B Nazanin" panose="00000400000000000000" pitchFamily="2" charset="-78"/>
              </a:rPr>
              <a:t>اگر </a:t>
            </a:r>
            <a:r>
              <a:rPr lang="fa-IR" sz="2800" b="1" dirty="0" smtClean="0">
                <a:cs typeface="B Nazanin" panose="00000400000000000000" pitchFamily="2" charset="-78"/>
              </a:rPr>
              <a:t>جواب </a:t>
            </a:r>
            <a:r>
              <a:rPr lang="fa-IR" sz="2800" b="1" dirty="0">
                <a:cs typeface="B Nazanin" panose="00000400000000000000" pitchFamily="2" charset="-78"/>
              </a:rPr>
              <a:t>اسمیر یا جین اکسپرت منفی بود، فرد می بایست جهت مشاوره به متخصص ارجاع شود و اقدامات بعدی براساس مشاوره، انجام </a:t>
            </a:r>
            <a:r>
              <a:rPr lang="fa-IR" sz="2800" b="1" dirty="0" smtClean="0">
                <a:cs typeface="B Nazanin" panose="00000400000000000000" pitchFamily="2" charset="-78"/>
              </a:rPr>
              <a:t>گردد</a:t>
            </a:r>
          </a:p>
          <a:p>
            <a:pPr algn="just" rtl="1"/>
            <a:r>
              <a:rPr lang="fa-IR" sz="2800" b="1" dirty="0">
                <a:cs typeface="B Nazanin" panose="00000400000000000000" pitchFamily="2" charset="-78"/>
              </a:rPr>
              <a:t>اگر پس از پیگیری بعد از دو هفته تداوم علائم وجود نداشت، بیماریابی سل خاتمه می یابد، ولی فرد از نظر علائم بیماری سل می بایست آموزش های لازم</a:t>
            </a:r>
            <a:r>
              <a:rPr lang="fa-IR" sz="2800" b="1" dirty="0">
                <a:solidFill>
                  <a:srgbClr val="FF0000"/>
                </a:solidFill>
                <a:cs typeface="B Nazanin" panose="00000400000000000000" pitchFamily="2" charset="-78"/>
              </a:rPr>
              <a:t>****</a:t>
            </a:r>
            <a:r>
              <a:rPr lang="fa-IR" sz="2800" b="1" dirty="0">
                <a:cs typeface="B Nazanin" panose="00000400000000000000" pitchFamily="2" charset="-78"/>
              </a:rPr>
              <a:t> را دریافت </a:t>
            </a:r>
            <a:r>
              <a:rPr lang="fa-IR" sz="2800" b="1" dirty="0" smtClean="0">
                <a:cs typeface="B Nazanin" panose="00000400000000000000" pitchFamily="2" charset="-78"/>
              </a:rPr>
              <a:t>نماید</a:t>
            </a:r>
            <a:endParaRPr lang="fa-IR" sz="2800" b="1" dirty="0">
              <a:cs typeface="B Nazanin" panose="00000400000000000000" pitchFamily="2" charset="-78"/>
            </a:endParaRPr>
          </a:p>
          <a:p>
            <a:pPr algn="just" rtl="1"/>
            <a:endParaRPr lang="fa-IR" dirty="0" smtClean="0"/>
          </a:p>
          <a:p>
            <a:pPr algn="r" rtl="1"/>
            <a:endParaRPr lang="fa-IR" dirty="0" smtClean="0"/>
          </a:p>
        </p:txBody>
      </p:sp>
    </p:spTree>
    <p:extLst>
      <p:ext uri="{BB962C8B-B14F-4D97-AF65-F5344CB8AC3E}">
        <p14:creationId xmlns:p14="http://schemas.microsoft.com/office/powerpoint/2010/main" val="3036163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33203"/>
          </a:xfrm>
        </p:spPr>
        <p:txBody>
          <a:bodyPr/>
          <a:lstStyle/>
          <a:p>
            <a:pPr algn="r"/>
            <a:r>
              <a:rPr lang="fa-IR" dirty="0">
                <a:cs typeface="B Titr" panose="00000700000000000000" pitchFamily="2" charset="-78"/>
              </a:rPr>
              <a:t>الگوریتم الف 1</a:t>
            </a:r>
            <a:endParaRPr lang="en-US" dirty="0"/>
          </a:p>
        </p:txBody>
      </p:sp>
      <p:sp>
        <p:nvSpPr>
          <p:cNvPr id="3" name="Content Placeholder 2"/>
          <p:cNvSpPr>
            <a:spLocks noGrp="1"/>
          </p:cNvSpPr>
          <p:nvPr>
            <p:ph idx="1"/>
          </p:nvPr>
        </p:nvSpPr>
        <p:spPr>
          <a:xfrm>
            <a:off x="314325" y="2462212"/>
            <a:ext cx="11544300" cy="1852613"/>
          </a:xfrm>
        </p:spPr>
        <p:txBody>
          <a:bodyPr>
            <a:noAutofit/>
          </a:bodyPr>
          <a:lstStyle/>
          <a:p>
            <a:pPr algn="just" rtl="1">
              <a:lnSpc>
                <a:spcPct val="80000"/>
              </a:lnSpc>
              <a:buFont typeface="Courier New" panose="02070309020205020404" pitchFamily="49" charset="0"/>
              <a:buChar char="o"/>
            </a:pPr>
            <a:r>
              <a:rPr lang="fa-IR" sz="2800" b="1" dirty="0">
                <a:cs typeface="B Nazanin" panose="00000400000000000000" pitchFamily="2" charset="-78"/>
              </a:rPr>
              <a:t>چنانچه </a:t>
            </a:r>
            <a:r>
              <a:rPr lang="fa-IR" sz="2800" b="1" dirty="0">
                <a:cs typeface="B Nazanin" panose="00000400000000000000" pitchFamily="2" charset="-78"/>
              </a:rPr>
              <a:t>فرد سرفه بیش از دو هفته داشت، عامل خطر نداشت و هیچیک از آزمایشات باکتریولوژیک وی مثبت نشد اقدامات زیر انجام شود:</a:t>
            </a:r>
          </a:p>
          <a:p>
            <a:pPr algn="r" rtl="1">
              <a:lnSpc>
                <a:spcPct val="80000"/>
              </a:lnSpc>
              <a:buFont typeface="Wingdings" panose="05000000000000000000" pitchFamily="2" charset="2"/>
              <a:buChar char="q"/>
            </a:pPr>
            <a:r>
              <a:rPr lang="fa-IR" sz="2800" dirty="0">
                <a:cs typeface="B Nazanin" panose="00000400000000000000" pitchFamily="2" charset="-78"/>
              </a:rPr>
              <a:t>ارجاع به پزشک و انجام سایر اقدامات تشخیصی- درمانی به صلاحدید پزشک</a:t>
            </a:r>
            <a:r>
              <a:rPr lang="fa-IR" sz="2800" dirty="0">
                <a:solidFill>
                  <a:srgbClr val="FF0000"/>
                </a:solidFill>
                <a:cs typeface="B Nazanin" panose="00000400000000000000" pitchFamily="2" charset="-78"/>
              </a:rPr>
              <a:t>**</a:t>
            </a:r>
          </a:p>
          <a:p>
            <a:pPr algn="r" rtl="1">
              <a:lnSpc>
                <a:spcPct val="80000"/>
              </a:lnSpc>
              <a:buFont typeface="Wingdings" panose="05000000000000000000" pitchFamily="2" charset="2"/>
              <a:buChar char="q"/>
            </a:pPr>
            <a:r>
              <a:rPr lang="fa-IR" sz="2800" dirty="0">
                <a:cs typeface="B Nazanin" panose="00000400000000000000" pitchFamily="2" charset="-78"/>
              </a:rPr>
              <a:t>پیگیری بعد از دو هفته از نظر بررسی تداوم علائم </a:t>
            </a:r>
            <a:endParaRPr lang="fa-IR" sz="2800" dirty="0" smtClean="0">
              <a:cs typeface="B Nazanin" panose="00000400000000000000" pitchFamily="2" charset="-78"/>
            </a:endParaRPr>
          </a:p>
          <a:p>
            <a:pPr marL="0" indent="0" algn="r" rtl="1">
              <a:lnSpc>
                <a:spcPct val="80000"/>
              </a:lnSpc>
              <a:buNone/>
            </a:pPr>
            <a:endParaRPr lang="fa-IR" sz="2400" dirty="0">
              <a:cs typeface="B Nazanin" panose="00000400000000000000" pitchFamily="2" charset="-78"/>
            </a:endParaRPr>
          </a:p>
        </p:txBody>
      </p:sp>
    </p:spTree>
    <p:extLst>
      <p:ext uri="{BB962C8B-B14F-4D97-AF65-F5344CB8AC3E}">
        <p14:creationId xmlns:p14="http://schemas.microsoft.com/office/powerpoint/2010/main" val="4702628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04628"/>
          </a:xfrm>
        </p:spPr>
        <p:txBody>
          <a:bodyPr/>
          <a:lstStyle/>
          <a:p>
            <a:pPr algn="r"/>
            <a:r>
              <a:rPr lang="fa-IR" dirty="0">
                <a:cs typeface="B Titr" panose="00000700000000000000" pitchFamily="2" charset="-78"/>
              </a:rPr>
              <a:t>الگوریتم الف 1</a:t>
            </a:r>
            <a:endParaRPr lang="en-US" dirty="0"/>
          </a:p>
        </p:txBody>
      </p:sp>
      <p:sp>
        <p:nvSpPr>
          <p:cNvPr id="3" name="Content Placeholder 2"/>
          <p:cNvSpPr>
            <a:spLocks noGrp="1"/>
          </p:cNvSpPr>
          <p:nvPr>
            <p:ph idx="1"/>
          </p:nvPr>
        </p:nvSpPr>
        <p:spPr>
          <a:xfrm>
            <a:off x="357188" y="2133600"/>
            <a:ext cx="11387137" cy="3777622"/>
          </a:xfrm>
        </p:spPr>
        <p:txBody>
          <a:bodyPr>
            <a:normAutofit/>
          </a:bodyPr>
          <a:lstStyle/>
          <a:p>
            <a:pPr algn="just" rtl="1">
              <a:lnSpc>
                <a:spcPct val="80000"/>
              </a:lnSpc>
              <a:buFont typeface="Wingdings" panose="05000000000000000000" pitchFamily="2" charset="2"/>
              <a:buChar char="v"/>
            </a:pPr>
            <a:r>
              <a:rPr lang="fa-IR" sz="2800" dirty="0">
                <a:cs typeface="B Nazanin" panose="00000400000000000000" pitchFamily="2" charset="-78"/>
              </a:rPr>
              <a:t>اگر تداوم علائم داشت؛ مانند توضیحات قبلی عمل می شود؛ اگر هم تداوم علائم وجود نداشت، بیماریابی سل خاتمه یافته و آموزش سل</a:t>
            </a:r>
            <a:r>
              <a:rPr lang="fa-IR" sz="2800" dirty="0">
                <a:solidFill>
                  <a:srgbClr val="FF0000"/>
                </a:solidFill>
                <a:cs typeface="B Nazanin" panose="00000400000000000000" pitchFamily="2" charset="-78"/>
              </a:rPr>
              <a:t>****</a:t>
            </a:r>
            <a:r>
              <a:rPr lang="fa-IR" sz="2800" dirty="0">
                <a:cs typeface="B Nazanin" panose="00000400000000000000" pitchFamily="2" charset="-78"/>
              </a:rPr>
              <a:t> انجام می گردد.</a:t>
            </a:r>
            <a:endParaRPr lang="en-US" sz="2800" dirty="0">
              <a:cs typeface="B Nazanin" panose="00000400000000000000" pitchFamily="2" charset="-78"/>
            </a:endParaRPr>
          </a:p>
          <a:p>
            <a:pPr algn="just" rtl="1">
              <a:buFont typeface="Wingdings" panose="05000000000000000000" pitchFamily="2" charset="2"/>
              <a:buChar char="v"/>
            </a:pPr>
            <a:r>
              <a:rPr lang="fa-IR" sz="2800" dirty="0">
                <a:cs typeface="B Nazanin" panose="00000400000000000000" pitchFamily="2" charset="-78"/>
              </a:rPr>
              <a:t>اگر فرد با شکایت سرفه کمتر از دو هفته مراجعه نماید، </a:t>
            </a:r>
            <a:r>
              <a:rPr lang="fa-IR" sz="2800" u="sng" dirty="0">
                <a:cs typeface="B Nazanin" panose="00000400000000000000" pitchFamily="2" charset="-78"/>
              </a:rPr>
              <a:t>قدم اول بررسی عامل خطر </a:t>
            </a:r>
            <a:r>
              <a:rPr lang="fa-IR" sz="2800" dirty="0">
                <a:cs typeface="B Nazanin" panose="00000400000000000000" pitchFamily="2" charset="-78"/>
              </a:rPr>
              <a:t>در فرد می باشد؛ اگر عامل خطر وجود دارد، دقیقاً مطابق با فرد دارای سرفه بیش از دو هفته و دارای عامل خطر با وی رفتار می گردد.</a:t>
            </a:r>
          </a:p>
          <a:p>
            <a:pPr algn="just" rtl="1">
              <a:buFont typeface="Wingdings" panose="05000000000000000000" pitchFamily="2" charset="2"/>
              <a:buChar char="v"/>
            </a:pPr>
            <a:r>
              <a:rPr lang="fa-IR" sz="2800" dirty="0">
                <a:cs typeface="B Nazanin" panose="00000400000000000000" pitchFamily="2" charset="-78"/>
              </a:rPr>
              <a:t>اگر عامل خطر نداشت؛ ضمن آموزش آداب سرفه، می بایست </a:t>
            </a:r>
            <a:r>
              <a:rPr lang="fa-IR" sz="2800" b="1" dirty="0">
                <a:solidFill>
                  <a:srgbClr val="FF0000"/>
                </a:solidFill>
                <a:cs typeface="B Nazanin" panose="00000400000000000000" pitchFamily="2" charset="-78"/>
              </a:rPr>
              <a:t>مطابق با الگوریتم ب </a:t>
            </a:r>
            <a:r>
              <a:rPr lang="fa-IR" sz="2800" dirty="0">
                <a:cs typeface="B Nazanin" panose="00000400000000000000" pitchFamily="2" charset="-78"/>
              </a:rPr>
              <a:t>اقدام نمود.</a:t>
            </a:r>
            <a:endParaRPr lang="en-US" sz="2800" dirty="0">
              <a:cs typeface="B Nazanin" panose="00000400000000000000" pitchFamily="2" charset="-78"/>
            </a:endParaRPr>
          </a:p>
        </p:txBody>
      </p:sp>
    </p:spTree>
    <p:extLst>
      <p:ext uri="{BB962C8B-B14F-4D97-AF65-F5344CB8AC3E}">
        <p14:creationId xmlns:p14="http://schemas.microsoft.com/office/powerpoint/2010/main" val="11702659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61778"/>
          </a:xfrm>
        </p:spPr>
        <p:txBody>
          <a:bodyPr>
            <a:normAutofit/>
          </a:bodyPr>
          <a:lstStyle/>
          <a:p>
            <a:pPr algn="r"/>
            <a:r>
              <a:rPr lang="fa-IR" dirty="0">
                <a:cs typeface="B Titr" panose="00000700000000000000" pitchFamily="2" charset="-78"/>
              </a:rPr>
              <a:t>توضیحات </a:t>
            </a:r>
            <a:r>
              <a:rPr lang="fa-IR" dirty="0" smtClean="0">
                <a:cs typeface="B Titr" panose="00000700000000000000" pitchFamily="2" charset="-78"/>
              </a:rPr>
              <a:t>موارد ستاره دار الگوریتم </a:t>
            </a:r>
            <a:r>
              <a:rPr lang="fa-IR" dirty="0">
                <a:cs typeface="B Titr" panose="00000700000000000000" pitchFamily="2" charset="-78"/>
              </a:rPr>
              <a:t>الف 1</a:t>
            </a:r>
            <a:endParaRPr lang="en-US" dirty="0">
              <a:cs typeface="B Titr" panose="00000700000000000000" pitchFamily="2" charset="-78"/>
            </a:endParaRPr>
          </a:p>
        </p:txBody>
      </p:sp>
      <p:sp>
        <p:nvSpPr>
          <p:cNvPr id="3" name="Content Placeholder 2"/>
          <p:cNvSpPr>
            <a:spLocks noGrp="1"/>
          </p:cNvSpPr>
          <p:nvPr>
            <p:ph idx="1"/>
          </p:nvPr>
        </p:nvSpPr>
        <p:spPr>
          <a:xfrm>
            <a:off x="385763" y="1790699"/>
            <a:ext cx="11461749" cy="4695826"/>
          </a:xfrm>
        </p:spPr>
        <p:txBody>
          <a:bodyPr>
            <a:noAutofit/>
          </a:bodyPr>
          <a:lstStyle/>
          <a:p>
            <a:pPr algn="r" rtl="1">
              <a:buFont typeface="Wingdings" panose="05000000000000000000" pitchFamily="2" charset="2"/>
              <a:buChar char="v"/>
            </a:pPr>
            <a:r>
              <a:rPr lang="fa-IR" sz="2000" dirty="0">
                <a:solidFill>
                  <a:srgbClr val="FF0000"/>
                </a:solidFill>
                <a:cs typeface="B Nazanin" panose="00000400000000000000" pitchFamily="2" charset="-78"/>
              </a:rPr>
              <a:t>*</a:t>
            </a:r>
            <a:r>
              <a:rPr lang="fa-IR" sz="2000" dirty="0">
                <a:cs typeface="B Nazanin" panose="00000400000000000000" pitchFamily="2" charset="-78"/>
              </a:rPr>
              <a:t> </a:t>
            </a:r>
            <a:r>
              <a:rPr lang="fa-IR" sz="2000" b="1" dirty="0">
                <a:cs typeface="B Nazanin" panose="00000400000000000000" pitchFamily="2" charset="-78"/>
              </a:rPr>
              <a:t>حداقل گروه های تعریف شده برای انجام آزمایش کشت سل، در این مرحله از فرآیند بیماریابی سل برای افراد مراجعه کننده با شکایت بالینی عبارتند از: افراد مبتلا به عفونت </a:t>
            </a:r>
            <a:r>
              <a:rPr lang="en-US" sz="2000" b="1" dirty="0">
                <a:cs typeface="B Nazanin" panose="00000400000000000000" pitchFamily="2" charset="-78"/>
              </a:rPr>
              <a:t>HIV</a:t>
            </a:r>
            <a:r>
              <a:rPr lang="fa-IR" sz="2000" b="1" dirty="0">
                <a:cs typeface="B Nazanin" panose="00000400000000000000" pitchFamily="2" charset="-78"/>
              </a:rPr>
              <a:t> و کاندیدهای دریافت پیوند</a:t>
            </a:r>
          </a:p>
          <a:p>
            <a:pPr algn="r" rtl="1">
              <a:buFont typeface="Wingdings" panose="05000000000000000000" pitchFamily="2" charset="2"/>
              <a:buChar char="v"/>
            </a:pPr>
            <a:r>
              <a:rPr lang="fa-IR" sz="2000" dirty="0">
                <a:solidFill>
                  <a:srgbClr val="FF0000"/>
                </a:solidFill>
                <a:cs typeface="B Nazanin" panose="00000400000000000000" pitchFamily="2" charset="-78"/>
              </a:rPr>
              <a:t>** </a:t>
            </a:r>
            <a:r>
              <a:rPr lang="fa-IR" sz="2000" b="1" dirty="0">
                <a:cs typeface="B Nazanin" panose="00000400000000000000" pitchFamily="2" charset="-78"/>
              </a:rPr>
              <a:t>در این مرحله از فرآیند بیماریابی، چنانچه نظر پزشک تجویز آنتی بیوتیک باشد، ضرورت دارد از تجویز داروهای ضدسل و کینولون ها اجتناب </a:t>
            </a:r>
            <a:r>
              <a:rPr lang="fa-IR" sz="2000" b="1" dirty="0" smtClean="0">
                <a:cs typeface="B Nazanin" panose="00000400000000000000" pitchFamily="2" charset="-78"/>
              </a:rPr>
              <a:t>شو</a:t>
            </a:r>
            <a:r>
              <a:rPr lang="fa-IR" sz="2000" b="1" dirty="0">
                <a:cs typeface="B Nazanin" panose="00000400000000000000" pitchFamily="2" charset="-78"/>
              </a:rPr>
              <a:t>د</a:t>
            </a:r>
            <a:endParaRPr lang="fa-IR" sz="2000" b="1" dirty="0">
              <a:cs typeface="B Nazanin" panose="00000400000000000000" pitchFamily="2" charset="-78"/>
            </a:endParaRPr>
          </a:p>
          <a:p>
            <a:pPr algn="r" rtl="1">
              <a:buFont typeface="Wingdings" panose="05000000000000000000" pitchFamily="2" charset="2"/>
              <a:buChar char="v"/>
            </a:pPr>
            <a:r>
              <a:rPr lang="fa-IR" sz="2000" dirty="0">
                <a:solidFill>
                  <a:srgbClr val="FF0000"/>
                </a:solidFill>
                <a:cs typeface="B Nazanin" panose="00000400000000000000" pitchFamily="2" charset="-78"/>
              </a:rPr>
              <a:t>***</a:t>
            </a:r>
            <a:r>
              <a:rPr lang="fa-IR" sz="2000" dirty="0">
                <a:cs typeface="B Nazanin" panose="00000400000000000000" pitchFamily="2" charset="-78"/>
              </a:rPr>
              <a:t> </a:t>
            </a:r>
            <a:r>
              <a:rPr lang="fa-IR" sz="2000" b="1" dirty="0">
                <a:cs typeface="B Nazanin" panose="00000400000000000000" pitchFamily="2" charset="-78"/>
              </a:rPr>
              <a:t>در این مرحله از فرآیند بیماریابی</a:t>
            </a:r>
          </a:p>
          <a:p>
            <a:pPr algn="r" rtl="1">
              <a:buFont typeface="Wingdings" panose="05000000000000000000" pitchFamily="2" charset="2"/>
              <a:buChar char="q"/>
            </a:pPr>
            <a:r>
              <a:rPr lang="fa-IR" sz="2000" dirty="0">
                <a:cs typeface="B Nazanin" panose="00000400000000000000" pitchFamily="2" charset="-78"/>
              </a:rPr>
              <a:t>1- چنانچه نظر پزشک تجویز آنتی بیوتیک باشد، ضرورت دارد از </a:t>
            </a:r>
            <a:r>
              <a:rPr lang="fa-IR" sz="2000" b="1" dirty="0">
                <a:cs typeface="B Nazanin" panose="00000400000000000000" pitchFamily="2" charset="-78"/>
              </a:rPr>
              <a:t>تجویز داروهای ضدسل و کینولون ها </a:t>
            </a:r>
            <a:r>
              <a:rPr lang="fa-IR" sz="2000" dirty="0">
                <a:cs typeface="B Nazanin" panose="00000400000000000000" pitchFamily="2" charset="-78"/>
              </a:rPr>
              <a:t>اجتناب شود.</a:t>
            </a:r>
          </a:p>
          <a:p>
            <a:pPr algn="r" rtl="1">
              <a:buFont typeface="Wingdings" panose="05000000000000000000" pitchFamily="2" charset="2"/>
              <a:buChar char="q"/>
            </a:pPr>
            <a:r>
              <a:rPr lang="fa-IR" sz="2000" dirty="0">
                <a:cs typeface="B Nazanin" panose="00000400000000000000" pitchFamily="2" charset="-78"/>
              </a:rPr>
              <a:t>2- چنانچه فرد مشکوک به یکی از گروه های </a:t>
            </a:r>
            <a:r>
              <a:rPr lang="fa-IR" sz="2000" dirty="0">
                <a:cs typeface="B Nazanin" panose="00000400000000000000" pitchFamily="2" charset="-78"/>
              </a:rPr>
              <a:t>دارا</a:t>
            </a:r>
            <a:r>
              <a:rPr lang="fa-IR" sz="2000" dirty="0">
                <a:cs typeface="B Nazanin" panose="00000400000000000000" pitchFamily="2" charset="-78"/>
              </a:rPr>
              <a:t>ی</a:t>
            </a:r>
            <a:r>
              <a:rPr lang="en-US" sz="1600" b="1" dirty="0">
                <a:cs typeface="B Nazanin" panose="00000400000000000000" pitchFamily="2" charset="-78"/>
              </a:rPr>
              <a:t>”</a:t>
            </a:r>
            <a:r>
              <a:rPr lang="fa-IR" sz="1600" b="1" dirty="0">
                <a:cs typeface="B Nazanin" panose="00000400000000000000" pitchFamily="2" charset="-78"/>
              </a:rPr>
              <a:t> اندیکاسیون تشخیص و درمان سیستماتیک سل نهفته مندرج در راهنمای کشوری مبارزه با سل</a:t>
            </a:r>
            <a:r>
              <a:rPr lang="en-US" sz="1600" b="1" dirty="0">
                <a:cs typeface="B Nazanin" panose="00000400000000000000" pitchFamily="2" charset="-78"/>
              </a:rPr>
              <a:t>”</a:t>
            </a:r>
            <a:r>
              <a:rPr lang="fa-IR" sz="1600" b="1" dirty="0">
                <a:cs typeface="B Nazanin" panose="00000400000000000000" pitchFamily="2" charset="-78"/>
              </a:rPr>
              <a:t> </a:t>
            </a:r>
            <a:r>
              <a:rPr lang="fa-IR" sz="2000" dirty="0">
                <a:cs typeface="B Nazanin" panose="00000400000000000000" pitchFamily="2" charset="-78"/>
              </a:rPr>
              <a:t>تعلق دارد،  با هدف کاهش تعداد مراجعات، انجام تست تشخیصی سل نهفته توصیه می شود.</a:t>
            </a:r>
          </a:p>
          <a:p>
            <a:pPr algn="just" rtl="1">
              <a:buFont typeface="Wingdings" panose="05000000000000000000" pitchFamily="2" charset="2"/>
              <a:buChar char="v"/>
            </a:pPr>
            <a:r>
              <a:rPr lang="fa-IR" sz="2000" dirty="0">
                <a:solidFill>
                  <a:srgbClr val="FF0000"/>
                </a:solidFill>
                <a:cs typeface="B Nazanin" panose="00000400000000000000" pitchFamily="2" charset="-78"/>
              </a:rPr>
              <a:t>****</a:t>
            </a:r>
            <a:r>
              <a:rPr lang="fa-IR" sz="2000" b="1" dirty="0">
                <a:cs typeface="B Nazanin" panose="00000400000000000000" pitchFamily="2" charset="-78"/>
              </a:rPr>
              <a:t>چنانچه فرد مشکوک به یکی از گروه </a:t>
            </a:r>
            <a:r>
              <a:rPr lang="fa-IR" sz="2000" b="1" dirty="0">
                <a:cs typeface="B Nazanin" panose="00000400000000000000" pitchFamily="2" charset="-78"/>
              </a:rPr>
              <a:t>های</a:t>
            </a:r>
            <a:r>
              <a:rPr lang="en-US" sz="1600" b="1" dirty="0">
                <a:cs typeface="B Nazanin" panose="00000400000000000000" pitchFamily="2" charset="-78"/>
              </a:rPr>
              <a:t>”</a:t>
            </a:r>
            <a:r>
              <a:rPr lang="fa-IR" sz="1600" b="1" dirty="0">
                <a:cs typeface="B Nazanin" panose="00000400000000000000" pitchFamily="2" charset="-78"/>
              </a:rPr>
              <a:t> اندیکاسیون تشخیص و درمان سیستماتیک سل نهفته مندرج در راهنمای کشوری مبارزه با سل</a:t>
            </a:r>
            <a:r>
              <a:rPr lang="en-US" sz="1600" b="1" dirty="0">
                <a:cs typeface="B Nazanin" panose="00000400000000000000" pitchFamily="2" charset="-78"/>
              </a:rPr>
              <a:t>”</a:t>
            </a:r>
            <a:r>
              <a:rPr lang="fa-IR" sz="1600" b="1" dirty="0">
                <a:cs typeface="B Nazanin" panose="00000400000000000000" pitchFamily="2" charset="-78"/>
              </a:rPr>
              <a:t> </a:t>
            </a:r>
            <a:r>
              <a:rPr lang="fa-IR" sz="2000" b="1" dirty="0">
                <a:cs typeface="B Nazanin" panose="00000400000000000000" pitchFamily="2" charset="-78"/>
              </a:rPr>
              <a:t>تعلق دارد،، بمحض آنکه فرآیند بیماریابی سل خاتمه یابد و یا نتیجه مشاوره با پزشک متخصص یا کمیته فنی دانشگاه/شهرستان، دال بر رد ابتلا به سل فعال باشد، لازم است براساس راهنمای کشوری مبارزه با سل، درمان سل نهفته تجویز و مدیریت شود</a:t>
            </a:r>
            <a:r>
              <a:rPr lang="fa-IR" sz="2000" b="1" dirty="0">
                <a:cs typeface="B Nazanin" panose="00000400000000000000" pitchFamily="2" charset="-78"/>
              </a:rPr>
              <a:t>. </a:t>
            </a:r>
            <a:endParaRPr lang="fa-IR" sz="2000" b="1" dirty="0">
              <a:cs typeface="B Nazanin" panose="00000400000000000000" pitchFamily="2" charset="-78"/>
            </a:endParaRPr>
          </a:p>
        </p:txBody>
      </p:sp>
    </p:spTree>
    <p:extLst>
      <p:ext uri="{BB962C8B-B14F-4D97-AF65-F5344CB8AC3E}">
        <p14:creationId xmlns:p14="http://schemas.microsoft.com/office/powerpoint/2010/main" val="13221102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7264" y="985837"/>
            <a:ext cx="10344150" cy="5514975"/>
          </a:xfrm>
          <a:prstGeom prst="rect">
            <a:avLst/>
          </a:prstGeom>
        </p:spPr>
      </p:pic>
    </p:spTree>
    <p:extLst>
      <p:ext uri="{BB962C8B-B14F-4D97-AF65-F5344CB8AC3E}">
        <p14:creationId xmlns:p14="http://schemas.microsoft.com/office/powerpoint/2010/main" val="29519964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690340"/>
          </a:xfrm>
        </p:spPr>
        <p:txBody>
          <a:bodyPr>
            <a:normAutofit/>
          </a:bodyPr>
          <a:lstStyle/>
          <a:p>
            <a:pPr algn="r"/>
            <a:r>
              <a:rPr lang="fa-IR" dirty="0">
                <a:cs typeface="B Titr" panose="00000700000000000000" pitchFamily="2" charset="-78"/>
              </a:rPr>
              <a:t>توضیحات الگوریتم الف 2( بیماریابی فعال)</a:t>
            </a:r>
            <a:endParaRPr lang="en-US" dirty="0">
              <a:cs typeface="B Titr" panose="00000700000000000000" pitchFamily="2" charset="-78"/>
            </a:endParaRPr>
          </a:p>
        </p:txBody>
      </p:sp>
      <p:sp>
        <p:nvSpPr>
          <p:cNvPr id="3" name="Content Placeholder 2"/>
          <p:cNvSpPr>
            <a:spLocks noGrp="1"/>
          </p:cNvSpPr>
          <p:nvPr>
            <p:ph idx="1"/>
          </p:nvPr>
        </p:nvSpPr>
        <p:spPr>
          <a:xfrm>
            <a:off x="442913" y="2133600"/>
            <a:ext cx="11061699" cy="3777622"/>
          </a:xfrm>
        </p:spPr>
        <p:txBody>
          <a:bodyPr>
            <a:normAutofit fontScale="92500" lnSpcReduction="10000"/>
          </a:bodyPr>
          <a:lstStyle/>
          <a:p>
            <a:pPr algn="r" rtl="1">
              <a:buFont typeface="Courier New" panose="02070309020205020404" pitchFamily="49" charset="0"/>
              <a:buChar char="o"/>
            </a:pPr>
            <a:r>
              <a:rPr lang="fa-IR" sz="3000" b="1" dirty="0">
                <a:cs typeface="B Nazanin" panose="00000400000000000000" pitchFamily="2" charset="-78"/>
              </a:rPr>
              <a:t>اگر در بیماریابی/غربالگری فعال چنانچه فرد دارای سرفه بیش از دو هفته بود، عامل خطر در وی بررسی گردد؛ اگر عامل خطر وجود داشت، اقدامات زیر انجام میشود: </a:t>
            </a:r>
          </a:p>
          <a:p>
            <a:pPr algn="r" rtl="1">
              <a:buFont typeface="Wingdings" panose="05000000000000000000" pitchFamily="2" charset="2"/>
              <a:buChar char="q"/>
            </a:pPr>
            <a:r>
              <a:rPr lang="fa-IR" sz="2800" dirty="0">
                <a:cs typeface="B Nazanin" panose="00000400000000000000" pitchFamily="2" charset="-78"/>
              </a:rPr>
              <a:t>آموزش آداب سرفه</a:t>
            </a:r>
          </a:p>
          <a:p>
            <a:pPr algn="r" rtl="1">
              <a:buFont typeface="Wingdings" panose="05000000000000000000" pitchFamily="2" charset="2"/>
              <a:buChar char="q"/>
            </a:pPr>
            <a:r>
              <a:rPr lang="fa-IR" sz="2800" dirty="0">
                <a:cs typeface="B Nazanin" panose="00000400000000000000" pitchFamily="2" charset="-78"/>
              </a:rPr>
              <a:t>اخذ 2 نمونه خلط</a:t>
            </a:r>
          </a:p>
          <a:p>
            <a:pPr algn="r" rtl="1">
              <a:buFont typeface="Wingdings" panose="05000000000000000000" pitchFamily="2" charset="2"/>
              <a:buChar char="q"/>
            </a:pPr>
            <a:r>
              <a:rPr lang="fa-IR" sz="2800" dirty="0">
                <a:cs typeface="B Nazanin" panose="00000400000000000000" pitchFamily="2" charset="-78"/>
              </a:rPr>
              <a:t>انجام آزمایش اسمیر</a:t>
            </a:r>
          </a:p>
          <a:p>
            <a:pPr algn="r" rtl="1">
              <a:buFont typeface="Wingdings" panose="05000000000000000000" pitchFamily="2" charset="2"/>
              <a:buChar char="q"/>
            </a:pPr>
            <a:r>
              <a:rPr lang="fa-IR" sz="2800" dirty="0">
                <a:cs typeface="B Nazanin" panose="00000400000000000000" pitchFamily="2" charset="-78"/>
              </a:rPr>
              <a:t>انجام جین اکسپرت </a:t>
            </a:r>
          </a:p>
          <a:p>
            <a:pPr algn="r" rtl="1">
              <a:buFont typeface="Wingdings" panose="05000000000000000000" pitchFamily="2" charset="2"/>
              <a:buChar char="q"/>
            </a:pPr>
            <a:r>
              <a:rPr lang="fa-IR" sz="2800" dirty="0">
                <a:solidFill>
                  <a:srgbClr val="FF0000"/>
                </a:solidFill>
                <a:cs typeface="B Nazanin" panose="00000400000000000000" pitchFamily="2" charset="-78"/>
              </a:rPr>
              <a:t>انجام </a:t>
            </a:r>
            <a:r>
              <a:rPr lang="fa-IR" sz="2800" dirty="0">
                <a:solidFill>
                  <a:srgbClr val="FF0000"/>
                </a:solidFill>
                <a:cs typeface="B Nazanin" panose="00000400000000000000" pitchFamily="2" charset="-78"/>
              </a:rPr>
              <a:t>رادیوگرافی قفسه سینه *</a:t>
            </a:r>
            <a:endParaRPr lang="fa-IR" sz="2800" dirty="0">
              <a:solidFill>
                <a:srgbClr val="FF0000"/>
              </a:solidFill>
              <a:cs typeface="B Nazanin" panose="00000400000000000000" pitchFamily="2" charset="-78"/>
            </a:endParaRPr>
          </a:p>
          <a:p>
            <a:pPr algn="r" rtl="1">
              <a:buFont typeface="Wingdings" panose="05000000000000000000" pitchFamily="2" charset="2"/>
              <a:buChar char="q"/>
            </a:pPr>
            <a:r>
              <a:rPr lang="fa-IR" sz="2800" dirty="0">
                <a:cs typeface="B Nazanin" panose="00000400000000000000" pitchFamily="2" charset="-78"/>
              </a:rPr>
              <a:t>پیگیری جواب آزمایشات </a:t>
            </a:r>
            <a:endParaRPr lang="en-US" sz="2800" dirty="0">
              <a:cs typeface="B Nazanin" panose="00000400000000000000" pitchFamily="2" charset="-78"/>
            </a:endParaRPr>
          </a:p>
          <a:p>
            <a:pPr algn="r" rtl="1"/>
            <a:endParaRPr lang="en-US" dirty="0"/>
          </a:p>
        </p:txBody>
      </p:sp>
    </p:spTree>
    <p:extLst>
      <p:ext uri="{BB962C8B-B14F-4D97-AF65-F5344CB8AC3E}">
        <p14:creationId xmlns:p14="http://schemas.microsoft.com/office/powerpoint/2010/main" val="40207061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04640"/>
          </a:xfrm>
        </p:spPr>
        <p:txBody>
          <a:bodyPr/>
          <a:lstStyle/>
          <a:p>
            <a:pPr algn="r"/>
            <a:r>
              <a:rPr lang="fa-IR" dirty="0">
                <a:cs typeface="B Titr" panose="00000700000000000000" pitchFamily="2" charset="-78"/>
              </a:rPr>
              <a:t>توضیحات الگوریتم الف 2( بیماریابی فعال)</a:t>
            </a:r>
            <a:endParaRPr lang="en-US" dirty="0"/>
          </a:p>
        </p:txBody>
      </p:sp>
      <p:sp>
        <p:nvSpPr>
          <p:cNvPr id="3" name="Content Placeholder 2"/>
          <p:cNvSpPr>
            <a:spLocks noGrp="1"/>
          </p:cNvSpPr>
          <p:nvPr>
            <p:ph idx="1"/>
          </p:nvPr>
        </p:nvSpPr>
        <p:spPr>
          <a:xfrm>
            <a:off x="371475" y="2133600"/>
            <a:ext cx="11501438" cy="3777622"/>
          </a:xfrm>
        </p:spPr>
        <p:txBody>
          <a:bodyPr>
            <a:normAutofit/>
          </a:bodyPr>
          <a:lstStyle/>
          <a:p>
            <a:pPr algn="justLow" rtl="1"/>
            <a:r>
              <a:rPr lang="fa-IR" sz="2600" dirty="0">
                <a:cs typeface="B Nazanin" panose="00000400000000000000" pitchFamily="2" charset="-78"/>
              </a:rPr>
              <a:t>اگر حداقل نتیجه یکی از آزمایشات باکتریولوژیک فرد مثبت بود، ابتلا به سل ریوی مطرح است( اقدامات مانند قبل) </a:t>
            </a:r>
          </a:p>
          <a:p>
            <a:pPr algn="justLow" rtl="1"/>
            <a:r>
              <a:rPr lang="fa-IR" sz="2600" dirty="0">
                <a:cs typeface="B Nazanin" panose="00000400000000000000" pitchFamily="2" charset="-78"/>
              </a:rPr>
              <a:t>چنانچه جواب هیچیک از آزمایشات باکتریولوژیک مثبت نبود و شواهد رادیولوژی انجام شده به نفع بیماری سل بود</a:t>
            </a:r>
            <a:r>
              <a:rPr lang="fa-IR" sz="2600" dirty="0" smtClean="0">
                <a:cs typeface="B Nazanin" panose="00000400000000000000" pitchFamily="2" charset="-78"/>
              </a:rPr>
              <a:t>؛ </a:t>
            </a:r>
            <a:r>
              <a:rPr lang="fa-IR" sz="2600" dirty="0">
                <a:cs typeface="B Nazanin" panose="00000400000000000000" pitchFamily="2" charset="-78"/>
              </a:rPr>
              <a:t>می بایست آزمایش جین اکسپرت درصورت عدم انجام در مرحله قبل، انجام شد که اگر جواب مثبت بود، ابتلا به سل ریوی مطرح </a:t>
            </a:r>
            <a:r>
              <a:rPr lang="fa-IR" sz="2600" dirty="0" smtClean="0">
                <a:cs typeface="B Nazanin" panose="00000400000000000000" pitchFamily="2" charset="-78"/>
              </a:rPr>
              <a:t>است</a:t>
            </a:r>
          </a:p>
          <a:p>
            <a:pPr algn="justLow" rtl="1"/>
            <a:r>
              <a:rPr lang="fa-IR" sz="2600" dirty="0" smtClean="0">
                <a:cs typeface="B Nazanin" panose="00000400000000000000" pitchFamily="2" charset="-78"/>
              </a:rPr>
              <a:t>چنانچه </a:t>
            </a:r>
            <a:r>
              <a:rPr lang="fa-IR" sz="2600" dirty="0">
                <a:cs typeface="B Nazanin" panose="00000400000000000000" pitchFamily="2" charset="-78"/>
              </a:rPr>
              <a:t>جواب جین اکسپرت منفی بود؛ می بایست جهت مشاوره به متخصص ارجاع و براساس نظر متخصص اقدام </a:t>
            </a:r>
            <a:r>
              <a:rPr lang="fa-IR" sz="2600" dirty="0" smtClean="0">
                <a:cs typeface="B Nazanin" panose="00000400000000000000" pitchFamily="2" charset="-78"/>
              </a:rPr>
              <a:t>نمود </a:t>
            </a:r>
            <a:r>
              <a:rPr lang="fa-IR" sz="2600" dirty="0">
                <a:solidFill>
                  <a:srgbClr val="FF0000"/>
                </a:solidFill>
                <a:cs typeface="B Nazanin" panose="00000400000000000000" pitchFamily="2" charset="-78"/>
              </a:rPr>
              <a:t>****</a:t>
            </a:r>
          </a:p>
          <a:p>
            <a:pPr marL="0" indent="0" algn="r" rtl="1">
              <a:buNone/>
            </a:pPr>
            <a:endParaRPr lang="fa-IR" dirty="0" smtClean="0"/>
          </a:p>
          <a:p>
            <a:pPr algn="r" rtl="1"/>
            <a:endParaRPr lang="en-US" dirty="0"/>
          </a:p>
        </p:txBody>
      </p:sp>
    </p:spTree>
    <p:extLst>
      <p:ext uri="{BB962C8B-B14F-4D97-AF65-F5344CB8AC3E}">
        <p14:creationId xmlns:p14="http://schemas.microsoft.com/office/powerpoint/2010/main" val="722914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Titr" panose="00000700000000000000" pitchFamily="2" charset="-78"/>
              </a:rPr>
              <a:t>مراحل تشخیص سل ریوی در یک نگاه </a:t>
            </a:r>
            <a:endParaRPr lang="en-US" dirty="0">
              <a:cs typeface="B Titr" panose="00000700000000000000" pitchFamily="2" charset="-78"/>
            </a:endParaRPr>
          </a:p>
        </p:txBody>
      </p:sp>
      <p:sp>
        <p:nvSpPr>
          <p:cNvPr id="3" name="Content Placeholder 2"/>
          <p:cNvSpPr>
            <a:spLocks noGrp="1"/>
          </p:cNvSpPr>
          <p:nvPr>
            <p:ph idx="1"/>
          </p:nvPr>
        </p:nvSpPr>
        <p:spPr>
          <a:xfrm>
            <a:off x="657225" y="2133600"/>
            <a:ext cx="10847387" cy="3777622"/>
          </a:xfrm>
        </p:spPr>
        <p:txBody>
          <a:bodyPr>
            <a:normAutofit/>
          </a:bodyPr>
          <a:lstStyle/>
          <a:p>
            <a:pPr algn="r" rtl="1">
              <a:buFont typeface="Courier New" panose="02070309020205020404" pitchFamily="49" charset="0"/>
              <a:buChar char="o"/>
            </a:pPr>
            <a:r>
              <a:rPr lang="fa-IR" sz="3200" b="1" dirty="0" smtClean="0">
                <a:cs typeface="B Nazanin" panose="00000400000000000000" pitchFamily="2" charset="-78"/>
              </a:rPr>
              <a:t>بررسی وضعیت سرفه در فرد از نظر وجود </a:t>
            </a:r>
            <a:r>
              <a:rPr lang="fa-IR" sz="3200" b="1" u="sng" dirty="0" smtClean="0">
                <a:cs typeface="B Nazanin" panose="00000400000000000000" pitchFamily="2" charset="-78"/>
              </a:rPr>
              <a:t>سرفه و طول مدت</a:t>
            </a:r>
            <a:endParaRPr lang="fa-IR" sz="3200" b="1" dirty="0" smtClean="0">
              <a:cs typeface="B Nazanin" panose="00000400000000000000" pitchFamily="2" charset="-78"/>
            </a:endParaRPr>
          </a:p>
          <a:p>
            <a:pPr algn="r" rtl="1">
              <a:buFont typeface="Wingdings" panose="05000000000000000000" pitchFamily="2" charset="2"/>
              <a:buChar char="q"/>
            </a:pPr>
            <a:r>
              <a:rPr lang="fa-IR" sz="3200" dirty="0" smtClean="0">
                <a:cs typeface="B Nazanin" panose="00000400000000000000" pitchFamily="2" charset="-78"/>
              </a:rPr>
              <a:t>سرفه بیش از دو هفته دارد(</a:t>
            </a:r>
            <a:r>
              <a:rPr lang="fa-IR" sz="3200" dirty="0" smtClean="0">
                <a:solidFill>
                  <a:srgbClr val="FF0000"/>
                </a:solidFill>
                <a:cs typeface="B Nazanin" panose="00000400000000000000" pitchFamily="2" charset="-78"/>
              </a:rPr>
              <a:t>سندرم سرفه مزمن</a:t>
            </a:r>
            <a:r>
              <a:rPr lang="fa-IR" sz="3200" dirty="0" smtClean="0">
                <a:cs typeface="B Nazanin" panose="00000400000000000000" pitchFamily="2" charset="-78"/>
              </a:rPr>
              <a:t>)</a:t>
            </a:r>
          </a:p>
          <a:p>
            <a:pPr algn="r" rtl="1">
              <a:buFont typeface="Wingdings" panose="05000000000000000000" pitchFamily="2" charset="2"/>
              <a:buChar char="q"/>
            </a:pPr>
            <a:r>
              <a:rPr lang="fa-IR" sz="3200" dirty="0" smtClean="0">
                <a:cs typeface="B Nazanin" panose="00000400000000000000" pitchFamily="2" charset="-78"/>
              </a:rPr>
              <a:t>سرفه کمتر از دو هفته دارد</a:t>
            </a:r>
          </a:p>
          <a:p>
            <a:pPr algn="r" rtl="1">
              <a:buFont typeface="Wingdings" panose="05000000000000000000" pitchFamily="2" charset="2"/>
              <a:buChar char="q"/>
            </a:pPr>
            <a:r>
              <a:rPr lang="fa-IR" sz="3200" dirty="0" smtClean="0">
                <a:cs typeface="B Nazanin" panose="00000400000000000000" pitchFamily="2" charset="-78"/>
              </a:rPr>
              <a:t>سرفه ندارد</a:t>
            </a:r>
            <a:endParaRPr lang="en-US" sz="3200" dirty="0">
              <a:cs typeface="B Nazanin" panose="00000400000000000000" pitchFamily="2" charset="-78"/>
            </a:endParaRPr>
          </a:p>
        </p:txBody>
      </p:sp>
    </p:spTree>
    <p:extLst>
      <p:ext uri="{BB962C8B-B14F-4D97-AF65-F5344CB8AC3E}">
        <p14:creationId xmlns:p14="http://schemas.microsoft.com/office/powerpoint/2010/main" val="25795079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04640"/>
          </a:xfrm>
        </p:spPr>
        <p:txBody>
          <a:bodyPr/>
          <a:lstStyle/>
          <a:p>
            <a:pPr algn="r"/>
            <a:r>
              <a:rPr lang="fa-IR" dirty="0">
                <a:cs typeface="B Titr" panose="00000700000000000000" pitchFamily="2" charset="-78"/>
              </a:rPr>
              <a:t>توضیحات الگوریتم الف 2( بیماریابی فعال)</a:t>
            </a:r>
            <a:endParaRPr lang="en-US" dirty="0"/>
          </a:p>
        </p:txBody>
      </p:sp>
      <p:sp>
        <p:nvSpPr>
          <p:cNvPr id="3" name="Content Placeholder 2"/>
          <p:cNvSpPr>
            <a:spLocks noGrp="1"/>
          </p:cNvSpPr>
          <p:nvPr>
            <p:ph idx="1"/>
          </p:nvPr>
        </p:nvSpPr>
        <p:spPr>
          <a:xfrm>
            <a:off x="371475" y="2133600"/>
            <a:ext cx="11501438" cy="3777622"/>
          </a:xfrm>
        </p:spPr>
        <p:txBody>
          <a:bodyPr>
            <a:normAutofit/>
          </a:bodyPr>
          <a:lstStyle/>
          <a:p>
            <a:pPr algn="justLow" rtl="1"/>
            <a:r>
              <a:rPr lang="fa-IR" sz="2600" dirty="0" smtClean="0">
                <a:cs typeface="B Nazanin" panose="00000400000000000000" pitchFamily="2" charset="-78"/>
              </a:rPr>
              <a:t>چنانچه هیچیک از نتایج آزمایشات باکتریولوژیک مثبت نبود و شواهد رادیولوژی انجام شده نیز به نفع سل نبود؛ می بایست فرد به پزشک ارجاع شود و سایر اقدامات تشخیصی- درمانی به صلاحدید پزشک انجام شود</a:t>
            </a:r>
            <a:r>
              <a:rPr lang="fa-IR" sz="2600" dirty="0" smtClean="0">
                <a:solidFill>
                  <a:srgbClr val="FF0000"/>
                </a:solidFill>
                <a:cs typeface="B Nazanin" panose="00000400000000000000" pitchFamily="2" charset="-78"/>
              </a:rPr>
              <a:t>***</a:t>
            </a:r>
          </a:p>
          <a:p>
            <a:pPr algn="justLow" rtl="1"/>
            <a:r>
              <a:rPr lang="fa-IR" sz="2600" dirty="0" smtClean="0">
                <a:cs typeface="B Nazanin" panose="00000400000000000000" pitchFamily="2" charset="-78"/>
              </a:rPr>
              <a:t>همچنین فرد از نظر تداوم علائم دو هفته بعد پیگیری شود</a:t>
            </a:r>
          </a:p>
          <a:p>
            <a:pPr marL="0" indent="0" algn="r" rtl="1">
              <a:buNone/>
            </a:pPr>
            <a:endParaRPr lang="fa-IR" dirty="0" smtClean="0"/>
          </a:p>
          <a:p>
            <a:pPr algn="r" rtl="1"/>
            <a:endParaRPr lang="en-US" dirty="0"/>
          </a:p>
        </p:txBody>
      </p:sp>
    </p:spTree>
    <p:extLst>
      <p:ext uri="{BB962C8B-B14F-4D97-AF65-F5344CB8AC3E}">
        <p14:creationId xmlns:p14="http://schemas.microsoft.com/office/powerpoint/2010/main" val="7469454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90353"/>
          </a:xfrm>
        </p:spPr>
        <p:txBody>
          <a:bodyPr/>
          <a:lstStyle/>
          <a:p>
            <a:pPr algn="r"/>
            <a:r>
              <a:rPr lang="fa-IR" dirty="0">
                <a:cs typeface="B Titr" panose="00000700000000000000" pitchFamily="2" charset="-78"/>
              </a:rPr>
              <a:t>توضیحات الگوریتم الف 2( بیماریابی فعال)</a:t>
            </a:r>
            <a:endParaRPr lang="en-US" dirty="0"/>
          </a:p>
        </p:txBody>
      </p:sp>
      <p:sp>
        <p:nvSpPr>
          <p:cNvPr id="3" name="Content Placeholder 2"/>
          <p:cNvSpPr>
            <a:spLocks noGrp="1"/>
          </p:cNvSpPr>
          <p:nvPr>
            <p:ph idx="1"/>
          </p:nvPr>
        </p:nvSpPr>
        <p:spPr>
          <a:xfrm>
            <a:off x="485775" y="2133600"/>
            <a:ext cx="11018837" cy="3777622"/>
          </a:xfrm>
        </p:spPr>
        <p:txBody>
          <a:bodyPr>
            <a:normAutofit/>
          </a:bodyPr>
          <a:lstStyle/>
          <a:p>
            <a:pPr algn="r" rtl="1">
              <a:buFont typeface="Courier New" panose="02070309020205020404" pitchFamily="49" charset="0"/>
              <a:buChar char="o"/>
            </a:pPr>
            <a:r>
              <a:rPr lang="fa-IR" sz="2800" b="1" dirty="0">
                <a:cs typeface="B Nazanin" panose="00000400000000000000" pitchFamily="2" charset="-78"/>
              </a:rPr>
              <a:t>در صورت تداوم علائم بعد از دو هفته، اقدامات به ترتیب زیر انجام گردد:</a:t>
            </a:r>
          </a:p>
          <a:p>
            <a:pPr algn="r" rtl="1">
              <a:buFont typeface="Wingdings" panose="05000000000000000000" pitchFamily="2" charset="2"/>
              <a:buChar char="q"/>
            </a:pPr>
            <a:r>
              <a:rPr lang="fa-IR" sz="2600" dirty="0">
                <a:cs typeface="B Nazanin" panose="00000400000000000000" pitchFamily="2" charset="-78"/>
              </a:rPr>
              <a:t>اخذ مجدد 2 نمونه خلط</a:t>
            </a:r>
          </a:p>
          <a:p>
            <a:pPr algn="r" rtl="1">
              <a:buFont typeface="Wingdings" panose="05000000000000000000" pitchFamily="2" charset="2"/>
              <a:buChar char="q"/>
            </a:pPr>
            <a:r>
              <a:rPr lang="fa-IR" sz="2600" dirty="0">
                <a:cs typeface="B Nazanin" panose="00000400000000000000" pitchFamily="2" charset="-78"/>
              </a:rPr>
              <a:t>انجام آزمایش اسمیر و کشت</a:t>
            </a:r>
          </a:p>
          <a:p>
            <a:pPr algn="r" rtl="1">
              <a:buFont typeface="Wingdings" panose="05000000000000000000" pitchFamily="2" charset="2"/>
              <a:buChar char="q"/>
            </a:pPr>
            <a:r>
              <a:rPr lang="fa-IR" sz="2600" dirty="0">
                <a:cs typeface="B Nazanin" panose="00000400000000000000" pitchFamily="2" charset="-78"/>
              </a:rPr>
              <a:t>انجام جین اکسپرت درصورت عدم انجام در مرحله قبل</a:t>
            </a:r>
          </a:p>
          <a:p>
            <a:pPr algn="r" rtl="1">
              <a:buFont typeface="Wingdings" panose="05000000000000000000" pitchFamily="2" charset="2"/>
              <a:buChar char="q"/>
            </a:pPr>
            <a:r>
              <a:rPr lang="fa-IR" sz="2600" dirty="0">
                <a:cs typeface="B Nazanin" panose="00000400000000000000" pitchFamily="2" charset="-78"/>
              </a:rPr>
              <a:t>ارجاع به پزشک و انجام رادیوگرافی قفسه سینه درصورت عدم انجام در مرحله قبل</a:t>
            </a:r>
            <a:endParaRPr lang="en-US" sz="2600" dirty="0">
              <a:cs typeface="B Nazanin" panose="00000400000000000000" pitchFamily="2" charset="-78"/>
            </a:endParaRPr>
          </a:p>
        </p:txBody>
      </p:sp>
    </p:spTree>
    <p:extLst>
      <p:ext uri="{BB962C8B-B14F-4D97-AF65-F5344CB8AC3E}">
        <p14:creationId xmlns:p14="http://schemas.microsoft.com/office/powerpoint/2010/main" val="8826407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47490"/>
          </a:xfrm>
        </p:spPr>
        <p:txBody>
          <a:bodyPr/>
          <a:lstStyle/>
          <a:p>
            <a:pPr algn="r"/>
            <a:r>
              <a:rPr lang="fa-IR" dirty="0">
                <a:cs typeface="B Titr" panose="00000700000000000000" pitchFamily="2" charset="-78"/>
              </a:rPr>
              <a:t>توضیحات الگوریتم الف 2( بیماریابی فعال)</a:t>
            </a:r>
            <a:endParaRPr lang="en-US" dirty="0"/>
          </a:p>
        </p:txBody>
      </p:sp>
      <p:sp>
        <p:nvSpPr>
          <p:cNvPr id="3" name="Content Placeholder 2"/>
          <p:cNvSpPr>
            <a:spLocks noGrp="1"/>
          </p:cNvSpPr>
          <p:nvPr>
            <p:ph idx="1"/>
          </p:nvPr>
        </p:nvSpPr>
        <p:spPr>
          <a:xfrm>
            <a:off x="385763" y="1757363"/>
            <a:ext cx="11401425" cy="4743450"/>
          </a:xfrm>
        </p:spPr>
        <p:txBody>
          <a:bodyPr>
            <a:normAutofit fontScale="55000" lnSpcReduction="20000"/>
          </a:bodyPr>
          <a:lstStyle/>
          <a:p>
            <a:pPr algn="justLow" rtl="1"/>
            <a:r>
              <a:rPr lang="fa-IR" sz="4400" dirty="0">
                <a:cs typeface="B Nazanin" panose="00000400000000000000" pitchFamily="2" charset="-78"/>
              </a:rPr>
              <a:t>چنانچه حداقل نتیجه یکی از آزمایشات باکتریولوژیک مثبت باشد، ابتلا به سل ریوی مطرح است( اقدامات مانند اسلایدهای قبلی می باشد)</a:t>
            </a:r>
          </a:p>
          <a:p>
            <a:pPr algn="r" rtl="1"/>
            <a:r>
              <a:rPr lang="fa-IR" sz="4400" dirty="0">
                <a:cs typeface="B Nazanin" panose="00000400000000000000" pitchFamily="2" charset="-78"/>
              </a:rPr>
              <a:t>چنانچه هیچیک از آزمایشات باکتریولوژیک مثبت نباشد، می بایست فرد جهت مشاوره با متخصص و اقدام براساس نظر پزشک ارجاع </a:t>
            </a:r>
            <a:r>
              <a:rPr lang="fa-IR" sz="4400" dirty="0" smtClean="0">
                <a:cs typeface="B Nazanin" panose="00000400000000000000" pitchFamily="2" charset="-78"/>
              </a:rPr>
              <a:t>گردد</a:t>
            </a:r>
            <a:r>
              <a:rPr lang="fa-IR" sz="4400" dirty="0" smtClean="0">
                <a:solidFill>
                  <a:srgbClr val="FF0000"/>
                </a:solidFill>
                <a:cs typeface="B Nazanin" panose="00000400000000000000" pitchFamily="2" charset="-78"/>
              </a:rPr>
              <a:t>****</a:t>
            </a:r>
            <a:endParaRPr lang="fa-IR" sz="4400" dirty="0">
              <a:solidFill>
                <a:srgbClr val="FF0000"/>
              </a:solidFill>
              <a:cs typeface="B Nazanin" panose="00000400000000000000" pitchFamily="2" charset="-78"/>
            </a:endParaRPr>
          </a:p>
          <a:p>
            <a:pPr algn="r" rtl="1"/>
            <a:r>
              <a:rPr lang="fa-IR" sz="4400" dirty="0">
                <a:cs typeface="B Nazanin" panose="00000400000000000000" pitchFamily="2" charset="-78"/>
              </a:rPr>
              <a:t>چنانچه بعد از دو هفته تداوم علائم مطرح نبود، بیماری سل خاتمه یافته و آموزش سل می بایست انجام </a:t>
            </a:r>
            <a:r>
              <a:rPr lang="fa-IR" sz="4400" dirty="0" smtClean="0">
                <a:cs typeface="B Nazanin" panose="00000400000000000000" pitchFamily="2" charset="-78"/>
              </a:rPr>
              <a:t>شود</a:t>
            </a:r>
            <a:r>
              <a:rPr lang="fa-IR" sz="4400" dirty="0" smtClean="0">
                <a:solidFill>
                  <a:srgbClr val="FF0000"/>
                </a:solidFill>
                <a:cs typeface="B Nazanin" panose="00000400000000000000" pitchFamily="2" charset="-78"/>
              </a:rPr>
              <a:t>****</a:t>
            </a:r>
            <a:endParaRPr lang="fa-IR" sz="4400" dirty="0">
              <a:solidFill>
                <a:srgbClr val="FF0000"/>
              </a:solidFill>
              <a:cs typeface="B Nazanin" panose="00000400000000000000" pitchFamily="2" charset="-78"/>
            </a:endParaRPr>
          </a:p>
          <a:p>
            <a:pPr algn="just" rtl="1">
              <a:buFont typeface="Courier New" panose="02070309020205020404" pitchFamily="49" charset="0"/>
              <a:buChar char="o"/>
            </a:pPr>
            <a:r>
              <a:rPr lang="fa-IR" sz="4000" b="1" dirty="0">
                <a:cs typeface="B Nazanin" panose="00000400000000000000" pitchFamily="2" charset="-78"/>
              </a:rPr>
              <a:t>چنانچه فرد در غربالگری / بیماریابی سرفه بیش از دو هفته، بدون عامل خطر داشت، اقدامات ذیل انجام </a:t>
            </a:r>
            <a:r>
              <a:rPr lang="fa-IR" sz="4000" b="1" dirty="0" smtClean="0">
                <a:cs typeface="B Nazanin" panose="00000400000000000000" pitchFamily="2" charset="-78"/>
              </a:rPr>
              <a:t>می </a:t>
            </a:r>
            <a:r>
              <a:rPr lang="fa-IR" sz="4000" b="1" dirty="0">
                <a:cs typeface="B Nazanin" panose="00000400000000000000" pitchFamily="2" charset="-78"/>
              </a:rPr>
              <a:t>گردد: </a:t>
            </a:r>
          </a:p>
          <a:p>
            <a:pPr algn="r" rtl="1">
              <a:buFont typeface="Wingdings" panose="05000000000000000000" pitchFamily="2" charset="2"/>
              <a:buChar char="q"/>
            </a:pPr>
            <a:r>
              <a:rPr lang="fa-IR" sz="4400" dirty="0">
                <a:cs typeface="B Nazanin" panose="00000400000000000000" pitchFamily="2" charset="-78"/>
              </a:rPr>
              <a:t>آموزش آداب سرفه</a:t>
            </a:r>
          </a:p>
          <a:p>
            <a:pPr algn="r" rtl="1">
              <a:buFont typeface="Wingdings" panose="05000000000000000000" pitchFamily="2" charset="2"/>
              <a:buChar char="q"/>
            </a:pPr>
            <a:r>
              <a:rPr lang="fa-IR" sz="4400" dirty="0">
                <a:cs typeface="B Nazanin" panose="00000400000000000000" pitchFamily="2" charset="-78"/>
              </a:rPr>
              <a:t>اخذ 2 نمونه خلط</a:t>
            </a:r>
          </a:p>
          <a:p>
            <a:pPr algn="r" rtl="1">
              <a:buFont typeface="Wingdings" panose="05000000000000000000" pitchFamily="2" charset="2"/>
              <a:buChar char="q"/>
            </a:pPr>
            <a:r>
              <a:rPr lang="fa-IR" sz="4400" dirty="0">
                <a:cs typeface="B Nazanin" panose="00000400000000000000" pitchFamily="2" charset="-78"/>
              </a:rPr>
              <a:t>انجام آزمایش </a:t>
            </a:r>
            <a:r>
              <a:rPr lang="fa-IR" sz="4400" dirty="0">
                <a:cs typeface="B Nazanin" panose="00000400000000000000" pitchFamily="2" charset="-78"/>
              </a:rPr>
              <a:t>اسمیر</a:t>
            </a:r>
          </a:p>
          <a:p>
            <a:pPr algn="r" rtl="1">
              <a:buFont typeface="Wingdings" panose="05000000000000000000" pitchFamily="2" charset="2"/>
              <a:buChar char="q"/>
            </a:pPr>
            <a:r>
              <a:rPr lang="fa-IR" sz="4400" dirty="0">
                <a:solidFill>
                  <a:srgbClr val="FF0000"/>
                </a:solidFill>
                <a:cs typeface="B Nazanin" panose="00000400000000000000" pitchFamily="2" charset="-78"/>
              </a:rPr>
              <a:t>انجام رادیوگرافی قفسه سینه **</a:t>
            </a:r>
          </a:p>
          <a:p>
            <a:pPr algn="r" rtl="1">
              <a:buFont typeface="Wingdings" panose="05000000000000000000" pitchFamily="2" charset="2"/>
              <a:buChar char="q"/>
            </a:pPr>
            <a:r>
              <a:rPr lang="fa-IR" sz="4400" dirty="0">
                <a:cs typeface="B Nazanin" panose="00000400000000000000" pitchFamily="2" charset="-78"/>
              </a:rPr>
              <a:t>پیگیری جواب آزمایشات </a:t>
            </a:r>
            <a:endParaRPr lang="en-US" sz="4400" dirty="0">
              <a:cs typeface="B Nazanin" panose="00000400000000000000" pitchFamily="2" charset="-78"/>
            </a:endParaRPr>
          </a:p>
          <a:p>
            <a:pPr algn="r" rtl="1"/>
            <a:endParaRPr lang="fa-IR" dirty="0" smtClean="0"/>
          </a:p>
          <a:p>
            <a:pPr algn="r" rtl="1"/>
            <a:endParaRPr lang="en-US" dirty="0"/>
          </a:p>
        </p:txBody>
      </p:sp>
    </p:spTree>
    <p:extLst>
      <p:ext uri="{BB962C8B-B14F-4D97-AF65-F5344CB8AC3E}">
        <p14:creationId xmlns:p14="http://schemas.microsoft.com/office/powerpoint/2010/main" val="25832144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633190"/>
          </a:xfrm>
        </p:spPr>
        <p:txBody>
          <a:bodyPr>
            <a:normAutofit fontScale="90000"/>
          </a:bodyPr>
          <a:lstStyle/>
          <a:p>
            <a:pPr algn="r"/>
            <a:r>
              <a:rPr lang="fa-IR" dirty="0">
                <a:cs typeface="B Titr" panose="00000700000000000000" pitchFamily="2" charset="-78"/>
              </a:rPr>
              <a:t>توضیحات الگوریتم الف 2( بیماریابی فعال)</a:t>
            </a:r>
            <a:endParaRPr lang="en-US" dirty="0"/>
          </a:p>
        </p:txBody>
      </p:sp>
      <p:sp>
        <p:nvSpPr>
          <p:cNvPr id="3" name="Content Placeholder 2"/>
          <p:cNvSpPr>
            <a:spLocks noGrp="1"/>
          </p:cNvSpPr>
          <p:nvPr>
            <p:ph idx="1"/>
          </p:nvPr>
        </p:nvSpPr>
        <p:spPr>
          <a:xfrm>
            <a:off x="342900" y="2133600"/>
            <a:ext cx="11544300" cy="3777622"/>
          </a:xfrm>
        </p:spPr>
        <p:txBody>
          <a:bodyPr>
            <a:normAutofit lnSpcReduction="10000"/>
          </a:bodyPr>
          <a:lstStyle/>
          <a:p>
            <a:pPr algn="just" rtl="1"/>
            <a:r>
              <a:rPr lang="fa-IR" sz="2400" dirty="0">
                <a:cs typeface="B Nazanin" panose="00000400000000000000" pitchFamily="2" charset="-78"/>
              </a:rPr>
              <a:t>مابقی اقدامات دقیقاً مانند زمانی است که فرد سرفه بیش از دو هفته با عامل خطر </a:t>
            </a:r>
            <a:r>
              <a:rPr lang="fa-IR" sz="2400" dirty="0" smtClean="0">
                <a:cs typeface="B Nazanin" panose="00000400000000000000" pitchFamily="2" charset="-78"/>
              </a:rPr>
              <a:t>دارد(تفاوت </a:t>
            </a:r>
            <a:r>
              <a:rPr lang="fa-IR" sz="2400" dirty="0">
                <a:cs typeface="B Nazanin" panose="00000400000000000000" pitchFamily="2" charset="-78"/>
              </a:rPr>
              <a:t>فقط در اقدامات اولیه </a:t>
            </a:r>
            <a:r>
              <a:rPr lang="fa-IR" sz="2400" dirty="0" smtClean="0">
                <a:cs typeface="B Nazanin" panose="00000400000000000000" pitchFamily="2" charset="-78"/>
              </a:rPr>
              <a:t>  می </a:t>
            </a:r>
            <a:r>
              <a:rPr lang="fa-IR" sz="2400" dirty="0">
                <a:cs typeface="B Nazanin" panose="00000400000000000000" pitchFamily="2" charset="-78"/>
              </a:rPr>
              <a:t>باشد)</a:t>
            </a:r>
          </a:p>
          <a:p>
            <a:pPr algn="r" rtl="1"/>
            <a:r>
              <a:rPr lang="fa-IR" sz="2400" dirty="0">
                <a:solidFill>
                  <a:srgbClr val="FF0000"/>
                </a:solidFill>
                <a:cs typeface="B Nazanin" panose="00000400000000000000" pitchFamily="2" charset="-78"/>
              </a:rPr>
              <a:t>یعنی انجام جین اکسپرت در ابتدای کار مطرح نمی باشد. </a:t>
            </a:r>
          </a:p>
          <a:p>
            <a:pPr algn="justLow" rtl="1"/>
            <a:r>
              <a:rPr lang="fa-IR" sz="2400" dirty="0">
                <a:cs typeface="B Nazanin" panose="00000400000000000000" pitchFamily="2" charset="-78"/>
              </a:rPr>
              <a:t>چنانچه در بیماریابی/غربالگری فعال فرد سرفه کمتر از دو هفته داشت و عامل خطر وجود داشت، اقدامات دقیقاً مانند سرفه بیش از دو هفته با عامل خطر می باشد . </a:t>
            </a:r>
          </a:p>
          <a:p>
            <a:pPr algn="just" rtl="1"/>
            <a:r>
              <a:rPr lang="fa-IR" sz="2400" dirty="0">
                <a:cs typeface="B Nazanin" panose="00000400000000000000" pitchFamily="2" charset="-78"/>
              </a:rPr>
              <a:t>ولی چنانچه سرفه کمتر از دو هفته و بدون عامل خطر بود، می بایست ضمن آموزش آداب سرفه به فرد، مطابق با </a:t>
            </a:r>
            <a:r>
              <a:rPr lang="fa-IR" sz="2400" dirty="0">
                <a:solidFill>
                  <a:srgbClr val="FF0000"/>
                </a:solidFill>
                <a:cs typeface="B Nazanin" panose="00000400000000000000" pitchFamily="2" charset="-78"/>
              </a:rPr>
              <a:t>الگوریتم ب </a:t>
            </a:r>
            <a:r>
              <a:rPr lang="fa-IR" sz="2400" dirty="0">
                <a:cs typeface="B Nazanin" panose="00000400000000000000" pitchFamily="2" charset="-78"/>
              </a:rPr>
              <a:t>اقدام شود. </a:t>
            </a:r>
            <a:endParaRPr lang="fa-IR" sz="2400" dirty="0" smtClean="0">
              <a:cs typeface="B Nazanin" panose="00000400000000000000" pitchFamily="2" charset="-78"/>
            </a:endParaRPr>
          </a:p>
          <a:p>
            <a:pPr algn="r" rtl="1"/>
            <a:r>
              <a:rPr lang="fa-IR" sz="2400" dirty="0">
                <a:cs typeface="B Nazanin" panose="00000400000000000000" pitchFamily="2" charset="-78"/>
              </a:rPr>
              <a:t>در بیماریابی/ غربالگری فعال سل، چنانچه فرد شرح حالی از سرفه نداد، رها نخواهد شد و می بایست مطابق با </a:t>
            </a:r>
            <a:r>
              <a:rPr lang="fa-IR" sz="2400" dirty="0">
                <a:solidFill>
                  <a:srgbClr val="FF0000"/>
                </a:solidFill>
                <a:cs typeface="B Nazanin" panose="00000400000000000000" pitchFamily="2" charset="-78"/>
              </a:rPr>
              <a:t>الگوریتم ج </a:t>
            </a:r>
            <a:r>
              <a:rPr lang="fa-IR" sz="2400" dirty="0">
                <a:cs typeface="B Nazanin" panose="00000400000000000000" pitchFamily="2" charset="-78"/>
              </a:rPr>
              <a:t>اقدام گردد. </a:t>
            </a:r>
          </a:p>
          <a:p>
            <a:pPr algn="r" rtl="1"/>
            <a:endParaRPr lang="en-US" sz="2400" dirty="0">
              <a:cs typeface="B Nazanin" panose="00000400000000000000" pitchFamily="2" charset="-78"/>
            </a:endParaRPr>
          </a:p>
        </p:txBody>
      </p:sp>
    </p:spTree>
    <p:extLst>
      <p:ext uri="{BB962C8B-B14F-4D97-AF65-F5344CB8AC3E}">
        <p14:creationId xmlns:p14="http://schemas.microsoft.com/office/powerpoint/2010/main" val="27079526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661765"/>
          </a:xfrm>
        </p:spPr>
        <p:txBody>
          <a:bodyPr>
            <a:normAutofit/>
          </a:bodyPr>
          <a:lstStyle/>
          <a:p>
            <a:pPr algn="r"/>
            <a:r>
              <a:rPr lang="fa-IR" sz="3200" dirty="0" smtClean="0">
                <a:cs typeface="B Titr" panose="00000700000000000000" pitchFamily="2" charset="-78"/>
              </a:rPr>
              <a:t>توضیحات موارد ستاره دار </a:t>
            </a:r>
            <a:r>
              <a:rPr lang="fa-IR" sz="3200" dirty="0">
                <a:cs typeface="B Titr" panose="00000700000000000000" pitchFamily="2" charset="-78"/>
              </a:rPr>
              <a:t>الگوریتم الف 2</a:t>
            </a:r>
            <a:endParaRPr lang="en-US" sz="3200" dirty="0">
              <a:cs typeface="B Titr" panose="00000700000000000000" pitchFamily="2" charset="-78"/>
            </a:endParaRPr>
          </a:p>
        </p:txBody>
      </p:sp>
      <p:sp>
        <p:nvSpPr>
          <p:cNvPr id="3" name="Content Placeholder 2"/>
          <p:cNvSpPr>
            <a:spLocks noGrp="1"/>
          </p:cNvSpPr>
          <p:nvPr>
            <p:ph idx="1"/>
          </p:nvPr>
        </p:nvSpPr>
        <p:spPr>
          <a:xfrm>
            <a:off x="271464" y="1404937"/>
            <a:ext cx="11504612" cy="3777622"/>
          </a:xfrm>
        </p:spPr>
        <p:txBody>
          <a:bodyPr>
            <a:noAutofit/>
          </a:bodyPr>
          <a:lstStyle/>
          <a:p>
            <a:pPr algn="r" rtl="1">
              <a:buFont typeface="Wingdings" panose="05000000000000000000" pitchFamily="2" charset="2"/>
              <a:buChar char="v"/>
            </a:pPr>
            <a:r>
              <a:rPr lang="fa-IR" sz="2400" dirty="0">
                <a:solidFill>
                  <a:srgbClr val="FF0000"/>
                </a:solidFill>
                <a:cs typeface="B Nazanin" panose="00000400000000000000" pitchFamily="2" charset="-78"/>
              </a:rPr>
              <a:t>* </a:t>
            </a:r>
            <a:r>
              <a:rPr lang="fa-IR" sz="2000" b="1" dirty="0">
                <a:cs typeface="B Nazanin" panose="00000400000000000000" pitchFamily="2" charset="-78"/>
              </a:rPr>
              <a:t>قبل از اقدام به بیماریابی فعال در گروه های در معرض خطر تعریف شده در برنامه و راهنمای کشوری مبارزه با سل، لازم است زمینه صدور نسخه الکترونیک درخواست رادیوگرافی را فراهم سازید، که این امر نیازمند به حضور فیزیکی و یا همکاری مجازی پزشک، در برنامه بیماریابی فعال می باشد.</a:t>
            </a:r>
          </a:p>
          <a:p>
            <a:pPr algn="r" rtl="1">
              <a:buFont typeface="Wingdings" panose="05000000000000000000" pitchFamily="2" charset="2"/>
              <a:buChar char="v"/>
            </a:pPr>
            <a:r>
              <a:rPr lang="fa-IR" sz="2400" dirty="0">
                <a:solidFill>
                  <a:srgbClr val="FF0000"/>
                </a:solidFill>
                <a:cs typeface="B Nazanin" panose="00000400000000000000" pitchFamily="2" charset="-78"/>
              </a:rPr>
              <a:t>**</a:t>
            </a:r>
            <a:r>
              <a:rPr lang="fa-IR" sz="2400" dirty="0">
                <a:cs typeface="B Nazanin" panose="00000400000000000000" pitchFamily="2" charset="-78"/>
              </a:rPr>
              <a:t> </a:t>
            </a:r>
            <a:r>
              <a:rPr lang="fa-IR" sz="2000" b="1" dirty="0">
                <a:cs typeface="B Nazanin" panose="00000400000000000000" pitchFamily="2" charset="-78"/>
              </a:rPr>
              <a:t>انجام رادیوگرافی قفسه سینه </a:t>
            </a:r>
            <a:r>
              <a:rPr lang="fa-IR" sz="2000" b="1" dirty="0" smtClean="0">
                <a:cs typeface="B Nazanin" panose="00000400000000000000" pitchFamily="2" charset="-78"/>
              </a:rPr>
              <a:t>برای</a:t>
            </a:r>
            <a:r>
              <a:rPr lang="en-US" b="1" dirty="0" smtClean="0">
                <a:cs typeface="B Nazanin" panose="00000400000000000000" pitchFamily="2" charset="-78"/>
              </a:rPr>
              <a:t>”</a:t>
            </a:r>
            <a:r>
              <a:rPr lang="fa-IR" b="1" dirty="0" smtClean="0">
                <a:cs typeface="B Nazanin" panose="00000400000000000000" pitchFamily="2" charset="-78"/>
              </a:rPr>
              <a:t> </a:t>
            </a:r>
            <a:r>
              <a:rPr lang="fa-IR" b="1" dirty="0">
                <a:cs typeface="B Nazanin" panose="00000400000000000000" pitchFamily="2" charset="-78"/>
              </a:rPr>
              <a:t>موارد مشکوک به سل فاقد عامل </a:t>
            </a:r>
            <a:r>
              <a:rPr lang="fa-IR" b="1" dirty="0" smtClean="0">
                <a:cs typeface="B Nazanin" panose="00000400000000000000" pitchFamily="2" charset="-78"/>
              </a:rPr>
              <a:t>خطر</a:t>
            </a:r>
            <a:r>
              <a:rPr lang="en-US" sz="2000" b="1" dirty="0" smtClean="0">
                <a:cs typeface="B Nazanin" panose="00000400000000000000" pitchFamily="2" charset="-78"/>
              </a:rPr>
              <a:t>”</a:t>
            </a:r>
            <a:r>
              <a:rPr lang="fa-IR" sz="2000" b="1" dirty="0" smtClean="0">
                <a:cs typeface="B Nazanin" panose="00000400000000000000" pitchFamily="2" charset="-78"/>
              </a:rPr>
              <a:t>مشروط </a:t>
            </a:r>
            <a:r>
              <a:rPr lang="fa-IR" sz="2000" b="1" dirty="0">
                <a:cs typeface="B Nazanin" panose="00000400000000000000" pitchFamily="2" charset="-78"/>
              </a:rPr>
              <a:t>به فراهم بودن بستر و منابع مالی مورد نیاز، می باشد. </a:t>
            </a:r>
          </a:p>
          <a:p>
            <a:pPr algn="r" rtl="1">
              <a:buFont typeface="Wingdings" panose="05000000000000000000" pitchFamily="2" charset="2"/>
              <a:buChar char="v"/>
            </a:pPr>
            <a:r>
              <a:rPr lang="fa-IR" sz="2400" dirty="0">
                <a:solidFill>
                  <a:srgbClr val="FF0000"/>
                </a:solidFill>
                <a:cs typeface="B Nazanin" panose="00000400000000000000" pitchFamily="2" charset="-78"/>
              </a:rPr>
              <a:t>***</a:t>
            </a:r>
            <a:r>
              <a:rPr lang="fa-IR" sz="2400" dirty="0">
                <a:cs typeface="B Nazanin" panose="00000400000000000000" pitchFamily="2" charset="-78"/>
              </a:rPr>
              <a:t> </a:t>
            </a:r>
            <a:r>
              <a:rPr lang="fa-IR" sz="2000" b="1" dirty="0">
                <a:cs typeface="B Nazanin" panose="00000400000000000000" pitchFamily="2" charset="-78"/>
              </a:rPr>
              <a:t>در این مرحله از فرآیند بیماریابی </a:t>
            </a:r>
          </a:p>
          <a:p>
            <a:pPr algn="r" rtl="1">
              <a:buFont typeface="Wingdings" panose="05000000000000000000" pitchFamily="2" charset="2"/>
              <a:buChar char="q"/>
            </a:pPr>
            <a:r>
              <a:rPr lang="fa-IR" sz="2000" dirty="0">
                <a:cs typeface="B Nazanin" panose="00000400000000000000" pitchFamily="2" charset="-78"/>
              </a:rPr>
              <a:t>1- چنانچه نظر پزشک تجویز آنتی بیوتیک باشد، ضرورت دارد از </a:t>
            </a:r>
            <a:r>
              <a:rPr lang="fa-IR" sz="2000" b="1" dirty="0">
                <a:cs typeface="B Nazanin" panose="00000400000000000000" pitchFamily="2" charset="-78"/>
              </a:rPr>
              <a:t>تجویز داروهای ضدسل و کینولون ها </a:t>
            </a:r>
            <a:r>
              <a:rPr lang="fa-IR" sz="2000" dirty="0">
                <a:cs typeface="B Nazanin" panose="00000400000000000000" pitchFamily="2" charset="-78"/>
              </a:rPr>
              <a:t>اجتناب شود.</a:t>
            </a:r>
          </a:p>
          <a:p>
            <a:pPr algn="r" rtl="1">
              <a:buFont typeface="Wingdings" panose="05000000000000000000" pitchFamily="2" charset="2"/>
              <a:buChar char="q"/>
            </a:pPr>
            <a:r>
              <a:rPr lang="fa-IR" sz="2000" dirty="0">
                <a:cs typeface="B Nazanin" panose="00000400000000000000" pitchFamily="2" charset="-78"/>
              </a:rPr>
              <a:t>2- چنانچه فرد مشکوک به یکی از گروه های </a:t>
            </a:r>
            <a:r>
              <a:rPr lang="fa-IR" sz="2000" dirty="0" smtClean="0">
                <a:cs typeface="B Nazanin" panose="00000400000000000000" pitchFamily="2" charset="-78"/>
              </a:rPr>
              <a:t>دارای</a:t>
            </a:r>
            <a:r>
              <a:rPr lang="en-US" sz="1600" b="1" dirty="0" smtClean="0">
                <a:cs typeface="B Nazanin" panose="00000400000000000000" pitchFamily="2" charset="-78"/>
              </a:rPr>
              <a:t>”</a:t>
            </a:r>
            <a:r>
              <a:rPr lang="fa-IR" sz="1600" b="1" dirty="0" smtClean="0">
                <a:cs typeface="B Nazanin" panose="00000400000000000000" pitchFamily="2" charset="-78"/>
              </a:rPr>
              <a:t> </a:t>
            </a:r>
            <a:r>
              <a:rPr lang="fa-IR" sz="1600" b="1" dirty="0">
                <a:cs typeface="B Nazanin" panose="00000400000000000000" pitchFamily="2" charset="-78"/>
              </a:rPr>
              <a:t>اندیکاسیون تشخیص و درمان سیستماتیک سل نهفته مندرج در راهنمای کشوری مبارزه با </a:t>
            </a:r>
            <a:r>
              <a:rPr lang="fa-IR" sz="1600" b="1" dirty="0" smtClean="0">
                <a:cs typeface="B Nazanin" panose="00000400000000000000" pitchFamily="2" charset="-78"/>
              </a:rPr>
              <a:t>سل</a:t>
            </a:r>
            <a:r>
              <a:rPr lang="en-US" sz="1600" b="1" dirty="0" smtClean="0">
                <a:cs typeface="B Nazanin" panose="00000400000000000000" pitchFamily="2" charset="-78"/>
              </a:rPr>
              <a:t>”</a:t>
            </a:r>
            <a:r>
              <a:rPr lang="fa-IR" sz="2000" dirty="0" smtClean="0">
                <a:cs typeface="B Nazanin" panose="00000400000000000000" pitchFamily="2" charset="-78"/>
              </a:rPr>
              <a:t> </a:t>
            </a:r>
            <a:r>
              <a:rPr lang="fa-IR" sz="2000" dirty="0">
                <a:cs typeface="B Nazanin" panose="00000400000000000000" pitchFamily="2" charset="-78"/>
              </a:rPr>
              <a:t>تعلق دارد،  با هدف کاهش تعداد مراجعات، انجام تست تشخیصی سل نهفته توصیه می شود</a:t>
            </a:r>
            <a:r>
              <a:rPr lang="fa-IR" sz="2000" dirty="0">
                <a:cs typeface="B Nazanin" panose="00000400000000000000" pitchFamily="2" charset="-78"/>
              </a:rPr>
              <a:t>.</a:t>
            </a:r>
            <a:endParaRPr lang="fa-IR" sz="2000" dirty="0">
              <a:cs typeface="B Nazanin" panose="00000400000000000000" pitchFamily="2" charset="-78"/>
            </a:endParaRPr>
          </a:p>
        </p:txBody>
      </p:sp>
    </p:spTree>
    <p:extLst>
      <p:ext uri="{BB962C8B-B14F-4D97-AF65-F5344CB8AC3E}">
        <p14:creationId xmlns:p14="http://schemas.microsoft.com/office/powerpoint/2010/main" val="7584741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661765"/>
          </a:xfrm>
        </p:spPr>
        <p:txBody>
          <a:bodyPr>
            <a:normAutofit/>
          </a:bodyPr>
          <a:lstStyle/>
          <a:p>
            <a:pPr algn="r"/>
            <a:r>
              <a:rPr lang="fa-IR" sz="3200" dirty="0" smtClean="0">
                <a:cs typeface="B Titr" panose="00000700000000000000" pitchFamily="2" charset="-78"/>
              </a:rPr>
              <a:t>توضیحات موارد ستاره دار </a:t>
            </a:r>
            <a:r>
              <a:rPr lang="fa-IR" sz="3200" dirty="0">
                <a:cs typeface="B Titr" panose="00000700000000000000" pitchFamily="2" charset="-78"/>
              </a:rPr>
              <a:t>الگوریتم الف 2</a:t>
            </a:r>
            <a:endParaRPr lang="en-US" sz="3200" dirty="0">
              <a:cs typeface="B Titr" panose="00000700000000000000" pitchFamily="2" charset="-78"/>
            </a:endParaRPr>
          </a:p>
        </p:txBody>
      </p:sp>
      <p:sp>
        <p:nvSpPr>
          <p:cNvPr id="3" name="Content Placeholder 2"/>
          <p:cNvSpPr>
            <a:spLocks noGrp="1"/>
          </p:cNvSpPr>
          <p:nvPr>
            <p:ph idx="1"/>
          </p:nvPr>
        </p:nvSpPr>
        <p:spPr>
          <a:xfrm>
            <a:off x="271464" y="1404937"/>
            <a:ext cx="11504612" cy="3777622"/>
          </a:xfrm>
        </p:spPr>
        <p:txBody>
          <a:bodyPr>
            <a:noAutofit/>
          </a:bodyPr>
          <a:lstStyle/>
          <a:p>
            <a:pPr algn="justLow" rtl="1"/>
            <a:r>
              <a:rPr lang="fa-IR" sz="2400" dirty="0" smtClean="0">
                <a:solidFill>
                  <a:srgbClr val="FF0000"/>
                </a:solidFill>
                <a:cs typeface="B Nazanin" panose="00000400000000000000" pitchFamily="2" charset="-78"/>
              </a:rPr>
              <a:t>****</a:t>
            </a:r>
            <a:r>
              <a:rPr lang="fa-IR" sz="2000" b="1" dirty="0">
                <a:cs typeface="B Nazanin" panose="00000400000000000000" pitchFamily="2" charset="-78"/>
              </a:rPr>
              <a:t>چنانچه فرد مشکوک، به یکی از گروه </a:t>
            </a:r>
            <a:r>
              <a:rPr lang="fa-IR" sz="2000" b="1" dirty="0" smtClean="0">
                <a:cs typeface="B Nazanin" panose="00000400000000000000" pitchFamily="2" charset="-78"/>
              </a:rPr>
              <a:t>های</a:t>
            </a:r>
            <a:r>
              <a:rPr lang="en-US" sz="1600" b="1" dirty="0" smtClean="0">
                <a:cs typeface="B Nazanin" panose="00000400000000000000" pitchFamily="2" charset="-78"/>
              </a:rPr>
              <a:t>”</a:t>
            </a:r>
            <a:r>
              <a:rPr lang="fa-IR" sz="1600" b="1" dirty="0" smtClean="0">
                <a:cs typeface="B Nazanin" panose="00000400000000000000" pitchFamily="2" charset="-78"/>
              </a:rPr>
              <a:t> </a:t>
            </a:r>
            <a:r>
              <a:rPr lang="fa-IR" sz="1600" b="1" dirty="0">
                <a:cs typeface="B Nazanin" panose="00000400000000000000" pitchFamily="2" charset="-78"/>
              </a:rPr>
              <a:t>اندیکاسیون تشخیص و درمان سیستماتیک سل نهفته مندرج در راهنمای کشوری مبارزه با </a:t>
            </a:r>
            <a:r>
              <a:rPr lang="fa-IR" sz="1600" b="1" dirty="0" smtClean="0">
                <a:cs typeface="B Nazanin" panose="00000400000000000000" pitchFamily="2" charset="-78"/>
              </a:rPr>
              <a:t>سل</a:t>
            </a:r>
            <a:r>
              <a:rPr lang="en-US" sz="1600" b="1" dirty="0" smtClean="0">
                <a:cs typeface="B Nazanin" panose="00000400000000000000" pitchFamily="2" charset="-78"/>
              </a:rPr>
              <a:t>”</a:t>
            </a:r>
            <a:r>
              <a:rPr lang="fa-IR" sz="1600" b="1" dirty="0" smtClean="0">
                <a:cs typeface="B Nazanin" panose="00000400000000000000" pitchFamily="2" charset="-78"/>
              </a:rPr>
              <a:t> </a:t>
            </a:r>
            <a:r>
              <a:rPr lang="fa-IR" sz="2000" b="1" dirty="0">
                <a:cs typeface="B Nazanin" panose="00000400000000000000" pitchFamily="2" charset="-78"/>
              </a:rPr>
              <a:t>تعلق دارد،، بمحض آنکه فرآیند بیماریابی سل خاتمه یابد و یا نتیجه مشاوره با پزشک متخصص یا کمیته فنی دانشگاه/شهرستان، دال بر رد ابتلا به سل فعال باشد، لازم است براساس راهنمای کشوری مبارزه با سل، درمان سل نهفته تجویز و مدیریت شود. </a:t>
            </a:r>
          </a:p>
        </p:txBody>
      </p:sp>
    </p:spTree>
    <p:extLst>
      <p:ext uri="{BB962C8B-B14F-4D97-AF65-F5344CB8AC3E}">
        <p14:creationId xmlns:p14="http://schemas.microsoft.com/office/powerpoint/2010/main" val="3287344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4450" y="1128712"/>
            <a:ext cx="9929813" cy="5343525"/>
          </a:xfrm>
          <a:prstGeom prst="rect">
            <a:avLst/>
          </a:prstGeom>
        </p:spPr>
      </p:pic>
    </p:spTree>
    <p:extLst>
      <p:ext uri="{BB962C8B-B14F-4D97-AF65-F5344CB8AC3E}">
        <p14:creationId xmlns:p14="http://schemas.microsoft.com/office/powerpoint/2010/main" val="2826681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18915"/>
          </a:xfrm>
        </p:spPr>
        <p:txBody>
          <a:bodyPr>
            <a:normAutofit/>
          </a:bodyPr>
          <a:lstStyle/>
          <a:p>
            <a:pPr algn="r"/>
            <a:r>
              <a:rPr lang="fa-IR" sz="3200" dirty="0">
                <a:cs typeface="B Titr" panose="00000700000000000000" pitchFamily="2" charset="-78"/>
              </a:rPr>
              <a:t>توضیحات الگوریتم ب تشخیص سل</a:t>
            </a:r>
            <a:endParaRPr lang="en-US" sz="3200" dirty="0">
              <a:cs typeface="B Titr" panose="00000700000000000000" pitchFamily="2" charset="-78"/>
            </a:endParaRPr>
          </a:p>
        </p:txBody>
      </p:sp>
      <p:sp>
        <p:nvSpPr>
          <p:cNvPr id="3" name="Content Placeholder 2"/>
          <p:cNvSpPr>
            <a:spLocks noGrp="1"/>
          </p:cNvSpPr>
          <p:nvPr>
            <p:ph idx="1"/>
          </p:nvPr>
        </p:nvSpPr>
        <p:spPr>
          <a:xfrm>
            <a:off x="471488" y="1676399"/>
            <a:ext cx="11329988" cy="4467225"/>
          </a:xfrm>
        </p:spPr>
        <p:txBody>
          <a:bodyPr>
            <a:noAutofit/>
          </a:bodyPr>
          <a:lstStyle/>
          <a:p>
            <a:pPr algn="justLow" rtl="1"/>
            <a:r>
              <a:rPr lang="fa-IR" sz="2400" b="1" dirty="0">
                <a:cs typeface="B Nazanin" panose="00000400000000000000" pitchFamily="2" charset="-78"/>
              </a:rPr>
              <a:t>چنانچه در الگوریتم الف 1 / الف 2 ، فرد سرفه کمتر از دو هفته </a:t>
            </a:r>
            <a:r>
              <a:rPr lang="fa-IR" sz="2400" b="1" dirty="0" smtClean="0">
                <a:cs typeface="B Nazanin" panose="00000400000000000000" pitchFamily="2" charset="-78"/>
              </a:rPr>
              <a:t>بدون عامل خطر </a:t>
            </a:r>
            <a:r>
              <a:rPr lang="fa-IR" sz="2400" b="1" dirty="0">
                <a:cs typeface="B Nazanin" panose="00000400000000000000" pitchFamily="2" charset="-78"/>
              </a:rPr>
              <a:t>داشت، علائم بالینی دیگراز نظر بیماری سل در وی بررسی گردد. </a:t>
            </a:r>
          </a:p>
          <a:p>
            <a:pPr algn="r" rtl="1">
              <a:buFont typeface="Courier New" panose="02070309020205020404" pitchFamily="49" charset="0"/>
              <a:buChar char="o"/>
            </a:pPr>
            <a:r>
              <a:rPr lang="fa-IR" sz="2400" b="1" dirty="0">
                <a:cs typeface="B Nazanin" panose="00000400000000000000" pitchFamily="2" charset="-78"/>
              </a:rPr>
              <a:t>چنانچه حداقل یکی از علائم بالینی وجود داشت، اقدامات زیر مطرح است:</a:t>
            </a:r>
          </a:p>
          <a:p>
            <a:pPr algn="r" rtl="1">
              <a:buFont typeface="Wingdings" panose="05000000000000000000" pitchFamily="2" charset="2"/>
              <a:buChar char="q"/>
            </a:pPr>
            <a:r>
              <a:rPr lang="fa-IR" sz="2400" dirty="0">
                <a:cs typeface="B Nazanin" panose="00000400000000000000" pitchFamily="2" charset="-78"/>
              </a:rPr>
              <a:t>توصیه به مراجعه به پزشک</a:t>
            </a:r>
          </a:p>
          <a:p>
            <a:pPr algn="r" rtl="1">
              <a:buFont typeface="Wingdings" panose="05000000000000000000" pitchFamily="2" charset="2"/>
              <a:buChar char="q"/>
            </a:pPr>
            <a:r>
              <a:rPr lang="fa-IR" sz="2400" dirty="0">
                <a:cs typeface="B Nazanin" panose="00000400000000000000" pitchFamily="2" charset="-78"/>
              </a:rPr>
              <a:t>توصیه به مراجعه مجدد درصورت تداوم سرفه بیش از دو هفته</a:t>
            </a:r>
          </a:p>
          <a:p>
            <a:pPr algn="r" rtl="1">
              <a:buFont typeface="Wingdings" panose="05000000000000000000" pitchFamily="2" charset="2"/>
              <a:buChar char="q"/>
            </a:pPr>
            <a:r>
              <a:rPr lang="fa-IR" sz="2400" dirty="0">
                <a:cs typeface="B Nazanin" panose="00000400000000000000" pitchFamily="2" charset="-78"/>
              </a:rPr>
              <a:t>پیگیری فرد بعد از 2 تا 4 هفته </a:t>
            </a:r>
          </a:p>
          <a:p>
            <a:pPr algn="r" rtl="1">
              <a:buFont typeface="Courier New" panose="02070309020205020404" pitchFamily="49" charset="0"/>
              <a:buChar char="o"/>
            </a:pPr>
            <a:r>
              <a:rPr lang="fa-IR" sz="2400" b="1" dirty="0">
                <a:cs typeface="B Nazanin" panose="00000400000000000000" pitchFamily="2" charset="-78"/>
              </a:rPr>
              <a:t>چنانچه هیچیک از علائم بالینی سل مطرح نبود، بازهم فردرها نمی شود و اقدامات زیر توصیه می شود:</a:t>
            </a:r>
          </a:p>
          <a:p>
            <a:pPr algn="r" rtl="1">
              <a:buFont typeface="Wingdings" panose="05000000000000000000" pitchFamily="2" charset="2"/>
              <a:buChar char="v"/>
            </a:pPr>
            <a:r>
              <a:rPr lang="fa-IR" sz="2400" dirty="0">
                <a:cs typeface="B Nazanin" panose="00000400000000000000" pitchFamily="2" charset="-78"/>
              </a:rPr>
              <a:t>1- مراجعه مجدد فرد درصورت تداوم سرفه بعد از دو هفته</a:t>
            </a:r>
          </a:p>
          <a:p>
            <a:pPr algn="r" rtl="1">
              <a:buFont typeface="Wingdings" panose="05000000000000000000" pitchFamily="2" charset="2"/>
              <a:buChar char="v"/>
            </a:pPr>
            <a:r>
              <a:rPr lang="fa-IR" sz="2400" dirty="0">
                <a:cs typeface="B Nazanin" panose="00000400000000000000" pitchFamily="2" charset="-78"/>
              </a:rPr>
              <a:t>2- پیگیری فرد بعد از 2 تا 4 هفته </a:t>
            </a:r>
          </a:p>
        </p:txBody>
      </p:sp>
    </p:spTree>
    <p:extLst>
      <p:ext uri="{BB962C8B-B14F-4D97-AF65-F5344CB8AC3E}">
        <p14:creationId xmlns:p14="http://schemas.microsoft.com/office/powerpoint/2010/main" val="25168280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18928"/>
          </a:xfrm>
        </p:spPr>
        <p:txBody>
          <a:bodyPr/>
          <a:lstStyle/>
          <a:p>
            <a:pPr algn="r"/>
            <a:r>
              <a:rPr lang="fa-IR" dirty="0">
                <a:cs typeface="B Titr" panose="00000700000000000000" pitchFamily="2" charset="-78"/>
              </a:rPr>
              <a:t>توضیحات الگوریتم ب تشخیص سل</a:t>
            </a:r>
            <a:endParaRPr lang="en-US" dirty="0"/>
          </a:p>
        </p:txBody>
      </p:sp>
      <p:sp>
        <p:nvSpPr>
          <p:cNvPr id="3" name="Content Placeholder 2"/>
          <p:cNvSpPr>
            <a:spLocks noGrp="1"/>
          </p:cNvSpPr>
          <p:nvPr>
            <p:ph idx="1"/>
          </p:nvPr>
        </p:nvSpPr>
        <p:spPr>
          <a:xfrm>
            <a:off x="328613" y="2133600"/>
            <a:ext cx="11175999" cy="2166938"/>
          </a:xfrm>
        </p:spPr>
        <p:txBody>
          <a:bodyPr>
            <a:normAutofit lnSpcReduction="10000"/>
          </a:bodyPr>
          <a:lstStyle/>
          <a:p>
            <a:pPr algn="r" rtl="1"/>
            <a:r>
              <a:rPr lang="fa-IR" sz="2400" b="1" dirty="0">
                <a:cs typeface="B Nazanin" panose="00000400000000000000" pitchFamily="2" charset="-78"/>
              </a:rPr>
              <a:t>در </a:t>
            </a:r>
            <a:r>
              <a:rPr lang="fa-IR" sz="2400" b="1" dirty="0">
                <a:cs typeface="B Nazanin" panose="00000400000000000000" pitchFamily="2" charset="-78"/>
              </a:rPr>
              <a:t>هردوحالت بعد از پیگیری 2 تا 4 هفته ، چنانچه تداوم سرفه مطرح بود، می بایست مطابق با </a:t>
            </a:r>
            <a:r>
              <a:rPr lang="fa-IR" sz="2400" b="1" dirty="0">
                <a:solidFill>
                  <a:srgbClr val="FF0000"/>
                </a:solidFill>
                <a:cs typeface="B Nazanin" panose="00000400000000000000" pitchFamily="2" charset="-78"/>
              </a:rPr>
              <a:t>الگوریتم الف1 / الف </a:t>
            </a:r>
            <a:r>
              <a:rPr lang="fa-IR" sz="2400" b="1" dirty="0" smtClean="0">
                <a:solidFill>
                  <a:srgbClr val="FF0000"/>
                </a:solidFill>
                <a:cs typeface="B Nazanin" panose="00000400000000000000" pitchFamily="2" charset="-78"/>
              </a:rPr>
              <a:t>2</a:t>
            </a:r>
            <a:r>
              <a:rPr lang="fa-IR" sz="2400" b="1" dirty="0" smtClean="0">
                <a:cs typeface="B Nazanin" panose="00000400000000000000" pitchFamily="2" charset="-78"/>
              </a:rPr>
              <a:t>،  </a:t>
            </a:r>
            <a:r>
              <a:rPr lang="fa-IR" sz="2400" b="1" dirty="0">
                <a:cs typeface="B Nazanin" panose="00000400000000000000" pitchFamily="2" charset="-78"/>
              </a:rPr>
              <a:t>فرد بررسی شود. </a:t>
            </a:r>
            <a:endParaRPr lang="fa-IR" sz="2400" b="1" dirty="0" smtClean="0">
              <a:cs typeface="B Nazanin" panose="00000400000000000000" pitchFamily="2" charset="-78"/>
            </a:endParaRPr>
          </a:p>
          <a:p>
            <a:pPr algn="r" rtl="1"/>
            <a:endParaRPr lang="en-US" sz="2400" b="1" dirty="0">
              <a:cs typeface="B Nazanin" panose="00000400000000000000" pitchFamily="2" charset="-78"/>
            </a:endParaRPr>
          </a:p>
          <a:p>
            <a:pPr algn="r" rtl="1"/>
            <a:r>
              <a:rPr lang="fa-IR" sz="2400" b="1" dirty="0">
                <a:cs typeface="B Nazanin" panose="00000400000000000000" pitchFamily="2" charset="-78"/>
              </a:rPr>
              <a:t>چنانچه بعد از 2 تا 4 هفته تداوم سرفه مطرح نبود، بیماریابی خاتمه می یابد و آموزش علائم بیماری سل حائز اهمیت می باشد. </a:t>
            </a:r>
            <a:endParaRPr lang="en-US" sz="2400" b="1" dirty="0">
              <a:cs typeface="B Nazanin" panose="00000400000000000000" pitchFamily="2" charset="-78"/>
            </a:endParaRPr>
          </a:p>
          <a:p>
            <a:pPr algn="r" rtl="1"/>
            <a:endParaRPr lang="en-US" dirty="0">
              <a:cs typeface="B Nazanin" panose="00000400000000000000" pitchFamily="2" charset="-78"/>
            </a:endParaRPr>
          </a:p>
          <a:p>
            <a:pPr algn="r" rtl="1"/>
            <a:endParaRPr lang="en-US" dirty="0"/>
          </a:p>
        </p:txBody>
      </p:sp>
    </p:spTree>
    <p:extLst>
      <p:ext uri="{BB962C8B-B14F-4D97-AF65-F5344CB8AC3E}">
        <p14:creationId xmlns:p14="http://schemas.microsoft.com/office/powerpoint/2010/main" val="23872151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0188" y="1200149"/>
            <a:ext cx="9286875" cy="4957763"/>
          </a:xfrm>
          <a:prstGeom prst="rect">
            <a:avLst/>
          </a:prstGeom>
        </p:spPr>
      </p:pic>
    </p:spTree>
    <p:extLst>
      <p:ext uri="{BB962C8B-B14F-4D97-AF65-F5344CB8AC3E}">
        <p14:creationId xmlns:p14="http://schemas.microsoft.com/office/powerpoint/2010/main" val="3013785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1413" y="438373"/>
            <a:ext cx="8911687" cy="1280890"/>
          </a:xfrm>
        </p:spPr>
        <p:txBody>
          <a:bodyPr>
            <a:normAutofit/>
          </a:bodyPr>
          <a:lstStyle/>
          <a:p>
            <a:pPr algn="r"/>
            <a:r>
              <a:rPr lang="fa-IR" dirty="0">
                <a:cs typeface="B Titr" panose="00000700000000000000" pitchFamily="2" charset="-78"/>
              </a:rPr>
              <a:t>طبقه بندی الگوریتم</a:t>
            </a:r>
            <a:endParaRPr lang="en-US" dirty="0">
              <a:cs typeface="B Titr" panose="00000700000000000000" pitchFamily="2" charset="-78"/>
            </a:endParaRPr>
          </a:p>
        </p:txBody>
      </p:sp>
      <p:sp>
        <p:nvSpPr>
          <p:cNvPr id="3" name="Content Placeholder 2"/>
          <p:cNvSpPr>
            <a:spLocks noGrp="1"/>
          </p:cNvSpPr>
          <p:nvPr>
            <p:ph idx="1"/>
          </p:nvPr>
        </p:nvSpPr>
        <p:spPr>
          <a:xfrm>
            <a:off x="371475" y="1585913"/>
            <a:ext cx="11458575" cy="4572000"/>
          </a:xfrm>
        </p:spPr>
        <p:txBody>
          <a:bodyPr>
            <a:normAutofit fontScale="92500"/>
          </a:bodyPr>
          <a:lstStyle/>
          <a:p>
            <a:pPr algn="just" rtl="1">
              <a:buFont typeface="Courier New" panose="02070309020205020404" pitchFamily="49" charset="0"/>
              <a:buChar char="o"/>
            </a:pPr>
            <a:r>
              <a:rPr lang="fa-IR" sz="3000" b="1" dirty="0" smtClean="0">
                <a:solidFill>
                  <a:srgbClr val="FF0000"/>
                </a:solidFill>
                <a:cs typeface="B Nazanin" panose="00000400000000000000" pitchFamily="2" charset="-78"/>
              </a:rPr>
              <a:t>الگوریتم الف </a:t>
            </a:r>
            <a:r>
              <a:rPr lang="fa-IR" sz="3000" b="1" dirty="0">
                <a:solidFill>
                  <a:srgbClr val="FF0000"/>
                </a:solidFill>
                <a:cs typeface="B Nazanin" panose="00000400000000000000" pitchFamily="2" charset="-78"/>
              </a:rPr>
              <a:t>1</a:t>
            </a:r>
          </a:p>
          <a:p>
            <a:pPr algn="just" rtl="1">
              <a:buFont typeface="Wingdings" panose="05000000000000000000" pitchFamily="2" charset="2"/>
              <a:buChar char="v"/>
            </a:pPr>
            <a:r>
              <a:rPr lang="fa-IR" sz="2400" dirty="0">
                <a:cs typeface="B Nazanin" panose="00000400000000000000" pitchFamily="2" charset="-78"/>
              </a:rPr>
              <a:t>برای مراجعین دارای شکایت بالینی که سرفه بیشتر از دو هفته دارند یا سرفه کمتر از دو هفته بعلاوه یک عامل خطر دارند</a:t>
            </a:r>
          </a:p>
          <a:p>
            <a:pPr algn="just" rtl="1">
              <a:buFont typeface="Courier New" panose="02070309020205020404" pitchFamily="49" charset="0"/>
              <a:buChar char="o"/>
            </a:pPr>
            <a:r>
              <a:rPr lang="fa-IR" sz="3000" b="1" dirty="0" smtClean="0">
                <a:solidFill>
                  <a:srgbClr val="FF0000"/>
                </a:solidFill>
                <a:cs typeface="B Nazanin" panose="00000400000000000000" pitchFamily="2" charset="-78"/>
              </a:rPr>
              <a:t>الگوریتم الف2</a:t>
            </a:r>
            <a:endParaRPr lang="fa-IR" sz="3000" b="1" dirty="0">
              <a:solidFill>
                <a:srgbClr val="FF0000"/>
              </a:solidFill>
              <a:cs typeface="B Nazanin" panose="00000400000000000000" pitchFamily="2" charset="-78"/>
            </a:endParaRPr>
          </a:p>
          <a:p>
            <a:pPr algn="just" rtl="1">
              <a:buFont typeface="Wingdings" panose="05000000000000000000" pitchFamily="2" charset="2"/>
              <a:buChar char="v"/>
            </a:pPr>
            <a:r>
              <a:rPr lang="fa-IR" sz="2600" dirty="0">
                <a:cs typeface="B Nazanin" panose="00000400000000000000" pitchFamily="2" charset="-78"/>
              </a:rPr>
              <a:t>برای افرادی که در بیماریابی فعال سرفه بیش از دوهفته دارند یا سرفه کمتر از دو هفته بعلاوه یک عامل خطر دارند</a:t>
            </a:r>
          </a:p>
          <a:p>
            <a:pPr algn="just" rtl="1">
              <a:buFont typeface="Courier New" panose="02070309020205020404" pitchFamily="49" charset="0"/>
              <a:buChar char="o"/>
            </a:pPr>
            <a:r>
              <a:rPr lang="fa-IR" sz="3000" b="1" dirty="0" smtClean="0">
                <a:solidFill>
                  <a:srgbClr val="FF0000"/>
                </a:solidFill>
                <a:cs typeface="B Nazanin" panose="00000400000000000000" pitchFamily="2" charset="-78"/>
              </a:rPr>
              <a:t>الگوریتم ب</a:t>
            </a:r>
            <a:endParaRPr lang="fa-IR" sz="3000" b="1" dirty="0">
              <a:solidFill>
                <a:srgbClr val="FF0000"/>
              </a:solidFill>
              <a:cs typeface="B Nazanin" panose="00000400000000000000" pitchFamily="2" charset="-78"/>
            </a:endParaRPr>
          </a:p>
          <a:p>
            <a:pPr algn="just" rtl="1">
              <a:buFont typeface="Wingdings" panose="05000000000000000000" pitchFamily="2" charset="2"/>
              <a:buChar char="v"/>
            </a:pPr>
            <a:r>
              <a:rPr lang="fa-IR" sz="2400" dirty="0">
                <a:cs typeface="B Nazanin" panose="00000400000000000000" pitchFamily="2" charset="-78"/>
              </a:rPr>
              <a:t>برای کسانی است که سرفه کمتر از دو هفته داشته و هیچ عامل خطری ندارند</a:t>
            </a:r>
          </a:p>
          <a:p>
            <a:pPr algn="just" rtl="1">
              <a:buFont typeface="Courier New" panose="02070309020205020404" pitchFamily="49" charset="0"/>
              <a:buChar char="o"/>
            </a:pPr>
            <a:r>
              <a:rPr lang="fa-IR" sz="3200" b="1" dirty="0" smtClean="0">
                <a:solidFill>
                  <a:srgbClr val="FF0000"/>
                </a:solidFill>
                <a:cs typeface="B Nazanin" panose="00000400000000000000" pitchFamily="2" charset="-78"/>
              </a:rPr>
              <a:t>الگوریتم ج</a:t>
            </a:r>
            <a:endParaRPr lang="fa-IR" sz="3300" dirty="0">
              <a:solidFill>
                <a:srgbClr val="FF0000"/>
              </a:solidFill>
              <a:cs typeface="B Nazanin" panose="00000400000000000000" pitchFamily="2" charset="-78"/>
            </a:endParaRPr>
          </a:p>
          <a:p>
            <a:pPr algn="just" rtl="1">
              <a:buFont typeface="Wingdings" panose="05000000000000000000" pitchFamily="2" charset="2"/>
              <a:buChar char="v"/>
            </a:pPr>
            <a:r>
              <a:rPr lang="fa-IR" sz="2400" dirty="0">
                <a:cs typeface="B Nazanin" panose="00000400000000000000" pitchFamily="2" charset="-78"/>
              </a:rPr>
              <a:t>صرفاً در غربالگری یا یماریابی فعال برای افرادی که شرح حال سرفه نمی دهند،  استفاده میشود </a:t>
            </a:r>
            <a:endParaRPr lang="en-US" sz="2400" dirty="0">
              <a:cs typeface="B Nazanin" panose="00000400000000000000" pitchFamily="2" charset="-78"/>
            </a:endParaRPr>
          </a:p>
        </p:txBody>
      </p:sp>
    </p:spTree>
    <p:extLst>
      <p:ext uri="{BB962C8B-B14F-4D97-AF65-F5344CB8AC3E}">
        <p14:creationId xmlns:p14="http://schemas.microsoft.com/office/powerpoint/2010/main" val="14758112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cs typeface="B Titr" panose="00000700000000000000" pitchFamily="2" charset="-78"/>
              </a:rPr>
              <a:t>توضیحات الگوریتم ج </a:t>
            </a:r>
            <a:r>
              <a:rPr lang="fa-IR" dirty="0">
                <a:solidFill>
                  <a:srgbClr val="FF0000"/>
                </a:solidFill>
                <a:cs typeface="B Titr" panose="00000700000000000000" pitchFamily="2" charset="-78"/>
              </a:rPr>
              <a:t>( ویژه بیماریابی فعال)</a:t>
            </a:r>
            <a:endParaRPr lang="en-US" dirty="0">
              <a:solidFill>
                <a:srgbClr val="FF0000"/>
              </a:solidFill>
              <a:cs typeface="B Titr" panose="00000700000000000000" pitchFamily="2" charset="-78"/>
            </a:endParaRPr>
          </a:p>
        </p:txBody>
      </p:sp>
      <p:sp>
        <p:nvSpPr>
          <p:cNvPr id="3" name="Content Placeholder 2"/>
          <p:cNvSpPr>
            <a:spLocks noGrp="1"/>
          </p:cNvSpPr>
          <p:nvPr>
            <p:ph idx="1"/>
          </p:nvPr>
        </p:nvSpPr>
        <p:spPr>
          <a:xfrm>
            <a:off x="428625" y="2133600"/>
            <a:ext cx="11315700" cy="3777622"/>
          </a:xfrm>
        </p:spPr>
        <p:txBody>
          <a:bodyPr>
            <a:noAutofit/>
          </a:bodyPr>
          <a:lstStyle/>
          <a:p>
            <a:pPr algn="r" rtl="1"/>
            <a:r>
              <a:rPr lang="fa-IR" sz="2400" b="1" dirty="0">
                <a:cs typeface="B Nazanin" panose="00000400000000000000" pitchFamily="2" charset="-78"/>
              </a:rPr>
              <a:t>چنانچه در غربالگری/بیماریابی فعال فرد سرفه ندارد، نمی بایست رها شود، بلکه باید حتماً از نظر عوامل خطر بیماری سل بررسی گردد. </a:t>
            </a:r>
          </a:p>
          <a:p>
            <a:pPr algn="r" rtl="1">
              <a:buFont typeface="Courier New" panose="02070309020205020404" pitchFamily="49" charset="0"/>
              <a:buChar char="o"/>
            </a:pPr>
            <a:r>
              <a:rPr lang="fa-IR" sz="2400" b="1" dirty="0">
                <a:cs typeface="B Nazanin" panose="00000400000000000000" pitchFamily="2" charset="-78"/>
              </a:rPr>
              <a:t>چنانچه یکی از علام خطر برای فرد مطرح بود، می بایست علائم بالینی دیگر بیماری سل را در فرد بررسی کرد، اگر حداقل یک علامت بالینی دیگر نیز مشاهده شد، اقدامات زیر انجام گردد:</a:t>
            </a:r>
          </a:p>
          <a:p>
            <a:pPr algn="r" rtl="1">
              <a:buFont typeface="Wingdings" panose="05000000000000000000" pitchFamily="2" charset="2"/>
              <a:buChar char="q"/>
            </a:pPr>
            <a:r>
              <a:rPr lang="fa-IR" sz="2400" dirty="0">
                <a:cs typeface="B Nazanin" panose="00000400000000000000" pitchFamily="2" charset="-78"/>
              </a:rPr>
              <a:t>توصیه به مراجعه به پزشک</a:t>
            </a:r>
          </a:p>
          <a:p>
            <a:pPr algn="r" rtl="1">
              <a:buFont typeface="Wingdings" panose="05000000000000000000" pitchFamily="2" charset="2"/>
              <a:buChar char="q"/>
            </a:pPr>
            <a:r>
              <a:rPr lang="fa-IR" sz="2400" dirty="0">
                <a:cs typeface="B Nazanin" panose="00000400000000000000" pitchFamily="2" charset="-78"/>
              </a:rPr>
              <a:t>قرار گرفتن در لیست افراد در معرض خطر</a:t>
            </a:r>
          </a:p>
          <a:p>
            <a:pPr algn="r" rtl="1">
              <a:buFont typeface="Wingdings" panose="05000000000000000000" pitchFamily="2" charset="2"/>
              <a:buChar char="q"/>
            </a:pPr>
            <a:r>
              <a:rPr lang="fa-IR" sz="2400" dirty="0">
                <a:cs typeface="B Nazanin" panose="00000400000000000000" pitchFamily="2" charset="-78"/>
              </a:rPr>
              <a:t>غربالگری مجدد 6 تا 12 ماه بعد</a:t>
            </a:r>
          </a:p>
          <a:p>
            <a:pPr algn="r" rtl="1">
              <a:buFont typeface="Wingdings" panose="05000000000000000000" pitchFamily="2" charset="2"/>
              <a:buChar char="q"/>
            </a:pPr>
            <a:r>
              <a:rPr lang="fa-IR" sz="2400" dirty="0">
                <a:cs typeface="B Nazanin" panose="00000400000000000000" pitchFamily="2" charset="-78"/>
              </a:rPr>
              <a:t>آموزش سل </a:t>
            </a:r>
          </a:p>
          <a:p>
            <a:pPr algn="r" rtl="1">
              <a:buFont typeface="Wingdings" panose="05000000000000000000" pitchFamily="2" charset="2"/>
              <a:buChar char="q"/>
            </a:pPr>
            <a:r>
              <a:rPr lang="fa-IR" sz="2400" dirty="0">
                <a:cs typeface="B Nazanin" panose="00000400000000000000" pitchFamily="2" charset="-78"/>
              </a:rPr>
              <a:t>خاتمه بیماریابی</a:t>
            </a:r>
            <a:endParaRPr lang="en-US" sz="2400" dirty="0">
              <a:cs typeface="B Nazanin" panose="00000400000000000000" pitchFamily="2" charset="-78"/>
            </a:endParaRPr>
          </a:p>
        </p:txBody>
      </p:sp>
    </p:spTree>
    <p:extLst>
      <p:ext uri="{BB962C8B-B14F-4D97-AF65-F5344CB8AC3E}">
        <p14:creationId xmlns:p14="http://schemas.microsoft.com/office/powerpoint/2010/main" val="20178263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dirty="0">
                <a:cs typeface="B Titr" panose="00000700000000000000" pitchFamily="2" charset="-78"/>
              </a:rPr>
              <a:t>توضیحات الگوریتم ج </a:t>
            </a:r>
            <a:r>
              <a:rPr lang="fa-IR" dirty="0">
                <a:solidFill>
                  <a:srgbClr val="FF0000"/>
                </a:solidFill>
                <a:cs typeface="B Titr" panose="00000700000000000000" pitchFamily="2" charset="-78"/>
              </a:rPr>
              <a:t>( ویژه بیماریابی فعال)</a:t>
            </a:r>
            <a:endParaRPr lang="en-US" dirty="0">
              <a:solidFill>
                <a:srgbClr val="FF0000"/>
              </a:solidFill>
              <a:cs typeface="B Titr" panose="00000700000000000000" pitchFamily="2" charset="-78"/>
            </a:endParaRPr>
          </a:p>
        </p:txBody>
      </p:sp>
      <p:sp>
        <p:nvSpPr>
          <p:cNvPr id="3" name="Content Placeholder 2"/>
          <p:cNvSpPr>
            <a:spLocks noGrp="1"/>
          </p:cNvSpPr>
          <p:nvPr>
            <p:ph idx="1"/>
          </p:nvPr>
        </p:nvSpPr>
        <p:spPr>
          <a:xfrm>
            <a:off x="357188" y="2133600"/>
            <a:ext cx="11147424" cy="3777622"/>
          </a:xfrm>
        </p:spPr>
        <p:txBody>
          <a:bodyPr/>
          <a:lstStyle/>
          <a:p>
            <a:pPr algn="r" rtl="1">
              <a:buFont typeface="Courier New" panose="02070309020205020404" pitchFamily="49" charset="0"/>
              <a:buChar char="o"/>
            </a:pPr>
            <a:r>
              <a:rPr lang="fa-IR" sz="2400" b="1" dirty="0">
                <a:cs typeface="B Nazanin" panose="00000400000000000000" pitchFamily="2" charset="-78"/>
              </a:rPr>
              <a:t>چنانچه یکی از علام خطر برای فرد مطرح بود، ولی علامت بالینی دیگری از نظر بیماری سل وجود ندارد، اقدامات زیر انجام گردد:</a:t>
            </a:r>
          </a:p>
          <a:p>
            <a:pPr algn="r" rtl="1">
              <a:buFont typeface="Wingdings" panose="05000000000000000000" pitchFamily="2" charset="2"/>
              <a:buChar char="q"/>
            </a:pPr>
            <a:r>
              <a:rPr lang="fa-IR" sz="2400" dirty="0">
                <a:cs typeface="B Nazanin" panose="00000400000000000000" pitchFamily="2" charset="-78"/>
              </a:rPr>
              <a:t>قرار گرفتن در لیست افراد در معرض خطر</a:t>
            </a:r>
          </a:p>
          <a:p>
            <a:pPr algn="r" rtl="1">
              <a:buFont typeface="Wingdings" panose="05000000000000000000" pitchFamily="2" charset="2"/>
              <a:buChar char="q"/>
            </a:pPr>
            <a:r>
              <a:rPr lang="fa-IR" sz="2400" dirty="0">
                <a:cs typeface="B Nazanin" panose="00000400000000000000" pitchFamily="2" charset="-78"/>
              </a:rPr>
              <a:t>غربالگری مجدد 6 تا 12 ماه بعد</a:t>
            </a:r>
          </a:p>
          <a:p>
            <a:pPr algn="r" rtl="1">
              <a:buFont typeface="Wingdings" panose="05000000000000000000" pitchFamily="2" charset="2"/>
              <a:buChar char="q"/>
            </a:pPr>
            <a:r>
              <a:rPr lang="fa-IR" sz="2400" dirty="0">
                <a:cs typeface="B Nazanin" panose="00000400000000000000" pitchFamily="2" charset="-78"/>
              </a:rPr>
              <a:t>آموزش سل </a:t>
            </a:r>
          </a:p>
          <a:p>
            <a:pPr algn="r" rtl="1">
              <a:buFont typeface="Wingdings" panose="05000000000000000000" pitchFamily="2" charset="2"/>
              <a:buChar char="q"/>
            </a:pPr>
            <a:r>
              <a:rPr lang="fa-IR" sz="2400" dirty="0">
                <a:cs typeface="B Nazanin" panose="00000400000000000000" pitchFamily="2" charset="-78"/>
              </a:rPr>
              <a:t>خاتمه بیماریابی</a:t>
            </a:r>
            <a:endParaRPr lang="en-US" sz="2400" dirty="0">
              <a:cs typeface="B Nazanin" panose="00000400000000000000" pitchFamily="2" charset="-78"/>
            </a:endParaRPr>
          </a:p>
        </p:txBody>
      </p:sp>
    </p:spTree>
    <p:extLst>
      <p:ext uri="{BB962C8B-B14F-4D97-AF65-F5344CB8AC3E}">
        <p14:creationId xmlns:p14="http://schemas.microsoft.com/office/powerpoint/2010/main" val="18895297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dirty="0">
                <a:cs typeface="B Titr" panose="00000700000000000000" pitchFamily="2" charset="-78"/>
              </a:rPr>
              <a:t>توضیحات الگوریتم ج </a:t>
            </a:r>
            <a:r>
              <a:rPr lang="fa-IR" dirty="0">
                <a:solidFill>
                  <a:srgbClr val="FF0000"/>
                </a:solidFill>
                <a:cs typeface="B Titr" panose="00000700000000000000" pitchFamily="2" charset="-78"/>
              </a:rPr>
              <a:t>( ویژه بیماریابی فعال)</a:t>
            </a:r>
            <a:endParaRPr lang="en-US" dirty="0">
              <a:solidFill>
                <a:srgbClr val="FF0000"/>
              </a:solidFill>
              <a:cs typeface="B Titr" panose="00000700000000000000" pitchFamily="2" charset="-78"/>
            </a:endParaRPr>
          </a:p>
        </p:txBody>
      </p:sp>
      <p:sp>
        <p:nvSpPr>
          <p:cNvPr id="3" name="Content Placeholder 2"/>
          <p:cNvSpPr>
            <a:spLocks noGrp="1"/>
          </p:cNvSpPr>
          <p:nvPr>
            <p:ph idx="1"/>
          </p:nvPr>
        </p:nvSpPr>
        <p:spPr>
          <a:xfrm>
            <a:off x="100013" y="2133600"/>
            <a:ext cx="11404599" cy="3777622"/>
          </a:xfrm>
        </p:spPr>
        <p:txBody>
          <a:bodyPr/>
          <a:lstStyle/>
          <a:p>
            <a:pPr algn="r" rtl="1"/>
            <a:r>
              <a:rPr lang="fa-IR" sz="2400" b="1" dirty="0">
                <a:cs typeface="B Nazanin" panose="00000400000000000000" pitchFamily="2" charset="-78"/>
              </a:rPr>
              <a:t>چنانچه در غربالگری/بیماریابی فعال فرد سرفه ندارد و عامل خطری نیز برای وی مطرح نیست، می بایست علائم بالینی دیگر بیماری سل در وی بررسی گردد؛ چنانچه حداقل یک علامت بالینی دیگر داشت، اقدامات زیر انجام گردد: </a:t>
            </a:r>
          </a:p>
          <a:p>
            <a:pPr algn="r" rtl="1">
              <a:buFont typeface="Wingdings" panose="05000000000000000000" pitchFamily="2" charset="2"/>
              <a:buChar char="q"/>
            </a:pPr>
            <a:r>
              <a:rPr lang="fa-IR" sz="2400" dirty="0">
                <a:cs typeface="B Nazanin" panose="00000400000000000000" pitchFamily="2" charset="-78"/>
              </a:rPr>
              <a:t>توصیه به مراجعه به پزشک</a:t>
            </a:r>
          </a:p>
          <a:p>
            <a:pPr algn="r" rtl="1">
              <a:buFont typeface="Wingdings" panose="05000000000000000000" pitchFamily="2" charset="2"/>
              <a:buChar char="q"/>
            </a:pPr>
            <a:r>
              <a:rPr lang="fa-IR" sz="2400" dirty="0">
                <a:cs typeface="B Nazanin" panose="00000400000000000000" pitchFamily="2" charset="-78"/>
              </a:rPr>
              <a:t>آموزش سل </a:t>
            </a:r>
          </a:p>
          <a:p>
            <a:pPr algn="r" rtl="1">
              <a:buFont typeface="Wingdings" panose="05000000000000000000" pitchFamily="2" charset="2"/>
              <a:buChar char="q"/>
            </a:pPr>
            <a:r>
              <a:rPr lang="fa-IR" sz="2400" dirty="0">
                <a:cs typeface="B Nazanin" panose="00000400000000000000" pitchFamily="2" charset="-78"/>
              </a:rPr>
              <a:t>خاتمه </a:t>
            </a:r>
            <a:r>
              <a:rPr lang="fa-IR" sz="2400" dirty="0" smtClean="0">
                <a:cs typeface="B Nazanin" panose="00000400000000000000" pitchFamily="2" charset="-78"/>
              </a:rPr>
              <a:t>بیماریابی</a:t>
            </a:r>
          </a:p>
          <a:p>
            <a:pPr algn="r" rtl="1">
              <a:buFont typeface="Wingdings" panose="05000000000000000000" pitchFamily="2" charset="2"/>
              <a:buChar char="v"/>
            </a:pPr>
            <a:r>
              <a:rPr lang="fa-IR" sz="2400" b="1" dirty="0">
                <a:cs typeface="B Nazanin" panose="00000400000000000000" pitchFamily="2" charset="-78"/>
              </a:rPr>
              <a:t>چنانچه در غربالگری/بیماریابی فعال فرد هیچیک علامت بالینی دیگری از نظر بیماری سل ندارد، بیماریابی خاتمه یافته و آموزش سل مطرح می باشد. </a:t>
            </a:r>
            <a:endParaRPr lang="fa-IR" sz="2400" b="1" dirty="0">
              <a:cs typeface="B Nazanin" panose="00000400000000000000" pitchFamily="2" charset="-78"/>
            </a:endParaRPr>
          </a:p>
          <a:p>
            <a:pPr marL="0" indent="0" algn="r" rtl="1">
              <a:buNone/>
            </a:pPr>
            <a:endParaRPr lang="fa-IR" sz="2400" dirty="0"/>
          </a:p>
          <a:p>
            <a:pPr algn="r" rtl="1">
              <a:buFont typeface="Wingdings" panose="05000000000000000000" pitchFamily="2" charset="2"/>
              <a:buChar char="q"/>
            </a:pPr>
            <a:endParaRPr lang="en-US" sz="2400" dirty="0">
              <a:cs typeface="B Nazanin" panose="00000400000000000000" pitchFamily="2" charset="-78"/>
            </a:endParaRPr>
          </a:p>
        </p:txBody>
      </p:sp>
    </p:spTree>
    <p:extLst>
      <p:ext uri="{BB962C8B-B14F-4D97-AF65-F5344CB8AC3E}">
        <p14:creationId xmlns:p14="http://schemas.microsoft.com/office/powerpoint/2010/main" val="10890765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0150" y="1143000"/>
            <a:ext cx="10444163" cy="5229225"/>
          </a:xfrm>
          <a:prstGeom prst="rect">
            <a:avLst/>
          </a:prstGeom>
        </p:spPr>
      </p:pic>
    </p:spTree>
    <p:extLst>
      <p:ext uri="{BB962C8B-B14F-4D97-AF65-F5344CB8AC3E}">
        <p14:creationId xmlns:p14="http://schemas.microsoft.com/office/powerpoint/2010/main" val="170946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5332" y="885825"/>
            <a:ext cx="9673206" cy="5586413"/>
          </a:xfrm>
          <a:prstGeom prst="rect">
            <a:avLst/>
          </a:prstGeom>
        </p:spPr>
      </p:pic>
    </p:spTree>
    <p:extLst>
      <p:ext uri="{BB962C8B-B14F-4D97-AF65-F5344CB8AC3E}">
        <p14:creationId xmlns:p14="http://schemas.microsoft.com/office/powerpoint/2010/main" val="1449586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61778"/>
          </a:xfrm>
        </p:spPr>
        <p:txBody>
          <a:bodyPr/>
          <a:lstStyle/>
          <a:p>
            <a:pPr algn="r"/>
            <a:r>
              <a:rPr lang="fa-IR" dirty="0">
                <a:cs typeface="B Titr" panose="00000700000000000000" pitchFamily="2" charset="-78"/>
              </a:rPr>
              <a:t>نکات</a:t>
            </a:r>
            <a:r>
              <a:rPr lang="fa-IR" dirty="0" smtClean="0"/>
              <a:t> </a:t>
            </a:r>
            <a:r>
              <a:rPr lang="fa-IR" dirty="0">
                <a:cs typeface="B Titr" panose="00000700000000000000" pitchFamily="2" charset="-78"/>
              </a:rPr>
              <a:t>مهم در بیماریابی سل </a:t>
            </a:r>
            <a:endParaRPr lang="en-US" dirty="0">
              <a:cs typeface="B Titr" panose="00000700000000000000" pitchFamily="2" charset="-78"/>
            </a:endParaRPr>
          </a:p>
        </p:txBody>
      </p:sp>
      <p:sp>
        <p:nvSpPr>
          <p:cNvPr id="3" name="Content Placeholder 2"/>
          <p:cNvSpPr>
            <a:spLocks noGrp="1"/>
          </p:cNvSpPr>
          <p:nvPr>
            <p:ph idx="1"/>
          </p:nvPr>
        </p:nvSpPr>
        <p:spPr>
          <a:xfrm>
            <a:off x="214314" y="2171700"/>
            <a:ext cx="11715750" cy="3543300"/>
          </a:xfrm>
        </p:spPr>
        <p:txBody>
          <a:bodyPr>
            <a:normAutofit/>
          </a:bodyPr>
          <a:lstStyle/>
          <a:p>
            <a:pPr algn="just" rtl="1">
              <a:buFont typeface="Wingdings" panose="05000000000000000000" pitchFamily="2" charset="2"/>
              <a:buChar char="q"/>
            </a:pPr>
            <a:r>
              <a:rPr lang="fa-IR" sz="3200" dirty="0">
                <a:cs typeface="B Nazanin" panose="00000400000000000000" pitchFamily="2" charset="-78"/>
              </a:rPr>
              <a:t>در فرآیند بیماریابی </a:t>
            </a:r>
            <a:r>
              <a:rPr lang="fa-IR" sz="3200" dirty="0" smtClean="0">
                <a:cs typeface="B Nazanin" panose="00000400000000000000" pitchFamily="2" charset="-78"/>
              </a:rPr>
              <a:t>سل، صرفاً </a:t>
            </a:r>
            <a:r>
              <a:rPr lang="fa-IR" sz="3200" dirty="0">
                <a:cs typeface="B Nazanin" panose="00000400000000000000" pitchFamily="2" charset="-78"/>
              </a:rPr>
              <a:t>به پرسش درمورد سرفه طول کشیده اکتفا </a:t>
            </a:r>
            <a:r>
              <a:rPr lang="fa-IR" sz="3200" dirty="0" smtClean="0">
                <a:cs typeface="B Nazanin" panose="00000400000000000000" pitchFamily="2" charset="-78"/>
              </a:rPr>
              <a:t>نشود</a:t>
            </a:r>
          </a:p>
          <a:p>
            <a:pPr algn="just" rtl="1">
              <a:buFont typeface="Wingdings" panose="05000000000000000000" pitchFamily="2" charset="2"/>
              <a:buChar char="q"/>
            </a:pPr>
            <a:r>
              <a:rPr lang="fa-IR" sz="3200" dirty="0" smtClean="0">
                <a:cs typeface="B Nazanin" panose="00000400000000000000" pitchFamily="2" charset="-78"/>
              </a:rPr>
              <a:t>در </a:t>
            </a:r>
            <a:r>
              <a:rPr lang="fa-IR" sz="3200" dirty="0">
                <a:cs typeface="B Nazanin" panose="00000400000000000000" pitchFamily="2" charset="-78"/>
              </a:rPr>
              <a:t>بیماریابی سل می بایست وجود هفت علامت بالینی سل( </a:t>
            </a:r>
            <a:r>
              <a:rPr lang="fa-IR" sz="2600" b="1" dirty="0">
                <a:solidFill>
                  <a:srgbClr val="FF0000"/>
                </a:solidFill>
                <a:cs typeface="B Nazanin" panose="00000400000000000000" pitchFamily="2" charset="-78"/>
              </a:rPr>
              <a:t>سرفه، خلط به ویژه خلط خونی، تب ، تعریق شبانه، کاهش وزن، تنگی نفس و درد قفسه سینه</a:t>
            </a:r>
            <a:r>
              <a:rPr lang="fa-IR" sz="3200" dirty="0">
                <a:cs typeface="B Nazanin" panose="00000400000000000000" pitchFamily="2" charset="-78"/>
              </a:rPr>
              <a:t>) بررسی </a:t>
            </a:r>
            <a:r>
              <a:rPr lang="fa-IR" sz="3200" dirty="0" smtClean="0">
                <a:cs typeface="B Nazanin" panose="00000400000000000000" pitchFamily="2" charset="-78"/>
              </a:rPr>
              <a:t>گردد</a:t>
            </a:r>
          </a:p>
          <a:p>
            <a:pPr algn="just" rtl="1">
              <a:buFont typeface="Wingdings" panose="05000000000000000000" pitchFamily="2" charset="2"/>
              <a:buChar char="q"/>
            </a:pPr>
            <a:r>
              <a:rPr lang="fa-IR" sz="3200" dirty="0" smtClean="0">
                <a:cs typeface="B Nazanin" panose="00000400000000000000" pitchFamily="2" charset="-78"/>
              </a:rPr>
              <a:t>در </a:t>
            </a:r>
            <a:r>
              <a:rPr lang="fa-IR" sz="3200" dirty="0">
                <a:cs typeface="B Nazanin" panose="00000400000000000000" pitchFamily="2" charset="-78"/>
              </a:rPr>
              <a:t>الگوریتم جدید اخذ دو نمونه خلط از فرد </a:t>
            </a:r>
            <a:r>
              <a:rPr lang="fa-IR" sz="3200" dirty="0" smtClean="0">
                <a:cs typeface="B Nazanin" panose="00000400000000000000" pitchFamily="2" charset="-78"/>
              </a:rPr>
              <a:t>مشکوک، </a:t>
            </a:r>
            <a:r>
              <a:rPr lang="fa-IR" sz="3200" dirty="0">
                <a:cs typeface="B Nazanin" panose="00000400000000000000" pitchFamily="2" charset="-78"/>
              </a:rPr>
              <a:t>جایگزین 3 نمونه شده </a:t>
            </a:r>
            <a:r>
              <a:rPr lang="fa-IR" sz="3200" dirty="0" smtClean="0">
                <a:cs typeface="B Nazanin" panose="00000400000000000000" pitchFamily="2" charset="-78"/>
              </a:rPr>
              <a:t>است که </a:t>
            </a:r>
            <a:r>
              <a:rPr lang="fa-IR" sz="3200" dirty="0">
                <a:cs typeface="B Nazanin" panose="00000400000000000000" pitchFamily="2" charset="-78"/>
              </a:rPr>
              <a:t>حداقل یکی از این دو نمونه می بایست خلط صبحگاهی </a:t>
            </a:r>
            <a:r>
              <a:rPr lang="fa-IR" sz="3200" dirty="0" smtClean="0">
                <a:cs typeface="B Nazanin" panose="00000400000000000000" pitchFamily="2" charset="-78"/>
              </a:rPr>
              <a:t>باشد</a:t>
            </a:r>
          </a:p>
          <a:p>
            <a:pPr marL="0" indent="0" algn="just" rtl="1">
              <a:buNone/>
            </a:pPr>
            <a:endParaRPr lang="fa-IR" sz="3200" dirty="0">
              <a:cs typeface="B Nazanin" panose="00000400000000000000" pitchFamily="2" charset="-78"/>
            </a:endParaRPr>
          </a:p>
          <a:p>
            <a:pPr algn="r" rtl="1"/>
            <a:endParaRPr lang="en-US" dirty="0"/>
          </a:p>
        </p:txBody>
      </p:sp>
    </p:spTree>
    <p:extLst>
      <p:ext uri="{BB962C8B-B14F-4D97-AF65-F5344CB8AC3E}">
        <p14:creationId xmlns:p14="http://schemas.microsoft.com/office/powerpoint/2010/main" val="35268095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61778"/>
          </a:xfrm>
        </p:spPr>
        <p:txBody>
          <a:bodyPr>
            <a:normAutofit fontScale="90000"/>
          </a:bodyPr>
          <a:lstStyle/>
          <a:p>
            <a:pPr algn="r"/>
            <a:r>
              <a:rPr lang="fa-IR" dirty="0" smtClean="0">
                <a:cs typeface="B Titr" panose="00000700000000000000" pitchFamily="2" charset="-78"/>
              </a:rPr>
              <a:t>عوامل </a:t>
            </a:r>
            <a:r>
              <a:rPr lang="fa-IR" dirty="0">
                <a:cs typeface="B Titr" panose="00000700000000000000" pitchFamily="2" charset="-78"/>
              </a:rPr>
              <a:t>خطر در بیماری سل عبارتند از: </a:t>
            </a:r>
            <a:br>
              <a:rPr lang="fa-IR" dirty="0">
                <a:cs typeface="B Titr" panose="00000700000000000000" pitchFamily="2" charset="-78"/>
              </a:rPr>
            </a:br>
            <a:endParaRPr lang="en-US" dirty="0">
              <a:cs typeface="B Titr" panose="00000700000000000000" pitchFamily="2" charset="-78"/>
            </a:endParaRPr>
          </a:p>
        </p:txBody>
      </p:sp>
      <p:sp>
        <p:nvSpPr>
          <p:cNvPr id="3" name="Content Placeholder 2"/>
          <p:cNvSpPr>
            <a:spLocks noGrp="1"/>
          </p:cNvSpPr>
          <p:nvPr>
            <p:ph idx="1"/>
          </p:nvPr>
        </p:nvSpPr>
        <p:spPr>
          <a:xfrm>
            <a:off x="171451" y="1385888"/>
            <a:ext cx="11715750" cy="4525334"/>
          </a:xfrm>
        </p:spPr>
        <p:txBody>
          <a:bodyPr>
            <a:normAutofit/>
          </a:bodyPr>
          <a:lstStyle/>
          <a:p>
            <a:pPr marL="0" indent="0" algn="just" rtl="1">
              <a:buNone/>
            </a:pPr>
            <a:endParaRPr lang="fa-IR" sz="3200" dirty="0">
              <a:cs typeface="B Nazanin" panose="00000400000000000000" pitchFamily="2" charset="-78"/>
            </a:endParaRPr>
          </a:p>
          <a:p>
            <a:pPr algn="just" rtl="1">
              <a:buFont typeface="Wingdings" panose="05000000000000000000" pitchFamily="2" charset="2"/>
              <a:buChar char="q"/>
            </a:pPr>
            <a:r>
              <a:rPr lang="fa-IR" sz="3200" dirty="0" smtClean="0">
                <a:cs typeface="B Nazanin" panose="00000400000000000000" pitchFamily="2" charset="-78"/>
              </a:rPr>
              <a:t>سابقه </a:t>
            </a:r>
            <a:r>
              <a:rPr lang="fa-IR" sz="3200" dirty="0">
                <a:cs typeface="B Nazanin" panose="00000400000000000000" pitchFamily="2" charset="-78"/>
              </a:rPr>
              <a:t>تماس با بیمار مسلول</a:t>
            </a:r>
          </a:p>
          <a:p>
            <a:pPr algn="just" rtl="1">
              <a:buFont typeface="Wingdings" panose="05000000000000000000" pitchFamily="2" charset="2"/>
              <a:buChar char="q"/>
            </a:pPr>
            <a:r>
              <a:rPr lang="fa-IR" sz="3200" dirty="0">
                <a:cs typeface="B Nazanin" panose="00000400000000000000" pitchFamily="2" charset="-78"/>
              </a:rPr>
              <a:t>سابقه ابتلا قبلی به سل</a:t>
            </a:r>
          </a:p>
          <a:p>
            <a:pPr algn="just" rtl="1">
              <a:buFont typeface="Wingdings" panose="05000000000000000000" pitchFamily="2" charset="2"/>
              <a:buChar char="q"/>
            </a:pPr>
            <a:r>
              <a:rPr lang="fa-IR" sz="3200" dirty="0">
                <a:cs typeface="B Nazanin" panose="00000400000000000000" pitchFamily="2" charset="-78"/>
              </a:rPr>
              <a:t>سیلیکوزیس</a:t>
            </a:r>
          </a:p>
          <a:p>
            <a:pPr algn="just" rtl="1">
              <a:buFont typeface="Wingdings" panose="05000000000000000000" pitchFamily="2" charset="2"/>
              <a:buChar char="q"/>
            </a:pPr>
            <a:r>
              <a:rPr lang="fa-IR" sz="3200" dirty="0">
                <a:cs typeface="B Nazanin" panose="00000400000000000000" pitchFamily="2" charset="-78"/>
              </a:rPr>
              <a:t>افراد کاندید دریافت پیوند عضو یا مغزاستخوان</a:t>
            </a:r>
          </a:p>
          <a:p>
            <a:pPr algn="just" rtl="1">
              <a:buFont typeface="Wingdings" panose="05000000000000000000" pitchFamily="2" charset="2"/>
              <a:buChar char="q"/>
            </a:pPr>
            <a:r>
              <a:rPr lang="fa-IR" sz="3200" dirty="0">
                <a:cs typeface="B Nazanin" panose="00000400000000000000" pitchFamily="2" charset="-78"/>
              </a:rPr>
              <a:t>افراد تحت همودیالیز</a:t>
            </a:r>
          </a:p>
          <a:p>
            <a:pPr algn="just" rtl="1">
              <a:buFont typeface="Wingdings" panose="05000000000000000000" pitchFamily="2" charset="2"/>
              <a:buChar char="q"/>
            </a:pPr>
            <a:r>
              <a:rPr lang="fa-IR" sz="3200" dirty="0">
                <a:cs typeface="B Nazanin" panose="00000400000000000000" pitchFamily="2" charset="-78"/>
              </a:rPr>
              <a:t>افراد مبتلا به بیماریها یا مصرف داروهایی که تضعیف کننده سیستم ایمنی هستند</a:t>
            </a:r>
          </a:p>
          <a:p>
            <a:pPr algn="r" rtl="1"/>
            <a:endParaRPr lang="en-US" dirty="0"/>
          </a:p>
        </p:txBody>
      </p:sp>
    </p:spTree>
    <p:extLst>
      <p:ext uri="{BB962C8B-B14F-4D97-AF65-F5344CB8AC3E}">
        <p14:creationId xmlns:p14="http://schemas.microsoft.com/office/powerpoint/2010/main" val="23763083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676053"/>
          </a:xfrm>
        </p:spPr>
        <p:txBody>
          <a:bodyPr/>
          <a:lstStyle/>
          <a:p>
            <a:pPr algn="r"/>
            <a:r>
              <a:rPr lang="fa-IR" sz="3200" dirty="0">
                <a:cs typeface="B Titr" panose="00000700000000000000" pitchFamily="2" charset="-78"/>
              </a:rPr>
              <a:t>الگوریتم الف 1</a:t>
            </a:r>
            <a:endParaRPr lang="en-US" sz="3200" dirty="0">
              <a:cs typeface="B Titr" panose="00000700000000000000" pitchFamily="2" charset="-78"/>
            </a:endParaRPr>
          </a:p>
        </p:txBody>
      </p:sp>
      <p:sp>
        <p:nvSpPr>
          <p:cNvPr id="3" name="Content Placeholder 2"/>
          <p:cNvSpPr>
            <a:spLocks noGrp="1"/>
          </p:cNvSpPr>
          <p:nvPr>
            <p:ph idx="1"/>
          </p:nvPr>
        </p:nvSpPr>
        <p:spPr>
          <a:xfrm>
            <a:off x="571500" y="1300162"/>
            <a:ext cx="11158538" cy="4929187"/>
          </a:xfrm>
        </p:spPr>
        <p:txBody>
          <a:bodyPr>
            <a:noAutofit/>
          </a:bodyPr>
          <a:lstStyle/>
          <a:p>
            <a:pPr algn="r" rtl="1"/>
            <a:r>
              <a:rPr lang="fa-IR" sz="2800" dirty="0">
                <a:cs typeface="B Nazanin" panose="00000400000000000000" pitchFamily="2" charset="-78"/>
              </a:rPr>
              <a:t>بیمار با شکایت سرفه مراجعه می کند </a:t>
            </a:r>
          </a:p>
          <a:p>
            <a:pPr algn="r" rtl="1"/>
            <a:r>
              <a:rPr lang="fa-IR" sz="2800" dirty="0">
                <a:cs typeface="B Nazanin" panose="00000400000000000000" pitchFamily="2" charset="-78"/>
              </a:rPr>
              <a:t>اگر طول مدت سرفه بیش از دو هفته باشد ، </a:t>
            </a:r>
            <a:r>
              <a:rPr lang="fa-IR" sz="2800" u="sng" dirty="0">
                <a:cs typeface="B Nazanin" panose="00000400000000000000" pitchFamily="2" charset="-78"/>
              </a:rPr>
              <a:t>قدم اول بررسی عامل خطر </a:t>
            </a:r>
            <a:r>
              <a:rPr lang="fa-IR" sz="2800" dirty="0">
                <a:cs typeface="B Nazanin" panose="00000400000000000000" pitchFamily="2" charset="-78"/>
              </a:rPr>
              <a:t>می باشد</a:t>
            </a:r>
          </a:p>
          <a:p>
            <a:pPr algn="r" rtl="1">
              <a:buFont typeface="Courier New" panose="02070309020205020404" pitchFamily="49" charset="0"/>
              <a:buChar char="o"/>
            </a:pPr>
            <a:r>
              <a:rPr lang="fa-IR" sz="3200" b="1" dirty="0">
                <a:cs typeface="B Nazanin" panose="00000400000000000000" pitchFamily="2" charset="-78"/>
              </a:rPr>
              <a:t>اگر عامل خطر وجود داشته باشد، اقدامات لازم به شرح زیر ضروری است:</a:t>
            </a:r>
          </a:p>
          <a:p>
            <a:pPr algn="r" rtl="1">
              <a:buFont typeface="Wingdings" panose="05000000000000000000" pitchFamily="2" charset="2"/>
              <a:buChar char="q"/>
            </a:pPr>
            <a:r>
              <a:rPr lang="fa-IR" sz="2800" dirty="0">
                <a:cs typeface="B Nazanin" panose="00000400000000000000" pitchFamily="2" charset="-78"/>
              </a:rPr>
              <a:t>آموزش آداب سرفه</a:t>
            </a:r>
          </a:p>
          <a:p>
            <a:pPr algn="r" rtl="1">
              <a:buFont typeface="Wingdings" panose="05000000000000000000" pitchFamily="2" charset="2"/>
              <a:buChar char="q"/>
            </a:pPr>
            <a:r>
              <a:rPr lang="fa-IR" sz="2800" dirty="0">
                <a:cs typeface="B Nazanin" panose="00000400000000000000" pitchFamily="2" charset="-78"/>
              </a:rPr>
              <a:t>اخذ 2 نمونه خلط</a:t>
            </a:r>
          </a:p>
          <a:p>
            <a:pPr algn="r" rtl="1">
              <a:buFont typeface="Wingdings" panose="05000000000000000000" pitchFamily="2" charset="2"/>
              <a:buChar char="q"/>
            </a:pPr>
            <a:r>
              <a:rPr lang="fa-IR" sz="2800" dirty="0">
                <a:cs typeface="B Nazanin" panose="00000400000000000000" pitchFamily="2" charset="-78"/>
              </a:rPr>
              <a:t>انجام آزمایش اسمیر</a:t>
            </a:r>
          </a:p>
          <a:p>
            <a:pPr algn="r" rtl="1">
              <a:buFont typeface="Wingdings" panose="05000000000000000000" pitchFamily="2" charset="2"/>
              <a:buChar char="q"/>
            </a:pPr>
            <a:r>
              <a:rPr lang="fa-IR" sz="2800" dirty="0">
                <a:cs typeface="B Nazanin" panose="00000400000000000000" pitchFamily="2" charset="-78"/>
              </a:rPr>
              <a:t>انجام جین اکسپرت </a:t>
            </a:r>
          </a:p>
          <a:p>
            <a:pPr algn="r" rtl="1">
              <a:buFont typeface="Wingdings" panose="05000000000000000000" pitchFamily="2" charset="2"/>
              <a:buChar char="q"/>
            </a:pPr>
            <a:r>
              <a:rPr lang="fa-IR" sz="2800" dirty="0">
                <a:solidFill>
                  <a:srgbClr val="FF0000"/>
                </a:solidFill>
                <a:cs typeface="B Nazanin" panose="00000400000000000000" pitchFamily="2" charset="-78"/>
              </a:rPr>
              <a:t>انجام آزمایش کشت برای گروه های تعریف شده*</a:t>
            </a:r>
          </a:p>
          <a:p>
            <a:pPr algn="r" rtl="1">
              <a:buFont typeface="Wingdings" panose="05000000000000000000" pitchFamily="2" charset="2"/>
              <a:buChar char="q"/>
            </a:pPr>
            <a:r>
              <a:rPr lang="fa-IR" sz="2800" dirty="0">
                <a:cs typeface="B Nazanin" panose="00000400000000000000" pitchFamily="2" charset="-78"/>
              </a:rPr>
              <a:t>پیگیری جواب آزمایشات </a:t>
            </a:r>
            <a:endParaRPr lang="en-US" sz="2800" dirty="0">
              <a:cs typeface="B Nazanin" panose="00000400000000000000" pitchFamily="2" charset="-78"/>
            </a:endParaRPr>
          </a:p>
        </p:txBody>
      </p:sp>
    </p:spTree>
    <p:extLst>
      <p:ext uri="{BB962C8B-B14F-4D97-AF65-F5344CB8AC3E}">
        <p14:creationId xmlns:p14="http://schemas.microsoft.com/office/powerpoint/2010/main" val="37150684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18928"/>
          </a:xfrm>
        </p:spPr>
        <p:txBody>
          <a:bodyPr/>
          <a:lstStyle/>
          <a:p>
            <a:pPr algn="r"/>
            <a:r>
              <a:rPr lang="fa-IR" sz="3200" dirty="0">
                <a:cs typeface="B Titr" panose="00000700000000000000" pitchFamily="2" charset="-78"/>
              </a:rPr>
              <a:t>الگوریتم الف 1</a:t>
            </a:r>
            <a:endParaRPr lang="en-US" sz="3200" dirty="0">
              <a:cs typeface="B Titr" panose="00000700000000000000" pitchFamily="2" charset="-78"/>
            </a:endParaRPr>
          </a:p>
        </p:txBody>
      </p:sp>
      <p:sp>
        <p:nvSpPr>
          <p:cNvPr id="3" name="Content Placeholder 2"/>
          <p:cNvSpPr>
            <a:spLocks noGrp="1"/>
          </p:cNvSpPr>
          <p:nvPr>
            <p:ph idx="1"/>
          </p:nvPr>
        </p:nvSpPr>
        <p:spPr>
          <a:xfrm>
            <a:off x="428625" y="1643063"/>
            <a:ext cx="11515725" cy="4096710"/>
          </a:xfrm>
        </p:spPr>
        <p:txBody>
          <a:bodyPr>
            <a:normAutofit/>
          </a:bodyPr>
          <a:lstStyle/>
          <a:p>
            <a:pPr algn="just" rtl="1"/>
            <a:r>
              <a:rPr lang="fa-IR" sz="2800" dirty="0">
                <a:cs typeface="B Nazanin" panose="00000400000000000000" pitchFamily="2" charset="-78"/>
              </a:rPr>
              <a:t>بیمار با شکایت سرفه مراجعه می کند </a:t>
            </a:r>
          </a:p>
          <a:p>
            <a:pPr algn="r" rtl="1">
              <a:buFont typeface="Courier New" panose="02070309020205020404" pitchFamily="49" charset="0"/>
              <a:buChar char="o"/>
            </a:pPr>
            <a:r>
              <a:rPr lang="fa-IR" sz="2800" b="1" dirty="0">
                <a:cs typeface="B Nazanin" panose="00000400000000000000" pitchFamily="2" charset="-78"/>
              </a:rPr>
              <a:t>اگر طول مدت سرفه بیش از دو هفته باشد  و عامل خطر وجود نداشته باشد؛ اقدامات لازم به شرح زیر ضروری است:</a:t>
            </a:r>
          </a:p>
          <a:p>
            <a:pPr algn="r" rtl="1">
              <a:buFont typeface="Wingdings" panose="05000000000000000000" pitchFamily="2" charset="2"/>
              <a:buChar char="q"/>
            </a:pPr>
            <a:r>
              <a:rPr lang="fa-IR" sz="2800" dirty="0">
                <a:cs typeface="B Nazanin" panose="00000400000000000000" pitchFamily="2" charset="-78"/>
              </a:rPr>
              <a:t>آموزش آداب سرفه</a:t>
            </a:r>
          </a:p>
          <a:p>
            <a:pPr algn="r" rtl="1">
              <a:buFont typeface="Wingdings" panose="05000000000000000000" pitchFamily="2" charset="2"/>
              <a:buChar char="q"/>
            </a:pPr>
            <a:r>
              <a:rPr lang="fa-IR" sz="2800" dirty="0">
                <a:cs typeface="B Nazanin" panose="00000400000000000000" pitchFamily="2" charset="-78"/>
              </a:rPr>
              <a:t>اخذ 2 نمونه خلط</a:t>
            </a:r>
          </a:p>
          <a:p>
            <a:pPr algn="r" rtl="1">
              <a:buFont typeface="Wingdings" panose="05000000000000000000" pitchFamily="2" charset="2"/>
              <a:buChar char="q"/>
            </a:pPr>
            <a:r>
              <a:rPr lang="fa-IR" sz="2800" dirty="0">
                <a:cs typeface="B Nazanin" panose="00000400000000000000" pitchFamily="2" charset="-78"/>
              </a:rPr>
              <a:t>انجام آزمایش اسمیر</a:t>
            </a:r>
          </a:p>
          <a:p>
            <a:pPr algn="r" rtl="1">
              <a:buFont typeface="Wingdings" panose="05000000000000000000" pitchFamily="2" charset="2"/>
              <a:buChar char="q"/>
            </a:pPr>
            <a:r>
              <a:rPr lang="fa-IR" sz="2800" dirty="0">
                <a:cs typeface="B Nazanin" panose="00000400000000000000" pitchFamily="2" charset="-78"/>
              </a:rPr>
              <a:t>پیگیری جواب آزمایشات </a:t>
            </a:r>
            <a:endParaRPr lang="en-US" sz="2800" dirty="0">
              <a:cs typeface="B Nazanin" panose="00000400000000000000" pitchFamily="2" charset="-78"/>
            </a:endParaRPr>
          </a:p>
        </p:txBody>
      </p:sp>
    </p:spTree>
    <p:extLst>
      <p:ext uri="{BB962C8B-B14F-4D97-AF65-F5344CB8AC3E}">
        <p14:creationId xmlns:p14="http://schemas.microsoft.com/office/powerpoint/2010/main" val="34611758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04640"/>
          </a:xfrm>
        </p:spPr>
        <p:txBody>
          <a:bodyPr>
            <a:normAutofit/>
          </a:bodyPr>
          <a:lstStyle/>
          <a:p>
            <a:pPr algn="r"/>
            <a:r>
              <a:rPr lang="fa-IR" sz="3200" dirty="0">
                <a:cs typeface="B Titr" panose="00000700000000000000" pitchFamily="2" charset="-78"/>
              </a:rPr>
              <a:t>الگوریتم الف 1</a:t>
            </a:r>
            <a:endParaRPr lang="en-US" sz="3200" dirty="0">
              <a:cs typeface="B Titr" panose="00000700000000000000" pitchFamily="2" charset="-78"/>
            </a:endParaRPr>
          </a:p>
        </p:txBody>
      </p:sp>
      <p:sp>
        <p:nvSpPr>
          <p:cNvPr id="3" name="Content Placeholder 2"/>
          <p:cNvSpPr>
            <a:spLocks noGrp="1"/>
          </p:cNvSpPr>
          <p:nvPr>
            <p:ph idx="1"/>
          </p:nvPr>
        </p:nvSpPr>
        <p:spPr>
          <a:xfrm>
            <a:off x="414338" y="1585912"/>
            <a:ext cx="11515725" cy="5043487"/>
          </a:xfrm>
        </p:spPr>
        <p:txBody>
          <a:bodyPr>
            <a:noAutofit/>
          </a:bodyPr>
          <a:lstStyle/>
          <a:p>
            <a:pPr algn="just" rtl="1">
              <a:buFont typeface="Courier New" panose="02070309020205020404" pitchFamily="49" charset="0"/>
              <a:buChar char="o"/>
            </a:pPr>
            <a:r>
              <a:rPr lang="fa-IR" sz="2800" b="1" dirty="0">
                <a:cs typeface="B Nazanin" panose="00000400000000000000" pitchFamily="2" charset="-78"/>
              </a:rPr>
              <a:t>اگر در هر دو حالت الگوریتم الف، حداقل یکی از آزمایشات باکتریولوژیک مثبت باشد ، بیمار مبتلا به سل ریوی می </a:t>
            </a:r>
            <a:r>
              <a:rPr lang="fa-IR" sz="2800" b="1" dirty="0">
                <a:cs typeface="B Nazanin" panose="00000400000000000000" pitchFamily="2" charset="-78"/>
              </a:rPr>
              <a:t>باشد</a:t>
            </a:r>
            <a:r>
              <a:rPr lang="fa-IR" sz="2800" b="1" dirty="0">
                <a:cs typeface="B Nazanin" panose="00000400000000000000" pitchFamily="2" charset="-78"/>
              </a:rPr>
              <a:t> ، اقدامات </a:t>
            </a:r>
            <a:r>
              <a:rPr lang="fa-IR" sz="2800" b="1" dirty="0">
                <a:cs typeface="B Nazanin" panose="00000400000000000000" pitchFamily="2" charset="-78"/>
              </a:rPr>
              <a:t>لازم به شرح زیر ضروری است</a:t>
            </a:r>
            <a:r>
              <a:rPr lang="fa-IR" sz="2800" b="1" dirty="0" smtClean="0">
                <a:cs typeface="B Nazanin" panose="00000400000000000000" pitchFamily="2" charset="-78"/>
              </a:rPr>
              <a:t>:</a:t>
            </a:r>
          </a:p>
          <a:p>
            <a:pPr algn="just" rtl="1">
              <a:buFont typeface="Wingdings" panose="05000000000000000000" pitchFamily="2" charset="2"/>
              <a:buChar char="q"/>
            </a:pPr>
            <a:r>
              <a:rPr lang="fa-IR" sz="2800" dirty="0" smtClean="0">
                <a:cs typeface="B Nazanin" panose="00000400000000000000" pitchFamily="2" charset="-78"/>
              </a:rPr>
              <a:t>ثبت </a:t>
            </a:r>
            <a:r>
              <a:rPr lang="fa-IR" sz="2800" dirty="0">
                <a:cs typeface="B Nazanin" panose="00000400000000000000" pitchFamily="2" charset="-78"/>
              </a:rPr>
              <a:t>در سامانه بیماران مبتلا به </a:t>
            </a:r>
            <a:r>
              <a:rPr lang="fa-IR" sz="2800" dirty="0" smtClean="0">
                <a:cs typeface="B Nazanin" panose="00000400000000000000" pitchFamily="2" charset="-78"/>
              </a:rPr>
              <a:t>سل</a:t>
            </a:r>
          </a:p>
          <a:p>
            <a:pPr algn="just" rtl="1">
              <a:buFont typeface="Wingdings" panose="05000000000000000000" pitchFamily="2" charset="2"/>
              <a:buChar char="q"/>
            </a:pPr>
            <a:r>
              <a:rPr lang="fa-IR" sz="2800" dirty="0" smtClean="0">
                <a:cs typeface="B Nazanin" panose="00000400000000000000" pitchFamily="2" charset="-78"/>
              </a:rPr>
              <a:t>شروع </a:t>
            </a:r>
            <a:r>
              <a:rPr lang="fa-IR" sz="2800" dirty="0">
                <a:cs typeface="B Nazanin" panose="00000400000000000000" pitchFamily="2" charset="-78"/>
              </a:rPr>
              <a:t>درمان و همزمان تشکیل پرونده </a:t>
            </a:r>
            <a:r>
              <a:rPr lang="fa-IR" sz="2800" dirty="0" smtClean="0">
                <a:cs typeface="B Nazanin" panose="00000400000000000000" pitchFamily="2" charset="-78"/>
              </a:rPr>
              <a:t>کاغذی</a:t>
            </a:r>
          </a:p>
          <a:p>
            <a:pPr algn="just" rtl="1">
              <a:buFont typeface="Wingdings" panose="05000000000000000000" pitchFamily="2" charset="2"/>
              <a:buChar char="q"/>
            </a:pPr>
            <a:r>
              <a:rPr lang="fa-IR" sz="2800" dirty="0" smtClean="0">
                <a:cs typeface="B Nazanin" panose="00000400000000000000" pitchFamily="2" charset="-78"/>
              </a:rPr>
              <a:t>ثبت </a:t>
            </a:r>
            <a:r>
              <a:rPr lang="fa-IR" sz="2800" dirty="0">
                <a:cs typeface="B Nazanin" panose="00000400000000000000" pitchFamily="2" charset="-78"/>
              </a:rPr>
              <a:t>در دفتر بیماران مسلول </a:t>
            </a:r>
            <a:endParaRPr lang="fa-IR" sz="2800" dirty="0" smtClean="0">
              <a:cs typeface="B Nazanin" panose="00000400000000000000" pitchFamily="2" charset="-78"/>
            </a:endParaRPr>
          </a:p>
          <a:p>
            <a:pPr algn="just" rtl="1">
              <a:buFont typeface="Courier New" panose="02070309020205020404" pitchFamily="49" charset="0"/>
              <a:buChar char="o"/>
            </a:pPr>
            <a:r>
              <a:rPr lang="fa-IR" sz="2800" b="1" dirty="0">
                <a:cs typeface="B Nazanin" panose="00000400000000000000" pitchFamily="2" charset="-78"/>
              </a:rPr>
              <a:t>ثبت </a:t>
            </a:r>
            <a:r>
              <a:rPr lang="fa-IR" sz="2800" b="1" dirty="0">
                <a:cs typeface="B Nazanin" panose="00000400000000000000" pitchFamily="2" charset="-78"/>
              </a:rPr>
              <a:t>در دفتر بیماران مسلول: </a:t>
            </a:r>
          </a:p>
          <a:p>
            <a:pPr algn="just" rtl="1">
              <a:buFont typeface="Wingdings" panose="05000000000000000000" pitchFamily="2" charset="2"/>
              <a:buChar char="v"/>
            </a:pPr>
            <a:r>
              <a:rPr lang="fa-IR" sz="2800" dirty="0">
                <a:cs typeface="B Nazanin" panose="00000400000000000000" pitchFamily="2" charset="-78"/>
              </a:rPr>
              <a:t>سل ریوی اسمیر مثبت با </a:t>
            </a:r>
            <a:r>
              <a:rPr lang="fa-IR" sz="2800" u="sng" dirty="0">
                <a:solidFill>
                  <a:srgbClr val="FF0000"/>
                </a:solidFill>
                <a:cs typeface="B Nazanin" panose="00000400000000000000" pitchFamily="2" charset="-78"/>
              </a:rPr>
              <a:t>رنگ قرمز</a:t>
            </a:r>
          </a:p>
          <a:p>
            <a:pPr algn="just" rtl="1">
              <a:buFont typeface="Wingdings" panose="05000000000000000000" pitchFamily="2" charset="2"/>
              <a:buChar char="v"/>
            </a:pPr>
            <a:r>
              <a:rPr lang="fa-IR" sz="2800" dirty="0">
                <a:cs typeface="B Nazanin" panose="00000400000000000000" pitchFamily="2" charset="-78"/>
              </a:rPr>
              <a:t>سل ریوی اسمیر منفی با </a:t>
            </a:r>
            <a:r>
              <a:rPr lang="fa-IR" sz="2800" u="sng" dirty="0">
                <a:solidFill>
                  <a:srgbClr val="0070C0"/>
                </a:solidFill>
                <a:cs typeface="B Nazanin" panose="00000400000000000000" pitchFamily="2" charset="-78"/>
              </a:rPr>
              <a:t>رنگ آبی</a:t>
            </a:r>
          </a:p>
          <a:p>
            <a:pPr algn="just" rtl="1">
              <a:buFont typeface="Wingdings" panose="05000000000000000000" pitchFamily="2" charset="2"/>
              <a:buChar char="v"/>
            </a:pPr>
            <a:r>
              <a:rPr lang="fa-IR" sz="2800" dirty="0">
                <a:cs typeface="B Nazanin" panose="00000400000000000000" pitchFamily="2" charset="-78"/>
              </a:rPr>
              <a:t>سل خارج ریوی با </a:t>
            </a:r>
            <a:r>
              <a:rPr lang="fa-IR" sz="2800" u="sng" dirty="0">
                <a:solidFill>
                  <a:schemeClr val="tx1"/>
                </a:solidFill>
                <a:cs typeface="B Nazanin" panose="00000400000000000000" pitchFamily="2" charset="-78"/>
              </a:rPr>
              <a:t>رنگ مشکی </a:t>
            </a:r>
          </a:p>
        </p:txBody>
      </p:sp>
    </p:spTree>
    <p:extLst>
      <p:ext uri="{BB962C8B-B14F-4D97-AF65-F5344CB8AC3E}">
        <p14:creationId xmlns:p14="http://schemas.microsoft.com/office/powerpoint/2010/main" val="404912095"/>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381</TotalTime>
  <Words>2289</Words>
  <Application>Microsoft Office PowerPoint</Application>
  <PresentationFormat>Widescreen</PresentationFormat>
  <Paragraphs>171</Paragraphs>
  <Slides>33</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33</vt:i4>
      </vt:variant>
    </vt:vector>
  </HeadingPairs>
  <TitlesOfParts>
    <vt:vector size="43" baseType="lpstr">
      <vt:lpstr>Arial</vt:lpstr>
      <vt:lpstr>B Nazanin</vt:lpstr>
      <vt:lpstr>B Titr</vt:lpstr>
      <vt:lpstr>Calibri</vt:lpstr>
      <vt:lpstr>Century Gothic</vt:lpstr>
      <vt:lpstr>Courier New</vt:lpstr>
      <vt:lpstr>Tahoma</vt:lpstr>
      <vt:lpstr>Wingdings</vt:lpstr>
      <vt:lpstr>Wingdings 3</vt:lpstr>
      <vt:lpstr>Wisp</vt:lpstr>
      <vt:lpstr>بیماریابی سل (فعال/غیرفعال)</vt:lpstr>
      <vt:lpstr>مراحل تشخیص سل ریوی در یک نگاه </vt:lpstr>
      <vt:lpstr>طبقه بندی الگوریتم</vt:lpstr>
      <vt:lpstr>PowerPoint Presentation</vt:lpstr>
      <vt:lpstr>نکات مهم در بیماریابی سل </vt:lpstr>
      <vt:lpstr>عوامل خطر در بیماری سل عبارتند از:  </vt:lpstr>
      <vt:lpstr>الگوریتم الف 1</vt:lpstr>
      <vt:lpstr>الگوریتم الف 1</vt:lpstr>
      <vt:lpstr>الگوریتم الف 1</vt:lpstr>
      <vt:lpstr>PowerPoint Presentation</vt:lpstr>
      <vt:lpstr>الگوریتم الف 1</vt:lpstr>
      <vt:lpstr>الگوریتم الف 1</vt:lpstr>
      <vt:lpstr>الگوریتم الف 1</vt:lpstr>
      <vt:lpstr>الگوریتم الف 1</vt:lpstr>
      <vt:lpstr>الگوریتم الف 1</vt:lpstr>
      <vt:lpstr>توضیحات موارد ستاره دار الگوریتم الف 1</vt:lpstr>
      <vt:lpstr>PowerPoint Presentation</vt:lpstr>
      <vt:lpstr>توضیحات الگوریتم الف 2( بیماریابی فعال)</vt:lpstr>
      <vt:lpstr>توضیحات الگوریتم الف 2( بیماریابی فعال)</vt:lpstr>
      <vt:lpstr>توضیحات الگوریتم الف 2( بیماریابی فعال)</vt:lpstr>
      <vt:lpstr>توضیحات الگوریتم الف 2( بیماریابی فعال)</vt:lpstr>
      <vt:lpstr>توضیحات الگوریتم الف 2( بیماریابی فعال)</vt:lpstr>
      <vt:lpstr>توضیحات الگوریتم الف 2( بیماریابی فعال)</vt:lpstr>
      <vt:lpstr>توضیحات موارد ستاره دار الگوریتم الف 2</vt:lpstr>
      <vt:lpstr>توضیحات موارد ستاره دار الگوریتم الف 2</vt:lpstr>
      <vt:lpstr>PowerPoint Presentation</vt:lpstr>
      <vt:lpstr>توضیحات الگوریتم ب تشخیص سل</vt:lpstr>
      <vt:lpstr>توضیحات الگوریتم ب تشخیص سل</vt:lpstr>
      <vt:lpstr>PowerPoint Presentation</vt:lpstr>
      <vt:lpstr>توضیحات الگوریتم ج ( ویژه بیماریابی فعال)</vt:lpstr>
      <vt:lpstr>توضیحات الگوریتم ج ( ویژه بیماریابی فعال)</vt:lpstr>
      <vt:lpstr>توضیحات الگوریتم ج ( ویژه بیماریابی فعال)</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بیماریابی سل (فعال/غیرفعال)</dc:title>
  <dc:creator>A.R.I</dc:creator>
  <cp:lastModifiedBy>A.R.I</cp:lastModifiedBy>
  <cp:revision>115</cp:revision>
  <dcterms:created xsi:type="dcterms:W3CDTF">2023-08-16T05:09:38Z</dcterms:created>
  <dcterms:modified xsi:type="dcterms:W3CDTF">2023-08-16T11:31:34Z</dcterms:modified>
</cp:coreProperties>
</file>