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6.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7.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8.xml" ContentType="application/vnd.openxmlformats-officedocument.theme+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9.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10.xml" ContentType="application/vnd.openxmlformats-officedocument.theme+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11.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theme/theme12.xml" ContentType="application/vnd.openxmlformats-officedocument.theme+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theme/theme13.xml" ContentType="application/vnd.openxmlformats-officedocument.theme+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theme/theme14.xml" ContentType="application/vnd.openxmlformats-officedocument.theme+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15.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theme/theme16.xml" ContentType="application/vnd.openxmlformats-officedocument.theme+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1.xml" ContentType="application/vnd.openxmlformats-officedocument.themeOverr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715" r:id="rId3"/>
    <p:sldMasterId id="2147483732" r:id="rId4"/>
    <p:sldMasterId id="2147483749" r:id="rId5"/>
    <p:sldMasterId id="2147483766" r:id="rId6"/>
    <p:sldMasterId id="2147483783" r:id="rId7"/>
    <p:sldMasterId id="2147483800" r:id="rId8"/>
    <p:sldMasterId id="2147483817" r:id="rId9"/>
    <p:sldMasterId id="2147483834" r:id="rId10"/>
    <p:sldMasterId id="2147483851" r:id="rId11"/>
    <p:sldMasterId id="2147483868" r:id="rId12"/>
    <p:sldMasterId id="2147483885" r:id="rId13"/>
    <p:sldMasterId id="2147483902" r:id="rId14"/>
    <p:sldMasterId id="2147483919" r:id="rId15"/>
    <p:sldMasterId id="2147483936" r:id="rId16"/>
    <p:sldMasterId id="2147483953" r:id="rId17"/>
  </p:sldMasterIdLst>
  <p:notesMasterIdLst>
    <p:notesMasterId r:id="rId99"/>
  </p:notesMasterIdLst>
  <p:sldIdLst>
    <p:sldId id="530" r:id="rId18"/>
    <p:sldId id="256" r:id="rId19"/>
    <p:sldId id="580" r:id="rId20"/>
    <p:sldId id="480" r:id="rId21"/>
    <p:sldId id="497" r:id="rId22"/>
    <p:sldId id="496" r:id="rId23"/>
    <p:sldId id="495" r:id="rId24"/>
    <p:sldId id="500" r:id="rId25"/>
    <p:sldId id="563" r:id="rId26"/>
    <p:sldId id="506" r:id="rId27"/>
    <p:sldId id="569" r:id="rId28"/>
    <p:sldId id="559" r:id="rId29"/>
    <p:sldId id="489" r:id="rId30"/>
    <p:sldId id="571" r:id="rId31"/>
    <p:sldId id="558" r:id="rId32"/>
    <p:sldId id="520" r:id="rId33"/>
    <p:sldId id="498" r:id="rId34"/>
    <p:sldId id="509" r:id="rId35"/>
    <p:sldId id="560" r:id="rId36"/>
    <p:sldId id="561" r:id="rId37"/>
    <p:sldId id="568" r:id="rId38"/>
    <p:sldId id="570" r:id="rId39"/>
    <p:sldId id="567" r:id="rId40"/>
    <p:sldId id="514" r:id="rId41"/>
    <p:sldId id="524" r:id="rId42"/>
    <p:sldId id="565" r:id="rId43"/>
    <p:sldId id="566" r:id="rId44"/>
    <p:sldId id="508" r:id="rId45"/>
    <p:sldId id="512" r:id="rId46"/>
    <p:sldId id="513" r:id="rId47"/>
    <p:sldId id="515" r:id="rId48"/>
    <p:sldId id="574" r:id="rId49"/>
    <p:sldId id="573" r:id="rId50"/>
    <p:sldId id="575" r:id="rId51"/>
    <p:sldId id="525" r:id="rId52"/>
    <p:sldId id="576" r:id="rId53"/>
    <p:sldId id="577" r:id="rId54"/>
    <p:sldId id="503" r:id="rId55"/>
    <p:sldId id="516" r:id="rId56"/>
    <p:sldId id="517" r:id="rId57"/>
    <p:sldId id="519" r:id="rId58"/>
    <p:sldId id="494" r:id="rId59"/>
    <p:sldId id="485" r:id="rId60"/>
    <p:sldId id="526" r:id="rId61"/>
    <p:sldId id="521" r:id="rId62"/>
    <p:sldId id="579" r:id="rId63"/>
    <p:sldId id="523" r:id="rId64"/>
    <p:sldId id="486" r:id="rId65"/>
    <p:sldId id="490" r:id="rId66"/>
    <p:sldId id="488" r:id="rId67"/>
    <p:sldId id="499" r:id="rId68"/>
    <p:sldId id="493" r:id="rId69"/>
    <p:sldId id="465" r:id="rId70"/>
    <p:sldId id="416" r:id="rId71"/>
    <p:sldId id="564" r:id="rId72"/>
    <p:sldId id="482" r:id="rId73"/>
    <p:sldId id="481" r:id="rId74"/>
    <p:sldId id="492" r:id="rId75"/>
    <p:sldId id="491" r:id="rId76"/>
    <p:sldId id="531" r:id="rId77"/>
    <p:sldId id="532" r:id="rId78"/>
    <p:sldId id="536" r:id="rId79"/>
    <p:sldId id="537" r:id="rId80"/>
    <p:sldId id="538" r:id="rId81"/>
    <p:sldId id="539" r:id="rId82"/>
    <p:sldId id="542" r:id="rId83"/>
    <p:sldId id="543" r:id="rId84"/>
    <p:sldId id="545" r:id="rId85"/>
    <p:sldId id="546" r:id="rId86"/>
    <p:sldId id="550" r:id="rId87"/>
    <p:sldId id="549" r:id="rId88"/>
    <p:sldId id="551" r:id="rId89"/>
    <p:sldId id="552" r:id="rId90"/>
    <p:sldId id="553" r:id="rId91"/>
    <p:sldId id="554" r:id="rId92"/>
    <p:sldId id="555" r:id="rId93"/>
    <p:sldId id="556" r:id="rId94"/>
    <p:sldId id="557" r:id="rId95"/>
    <p:sldId id="548" r:id="rId96"/>
    <p:sldId id="547" r:id="rId97"/>
    <p:sldId id="426" r:id="rId9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60A250"/>
    <a:srgbClr val="660066"/>
    <a:srgbClr val="9900CC"/>
    <a:srgbClr val="F3C5FB"/>
    <a:srgbClr val="F6D4FC"/>
    <a:srgbClr val="CC99FF"/>
    <a:srgbClr val="FF99FF"/>
    <a:srgbClr val="5EEC3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865" autoAdjust="0"/>
  </p:normalViewPr>
  <p:slideViewPr>
    <p:cSldViewPr>
      <p:cViewPr varScale="1">
        <p:scale>
          <a:sx n="74" d="100"/>
          <a:sy n="74" d="100"/>
        </p:scale>
        <p:origin x="1044" y="66"/>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gridSpacing cx="152705" cy="152705"/>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21" Type="http://schemas.openxmlformats.org/officeDocument/2006/relationships/slide" Target="slides/slide4.xml"/><Relationship Id="rId42" Type="http://schemas.openxmlformats.org/officeDocument/2006/relationships/slide" Target="slides/slide25.xml"/><Relationship Id="rId47" Type="http://schemas.openxmlformats.org/officeDocument/2006/relationships/slide" Target="slides/slide30.xml"/><Relationship Id="rId63" Type="http://schemas.openxmlformats.org/officeDocument/2006/relationships/slide" Target="slides/slide46.xml"/><Relationship Id="rId68" Type="http://schemas.openxmlformats.org/officeDocument/2006/relationships/slide" Target="slides/slide51.xml"/><Relationship Id="rId84" Type="http://schemas.openxmlformats.org/officeDocument/2006/relationships/slide" Target="slides/slide67.xml"/><Relationship Id="rId89" Type="http://schemas.openxmlformats.org/officeDocument/2006/relationships/slide" Target="slides/slide72.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 Target="slides/slide15.xml"/><Relationship Id="rId37" Type="http://schemas.openxmlformats.org/officeDocument/2006/relationships/slide" Target="slides/slide20.xml"/><Relationship Id="rId53" Type="http://schemas.openxmlformats.org/officeDocument/2006/relationships/slide" Target="slides/slide36.xml"/><Relationship Id="rId58" Type="http://schemas.openxmlformats.org/officeDocument/2006/relationships/slide" Target="slides/slide41.xml"/><Relationship Id="rId74" Type="http://schemas.openxmlformats.org/officeDocument/2006/relationships/slide" Target="slides/slide57.xml"/><Relationship Id="rId79" Type="http://schemas.openxmlformats.org/officeDocument/2006/relationships/slide" Target="slides/slide62.xml"/><Relationship Id="rId102" Type="http://schemas.openxmlformats.org/officeDocument/2006/relationships/theme" Target="theme/theme1.xml"/><Relationship Id="rId5" Type="http://schemas.openxmlformats.org/officeDocument/2006/relationships/slideMaster" Target="slideMasters/slideMaster5.xml"/><Relationship Id="rId90" Type="http://schemas.openxmlformats.org/officeDocument/2006/relationships/slide" Target="slides/slide73.xml"/><Relationship Id="rId95" Type="http://schemas.openxmlformats.org/officeDocument/2006/relationships/slide" Target="slides/slide78.xml"/><Relationship Id="rId22" Type="http://schemas.openxmlformats.org/officeDocument/2006/relationships/slide" Target="slides/slide5.xml"/><Relationship Id="rId27" Type="http://schemas.openxmlformats.org/officeDocument/2006/relationships/slide" Target="slides/slide10.xml"/><Relationship Id="rId43" Type="http://schemas.openxmlformats.org/officeDocument/2006/relationships/slide" Target="slides/slide26.xml"/><Relationship Id="rId48" Type="http://schemas.openxmlformats.org/officeDocument/2006/relationships/slide" Target="slides/slide31.xml"/><Relationship Id="rId64" Type="http://schemas.openxmlformats.org/officeDocument/2006/relationships/slide" Target="slides/slide47.xml"/><Relationship Id="rId69" Type="http://schemas.openxmlformats.org/officeDocument/2006/relationships/slide" Target="slides/slide52.xml"/><Relationship Id="rId80" Type="http://schemas.openxmlformats.org/officeDocument/2006/relationships/slide" Target="slides/slide63.xml"/><Relationship Id="rId85" Type="http://schemas.openxmlformats.org/officeDocument/2006/relationships/slide" Target="slides/slide68.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slide" Target="slides/slide50.xml"/><Relationship Id="rId103" Type="http://schemas.openxmlformats.org/officeDocument/2006/relationships/tableStyles" Target="tableStyles.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70" Type="http://schemas.openxmlformats.org/officeDocument/2006/relationships/slide" Target="slides/slide53.xml"/><Relationship Id="rId75" Type="http://schemas.openxmlformats.org/officeDocument/2006/relationships/slide" Target="slides/slide58.xml"/><Relationship Id="rId83" Type="http://schemas.openxmlformats.org/officeDocument/2006/relationships/slide" Target="slides/slide66.xml"/><Relationship Id="rId88" Type="http://schemas.openxmlformats.org/officeDocument/2006/relationships/slide" Target="slides/slide71.xml"/><Relationship Id="rId91" Type="http://schemas.openxmlformats.org/officeDocument/2006/relationships/slide" Target="slides/slide74.xml"/><Relationship Id="rId96" Type="http://schemas.openxmlformats.org/officeDocument/2006/relationships/slide" Target="slides/slide7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 Type="http://schemas.openxmlformats.org/officeDocument/2006/relationships/slideMaster" Target="slideMasters/slideMaster10.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slide" Target="slides/slide48.xml"/><Relationship Id="rId73" Type="http://schemas.openxmlformats.org/officeDocument/2006/relationships/slide" Target="slides/slide56.xml"/><Relationship Id="rId78" Type="http://schemas.openxmlformats.org/officeDocument/2006/relationships/slide" Target="slides/slide61.xml"/><Relationship Id="rId81" Type="http://schemas.openxmlformats.org/officeDocument/2006/relationships/slide" Target="slides/slide64.xml"/><Relationship Id="rId86" Type="http://schemas.openxmlformats.org/officeDocument/2006/relationships/slide" Target="slides/slide69.xml"/><Relationship Id="rId94" Type="http://schemas.openxmlformats.org/officeDocument/2006/relationships/slide" Target="slides/slide77.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1.xml"/><Relationship Id="rId39" Type="http://schemas.openxmlformats.org/officeDocument/2006/relationships/slide" Target="slides/slide22.xml"/><Relationship Id="rId34" Type="http://schemas.openxmlformats.org/officeDocument/2006/relationships/slide" Target="slides/slide17.xml"/><Relationship Id="rId50" Type="http://schemas.openxmlformats.org/officeDocument/2006/relationships/slide" Target="slides/slide33.xml"/><Relationship Id="rId55" Type="http://schemas.openxmlformats.org/officeDocument/2006/relationships/slide" Target="slides/slide38.xml"/><Relationship Id="rId76" Type="http://schemas.openxmlformats.org/officeDocument/2006/relationships/slide" Target="slides/slide59.xml"/><Relationship Id="rId97" Type="http://schemas.openxmlformats.org/officeDocument/2006/relationships/slide" Target="slides/slide80.xml"/><Relationship Id="rId7" Type="http://schemas.openxmlformats.org/officeDocument/2006/relationships/slideMaster" Target="slideMasters/slideMaster7.xml"/><Relationship Id="rId71" Type="http://schemas.openxmlformats.org/officeDocument/2006/relationships/slide" Target="slides/slide54.xml"/><Relationship Id="rId92" Type="http://schemas.openxmlformats.org/officeDocument/2006/relationships/slide" Target="slides/slide75.xml"/><Relationship Id="rId2" Type="http://schemas.openxmlformats.org/officeDocument/2006/relationships/slideMaster" Target="slideMasters/slideMaster2.xml"/><Relationship Id="rId29" Type="http://schemas.openxmlformats.org/officeDocument/2006/relationships/slide" Target="slides/slide12.xml"/><Relationship Id="rId24" Type="http://schemas.openxmlformats.org/officeDocument/2006/relationships/slide" Target="slides/slide7.xml"/><Relationship Id="rId40" Type="http://schemas.openxmlformats.org/officeDocument/2006/relationships/slide" Target="slides/slide23.xml"/><Relationship Id="rId45" Type="http://schemas.openxmlformats.org/officeDocument/2006/relationships/slide" Target="slides/slide28.xml"/><Relationship Id="rId66" Type="http://schemas.openxmlformats.org/officeDocument/2006/relationships/slide" Target="slides/slide49.xml"/><Relationship Id="rId87" Type="http://schemas.openxmlformats.org/officeDocument/2006/relationships/slide" Target="slides/slide70.xml"/><Relationship Id="rId61" Type="http://schemas.openxmlformats.org/officeDocument/2006/relationships/slide" Target="slides/slide44.xml"/><Relationship Id="rId82" Type="http://schemas.openxmlformats.org/officeDocument/2006/relationships/slide" Target="slides/slide65.xml"/><Relationship Id="rId19" Type="http://schemas.openxmlformats.org/officeDocument/2006/relationships/slide" Target="slides/slide2.xml"/><Relationship Id="rId14" Type="http://schemas.openxmlformats.org/officeDocument/2006/relationships/slideMaster" Target="slideMasters/slideMaster14.xml"/><Relationship Id="rId30" Type="http://schemas.openxmlformats.org/officeDocument/2006/relationships/slide" Target="slides/slide13.xml"/><Relationship Id="rId35" Type="http://schemas.openxmlformats.org/officeDocument/2006/relationships/slide" Target="slides/slide18.xml"/><Relationship Id="rId56" Type="http://schemas.openxmlformats.org/officeDocument/2006/relationships/slide" Target="slides/slide39.xml"/><Relationship Id="rId77" Type="http://schemas.openxmlformats.org/officeDocument/2006/relationships/slide" Target="slides/slide60.xml"/><Relationship Id="rId100"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34.xml"/><Relationship Id="rId72" Type="http://schemas.openxmlformats.org/officeDocument/2006/relationships/slide" Target="slides/slide55.xml"/><Relationship Id="rId93" Type="http://schemas.openxmlformats.org/officeDocument/2006/relationships/slide" Target="slides/slide76.xml"/><Relationship Id="rId98" Type="http://schemas.openxmlformats.org/officeDocument/2006/relationships/slide" Target="slides/slide8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8C55A2A-81CF-42A1-BF2A-7F98DBEC1B0A}" type="datetimeFigureOut">
              <a:rPr lang="fa-IR" smtClean="0"/>
              <a:t>13/01/1445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8CD33EC3-B7DC-4712-B9D1-763C7AB92E96}" type="slidenum">
              <a:rPr lang="fa-IR" smtClean="0"/>
              <a:t>‹#›</a:t>
            </a:fld>
            <a:endParaRPr lang="fa-IR"/>
          </a:p>
        </p:txBody>
      </p:sp>
    </p:spTree>
    <p:extLst>
      <p:ext uri="{BB962C8B-B14F-4D97-AF65-F5344CB8AC3E}">
        <p14:creationId xmlns:p14="http://schemas.microsoft.com/office/powerpoint/2010/main" val="309163479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8</a:t>
            </a:fld>
            <a:endParaRPr lang="fa-IR"/>
          </a:p>
        </p:txBody>
      </p:sp>
    </p:spTree>
    <p:extLst>
      <p:ext uri="{BB962C8B-B14F-4D97-AF65-F5344CB8AC3E}">
        <p14:creationId xmlns:p14="http://schemas.microsoft.com/office/powerpoint/2010/main" val="2877588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22</a:t>
            </a:fld>
            <a:endParaRPr lang="fa-IR"/>
          </a:p>
        </p:txBody>
      </p:sp>
    </p:spTree>
    <p:extLst>
      <p:ext uri="{BB962C8B-B14F-4D97-AF65-F5344CB8AC3E}">
        <p14:creationId xmlns:p14="http://schemas.microsoft.com/office/powerpoint/2010/main" val="1154399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23</a:t>
            </a:fld>
            <a:endParaRPr lang="fa-IR"/>
          </a:p>
        </p:txBody>
      </p:sp>
    </p:spTree>
    <p:extLst>
      <p:ext uri="{BB962C8B-B14F-4D97-AF65-F5344CB8AC3E}">
        <p14:creationId xmlns:p14="http://schemas.microsoft.com/office/powerpoint/2010/main" val="30446444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45</a:t>
            </a:fld>
            <a:endParaRPr lang="fa-IR"/>
          </a:p>
        </p:txBody>
      </p:sp>
    </p:spTree>
    <p:extLst>
      <p:ext uri="{BB962C8B-B14F-4D97-AF65-F5344CB8AC3E}">
        <p14:creationId xmlns:p14="http://schemas.microsoft.com/office/powerpoint/2010/main" val="22211080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46</a:t>
            </a:fld>
            <a:endParaRPr lang="fa-IR"/>
          </a:p>
        </p:txBody>
      </p:sp>
    </p:spTree>
    <p:extLst>
      <p:ext uri="{BB962C8B-B14F-4D97-AF65-F5344CB8AC3E}">
        <p14:creationId xmlns:p14="http://schemas.microsoft.com/office/powerpoint/2010/main" val="1322386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47</a:t>
            </a:fld>
            <a:endParaRPr lang="fa-IR"/>
          </a:p>
        </p:txBody>
      </p:sp>
    </p:spTree>
    <p:extLst>
      <p:ext uri="{BB962C8B-B14F-4D97-AF65-F5344CB8AC3E}">
        <p14:creationId xmlns:p14="http://schemas.microsoft.com/office/powerpoint/2010/main" val="15797027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55</a:t>
            </a:fld>
            <a:endParaRPr lang="fa-IR"/>
          </a:p>
        </p:txBody>
      </p:sp>
    </p:spTree>
    <p:extLst>
      <p:ext uri="{BB962C8B-B14F-4D97-AF65-F5344CB8AC3E}">
        <p14:creationId xmlns:p14="http://schemas.microsoft.com/office/powerpoint/2010/main" val="2932054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9</a:t>
            </a:fld>
            <a:endParaRPr lang="fa-IR"/>
          </a:p>
        </p:txBody>
      </p:sp>
    </p:spTree>
    <p:extLst>
      <p:ext uri="{BB962C8B-B14F-4D97-AF65-F5344CB8AC3E}">
        <p14:creationId xmlns:p14="http://schemas.microsoft.com/office/powerpoint/2010/main" val="3313477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10</a:t>
            </a:fld>
            <a:endParaRPr lang="fa-IR"/>
          </a:p>
        </p:txBody>
      </p:sp>
    </p:spTree>
    <p:extLst>
      <p:ext uri="{BB962C8B-B14F-4D97-AF65-F5344CB8AC3E}">
        <p14:creationId xmlns:p14="http://schemas.microsoft.com/office/powerpoint/2010/main" val="1756052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11</a:t>
            </a:fld>
            <a:endParaRPr lang="fa-IR"/>
          </a:p>
        </p:txBody>
      </p:sp>
    </p:spTree>
    <p:extLst>
      <p:ext uri="{BB962C8B-B14F-4D97-AF65-F5344CB8AC3E}">
        <p14:creationId xmlns:p14="http://schemas.microsoft.com/office/powerpoint/2010/main" val="5696410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12</a:t>
            </a:fld>
            <a:endParaRPr lang="fa-IR"/>
          </a:p>
        </p:txBody>
      </p:sp>
    </p:spTree>
    <p:extLst>
      <p:ext uri="{BB962C8B-B14F-4D97-AF65-F5344CB8AC3E}">
        <p14:creationId xmlns:p14="http://schemas.microsoft.com/office/powerpoint/2010/main" val="12847138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16</a:t>
            </a:fld>
            <a:endParaRPr lang="fa-IR"/>
          </a:p>
        </p:txBody>
      </p:sp>
    </p:spTree>
    <p:extLst>
      <p:ext uri="{BB962C8B-B14F-4D97-AF65-F5344CB8AC3E}">
        <p14:creationId xmlns:p14="http://schemas.microsoft.com/office/powerpoint/2010/main" val="872753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19</a:t>
            </a:fld>
            <a:endParaRPr lang="fa-IR"/>
          </a:p>
        </p:txBody>
      </p:sp>
    </p:spTree>
    <p:extLst>
      <p:ext uri="{BB962C8B-B14F-4D97-AF65-F5344CB8AC3E}">
        <p14:creationId xmlns:p14="http://schemas.microsoft.com/office/powerpoint/2010/main" val="931682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20</a:t>
            </a:fld>
            <a:endParaRPr lang="fa-IR"/>
          </a:p>
        </p:txBody>
      </p:sp>
    </p:spTree>
    <p:extLst>
      <p:ext uri="{BB962C8B-B14F-4D97-AF65-F5344CB8AC3E}">
        <p14:creationId xmlns:p14="http://schemas.microsoft.com/office/powerpoint/2010/main" val="3001634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21</a:t>
            </a:fld>
            <a:endParaRPr lang="fa-IR"/>
          </a:p>
        </p:txBody>
      </p:sp>
    </p:spTree>
    <p:extLst>
      <p:ext uri="{BB962C8B-B14F-4D97-AF65-F5344CB8AC3E}">
        <p14:creationId xmlns:p14="http://schemas.microsoft.com/office/powerpoint/2010/main" val="29164403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1670" y="1350110"/>
            <a:ext cx="6719020" cy="1383823"/>
          </a:xfrm>
          <a:noFill/>
          <a:effectLst>
            <a:outerShdw blurRad="50800" dist="38100" dir="2700000" algn="tl" rotWithShape="0">
              <a:prstClr val="black">
                <a:alpha val="40000"/>
              </a:prstClr>
            </a:outerShdw>
          </a:effectLst>
        </p:spPr>
        <p:txBody>
          <a:bodyPr>
            <a:normAutofit/>
          </a:bodyPr>
          <a:lstStyle>
            <a:lvl1pPr algn="l">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01670" y="3182569"/>
            <a:ext cx="8093365" cy="1374345"/>
          </a:xfrm>
          <a:noFill/>
        </p:spPr>
        <p:txBody>
          <a:bodyPr>
            <a:normAutofit/>
          </a:bodyPr>
          <a:lstStyle>
            <a:lvl1pPr marL="0" indent="0" algn="l">
              <a:buNone/>
              <a:defRPr sz="2800" b="0" i="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p>
          <a:p>
            <a:r>
              <a:rPr lang="en-US" dirty="0"/>
              <a:t>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7/30/2023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70426041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24516622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35672713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45408043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32117827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6280969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50227578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91181207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69374096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271064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80908076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55702235"/>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4720552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5894831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403617813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28311935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158906034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96826776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87821205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3678349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3655770" y="3946095"/>
            <a:ext cx="1294032" cy="46585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98454481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3687988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22855024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77541650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16756241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23403754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81962557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87100873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23741302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0921647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fa-I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13/01/1445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64005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37559855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04610762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20574725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56199625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69209102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72683395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529641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1043333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60636861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3075818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13/01/1445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91057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9675144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14528418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76532723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88650529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36701888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91814492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291461199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69700845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200092557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9169675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fa-I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13/01/1445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1854301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74835197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1788824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9494078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89133511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87948071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19467369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72597546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15125335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653908188"/>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8371139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CAC758AE-8D40-4C0E-BCC9-C66379837F49}" type="datetimeFigureOut">
              <a:rPr lang="fa-IR" smtClean="0">
                <a:solidFill>
                  <a:prstClr val="black">
                    <a:tint val="75000"/>
                  </a:prstClr>
                </a:solidFill>
              </a:rPr>
              <a:pPr/>
              <a:t>13/01/1445</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878955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033659627"/>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534041786"/>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129101139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817579305"/>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946876048"/>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33775193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55572985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61325508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213079911"/>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191229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fa-I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CAC758AE-8D40-4C0E-BCC9-C66379837F49}" type="datetimeFigureOut">
              <a:rPr lang="fa-IR" smtClean="0">
                <a:solidFill>
                  <a:prstClr val="black">
                    <a:tint val="75000"/>
                  </a:prstClr>
                </a:solidFill>
              </a:rPr>
              <a:pPr/>
              <a:t>13/01/1445</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172592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87494962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93107687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91237621"/>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43620117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58600368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66424397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0464445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219374656"/>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258627633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9401781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CAC758AE-8D40-4C0E-BCC9-C66379837F49}" type="datetimeFigureOut">
              <a:rPr lang="fa-IR" smtClean="0">
                <a:solidFill>
                  <a:prstClr val="black">
                    <a:tint val="75000"/>
                  </a:prstClr>
                </a:solidFill>
              </a:rPr>
              <a:pPr/>
              <a:t>13/01/1445</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850733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147530203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52677173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24876535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201886125"/>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422884041"/>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958215395"/>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008698687"/>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97707905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846211706"/>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566642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C758AE-8D40-4C0E-BCC9-C66379837F49}" type="datetimeFigureOut">
              <a:rPr lang="fa-IR" smtClean="0">
                <a:solidFill>
                  <a:prstClr val="black">
                    <a:tint val="75000"/>
                  </a:prstClr>
                </a:solidFill>
              </a:rPr>
              <a:pPr/>
              <a:t>13/01/1445</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025593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39385054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8535246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317513256"/>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73831419"/>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2130363363"/>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892499053"/>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3721365322"/>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67586283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97113407"/>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520123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28470"/>
            <a:ext cx="8246070" cy="891995"/>
          </a:xfrm>
        </p:spPr>
        <p:txBody>
          <a:bodyPr>
            <a:normAutofit/>
          </a:bodyPr>
          <a:lstStyle>
            <a:lvl1pPr algn="l">
              <a:defRPr sz="36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350110"/>
            <a:ext cx="8246070" cy="3359506"/>
          </a:xfrm>
        </p:spPr>
        <p:txBody>
          <a:bodyPr/>
          <a:lstStyle>
            <a:lvl1pPr algn="l">
              <a:defRPr sz="2800">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fa-I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CAC758AE-8D40-4C0E-BCC9-C66379837F49}" type="datetimeFigureOut">
              <a:rPr lang="fa-IR" smtClean="0">
                <a:solidFill>
                  <a:prstClr val="black">
                    <a:tint val="75000"/>
                  </a:prstClr>
                </a:solidFill>
              </a:rPr>
              <a:pPr/>
              <a:t>13/01/1445</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95041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61199554"/>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48912692"/>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947123472"/>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156749634"/>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748487354"/>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773299432"/>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787277929"/>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719248221"/>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877216135"/>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234948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fa-I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a-I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CAC758AE-8D40-4C0E-BCC9-C66379837F49}" type="datetimeFigureOut">
              <a:rPr lang="fa-IR" smtClean="0">
                <a:solidFill>
                  <a:prstClr val="black">
                    <a:tint val="75000"/>
                  </a:prstClr>
                </a:solidFill>
              </a:rPr>
              <a:pPr/>
              <a:t>13/01/1445</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467932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3791880957"/>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586973216"/>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828229404"/>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655207456"/>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110240071"/>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01722888"/>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108456203"/>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44659798"/>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157469044"/>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9652089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13/01/1445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256973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295583978"/>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80400230"/>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693021350"/>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175173267"/>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331693684"/>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330833778"/>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2112732043"/>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84157644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3315701762"/>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8375613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13/01/1445</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216590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97033922"/>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548143689"/>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172819239"/>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664748659"/>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422956032"/>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191310064"/>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73329573"/>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72852734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709661425"/>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016619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74581034"/>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930043488"/>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182265243"/>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1153559131"/>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3343040"/>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1784567194"/>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490057304"/>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031277960"/>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385115221"/>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811017351"/>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5368168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84465269"/>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325960209"/>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331424094"/>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190785616"/>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99181579"/>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767020667"/>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448958837"/>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184850408"/>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97104997"/>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658074190"/>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332856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15929572"/>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532734782"/>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180120870"/>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0129498"/>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6266547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3556678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0178615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857095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8966" y="433880"/>
            <a:ext cx="7329840" cy="572644"/>
          </a:xfrm>
        </p:spPr>
        <p:txBody>
          <a:bodyPr>
            <a:normAutofit/>
          </a:bodyPr>
          <a:lstStyle>
            <a:lvl1pPr algn="l">
              <a:defRPr sz="360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198559"/>
            <a:ext cx="7329840" cy="3511061"/>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420697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38338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3865859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615447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33129444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5695907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16865742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209102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9545101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537750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7/30/2023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0569145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538943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8939431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943511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7669775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6819317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1096369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7264384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6153348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981854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7/30/2023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75433216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2935032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12097985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902443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7864120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2369115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04514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3274439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76395396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085375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4" y="281175"/>
            <a:ext cx="8246071" cy="763525"/>
          </a:xfrm>
        </p:spPr>
        <p:txBody>
          <a:bodyPr>
            <a:normAutofit/>
          </a:bodyPr>
          <a:lstStyle>
            <a:lvl1pPr algn="l">
              <a:defRPr sz="36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79" y="1682115"/>
            <a:ext cx="4040188"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2113635"/>
            <a:ext cx="4040188" cy="2137871"/>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0" y="1682115"/>
            <a:ext cx="4041775"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0" y="2113635"/>
            <a:ext cx="4041775" cy="2137871"/>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7/30/2023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6410250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4603264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442687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52425138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7522724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14300252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24139213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08157542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235359587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758805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7/30/2023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08470638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8819252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11267349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23919780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5280569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81218737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60525265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23777282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25542932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828177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7/30/2023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0957880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32057360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68567889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60590512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393747238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341566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05370910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02810434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34715654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499131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7/30/2023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4081972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54242657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7/30/2023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86032208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7/30/2023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5306039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57856245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81020608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92698080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82731018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7/30/2023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353022536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7/30/2023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33007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17" Type="http://schemas.openxmlformats.org/officeDocument/2006/relationships/theme" Target="../theme/theme10.xml"/><Relationship Id="rId2" Type="http://schemas.openxmlformats.org/officeDocument/2006/relationships/slideLayout" Target="../slideLayouts/slideLayout137.xml"/><Relationship Id="rId16" Type="http://schemas.openxmlformats.org/officeDocument/2006/relationships/slideLayout" Target="../slideLayouts/slideLayout151.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59.xml"/><Relationship Id="rId13" Type="http://schemas.openxmlformats.org/officeDocument/2006/relationships/slideLayout" Target="../slideLayouts/slideLayout164.xml"/><Relationship Id="rId3" Type="http://schemas.openxmlformats.org/officeDocument/2006/relationships/slideLayout" Target="../slideLayouts/slideLayout154.xml"/><Relationship Id="rId7" Type="http://schemas.openxmlformats.org/officeDocument/2006/relationships/slideLayout" Target="../slideLayouts/slideLayout158.xml"/><Relationship Id="rId12" Type="http://schemas.openxmlformats.org/officeDocument/2006/relationships/slideLayout" Target="../slideLayouts/slideLayout163.xml"/><Relationship Id="rId17" Type="http://schemas.openxmlformats.org/officeDocument/2006/relationships/theme" Target="../theme/theme11.xml"/><Relationship Id="rId2" Type="http://schemas.openxmlformats.org/officeDocument/2006/relationships/slideLayout" Target="../slideLayouts/slideLayout153.xml"/><Relationship Id="rId16" Type="http://schemas.openxmlformats.org/officeDocument/2006/relationships/slideLayout" Target="../slideLayouts/slideLayout167.xml"/><Relationship Id="rId1" Type="http://schemas.openxmlformats.org/officeDocument/2006/relationships/slideLayout" Target="../slideLayouts/slideLayout152.xml"/><Relationship Id="rId6" Type="http://schemas.openxmlformats.org/officeDocument/2006/relationships/slideLayout" Target="../slideLayouts/slideLayout157.xml"/><Relationship Id="rId11" Type="http://schemas.openxmlformats.org/officeDocument/2006/relationships/slideLayout" Target="../slideLayouts/slideLayout162.xml"/><Relationship Id="rId5" Type="http://schemas.openxmlformats.org/officeDocument/2006/relationships/slideLayout" Target="../slideLayouts/slideLayout156.xml"/><Relationship Id="rId15" Type="http://schemas.openxmlformats.org/officeDocument/2006/relationships/slideLayout" Target="../slideLayouts/slideLayout166.xml"/><Relationship Id="rId10" Type="http://schemas.openxmlformats.org/officeDocument/2006/relationships/slideLayout" Target="../slideLayouts/slideLayout161.xml"/><Relationship Id="rId4" Type="http://schemas.openxmlformats.org/officeDocument/2006/relationships/slideLayout" Target="../slideLayouts/slideLayout155.xml"/><Relationship Id="rId9" Type="http://schemas.openxmlformats.org/officeDocument/2006/relationships/slideLayout" Target="../slideLayouts/slideLayout160.xml"/><Relationship Id="rId14" Type="http://schemas.openxmlformats.org/officeDocument/2006/relationships/slideLayout" Target="../slideLayouts/slideLayout165.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75.xml"/><Relationship Id="rId13" Type="http://schemas.openxmlformats.org/officeDocument/2006/relationships/slideLayout" Target="../slideLayouts/slideLayout180.xml"/><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slideLayout" Target="../slideLayouts/slideLayout179.xml"/><Relationship Id="rId17" Type="http://schemas.openxmlformats.org/officeDocument/2006/relationships/theme" Target="../theme/theme12.xml"/><Relationship Id="rId2" Type="http://schemas.openxmlformats.org/officeDocument/2006/relationships/slideLayout" Target="../slideLayouts/slideLayout169.xml"/><Relationship Id="rId16" Type="http://schemas.openxmlformats.org/officeDocument/2006/relationships/slideLayout" Target="../slideLayouts/slideLayout183.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5" Type="http://schemas.openxmlformats.org/officeDocument/2006/relationships/slideLayout" Target="../slideLayouts/slideLayout18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4" Type="http://schemas.openxmlformats.org/officeDocument/2006/relationships/slideLayout" Target="../slideLayouts/slideLayout18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91.xml"/><Relationship Id="rId13" Type="http://schemas.openxmlformats.org/officeDocument/2006/relationships/slideLayout" Target="../slideLayouts/slideLayout196.xml"/><Relationship Id="rId3" Type="http://schemas.openxmlformats.org/officeDocument/2006/relationships/slideLayout" Target="../slideLayouts/slideLayout186.xml"/><Relationship Id="rId7" Type="http://schemas.openxmlformats.org/officeDocument/2006/relationships/slideLayout" Target="../slideLayouts/slideLayout190.xml"/><Relationship Id="rId12" Type="http://schemas.openxmlformats.org/officeDocument/2006/relationships/slideLayout" Target="../slideLayouts/slideLayout195.xml"/><Relationship Id="rId17" Type="http://schemas.openxmlformats.org/officeDocument/2006/relationships/theme" Target="../theme/theme13.xml"/><Relationship Id="rId2" Type="http://schemas.openxmlformats.org/officeDocument/2006/relationships/slideLayout" Target="../slideLayouts/slideLayout185.xml"/><Relationship Id="rId16" Type="http://schemas.openxmlformats.org/officeDocument/2006/relationships/slideLayout" Target="../slideLayouts/slideLayout199.xml"/><Relationship Id="rId1" Type="http://schemas.openxmlformats.org/officeDocument/2006/relationships/slideLayout" Target="../slideLayouts/slideLayout184.xml"/><Relationship Id="rId6" Type="http://schemas.openxmlformats.org/officeDocument/2006/relationships/slideLayout" Target="../slideLayouts/slideLayout189.xml"/><Relationship Id="rId11" Type="http://schemas.openxmlformats.org/officeDocument/2006/relationships/slideLayout" Target="../slideLayouts/slideLayout194.xml"/><Relationship Id="rId5" Type="http://schemas.openxmlformats.org/officeDocument/2006/relationships/slideLayout" Target="../slideLayouts/slideLayout188.xml"/><Relationship Id="rId15" Type="http://schemas.openxmlformats.org/officeDocument/2006/relationships/slideLayout" Target="../slideLayouts/slideLayout198.xml"/><Relationship Id="rId10" Type="http://schemas.openxmlformats.org/officeDocument/2006/relationships/slideLayout" Target="../slideLayouts/slideLayout193.xml"/><Relationship Id="rId4" Type="http://schemas.openxmlformats.org/officeDocument/2006/relationships/slideLayout" Target="../slideLayouts/slideLayout187.xml"/><Relationship Id="rId9" Type="http://schemas.openxmlformats.org/officeDocument/2006/relationships/slideLayout" Target="../slideLayouts/slideLayout192.xml"/><Relationship Id="rId14" Type="http://schemas.openxmlformats.org/officeDocument/2006/relationships/slideLayout" Target="../slideLayouts/slideLayout197.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07.xml"/><Relationship Id="rId13" Type="http://schemas.openxmlformats.org/officeDocument/2006/relationships/slideLayout" Target="../slideLayouts/slideLayout212.xml"/><Relationship Id="rId3" Type="http://schemas.openxmlformats.org/officeDocument/2006/relationships/slideLayout" Target="../slideLayouts/slideLayout202.xml"/><Relationship Id="rId7" Type="http://schemas.openxmlformats.org/officeDocument/2006/relationships/slideLayout" Target="../slideLayouts/slideLayout206.xml"/><Relationship Id="rId12" Type="http://schemas.openxmlformats.org/officeDocument/2006/relationships/slideLayout" Target="../slideLayouts/slideLayout211.xml"/><Relationship Id="rId17" Type="http://schemas.openxmlformats.org/officeDocument/2006/relationships/theme" Target="../theme/theme14.xml"/><Relationship Id="rId2" Type="http://schemas.openxmlformats.org/officeDocument/2006/relationships/slideLayout" Target="../slideLayouts/slideLayout201.xml"/><Relationship Id="rId16" Type="http://schemas.openxmlformats.org/officeDocument/2006/relationships/slideLayout" Target="../slideLayouts/slideLayout215.xml"/><Relationship Id="rId1" Type="http://schemas.openxmlformats.org/officeDocument/2006/relationships/slideLayout" Target="../slideLayouts/slideLayout200.xml"/><Relationship Id="rId6" Type="http://schemas.openxmlformats.org/officeDocument/2006/relationships/slideLayout" Target="../slideLayouts/slideLayout205.xml"/><Relationship Id="rId11" Type="http://schemas.openxmlformats.org/officeDocument/2006/relationships/slideLayout" Target="../slideLayouts/slideLayout210.xml"/><Relationship Id="rId5" Type="http://schemas.openxmlformats.org/officeDocument/2006/relationships/slideLayout" Target="../slideLayouts/slideLayout204.xml"/><Relationship Id="rId15" Type="http://schemas.openxmlformats.org/officeDocument/2006/relationships/slideLayout" Target="../slideLayouts/slideLayout214.xml"/><Relationship Id="rId10" Type="http://schemas.openxmlformats.org/officeDocument/2006/relationships/slideLayout" Target="../slideLayouts/slideLayout209.xml"/><Relationship Id="rId4" Type="http://schemas.openxmlformats.org/officeDocument/2006/relationships/slideLayout" Target="../slideLayouts/slideLayout203.xml"/><Relationship Id="rId9" Type="http://schemas.openxmlformats.org/officeDocument/2006/relationships/slideLayout" Target="../slideLayouts/slideLayout208.xml"/><Relationship Id="rId14" Type="http://schemas.openxmlformats.org/officeDocument/2006/relationships/slideLayout" Target="../slideLayouts/slideLayout213.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23.xml"/><Relationship Id="rId13" Type="http://schemas.openxmlformats.org/officeDocument/2006/relationships/slideLayout" Target="../slideLayouts/slideLayout228.xml"/><Relationship Id="rId3" Type="http://schemas.openxmlformats.org/officeDocument/2006/relationships/slideLayout" Target="../slideLayouts/slideLayout218.xml"/><Relationship Id="rId7" Type="http://schemas.openxmlformats.org/officeDocument/2006/relationships/slideLayout" Target="../slideLayouts/slideLayout222.xml"/><Relationship Id="rId12" Type="http://schemas.openxmlformats.org/officeDocument/2006/relationships/slideLayout" Target="../slideLayouts/slideLayout227.xml"/><Relationship Id="rId17" Type="http://schemas.openxmlformats.org/officeDocument/2006/relationships/theme" Target="../theme/theme15.xml"/><Relationship Id="rId2" Type="http://schemas.openxmlformats.org/officeDocument/2006/relationships/slideLayout" Target="../slideLayouts/slideLayout217.xml"/><Relationship Id="rId16" Type="http://schemas.openxmlformats.org/officeDocument/2006/relationships/slideLayout" Target="../slideLayouts/slideLayout231.xml"/><Relationship Id="rId1" Type="http://schemas.openxmlformats.org/officeDocument/2006/relationships/slideLayout" Target="../slideLayouts/slideLayout216.xml"/><Relationship Id="rId6" Type="http://schemas.openxmlformats.org/officeDocument/2006/relationships/slideLayout" Target="../slideLayouts/slideLayout221.xml"/><Relationship Id="rId11" Type="http://schemas.openxmlformats.org/officeDocument/2006/relationships/slideLayout" Target="../slideLayouts/slideLayout226.xml"/><Relationship Id="rId5" Type="http://schemas.openxmlformats.org/officeDocument/2006/relationships/slideLayout" Target="../slideLayouts/slideLayout220.xml"/><Relationship Id="rId15" Type="http://schemas.openxmlformats.org/officeDocument/2006/relationships/slideLayout" Target="../slideLayouts/slideLayout230.xml"/><Relationship Id="rId10" Type="http://schemas.openxmlformats.org/officeDocument/2006/relationships/slideLayout" Target="../slideLayouts/slideLayout225.xml"/><Relationship Id="rId4" Type="http://schemas.openxmlformats.org/officeDocument/2006/relationships/slideLayout" Target="../slideLayouts/slideLayout219.xml"/><Relationship Id="rId9" Type="http://schemas.openxmlformats.org/officeDocument/2006/relationships/slideLayout" Target="../slideLayouts/slideLayout224.xml"/><Relationship Id="rId14" Type="http://schemas.openxmlformats.org/officeDocument/2006/relationships/slideLayout" Target="../slideLayouts/slideLayout229.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39.xml"/><Relationship Id="rId13" Type="http://schemas.openxmlformats.org/officeDocument/2006/relationships/slideLayout" Target="../slideLayouts/slideLayout244.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slideLayout" Target="../slideLayouts/slideLayout243.xml"/><Relationship Id="rId17" Type="http://schemas.openxmlformats.org/officeDocument/2006/relationships/theme" Target="../theme/theme16.xml"/><Relationship Id="rId2" Type="http://schemas.openxmlformats.org/officeDocument/2006/relationships/slideLayout" Target="../slideLayouts/slideLayout233.xml"/><Relationship Id="rId16" Type="http://schemas.openxmlformats.org/officeDocument/2006/relationships/slideLayout" Target="../slideLayouts/slideLayout247.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5" Type="http://schemas.openxmlformats.org/officeDocument/2006/relationships/slideLayout" Target="../slideLayouts/slideLayout24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 Id="rId14" Type="http://schemas.openxmlformats.org/officeDocument/2006/relationships/slideLayout" Target="../slideLayouts/slideLayout24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55.xml"/><Relationship Id="rId13" Type="http://schemas.openxmlformats.org/officeDocument/2006/relationships/slideLayout" Target="../slideLayouts/slideLayout260.xml"/><Relationship Id="rId3" Type="http://schemas.openxmlformats.org/officeDocument/2006/relationships/slideLayout" Target="../slideLayouts/slideLayout250.xml"/><Relationship Id="rId7" Type="http://schemas.openxmlformats.org/officeDocument/2006/relationships/slideLayout" Target="../slideLayouts/slideLayout254.xml"/><Relationship Id="rId12" Type="http://schemas.openxmlformats.org/officeDocument/2006/relationships/slideLayout" Target="../slideLayouts/slideLayout259.xml"/><Relationship Id="rId17" Type="http://schemas.openxmlformats.org/officeDocument/2006/relationships/theme" Target="../theme/theme17.xml"/><Relationship Id="rId2" Type="http://schemas.openxmlformats.org/officeDocument/2006/relationships/slideLayout" Target="../slideLayouts/slideLayout249.xml"/><Relationship Id="rId16" Type="http://schemas.openxmlformats.org/officeDocument/2006/relationships/slideLayout" Target="../slideLayouts/slideLayout263.xml"/><Relationship Id="rId1" Type="http://schemas.openxmlformats.org/officeDocument/2006/relationships/slideLayout" Target="../slideLayouts/slideLayout248.xml"/><Relationship Id="rId6" Type="http://schemas.openxmlformats.org/officeDocument/2006/relationships/slideLayout" Target="../slideLayouts/slideLayout253.xml"/><Relationship Id="rId11" Type="http://schemas.openxmlformats.org/officeDocument/2006/relationships/slideLayout" Target="../slideLayouts/slideLayout258.xml"/><Relationship Id="rId5" Type="http://schemas.openxmlformats.org/officeDocument/2006/relationships/slideLayout" Target="../slideLayouts/slideLayout252.xml"/><Relationship Id="rId15" Type="http://schemas.openxmlformats.org/officeDocument/2006/relationships/slideLayout" Target="../slideLayouts/slideLayout262.xml"/><Relationship Id="rId10" Type="http://schemas.openxmlformats.org/officeDocument/2006/relationships/slideLayout" Target="../slideLayouts/slideLayout257.xml"/><Relationship Id="rId4" Type="http://schemas.openxmlformats.org/officeDocument/2006/relationships/slideLayout" Target="../slideLayouts/slideLayout251.xml"/><Relationship Id="rId9" Type="http://schemas.openxmlformats.org/officeDocument/2006/relationships/slideLayout" Target="../slideLayouts/slideLayout256.xml"/><Relationship Id="rId14" Type="http://schemas.openxmlformats.org/officeDocument/2006/relationships/slideLayout" Target="../slideLayouts/slideLayout26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theme" Target="../theme/theme3.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theme" Target="../theme/theme4.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theme" Target="../theme/theme5.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theme" Target="../theme/theme6.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theme" Target="../theme/theme7.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slideLayout" Target="../slideLayouts/slideLayout116.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slideLayout" Target="../slideLayouts/slideLayout115.xml"/><Relationship Id="rId17" Type="http://schemas.openxmlformats.org/officeDocument/2006/relationships/theme" Target="../theme/theme8.xml"/><Relationship Id="rId2" Type="http://schemas.openxmlformats.org/officeDocument/2006/relationships/slideLayout" Target="../slideLayouts/slideLayout105.xml"/><Relationship Id="rId16" Type="http://schemas.openxmlformats.org/officeDocument/2006/relationships/slideLayout" Target="../slideLayouts/slideLayout119.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5" Type="http://schemas.openxmlformats.org/officeDocument/2006/relationships/slideLayout" Target="../slideLayouts/slideLayout11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14" Type="http://schemas.openxmlformats.org/officeDocument/2006/relationships/slideLayout" Target="../slideLayouts/slideLayout11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7.xml"/><Relationship Id="rId13" Type="http://schemas.openxmlformats.org/officeDocument/2006/relationships/slideLayout" Target="../slideLayouts/slideLayout132.xml"/><Relationship Id="rId3" Type="http://schemas.openxmlformats.org/officeDocument/2006/relationships/slideLayout" Target="../slideLayouts/slideLayout122.xml"/><Relationship Id="rId7" Type="http://schemas.openxmlformats.org/officeDocument/2006/relationships/slideLayout" Target="../slideLayouts/slideLayout126.xml"/><Relationship Id="rId12" Type="http://schemas.openxmlformats.org/officeDocument/2006/relationships/slideLayout" Target="../slideLayouts/slideLayout131.xml"/><Relationship Id="rId17" Type="http://schemas.openxmlformats.org/officeDocument/2006/relationships/theme" Target="../theme/theme9.xml"/><Relationship Id="rId2" Type="http://schemas.openxmlformats.org/officeDocument/2006/relationships/slideLayout" Target="../slideLayouts/slideLayout121.xml"/><Relationship Id="rId16" Type="http://schemas.openxmlformats.org/officeDocument/2006/relationships/slideLayout" Target="../slideLayouts/slideLayout135.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5" Type="http://schemas.openxmlformats.org/officeDocument/2006/relationships/slideLayout" Target="../slideLayouts/slideLayout124.xml"/><Relationship Id="rId15" Type="http://schemas.openxmlformats.org/officeDocument/2006/relationships/slideLayout" Target="../slideLayouts/slideLayout134.xml"/><Relationship Id="rId10" Type="http://schemas.openxmlformats.org/officeDocument/2006/relationships/slideLayout" Target="../slideLayouts/slideLayout129.xml"/><Relationship Id="rId4" Type="http://schemas.openxmlformats.org/officeDocument/2006/relationships/slideLayout" Target="../slideLayouts/slideLayout123.xml"/><Relationship Id="rId9" Type="http://schemas.openxmlformats.org/officeDocument/2006/relationships/slideLayout" Target="../slideLayouts/slideLayout128.xml"/><Relationship Id="rId14" Type="http://schemas.openxmlformats.org/officeDocument/2006/relationships/slideLayout" Target="../slideLayouts/slideLayout1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7/30/2023</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3725968719"/>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 id="2147483846" r:id="rId12"/>
    <p:sldLayoutId id="2147483847" r:id="rId13"/>
    <p:sldLayoutId id="2147483848" r:id="rId14"/>
    <p:sldLayoutId id="2147483849" r:id="rId15"/>
    <p:sldLayoutId id="2147483850"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1460140177"/>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135460397"/>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880" r:id="rId12"/>
    <p:sldLayoutId id="2147483881" r:id="rId13"/>
    <p:sldLayoutId id="2147483882" r:id="rId14"/>
    <p:sldLayoutId id="2147483883" r:id="rId15"/>
    <p:sldLayoutId id="2147483884"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1710482113"/>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 id="2147483897" r:id="rId12"/>
    <p:sldLayoutId id="2147483898" r:id="rId13"/>
    <p:sldLayoutId id="2147483899" r:id="rId14"/>
    <p:sldLayoutId id="2147483900" r:id="rId15"/>
    <p:sldLayoutId id="2147483901"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1538351518"/>
      </p:ext>
    </p:extLst>
  </p:cSld>
  <p:clrMap bg1="lt1" tx1="dk1" bg2="lt2" tx2="dk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 id="2147483907" r:id="rId5"/>
    <p:sldLayoutId id="2147483908" r:id="rId6"/>
    <p:sldLayoutId id="2147483909" r:id="rId7"/>
    <p:sldLayoutId id="2147483910" r:id="rId8"/>
    <p:sldLayoutId id="2147483911" r:id="rId9"/>
    <p:sldLayoutId id="2147483912" r:id="rId10"/>
    <p:sldLayoutId id="2147483913" r:id="rId11"/>
    <p:sldLayoutId id="2147483914" r:id="rId12"/>
    <p:sldLayoutId id="2147483915" r:id="rId13"/>
    <p:sldLayoutId id="2147483916" r:id="rId14"/>
    <p:sldLayoutId id="2147483917" r:id="rId15"/>
    <p:sldLayoutId id="2147483918"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4011383710"/>
      </p:ext>
    </p:extLst>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 id="2147483931" r:id="rId12"/>
    <p:sldLayoutId id="2147483932" r:id="rId13"/>
    <p:sldLayoutId id="2147483933" r:id="rId14"/>
    <p:sldLayoutId id="2147483934" r:id="rId15"/>
    <p:sldLayoutId id="2147483935"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1251436598"/>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48" r:id="rId12"/>
    <p:sldLayoutId id="2147483949" r:id="rId13"/>
    <p:sldLayoutId id="2147483950" r:id="rId14"/>
    <p:sldLayoutId id="2147483951" r:id="rId15"/>
    <p:sldLayoutId id="2147483952"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3616146473"/>
      </p:ext>
    </p:extLst>
  </p:cSld>
  <p:clrMap bg1="lt1" tx1="dk1" bg2="lt2" tx2="dk2" accent1="accent1" accent2="accent2" accent3="accent3" accent4="accent4" accent5="accent5" accent6="accent6" hlink="hlink" folHlink="folHlink"/>
  <p:sldLayoutIdLst>
    <p:sldLayoutId id="2147483954" r:id="rId1"/>
    <p:sldLayoutId id="2147483955" r:id="rId2"/>
    <p:sldLayoutId id="2147483956" r:id="rId3"/>
    <p:sldLayoutId id="2147483957" r:id="rId4"/>
    <p:sldLayoutId id="2147483958" r:id="rId5"/>
    <p:sldLayoutId id="2147483959" r:id="rId6"/>
    <p:sldLayoutId id="2147483960" r:id="rId7"/>
    <p:sldLayoutId id="2147483961" r:id="rId8"/>
    <p:sldLayoutId id="2147483962" r:id="rId9"/>
    <p:sldLayoutId id="2147483963" r:id="rId10"/>
    <p:sldLayoutId id="2147483964" r:id="rId11"/>
    <p:sldLayoutId id="2147483965" r:id="rId12"/>
    <p:sldLayoutId id="2147483966" r:id="rId13"/>
    <p:sldLayoutId id="2147483967" r:id="rId14"/>
    <p:sldLayoutId id="2147483968" r:id="rId15"/>
    <p:sldLayoutId id="2147483969"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1" anchor="ctr">
            <a:normAutofit/>
          </a:bodyPr>
          <a:lstStyle/>
          <a:p>
            <a:r>
              <a:rPr lang="en-US"/>
              <a:t>Click to edit Master title style</a:t>
            </a:r>
            <a:endParaRPr lang="fa-I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6457950" y="4767263"/>
            <a:ext cx="2057400" cy="273844"/>
          </a:xfrm>
          <a:prstGeom prst="rect">
            <a:avLst/>
          </a:prstGeom>
        </p:spPr>
        <p:txBody>
          <a:bodyPr vert="horz" lIns="91440" tIns="45720" rIns="91440" bIns="45720" rtlCol="1" anchor="ctr"/>
          <a:lstStyle>
            <a:lvl1pPr algn="r">
              <a:defRPr sz="900">
                <a:solidFill>
                  <a:schemeClr val="tx1">
                    <a:tint val="75000"/>
                  </a:schemeClr>
                </a:solidFill>
              </a:defRPr>
            </a:lvl1pPr>
          </a:lstStyle>
          <a:p>
            <a:pPr rtl="1"/>
            <a:fld id="{CAC758AE-8D40-4C0E-BCC9-C66379837F49}" type="datetimeFigureOut">
              <a:rPr lang="fa-IR" smtClean="0">
                <a:solidFill>
                  <a:prstClr val="black">
                    <a:tint val="75000"/>
                  </a:prstClr>
                </a:solidFill>
              </a:rPr>
              <a:pPr rtl="1"/>
              <a:t>13/01/1445</a:t>
            </a:fld>
            <a:endParaRPr lang="fa-IR">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1" anchor="ctr"/>
          <a:lstStyle>
            <a:lvl1pPr algn="ctr">
              <a:defRPr sz="9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628650" y="4767263"/>
            <a:ext cx="2057400" cy="273844"/>
          </a:xfrm>
          <a:prstGeom prst="rect">
            <a:avLst/>
          </a:prstGeom>
        </p:spPr>
        <p:txBody>
          <a:bodyPr vert="horz" lIns="91440" tIns="45720" rIns="91440" bIns="45720" rtlCol="1" anchor="ctr"/>
          <a:lstStyle>
            <a:lvl1pPr algn="l">
              <a:defRPr sz="900">
                <a:solidFill>
                  <a:schemeClr val="tx1">
                    <a:tint val="75000"/>
                  </a:schemeClr>
                </a:solidFill>
              </a:defRPr>
            </a:lvl1pPr>
          </a:lstStyle>
          <a:p>
            <a:pPr rtl="1"/>
            <a:fld id="{5A58D352-5858-4A36-8D93-26E2FBC5381E}"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273131161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xStyles>
    <p:titleStyle>
      <a:lvl1pPr algn="r" defTabSz="685800"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612486410"/>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 id="2147483729" r:id="rId14"/>
    <p:sldLayoutId id="2147483730" r:id="rId15"/>
    <p:sldLayoutId id="2147483731"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22965520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2730491316"/>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 id="2147483762" r:id="rId13"/>
    <p:sldLayoutId id="2147483763" r:id="rId14"/>
    <p:sldLayoutId id="2147483764" r:id="rId15"/>
    <p:sldLayoutId id="2147483765"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222404472"/>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 id="2147483779" r:id="rId13"/>
    <p:sldLayoutId id="2147483780" r:id="rId14"/>
    <p:sldLayoutId id="2147483781" r:id="rId15"/>
    <p:sldLayoutId id="2147483782"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810382179"/>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4003091010"/>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 id="2147483813" r:id="rId13"/>
    <p:sldLayoutId id="2147483814" r:id="rId14"/>
    <p:sldLayoutId id="2147483815" r:id="rId15"/>
    <p:sldLayoutId id="2147483816"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7/30/2023</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2647258338"/>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 id="2147483829" r:id="rId12"/>
    <p:sldLayoutId id="2147483830" r:id="rId13"/>
    <p:sldLayoutId id="2147483831" r:id="rId14"/>
    <p:sldLayoutId id="2147483832" r:id="rId15"/>
    <p:sldLayoutId id="2147483833"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7.xml"/></Relationships>
</file>

<file path=ppt/slides/_rels/slide6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6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5.xml"/></Relationships>
</file>

<file path=ppt/slides/_rels/slide6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1.xml"/></Relationships>
</file>

<file path=ppt/slides/_rels/slide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1.xml"/></Relationships>
</file>

<file path=ppt/slides/_rels/slide6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1.xml"/></Relationships>
</file>

<file path=ppt/slides/_rels/slide6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1.xml"/></Relationships>
</file>

<file path=ppt/slides/_rels/slide7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7.xml"/></Relationships>
</file>

<file path=ppt/slides/_rels/slide7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3.xml"/></Relationships>
</file>

<file path=ppt/slides/_rels/slide7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9.xml"/></Relationships>
</file>

<file path=ppt/slides/_rels/slide7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5.xml"/></Relationships>
</file>

<file path=ppt/slides/_rels/slide7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01.xml"/></Relationships>
</file>

<file path=ppt/slides/_rels/slide7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7.xml"/></Relationships>
</file>

<file path=ppt/slides/_rels/slide7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33.xml"/></Relationships>
</file>

<file path=ppt/slides/_rels/slide7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49.xml"/></Relationships>
</file>

<file path=ppt/slides/_rels/slide7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36.jfif"/><Relationship Id="rId2" Type="http://schemas.openxmlformats.org/officeDocument/2006/relationships/image" Target="../media/image35.jfif"/><Relationship Id="rId1" Type="http://schemas.openxmlformats.org/officeDocument/2006/relationships/slideLayout" Target="../slideLayouts/slideLayout41.xml"/></Relationships>
</file>

<file path=ppt/slides/_rels/slide8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9.xml"/><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6260" y="128470"/>
            <a:ext cx="8551480" cy="4886560"/>
          </a:xfrm>
        </p:spPr>
      </p:pic>
    </p:spTree>
    <p:extLst>
      <p:ext uri="{BB962C8B-B14F-4D97-AF65-F5344CB8AC3E}">
        <p14:creationId xmlns:p14="http://schemas.microsoft.com/office/powerpoint/2010/main" val="38003238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54375" y="128470"/>
            <a:ext cx="7177136"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C3300"/>
                </a:solidFill>
                <a:cs typeface="B Titr" pitchFamily="2" charset="-78"/>
              </a:rPr>
              <a:t>انواع هیپرفنیل آلانیمی:</a:t>
            </a:r>
            <a:endParaRPr lang="en-US" sz="1600" dirty="0">
              <a:solidFill>
                <a:srgbClr val="CC3300"/>
              </a:solidFill>
              <a:cs typeface="B Titr" pitchFamily="2" charset="-78"/>
            </a:endParaRPr>
          </a:p>
        </p:txBody>
      </p:sp>
      <p:sp>
        <p:nvSpPr>
          <p:cNvPr id="6" name="Content Placeholder 2"/>
          <p:cNvSpPr>
            <a:spLocks noGrp="1"/>
          </p:cNvSpPr>
          <p:nvPr>
            <p:ph idx="1"/>
          </p:nvPr>
        </p:nvSpPr>
        <p:spPr>
          <a:xfrm>
            <a:off x="448965" y="1197405"/>
            <a:ext cx="7177135" cy="3817625"/>
          </a:xfrm>
        </p:spPr>
        <p:txBody>
          <a:bodyPr>
            <a:noAutofit/>
          </a:bodyPr>
          <a:lstStyle/>
          <a:p>
            <a:pPr algn="r" rtl="1">
              <a:buNone/>
            </a:pPr>
            <a:r>
              <a:rPr lang="fa-IR" sz="2400" b="1" u="sng" dirty="0" smtClean="0">
                <a:solidFill>
                  <a:schemeClr val="accent2">
                    <a:lumMod val="50000"/>
                  </a:schemeClr>
                </a:solidFill>
                <a:cs typeface="B Mitra" pitchFamily="2" charset="-78"/>
              </a:rPr>
              <a:t>1- کلاسیک </a:t>
            </a:r>
          </a:p>
          <a:p>
            <a:pPr algn="just" rtl="1">
              <a:buNone/>
            </a:pPr>
            <a:r>
              <a:rPr lang="fa-IR" sz="2000" b="1" dirty="0" smtClean="0">
                <a:solidFill>
                  <a:srgbClr val="002060"/>
                </a:solidFill>
                <a:cs typeface="B Mitra" pitchFamily="2" charset="-78"/>
              </a:rPr>
              <a:t>کمبود کامل آنزیم فنیل آلانین هیدروکسیلاز منجربه افزایش غلظت فنیل آلانین خون (مساوی یا بیشتراز 20میلی گرم در دسی لیتر)می شود .</a:t>
            </a:r>
          </a:p>
          <a:p>
            <a:pPr algn="just" rtl="1">
              <a:buNone/>
            </a:pPr>
            <a:r>
              <a:rPr lang="fa-IR" sz="2000" b="1" dirty="0" smtClean="0">
                <a:solidFill>
                  <a:srgbClr val="002060"/>
                </a:solidFill>
                <a:cs typeface="B Mitra" pitchFamily="2" charset="-78"/>
              </a:rPr>
              <a:t>درفنیل کتونوری اولین ماده ای که تجمع پیدا می کندفنیل است که به دنبال آن سطح فنیل پیروات خون بالا می رود واضافه آن تبدیل به فنیل لاکتیک اسید وفنیل استیک اسید می شود و دربیمار مبتلا به فنیل کتونوری این متابولیت ها به طور غیرطبیعی افزایش می یابد وسطح سروتونین ،اپی نفرین ، دوپامین و..مغز کاهش می یابد.</a:t>
            </a:r>
            <a:endParaRPr lang="fa-IR" sz="2000" b="1" dirty="0">
              <a:solidFill>
                <a:srgbClr val="002060"/>
              </a:solidFill>
              <a:cs typeface="B Mitra" pitchFamily="2" charset="-78"/>
            </a:endParaRPr>
          </a:p>
          <a:p>
            <a:pPr algn="just" rtl="1">
              <a:buNone/>
            </a:pPr>
            <a:r>
              <a:rPr lang="fa-IR" sz="2000" b="1" dirty="0" smtClean="0">
                <a:solidFill>
                  <a:srgbClr val="002060"/>
                </a:solidFill>
                <a:cs typeface="B Mitra" pitchFamily="2" charset="-78"/>
              </a:rPr>
              <a:t>درصورتی که </a:t>
            </a:r>
            <a:r>
              <a:rPr lang="fa-IR" sz="2000" b="1" dirty="0" smtClean="0">
                <a:solidFill>
                  <a:srgbClr val="C00000"/>
                </a:solidFill>
                <a:cs typeface="B Mitra" pitchFamily="2" charset="-78"/>
              </a:rPr>
              <a:t>فنیل الانین بیش از 20میلی گرم وتیروزین طبیعی </a:t>
            </a:r>
            <a:r>
              <a:rPr lang="fa-IR" sz="2000" b="1" dirty="0" smtClean="0">
                <a:solidFill>
                  <a:srgbClr val="002060"/>
                </a:solidFill>
                <a:cs typeface="B Mitra" pitchFamily="2" charset="-78"/>
              </a:rPr>
              <a:t>باشد و متابولیت های فنیل آلانین در ادرار افزایش یافته باشد تشخیص نوع کلاسیک می باشد.</a:t>
            </a:r>
          </a:p>
          <a:p>
            <a:pPr algn="r" rtl="1">
              <a:buNone/>
            </a:pPr>
            <a:endParaRPr lang="fa-IR" sz="1600" b="1" dirty="0">
              <a:solidFill>
                <a:srgbClr val="002060"/>
              </a:solidFill>
              <a:cs typeface="B Mitra" pitchFamily="2" charset="-78"/>
            </a:endParaRPr>
          </a:p>
          <a:p>
            <a:pPr algn="r" rtl="1">
              <a:buNone/>
            </a:pPr>
            <a:endParaRPr lang="fa-IR" sz="1600" b="1" dirty="0">
              <a:solidFill>
                <a:srgbClr val="002060"/>
              </a:solidFill>
              <a:cs typeface="B Mitra" pitchFamily="2" charset="-78"/>
            </a:endParaRPr>
          </a:p>
        </p:txBody>
      </p:sp>
    </p:spTree>
    <p:extLst>
      <p:ext uri="{BB962C8B-B14F-4D97-AF65-F5344CB8AC3E}">
        <p14:creationId xmlns:p14="http://schemas.microsoft.com/office/powerpoint/2010/main" val="35046480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54375" y="0"/>
            <a:ext cx="7177136"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C3300"/>
                </a:solidFill>
                <a:cs typeface="B Titr" pitchFamily="2" charset="-78"/>
              </a:rPr>
              <a:t>انواع هیپرفنیل آلانیمی:</a:t>
            </a:r>
            <a:endParaRPr lang="en-US" sz="1600" dirty="0">
              <a:solidFill>
                <a:srgbClr val="CC3300"/>
              </a:solidFill>
              <a:cs typeface="B Titr" pitchFamily="2" charset="-78"/>
            </a:endParaRPr>
          </a:p>
        </p:txBody>
      </p:sp>
      <p:sp>
        <p:nvSpPr>
          <p:cNvPr id="6" name="Content Placeholder 2"/>
          <p:cNvSpPr>
            <a:spLocks noGrp="1"/>
          </p:cNvSpPr>
          <p:nvPr>
            <p:ph idx="1"/>
          </p:nvPr>
        </p:nvSpPr>
        <p:spPr>
          <a:xfrm>
            <a:off x="448965" y="792088"/>
            <a:ext cx="7787955" cy="4070237"/>
          </a:xfrm>
        </p:spPr>
        <p:txBody>
          <a:bodyPr>
            <a:noAutofit/>
          </a:bodyPr>
          <a:lstStyle/>
          <a:p>
            <a:pPr algn="r" rtl="1">
              <a:buNone/>
            </a:pPr>
            <a:r>
              <a:rPr lang="fa-IR" sz="2000" b="1" dirty="0" smtClean="0">
                <a:solidFill>
                  <a:schemeClr val="accent2">
                    <a:lumMod val="50000"/>
                  </a:schemeClr>
                </a:solidFill>
                <a:cs typeface="B Mitra" pitchFamily="2" charset="-78"/>
              </a:rPr>
              <a:t>2</a:t>
            </a:r>
            <a:r>
              <a:rPr lang="fa-IR" sz="2000" b="1" u="sng" dirty="0" smtClean="0">
                <a:solidFill>
                  <a:schemeClr val="accent2">
                    <a:lumMod val="50000"/>
                  </a:schemeClr>
                </a:solidFill>
                <a:cs typeface="B Mitra" pitchFamily="2" charset="-78"/>
              </a:rPr>
              <a:t>-غیرکلاسیک یا بدخیم</a:t>
            </a:r>
          </a:p>
          <a:p>
            <a:pPr algn="just" rtl="1">
              <a:buNone/>
            </a:pPr>
            <a:r>
              <a:rPr lang="fa-IR" sz="1600" b="1" dirty="0" smtClean="0">
                <a:solidFill>
                  <a:srgbClr val="002060"/>
                </a:solidFill>
                <a:cs typeface="B Mitra" pitchFamily="2" charset="-78"/>
              </a:rPr>
              <a:t>در2درصد بیماران نقص ناشی از </a:t>
            </a:r>
            <a:r>
              <a:rPr lang="fa-IR" sz="1600" b="1" dirty="0" smtClean="0">
                <a:solidFill>
                  <a:srgbClr val="C00000"/>
                </a:solidFill>
                <a:cs typeface="B Mitra" pitchFamily="2" charset="-78"/>
              </a:rPr>
              <a:t>کمبود کوفاکتورانزیم فنیل آلانین هیدروکسیلاز یا تترا هیدروبیوپترین </a:t>
            </a:r>
            <a:r>
              <a:rPr lang="en-US" sz="1600" b="1" dirty="0" smtClean="0">
                <a:solidFill>
                  <a:srgbClr val="C00000"/>
                </a:solidFill>
                <a:cs typeface="B Mitra" pitchFamily="2" charset="-78"/>
              </a:rPr>
              <a:t>BH4</a:t>
            </a:r>
            <a:r>
              <a:rPr lang="fa-IR" sz="1600" b="1" dirty="0" smtClean="0">
                <a:solidFill>
                  <a:srgbClr val="C00000"/>
                </a:solidFill>
                <a:cs typeface="B Mitra" pitchFamily="2" charset="-78"/>
              </a:rPr>
              <a:t> </a:t>
            </a:r>
            <a:r>
              <a:rPr lang="fa-IR" sz="1600" b="1" dirty="0" smtClean="0">
                <a:solidFill>
                  <a:srgbClr val="002060"/>
                </a:solidFill>
                <a:cs typeface="B Mitra" pitchFamily="2" charset="-78"/>
              </a:rPr>
              <a:t>می باشد.این آنزیم موجب تبدیل فنیل آلانین به تیروزین می شود وکمبود آن موجب افزایش فنیل آلانین می گردد.همچنین آنزیم فنیل آلانین هیدروکسیلاز برای ساخت انتقال دهنده های عصبی دوپامین و سروتونین ضروری می باشد.</a:t>
            </a:r>
          </a:p>
          <a:p>
            <a:pPr algn="just" rtl="1">
              <a:buNone/>
            </a:pPr>
            <a:r>
              <a:rPr lang="fa-IR" sz="1600" b="1" dirty="0" smtClean="0">
                <a:solidFill>
                  <a:srgbClr val="002060"/>
                </a:solidFill>
                <a:cs typeface="B Mitra" pitchFamily="2" charset="-78"/>
              </a:rPr>
              <a:t>اختلال مربوط به </a:t>
            </a:r>
            <a:r>
              <a:rPr lang="fa-IR" sz="1600" b="1" dirty="0" smtClean="0">
                <a:solidFill>
                  <a:srgbClr val="C00000"/>
                </a:solidFill>
                <a:cs typeface="B Mitra" pitchFamily="2" charset="-78"/>
              </a:rPr>
              <a:t>کمبود آنزیم پیروویل تتراهیدروپترین سنتاز اصلی ترین علت کمبود این کوفاکتور </a:t>
            </a:r>
            <a:r>
              <a:rPr lang="fa-IR" sz="1600" b="1" dirty="0" smtClean="0">
                <a:solidFill>
                  <a:srgbClr val="002060"/>
                </a:solidFill>
                <a:cs typeface="B Mitra" pitchFamily="2" charset="-78"/>
              </a:rPr>
              <a:t>می باشد.</a:t>
            </a:r>
          </a:p>
          <a:p>
            <a:pPr algn="just" rtl="1">
              <a:buNone/>
            </a:pPr>
            <a:r>
              <a:rPr lang="fa-IR" sz="1600" b="1" dirty="0" smtClean="0">
                <a:solidFill>
                  <a:srgbClr val="002060"/>
                </a:solidFill>
                <a:cs typeface="B Mitra" pitchFamily="2" charset="-78"/>
              </a:rPr>
              <a:t>فنیل کتونوری ناشی از کمبود تترا هیدروبیوپترین غیرکلاسیک یا بدخیم نامیده می شود.</a:t>
            </a:r>
          </a:p>
          <a:p>
            <a:pPr algn="just" rtl="1">
              <a:buNone/>
            </a:pPr>
            <a:r>
              <a:rPr lang="fa-IR" sz="1600" b="1" dirty="0" smtClean="0">
                <a:solidFill>
                  <a:srgbClr val="002060"/>
                </a:solidFill>
                <a:cs typeface="B Mitra" pitchFamily="2" charset="-78"/>
              </a:rPr>
              <a:t>این بیماران </a:t>
            </a:r>
            <a:r>
              <a:rPr lang="fa-IR" sz="1600" b="1" dirty="0" smtClean="0">
                <a:solidFill>
                  <a:srgbClr val="C00000"/>
                </a:solidFill>
                <a:cs typeface="B Mitra" pitchFamily="2" charset="-78"/>
              </a:rPr>
              <a:t>باید رژیم غذایی و دارو</a:t>
            </a:r>
            <a:r>
              <a:rPr lang="fa-IR" sz="1600" b="1" dirty="0" smtClean="0">
                <a:solidFill>
                  <a:srgbClr val="002060"/>
                </a:solidFill>
                <a:cs typeface="B Mitra" pitchFamily="2" charset="-78"/>
              </a:rPr>
              <a:t> دریافت کنند.</a:t>
            </a:r>
          </a:p>
          <a:p>
            <a:pPr algn="just" rtl="1">
              <a:buNone/>
            </a:pPr>
            <a:r>
              <a:rPr lang="fa-IR" sz="1600" b="1" dirty="0" smtClean="0">
                <a:solidFill>
                  <a:srgbClr val="002060"/>
                </a:solidFill>
                <a:cs typeface="B Mitra" pitchFamily="2" charset="-78"/>
              </a:rPr>
              <a:t>دراین بیماران ممکن است سطح فنیل آلانین زیر10باشد ولی علایم بیماری وجودداشته باشد.</a:t>
            </a:r>
          </a:p>
          <a:p>
            <a:pPr algn="just" rtl="1">
              <a:buNone/>
            </a:pPr>
            <a:r>
              <a:rPr lang="fa-IR" sz="1600" b="1" dirty="0" smtClean="0">
                <a:solidFill>
                  <a:srgbClr val="002060"/>
                </a:solidFill>
                <a:cs typeface="B Mitra" pitchFamily="2" charset="-78"/>
              </a:rPr>
              <a:t>40درصد این موارد درکودکی بدون علامت هستند(اختلال در مکیدن-شلی اندام ها گزارش شده است) و با افزایش سن علایم ظاهر می شود.علایم شامل تشنج ، ناتوانی ذهنی،افزایش ترشح بزاق و..می باشد.عدم تشخیص به موقع موجب می شود این بیماران با وجود اعمال رژیم درمانی وطبیعی شدن فنیل دچار مشکلات مغزی شدید شوند. </a:t>
            </a:r>
          </a:p>
          <a:p>
            <a:pPr algn="just" rtl="1">
              <a:buNone/>
            </a:pPr>
            <a:r>
              <a:rPr lang="fa-IR" sz="1600" b="1" dirty="0" smtClean="0">
                <a:solidFill>
                  <a:srgbClr val="002060"/>
                </a:solidFill>
                <a:cs typeface="B Mitra" pitchFamily="2" charset="-78"/>
              </a:rPr>
              <a:t> برای تشخیص باید نئوپترین وبیوپترین ادرار اندازه گیری شود.</a:t>
            </a:r>
            <a:endParaRPr lang="fa-IR" sz="1600" b="1" dirty="0">
              <a:solidFill>
                <a:srgbClr val="002060"/>
              </a:solidFill>
              <a:cs typeface="B Mitra" pitchFamily="2" charset="-78"/>
            </a:endParaRPr>
          </a:p>
        </p:txBody>
      </p:sp>
    </p:spTree>
    <p:extLst>
      <p:ext uri="{BB962C8B-B14F-4D97-AF65-F5344CB8AC3E}">
        <p14:creationId xmlns:p14="http://schemas.microsoft.com/office/powerpoint/2010/main" val="11014328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54375" y="0"/>
            <a:ext cx="7177136"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C3300"/>
                </a:solidFill>
                <a:cs typeface="B Titr" pitchFamily="2" charset="-78"/>
              </a:rPr>
              <a:t>انواع هیپرفنیل آلانیمی:</a:t>
            </a:r>
            <a:endParaRPr lang="en-US" sz="1600" dirty="0">
              <a:solidFill>
                <a:srgbClr val="CC3300"/>
              </a:solidFill>
              <a:cs typeface="B Titr" pitchFamily="2" charset="-78"/>
            </a:endParaRPr>
          </a:p>
        </p:txBody>
      </p:sp>
      <p:sp>
        <p:nvSpPr>
          <p:cNvPr id="6" name="Content Placeholder 2"/>
          <p:cNvSpPr>
            <a:spLocks noGrp="1"/>
          </p:cNvSpPr>
          <p:nvPr>
            <p:ph idx="1"/>
          </p:nvPr>
        </p:nvSpPr>
        <p:spPr>
          <a:xfrm>
            <a:off x="448965" y="739290"/>
            <a:ext cx="7635250" cy="4351411"/>
          </a:xfrm>
        </p:spPr>
        <p:txBody>
          <a:bodyPr>
            <a:noAutofit/>
          </a:bodyPr>
          <a:lstStyle/>
          <a:p>
            <a:pPr algn="r" rtl="1">
              <a:buNone/>
            </a:pPr>
            <a:endParaRPr lang="fa-IR" sz="2400" b="1" u="sng" dirty="0" smtClean="0">
              <a:solidFill>
                <a:schemeClr val="accent3">
                  <a:lumMod val="50000"/>
                </a:schemeClr>
              </a:solidFill>
              <a:cs typeface="B Mitra" pitchFamily="2" charset="-78"/>
            </a:endParaRPr>
          </a:p>
          <a:p>
            <a:pPr lvl="0" algn="just" rtl="1">
              <a:buNone/>
            </a:pPr>
            <a:r>
              <a:rPr lang="fa-IR" sz="2000" b="1" u="sng" dirty="0">
                <a:solidFill>
                  <a:schemeClr val="accent2">
                    <a:lumMod val="50000"/>
                  </a:schemeClr>
                </a:solidFill>
                <a:cs typeface="B Mitra" pitchFamily="2" charset="-78"/>
              </a:rPr>
              <a:t>3-هیپر فنیل آلانیمی گذرا:</a:t>
            </a:r>
          </a:p>
          <a:p>
            <a:pPr lvl="0" algn="just" rtl="1">
              <a:buNone/>
            </a:pPr>
            <a:r>
              <a:rPr lang="fa-IR" sz="2000" b="1" dirty="0">
                <a:solidFill>
                  <a:srgbClr val="002060"/>
                </a:solidFill>
                <a:cs typeface="B Mitra" pitchFamily="2" charset="-78"/>
              </a:rPr>
              <a:t>ممکن است دراثر افزایش تیروزین یا بالابودن محتوای پروتئین شیرمصرفی فنیل آلانین به طور موقت افزایش یابد وحتی به 30 هم برسد ولی بعد با رفع مشکل به حدطبیعی </a:t>
            </a:r>
            <a:r>
              <a:rPr lang="fa-IR" sz="2000" b="1" dirty="0" smtClean="0">
                <a:solidFill>
                  <a:srgbClr val="002060"/>
                </a:solidFill>
                <a:cs typeface="B Mitra" pitchFamily="2" charset="-78"/>
              </a:rPr>
              <a:t>برگردد.فعالیت آنزیم فنیل آلانین هیدروکسیلاز دراین بیماران بیشتر از 5 درصد است.درصورتیکه سطح فنیل آلانین به بیش از 6 برسد رژیم محدودیت فنیل و پیگیری مکرر توصیه می شود.</a:t>
            </a:r>
            <a:endParaRPr lang="fa-IR" sz="2000" b="1" dirty="0">
              <a:solidFill>
                <a:srgbClr val="002060"/>
              </a:solidFill>
              <a:cs typeface="B Mitra" pitchFamily="2" charset="-78"/>
            </a:endParaRPr>
          </a:p>
          <a:p>
            <a:pPr algn="just" rtl="1">
              <a:buNone/>
            </a:pPr>
            <a:endParaRPr lang="fa-IR" sz="2000" b="1" u="sng" dirty="0">
              <a:solidFill>
                <a:schemeClr val="accent3">
                  <a:lumMod val="50000"/>
                </a:schemeClr>
              </a:solidFill>
              <a:cs typeface="B Mitra" pitchFamily="2" charset="-78"/>
            </a:endParaRPr>
          </a:p>
          <a:p>
            <a:pPr algn="just" rtl="1">
              <a:buNone/>
            </a:pPr>
            <a:r>
              <a:rPr lang="fa-IR" sz="2000" b="1" u="sng" dirty="0" smtClean="0">
                <a:solidFill>
                  <a:schemeClr val="accent2">
                    <a:lumMod val="50000"/>
                  </a:schemeClr>
                </a:solidFill>
                <a:cs typeface="B Mitra" pitchFamily="2" charset="-78"/>
              </a:rPr>
              <a:t>4-هیپرفنیل آلانینمی </a:t>
            </a:r>
            <a:r>
              <a:rPr lang="x-none" sz="2000" b="1" u="sng" dirty="0" smtClean="0">
                <a:solidFill>
                  <a:schemeClr val="accent2">
                    <a:lumMod val="50000"/>
                  </a:schemeClr>
                </a:solidFill>
                <a:cs typeface="B Mitra" pitchFamily="2" charset="-78"/>
              </a:rPr>
              <a:t>HPA</a:t>
            </a:r>
            <a:r>
              <a:rPr lang="fa-IR" sz="2000" b="1" u="sng" dirty="0" smtClean="0">
                <a:solidFill>
                  <a:schemeClr val="accent2">
                    <a:lumMod val="50000"/>
                  </a:schemeClr>
                </a:solidFill>
                <a:cs typeface="B Mitra" pitchFamily="2" charset="-78"/>
              </a:rPr>
              <a:t>:</a:t>
            </a:r>
          </a:p>
          <a:p>
            <a:pPr algn="just" rtl="1">
              <a:buNone/>
            </a:pPr>
            <a:r>
              <a:rPr lang="fa-IR" sz="2000" b="1" dirty="0" smtClean="0">
                <a:solidFill>
                  <a:schemeClr val="tx2">
                    <a:lumMod val="75000"/>
                  </a:schemeClr>
                </a:solidFill>
                <a:cs typeface="B Mitra" pitchFamily="2" charset="-78"/>
              </a:rPr>
              <a:t>درصورتی که قسمتی از فعالیت فنیل آلانین هیدروکسیلاز (3-1 درصد)باقی مانده باشد ،سطح فنیل آلانین خون  بین 10-4 میلی گرم در دسی لیتر خواهد بود .درصورت وجود علایم بالینی نیاز به مداخله درمانی وجود دارد.</a:t>
            </a:r>
          </a:p>
        </p:txBody>
      </p:sp>
    </p:spTree>
    <p:extLst>
      <p:ext uri="{BB962C8B-B14F-4D97-AF65-F5344CB8AC3E}">
        <p14:creationId xmlns:p14="http://schemas.microsoft.com/office/powerpoint/2010/main" val="36667484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8966" y="586585"/>
            <a:ext cx="7329840" cy="4123035"/>
          </a:xfrm>
        </p:spPr>
        <p:txBody>
          <a:bodyPr/>
          <a:lstStyle/>
          <a:p>
            <a:pPr algn="r" rtl="1"/>
            <a:r>
              <a:rPr lang="fa-IR" dirty="0" smtClean="0"/>
              <a:t>* </a:t>
            </a:r>
            <a:r>
              <a:rPr lang="fa-IR" b="1" dirty="0" smtClean="0">
                <a:solidFill>
                  <a:srgbClr val="C00000"/>
                </a:solidFill>
                <a:cs typeface="B Nazanin" panose="00000400000000000000" pitchFamily="2" charset="-78"/>
              </a:rPr>
              <a:t>مقادیرمختلف فنیل آلانین:</a:t>
            </a:r>
            <a:endParaRPr lang="en-US" b="1" dirty="0">
              <a:solidFill>
                <a:srgbClr val="C00000"/>
              </a:solidFill>
              <a:cs typeface="B Nazanin" panose="00000400000000000000" pitchFamily="2" charset="-78"/>
            </a:endParaRPr>
          </a:p>
        </p:txBody>
      </p:sp>
      <p:sp>
        <p:nvSpPr>
          <p:cNvPr id="7" name="Subtitle 1"/>
          <p:cNvSpPr txBox="1">
            <a:spLocks/>
          </p:cNvSpPr>
          <p:nvPr/>
        </p:nvSpPr>
        <p:spPr>
          <a:xfrm>
            <a:off x="971600" y="1196753"/>
            <a:ext cx="7112615" cy="3207458"/>
          </a:xfrm>
          <a:prstGeom prst="rect">
            <a:avLst/>
          </a:prstGeom>
        </p:spPr>
        <p:txBody>
          <a:bodyPr vert="horz" lIns="91440" tIns="45720" rIns="91440" bIns="45720" rtlCol="0">
            <a:normAutofit fontScale="85000" lnSpcReduction="20000"/>
          </a:bodyPr>
          <a:lstStyle>
            <a:lvl1pPr marL="0" indent="0" algn="l" defTabSz="914400" rtl="1" eaLnBrk="1" latinLnBrk="0" hangingPunct="1">
              <a:spcBef>
                <a:spcPct val="20000"/>
              </a:spcBef>
              <a:spcAft>
                <a:spcPts val="300"/>
              </a:spcAft>
              <a:buClr>
                <a:schemeClr val="accent6">
                  <a:lumMod val="75000"/>
                </a:schemeClr>
              </a:buClr>
              <a:buSzPct val="130000"/>
              <a:buFont typeface="Georgia" pitchFamily="18" charset="0"/>
              <a:buNone/>
              <a:defRPr sz="2200" kern="1200">
                <a:solidFill>
                  <a:schemeClr val="tx2"/>
                </a:solidFill>
                <a:latin typeface="+mn-lt"/>
                <a:ea typeface="+mn-ea"/>
                <a:cs typeface="+mn-cs"/>
              </a:defRPr>
            </a:lvl1pPr>
            <a:lvl2pPr marL="4572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tint val="75000"/>
                  </a:schemeClr>
                </a:solidFill>
                <a:latin typeface="+mn-lt"/>
                <a:ea typeface="+mn-ea"/>
                <a:cs typeface="+mn-cs"/>
              </a:defRPr>
            </a:lvl2pPr>
            <a:lvl3pPr marL="9144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800" kern="1200">
                <a:solidFill>
                  <a:schemeClr val="tx1">
                    <a:tint val="75000"/>
                  </a:schemeClr>
                </a:solidFill>
                <a:latin typeface="+mn-lt"/>
                <a:ea typeface="+mn-ea"/>
                <a:cs typeface="+mn-cs"/>
              </a:defRPr>
            </a:lvl3pPr>
            <a:lvl4pPr marL="13716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fa-IR" sz="2000" b="1" i="0" u="none" strike="noStrike" kern="1200" cap="none" spc="0" normalizeH="0" baseline="0" noProof="0" dirty="0" smtClean="0">
                <a:ln>
                  <a:noFill/>
                </a:ln>
                <a:solidFill>
                  <a:prstClr val="black"/>
                </a:solidFill>
                <a:effectLst/>
                <a:uLnTx/>
                <a:uFillTx/>
                <a:latin typeface="Constantia"/>
                <a:cs typeface="B Mitra" panose="00000400000000000000" pitchFamily="2" charset="-78"/>
              </a:rPr>
              <a:t>- </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سطح طبيعي </a:t>
            </a:r>
            <a:r>
              <a:rPr kumimoji="0" lang="en-US" sz="2400" b="1" i="0" u="none" strike="noStrike" kern="1200" cap="none" spc="0" normalizeH="0" baseline="0" noProof="0" dirty="0" err="1" smtClean="0">
                <a:ln>
                  <a:noFill/>
                </a:ln>
                <a:solidFill>
                  <a:srgbClr val="002060"/>
                </a:solidFill>
                <a:effectLst/>
                <a:uLnTx/>
                <a:uFillTx/>
                <a:latin typeface="Constantia"/>
                <a:cs typeface="B Mitra" panose="00000400000000000000" pitchFamily="2" charset="-78"/>
              </a:rPr>
              <a:t>Phe</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در پلاسما كمتر از 2</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mg/dl</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است</a:t>
            </a: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en-US" sz="2400" b="1" i="0" u="none" strike="noStrike" kern="1200" cap="none" spc="0" normalizeH="0" baseline="0" noProof="0" dirty="0" err="1" smtClean="0">
                <a:ln>
                  <a:noFill/>
                </a:ln>
                <a:solidFill>
                  <a:srgbClr val="002060"/>
                </a:solidFill>
                <a:effectLst/>
                <a:uLnTx/>
                <a:uFillTx/>
                <a:latin typeface="Constantia"/>
                <a:cs typeface="B Mitra" panose="00000400000000000000" pitchFamily="2" charset="-78"/>
              </a:rPr>
              <a:t>Phe</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&gt;=20-</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 </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PKU</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كلاسيك (كمبود كامل آنزيم فنيل آلانين هيدروكسيلاز) </a:t>
            </a: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10&lt;=</a:t>
            </a:r>
            <a:r>
              <a:rPr kumimoji="0" lang="en-US" sz="2400" b="1" i="0" u="none" strike="noStrike" kern="1200" cap="none" spc="0" normalizeH="0" baseline="0" noProof="0" dirty="0" err="1" smtClean="0">
                <a:ln>
                  <a:noFill/>
                </a:ln>
                <a:solidFill>
                  <a:srgbClr val="002060"/>
                </a:solidFill>
                <a:effectLst/>
                <a:uLnTx/>
                <a:uFillTx/>
                <a:latin typeface="Constantia"/>
                <a:cs typeface="B Mitra" panose="00000400000000000000" pitchFamily="2" charset="-78"/>
              </a:rPr>
              <a:t>Phe</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&lt;=20</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mild PKU</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قسمتي از فعاليت آنزيم باقي مانده است</a:t>
            </a: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4&lt;=</a:t>
            </a:r>
            <a:r>
              <a:rPr kumimoji="0" lang="en-US" sz="2400" b="1" i="0" u="none" strike="noStrike" kern="1200" cap="none" spc="0" normalizeH="0" baseline="0" noProof="0" dirty="0" err="1" smtClean="0">
                <a:ln>
                  <a:noFill/>
                </a:ln>
                <a:solidFill>
                  <a:srgbClr val="002060"/>
                </a:solidFill>
                <a:effectLst/>
                <a:uLnTx/>
                <a:uFillTx/>
                <a:latin typeface="Constantia"/>
                <a:cs typeface="B Mitra" panose="00000400000000000000" pitchFamily="2" charset="-78"/>
              </a:rPr>
              <a:t>Phe</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&lt;10</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 </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HPA</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(هيپرفنيل آلانينميا)</a:t>
            </a: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BH4 deficient </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يا كمبود </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BH4</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2% از </a:t>
            </a:r>
            <a:r>
              <a:rPr kumimoji="0" lang="en-US" sz="2400" b="1" i="0" u="none" strike="noStrike" kern="1200" cap="none" spc="0" normalizeH="0" baseline="0" noProof="0" dirty="0" err="1" smtClean="0">
                <a:ln>
                  <a:noFill/>
                </a:ln>
                <a:solidFill>
                  <a:srgbClr val="002060"/>
                </a:solidFill>
                <a:effectLst/>
                <a:uLnTx/>
                <a:uFillTx/>
                <a:latin typeface="Constantia"/>
                <a:cs typeface="B Mitra" panose="00000400000000000000" pitchFamily="2" charset="-78"/>
              </a:rPr>
              <a:t>Phe</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بالا به خاطر نقص در متابوليسم تتراهيدروبيوتپرين مي باشد.</a:t>
            </a: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endParaRPr kumimoji="0" lang="fa-IR" sz="2000" b="0" i="0" u="none" strike="noStrike" kern="1200" cap="none" spc="0" normalizeH="0" baseline="0" noProof="0" dirty="0" smtClean="0">
              <a:ln>
                <a:noFill/>
              </a:ln>
              <a:solidFill>
                <a:prstClr val="black"/>
              </a:solidFill>
              <a:effectLst/>
              <a:uLnTx/>
              <a:uFillTx/>
              <a:latin typeface="Constantia"/>
              <a:ea typeface="+mn-ea"/>
              <a:cs typeface="Tahoma" panose="020B0604030504040204" pitchFamily="34" charset="0"/>
            </a:endParaRPr>
          </a:p>
          <a:p>
            <a:pPr marL="0" marR="0" lvl="0" indent="0" algn="l" defTabSz="914400" rtl="1" eaLnBrk="1" fontAlgn="auto" latinLnBrk="0" hangingPunct="1">
              <a:lnSpc>
                <a:spcPct val="100000"/>
              </a:lnSpc>
              <a:spcBef>
                <a:spcPct val="20000"/>
              </a:spcBef>
              <a:spcAft>
                <a:spcPts val="300"/>
              </a:spcAft>
              <a:buClr>
                <a:srgbClr val="FEA022">
                  <a:lumMod val="75000"/>
                </a:srgbClr>
              </a:buClr>
              <a:buSzPct val="130000"/>
              <a:buFont typeface="Georgia" pitchFamily="18" charset="0"/>
              <a:buNone/>
              <a:tabLst/>
              <a:defRPr/>
            </a:pPr>
            <a:endParaRPr kumimoji="0" lang="fa-IR" sz="2200" b="0" i="0" u="none" strike="noStrike" kern="1200" cap="none" spc="0" normalizeH="0" baseline="0" noProof="0" dirty="0">
              <a:ln>
                <a:noFill/>
              </a:ln>
              <a:solidFill>
                <a:srgbClr val="3E3D2D"/>
              </a:solidFill>
              <a:effectLst/>
              <a:uLnTx/>
              <a:uFillTx/>
              <a:latin typeface="Trebuchet MS"/>
              <a:ea typeface="+mn-ea"/>
              <a:cs typeface="Tahoma" panose="020B0604030504040204" pitchFamily="34" charset="0"/>
            </a:endParaRPr>
          </a:p>
        </p:txBody>
      </p:sp>
    </p:spTree>
    <p:extLst>
      <p:ext uri="{BB962C8B-B14F-4D97-AF65-F5344CB8AC3E}">
        <p14:creationId xmlns:p14="http://schemas.microsoft.com/office/powerpoint/2010/main" val="6689853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8966" y="586585"/>
            <a:ext cx="7329840" cy="4123035"/>
          </a:xfrm>
        </p:spPr>
        <p:txBody>
          <a:bodyPr>
            <a:normAutofit/>
          </a:bodyPr>
          <a:lstStyle/>
          <a:p>
            <a:pPr algn="r" rtl="1"/>
            <a:r>
              <a:rPr lang="fa-IR" sz="3600" dirty="0" smtClean="0">
                <a:solidFill>
                  <a:srgbClr val="C00000"/>
                </a:solidFill>
                <a:cs typeface="B Mitra" panose="00000400000000000000" pitchFamily="2" charset="-78"/>
              </a:rPr>
              <a:t>توجه</a:t>
            </a:r>
            <a:r>
              <a:rPr lang="fa-IR" sz="3600" b="1" dirty="0" smtClean="0">
                <a:solidFill>
                  <a:srgbClr val="C00000"/>
                </a:solidFill>
                <a:cs typeface="B Mitra" panose="00000400000000000000" pitchFamily="2" charset="-78"/>
              </a:rPr>
              <a:t>:</a:t>
            </a:r>
          </a:p>
          <a:p>
            <a:pPr algn="r" rtl="1"/>
            <a:endParaRPr lang="fa-IR" sz="3600" b="1" dirty="0" smtClean="0">
              <a:solidFill>
                <a:srgbClr val="C00000"/>
              </a:solidFill>
              <a:cs typeface="B Mitra" panose="00000400000000000000" pitchFamily="2" charset="-78"/>
            </a:endParaRPr>
          </a:p>
          <a:p>
            <a:pPr algn="r" rtl="1"/>
            <a:endParaRPr lang="fa-IR" sz="3600" b="1" dirty="0">
              <a:solidFill>
                <a:srgbClr val="C00000"/>
              </a:solidFill>
              <a:cs typeface="B Mitra" panose="00000400000000000000" pitchFamily="2" charset="-78"/>
            </a:endParaRPr>
          </a:p>
          <a:p>
            <a:pPr algn="r" rtl="1"/>
            <a:endParaRPr lang="en-US" sz="3600" b="1" dirty="0">
              <a:solidFill>
                <a:srgbClr val="C00000"/>
              </a:solidFill>
              <a:cs typeface="B Mitra" panose="00000400000000000000" pitchFamily="2" charset="-78"/>
            </a:endParaRPr>
          </a:p>
        </p:txBody>
      </p:sp>
      <p:sp>
        <p:nvSpPr>
          <p:cNvPr id="7" name="Subtitle 1"/>
          <p:cNvSpPr txBox="1">
            <a:spLocks/>
          </p:cNvSpPr>
          <p:nvPr/>
        </p:nvSpPr>
        <p:spPr>
          <a:xfrm>
            <a:off x="557579" y="1197405"/>
            <a:ext cx="7068522" cy="3054426"/>
          </a:xfrm>
          <a:prstGeom prst="rect">
            <a:avLst/>
          </a:prstGeom>
        </p:spPr>
        <p:txBody>
          <a:bodyPr vert="horz" lIns="91440" tIns="45720" rIns="91440" bIns="45720" rtlCol="0">
            <a:normAutofit/>
          </a:bodyPr>
          <a:lstStyle>
            <a:lvl1pPr marL="0" indent="0" algn="l" defTabSz="914400" rtl="1" eaLnBrk="1" latinLnBrk="0" hangingPunct="1">
              <a:spcBef>
                <a:spcPct val="20000"/>
              </a:spcBef>
              <a:spcAft>
                <a:spcPts val="300"/>
              </a:spcAft>
              <a:buClr>
                <a:schemeClr val="accent6">
                  <a:lumMod val="75000"/>
                </a:schemeClr>
              </a:buClr>
              <a:buSzPct val="130000"/>
              <a:buFont typeface="Georgia" pitchFamily="18" charset="0"/>
              <a:buNone/>
              <a:defRPr sz="2200" kern="1200">
                <a:solidFill>
                  <a:schemeClr val="tx2"/>
                </a:solidFill>
                <a:latin typeface="+mn-lt"/>
                <a:ea typeface="+mn-ea"/>
                <a:cs typeface="+mn-cs"/>
              </a:defRPr>
            </a:lvl1pPr>
            <a:lvl2pPr marL="4572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tint val="75000"/>
                  </a:schemeClr>
                </a:solidFill>
                <a:latin typeface="+mn-lt"/>
                <a:ea typeface="+mn-ea"/>
                <a:cs typeface="+mn-cs"/>
              </a:defRPr>
            </a:lvl2pPr>
            <a:lvl3pPr marL="9144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800" kern="1200">
                <a:solidFill>
                  <a:schemeClr val="tx1">
                    <a:tint val="75000"/>
                  </a:schemeClr>
                </a:solidFill>
                <a:latin typeface="+mn-lt"/>
                <a:ea typeface="+mn-ea"/>
                <a:cs typeface="+mn-cs"/>
              </a:defRPr>
            </a:lvl3pPr>
            <a:lvl4pPr marL="13716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endParaRPr lang="fa-IR" sz="2800" b="1" dirty="0" smtClean="0">
              <a:solidFill>
                <a:schemeClr val="tx2">
                  <a:lumMod val="75000"/>
                </a:schemeClr>
              </a:solidFill>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lang="fa-IR" sz="2800" b="1" dirty="0" smtClean="0">
                <a:solidFill>
                  <a:schemeClr val="tx2">
                    <a:lumMod val="75000"/>
                  </a:schemeClr>
                </a:solidFill>
                <a:latin typeface="Constantia"/>
                <a:cs typeface="B Mitra" panose="00000400000000000000" pitchFamily="2" charset="-78"/>
              </a:rPr>
              <a:t>اگر واحد اندازه گیری فنیل آلانین مول بر لیتر بود باید بر عدد 60.6 تقسیم شود تا بر حسب میلی گرم بر دسی لیتر شود.</a:t>
            </a:r>
            <a:endParaRPr kumimoji="0" lang="fa-IR" sz="2800" b="1" i="0" u="none" strike="noStrike" kern="1200" cap="none" spc="0" normalizeH="0" baseline="0" noProof="0" dirty="0">
              <a:ln>
                <a:noFill/>
              </a:ln>
              <a:solidFill>
                <a:schemeClr val="tx2">
                  <a:lumMod val="75000"/>
                </a:schemeClr>
              </a:solidFill>
              <a:effectLst/>
              <a:uLnTx/>
              <a:uFillTx/>
              <a:latin typeface="Trebuchet MS"/>
              <a:cs typeface="B Mitra" panose="00000400000000000000" pitchFamily="2" charset="-78"/>
            </a:endParaRPr>
          </a:p>
        </p:txBody>
      </p:sp>
    </p:spTree>
    <p:extLst>
      <p:ext uri="{BB962C8B-B14F-4D97-AF65-F5344CB8AC3E}">
        <p14:creationId xmlns:p14="http://schemas.microsoft.com/office/powerpoint/2010/main" val="3290047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751191247"/>
              </p:ext>
            </p:extLst>
          </p:nvPr>
        </p:nvGraphicFramePr>
        <p:xfrm>
          <a:off x="296261" y="587375"/>
          <a:ext cx="8704184" cy="4485640"/>
        </p:xfrm>
        <a:graphic>
          <a:graphicData uri="http://schemas.openxmlformats.org/drawingml/2006/table">
            <a:tbl>
              <a:tblPr firstRow="1" bandRow="1">
                <a:tableStyleId>{5C22544A-7EE6-4342-B048-85BDC9FD1C3A}</a:tableStyleId>
              </a:tblPr>
              <a:tblGrid>
                <a:gridCol w="4581149">
                  <a:extLst>
                    <a:ext uri="{9D8B030D-6E8A-4147-A177-3AD203B41FA5}">
                      <a16:colId xmlns:a16="http://schemas.microsoft.com/office/drawing/2014/main" val="2029358469"/>
                    </a:ext>
                  </a:extLst>
                </a:gridCol>
                <a:gridCol w="1527050">
                  <a:extLst>
                    <a:ext uri="{9D8B030D-6E8A-4147-A177-3AD203B41FA5}">
                      <a16:colId xmlns:a16="http://schemas.microsoft.com/office/drawing/2014/main" val="3756528892"/>
                    </a:ext>
                  </a:extLst>
                </a:gridCol>
                <a:gridCol w="2595985">
                  <a:extLst>
                    <a:ext uri="{9D8B030D-6E8A-4147-A177-3AD203B41FA5}">
                      <a16:colId xmlns:a16="http://schemas.microsoft.com/office/drawing/2014/main" val="1555346960"/>
                    </a:ext>
                  </a:extLst>
                </a:gridCol>
              </a:tblGrid>
              <a:tr h="370840">
                <a:tc>
                  <a:txBody>
                    <a:bodyPr/>
                    <a:lstStyle/>
                    <a:p>
                      <a:pPr algn="ctr"/>
                      <a:r>
                        <a:rPr lang="fa-IR" b="1" dirty="0" smtClean="0">
                          <a:cs typeface="B Mitra" panose="00000400000000000000" pitchFamily="2" charset="-78"/>
                        </a:rPr>
                        <a:t>مراقبت </a:t>
                      </a:r>
                      <a:endParaRPr lang="en-US" b="1" dirty="0">
                        <a:cs typeface="B Mitra" panose="00000400000000000000" pitchFamily="2" charset="-78"/>
                      </a:endParaRPr>
                    </a:p>
                  </a:txBody>
                  <a:tcPr/>
                </a:tc>
                <a:tc>
                  <a:txBody>
                    <a:bodyPr/>
                    <a:lstStyle/>
                    <a:p>
                      <a:pPr algn="ctr"/>
                      <a:r>
                        <a:rPr lang="fa-IR" b="1" dirty="0" smtClean="0">
                          <a:cs typeface="B Mitra" panose="00000400000000000000" pitchFamily="2" charset="-78"/>
                        </a:rPr>
                        <a:t>نوع بیماری</a:t>
                      </a:r>
                      <a:endParaRPr lang="en-US" b="1" dirty="0">
                        <a:cs typeface="B Mitra" panose="00000400000000000000" pitchFamily="2" charset="-78"/>
                      </a:endParaRPr>
                    </a:p>
                  </a:txBody>
                  <a:tcPr/>
                </a:tc>
                <a:tc>
                  <a:txBody>
                    <a:bodyPr/>
                    <a:lstStyle/>
                    <a:p>
                      <a:pPr algn="ctr"/>
                      <a:r>
                        <a:rPr lang="fa-IR" b="1" dirty="0" smtClean="0">
                          <a:cs typeface="B Mitra" panose="00000400000000000000" pitchFamily="2" charset="-78"/>
                        </a:rPr>
                        <a:t> سطح</a:t>
                      </a:r>
                      <a:r>
                        <a:rPr lang="fa-IR" b="1" baseline="0" dirty="0" smtClean="0">
                          <a:cs typeface="B Mitra" panose="00000400000000000000" pitchFamily="2" charset="-78"/>
                        </a:rPr>
                        <a:t> فنیل</a:t>
                      </a:r>
                      <a:endParaRPr lang="en-US" b="1" dirty="0">
                        <a:cs typeface="B Mitra" panose="00000400000000000000" pitchFamily="2" charset="-78"/>
                      </a:endParaRPr>
                    </a:p>
                  </a:txBody>
                  <a:tcPr/>
                </a:tc>
                <a:extLst>
                  <a:ext uri="{0D108BD9-81ED-4DB2-BD59-A6C34878D82A}">
                    <a16:rowId xmlns:a16="http://schemas.microsoft.com/office/drawing/2014/main" val="2702445512"/>
                  </a:ext>
                </a:extLst>
              </a:tr>
              <a:tr h="370840">
                <a:tc>
                  <a:txBody>
                    <a:bodyPr/>
                    <a:lstStyle/>
                    <a:p>
                      <a:pPr algn="ctr"/>
                      <a:r>
                        <a:rPr lang="fa-IR" b="1" dirty="0" smtClean="0">
                          <a:cs typeface="B Mitra" panose="00000400000000000000" pitchFamily="2" charset="-78"/>
                        </a:rPr>
                        <a:t>بیمارتا 3سالگی تحت نظر –آموزش</a:t>
                      </a:r>
                      <a:r>
                        <a:rPr lang="fa-IR" b="1" baseline="0" dirty="0" smtClean="0">
                          <a:cs typeface="B Mitra" panose="00000400000000000000" pitchFamily="2" charset="-78"/>
                        </a:rPr>
                        <a:t> –فراخوان هنگام بارداری-هرهفته تا یک ماه سطح فنیل چک شود وسپس هردو هفته تا سه ماه </a:t>
                      </a:r>
                      <a:endParaRPr lang="en-US" b="1" dirty="0">
                        <a:cs typeface="B Mitra" panose="00000400000000000000" pitchFamily="2" charset="-78"/>
                      </a:endParaRPr>
                    </a:p>
                  </a:txBody>
                  <a:tcPr/>
                </a:tc>
                <a:tc>
                  <a:txBody>
                    <a:bodyPr/>
                    <a:lstStyle/>
                    <a:p>
                      <a:pPr algn="ctr"/>
                      <a:r>
                        <a:rPr lang="fa-IR" b="1" dirty="0" smtClean="0">
                          <a:solidFill>
                            <a:schemeClr val="accent2">
                              <a:lumMod val="50000"/>
                            </a:schemeClr>
                          </a:solidFill>
                          <a:cs typeface="B Mitra" panose="00000400000000000000" pitchFamily="2" charset="-78"/>
                        </a:rPr>
                        <a:t>هایپرفنیل آلانیمیا</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chemeClr val="tx2">
                              <a:lumMod val="50000"/>
                            </a:schemeClr>
                          </a:solidFill>
                          <a:cs typeface="B Mitra" panose="00000400000000000000" pitchFamily="2" charset="-78"/>
                        </a:rPr>
                        <a:t>6-4میلی گرم در دسی لیتر</a:t>
                      </a:r>
                      <a:endParaRPr lang="en-US" b="1" dirty="0">
                        <a:solidFill>
                          <a:schemeClr val="tx2">
                            <a:lumMod val="50000"/>
                          </a:schemeClr>
                        </a:solidFill>
                        <a:cs typeface="B Mitra" panose="00000400000000000000" pitchFamily="2" charset="-78"/>
                      </a:endParaRPr>
                    </a:p>
                  </a:txBody>
                  <a:tcPr/>
                </a:tc>
                <a:extLst>
                  <a:ext uri="{0D108BD9-81ED-4DB2-BD59-A6C34878D82A}">
                    <a16:rowId xmlns:a16="http://schemas.microsoft.com/office/drawing/2014/main" val="1426236029"/>
                  </a:ext>
                </a:extLst>
              </a:tr>
              <a:tr h="370840">
                <a:tc>
                  <a:txBody>
                    <a:bodyPr/>
                    <a:lstStyle/>
                    <a:p>
                      <a:pPr algn="ctr"/>
                      <a:r>
                        <a:rPr lang="fa-IR" b="1" dirty="0" smtClean="0">
                          <a:cs typeface="B Mitra" panose="00000400000000000000" pitchFamily="2" charset="-78"/>
                        </a:rPr>
                        <a:t> مراقبت بیمارستانی-تکرار آزمایش یک هفته بعد بدون رژیم درمانی ودرصورت مثبت شدن مجدد آزمایش محدودیت دررژیم غذایی</a:t>
                      </a:r>
                      <a:endParaRPr lang="en-US" b="1" dirty="0">
                        <a:cs typeface="B Mitra" panose="00000400000000000000" pitchFamily="2" charset="-78"/>
                      </a:endParaRPr>
                    </a:p>
                  </a:txBody>
                  <a:tcPr/>
                </a:tc>
                <a:tc>
                  <a:txBody>
                    <a:bodyPr/>
                    <a:lstStyle/>
                    <a:p>
                      <a:pPr algn="ctr"/>
                      <a:r>
                        <a:rPr lang="fa-IR" b="1" dirty="0" smtClean="0">
                          <a:solidFill>
                            <a:schemeClr val="accent2">
                              <a:lumMod val="50000"/>
                            </a:schemeClr>
                          </a:solidFill>
                          <a:cs typeface="B Mitra" panose="00000400000000000000" pitchFamily="2" charset="-78"/>
                        </a:rPr>
                        <a:t>هایپرفنیل آلانیمیا</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chemeClr val="tx2">
                              <a:lumMod val="50000"/>
                            </a:schemeClr>
                          </a:solidFill>
                          <a:cs typeface="B Mitra" panose="00000400000000000000" pitchFamily="2" charset="-78"/>
                        </a:rPr>
                        <a:t>9/99-6میلی گرم در دسی لیتر</a:t>
                      </a:r>
                      <a:endParaRPr lang="en-US" b="1" dirty="0">
                        <a:solidFill>
                          <a:schemeClr val="tx2">
                            <a:lumMod val="50000"/>
                          </a:schemeClr>
                        </a:solidFill>
                        <a:cs typeface="B Mitra" panose="00000400000000000000" pitchFamily="2" charset="-78"/>
                      </a:endParaRPr>
                    </a:p>
                  </a:txBody>
                  <a:tcPr/>
                </a:tc>
                <a:extLst>
                  <a:ext uri="{0D108BD9-81ED-4DB2-BD59-A6C34878D82A}">
                    <a16:rowId xmlns:a16="http://schemas.microsoft.com/office/drawing/2014/main" val="1688217306"/>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smtClean="0">
                          <a:ln>
                            <a:noFill/>
                          </a:ln>
                          <a:solidFill>
                            <a:prstClr val="black"/>
                          </a:solidFill>
                          <a:effectLst/>
                          <a:uLnTx/>
                          <a:uFillTx/>
                          <a:latin typeface="+mn-lt"/>
                          <a:ea typeface="+mn-ea"/>
                          <a:cs typeface="B Mitra" panose="00000400000000000000" pitchFamily="2" charset="-78"/>
                        </a:rPr>
                        <a:t>مراقبت بیمارستانی و ژنتیک-قطع شیرمادربه مدت 48 ساعت  وشروع تغذیه باشیررژیمی وانجام آزمایش یک هفته بعداز قطع شیر </a:t>
                      </a:r>
                      <a:endParaRPr kumimoji="0" lang="en-US" sz="1800" b="1" i="0" u="none" strike="noStrike" kern="1200" cap="none" spc="0" normalizeH="0" baseline="0" noProof="0" dirty="0">
                        <a:ln>
                          <a:noFill/>
                        </a:ln>
                        <a:solidFill>
                          <a:prstClr val="black"/>
                        </a:solidFill>
                        <a:effectLst/>
                        <a:uLnTx/>
                        <a:uFillTx/>
                        <a:latin typeface="+mn-lt"/>
                        <a:ea typeface="+mn-ea"/>
                        <a:cs typeface="B Mitra" panose="00000400000000000000" pitchFamily="2" charset="-78"/>
                      </a:endParaRPr>
                    </a:p>
                  </a:txBody>
                  <a:tcPr/>
                </a:tc>
                <a:tc>
                  <a:txBody>
                    <a:bodyPr/>
                    <a:lstStyle/>
                    <a:p>
                      <a:pPr algn="ctr"/>
                      <a:r>
                        <a:rPr lang="x-none" b="1" dirty="0" smtClean="0">
                          <a:solidFill>
                            <a:schemeClr val="accent2">
                              <a:lumMod val="50000"/>
                            </a:schemeClr>
                          </a:solidFill>
                          <a:cs typeface="B Mitra" panose="00000400000000000000" pitchFamily="2" charset="-78"/>
                        </a:rPr>
                        <a:t>MILD</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chemeClr val="tx2">
                              <a:lumMod val="50000"/>
                            </a:schemeClr>
                          </a:solidFill>
                          <a:cs typeface="B Mitra" panose="00000400000000000000" pitchFamily="2" charset="-78"/>
                        </a:rPr>
                        <a:t>14/99-10 میلی گرم در دسی لیتر</a:t>
                      </a:r>
                      <a:endParaRPr lang="en-US" b="1" dirty="0">
                        <a:solidFill>
                          <a:schemeClr val="tx2">
                            <a:lumMod val="50000"/>
                          </a:schemeClr>
                        </a:solidFill>
                        <a:cs typeface="B Mitra" panose="00000400000000000000" pitchFamily="2" charset="-78"/>
                      </a:endParaRPr>
                    </a:p>
                  </a:txBody>
                  <a:tcPr/>
                </a:tc>
                <a:extLst>
                  <a:ext uri="{0D108BD9-81ED-4DB2-BD59-A6C34878D82A}">
                    <a16:rowId xmlns:a16="http://schemas.microsoft.com/office/drawing/2014/main" val="267021938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smtClean="0">
                          <a:ln>
                            <a:noFill/>
                          </a:ln>
                          <a:solidFill>
                            <a:prstClr val="black"/>
                          </a:solidFill>
                          <a:effectLst/>
                          <a:uLnTx/>
                          <a:uFillTx/>
                          <a:latin typeface="Calibri"/>
                          <a:ea typeface="+mn-ea"/>
                          <a:cs typeface="B Mitra" panose="00000400000000000000" pitchFamily="2" charset="-78"/>
                        </a:rPr>
                        <a:t>مراقبت بیمارستانی و ژنتیک-قطع شیرمادربه مدت 48 ساعت  وشروع تغذیه باشیررژیمی وانجام آزمایش یک هفته بعدازقطع شیر </a:t>
                      </a:r>
                      <a:endParaRPr kumimoji="0" lang="en-US" sz="1800" b="1" i="0" u="none" strike="noStrike" kern="1200" cap="none" spc="0" normalizeH="0" baseline="0" noProof="0" dirty="0">
                        <a:ln>
                          <a:noFill/>
                        </a:ln>
                        <a:solidFill>
                          <a:prstClr val="black"/>
                        </a:solidFill>
                        <a:effectLst/>
                        <a:uLnTx/>
                        <a:uFillTx/>
                        <a:latin typeface="Calibri"/>
                        <a:ea typeface="+mn-ea"/>
                        <a:cs typeface="B Mitra" panose="00000400000000000000" pitchFamily="2" charset="-78"/>
                      </a:endParaRPr>
                    </a:p>
                  </a:txBody>
                  <a:tcPr/>
                </a:tc>
                <a:tc>
                  <a:txBody>
                    <a:bodyPr/>
                    <a:lstStyle/>
                    <a:p>
                      <a:pPr algn="ctr"/>
                      <a:r>
                        <a:rPr lang="x-none" b="1" dirty="0" smtClean="0">
                          <a:solidFill>
                            <a:schemeClr val="accent2">
                              <a:lumMod val="50000"/>
                            </a:schemeClr>
                          </a:solidFill>
                          <a:cs typeface="B Mitra" panose="00000400000000000000" pitchFamily="2" charset="-78"/>
                        </a:rPr>
                        <a:t>Moderate</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chemeClr val="tx2">
                              <a:lumMod val="50000"/>
                            </a:schemeClr>
                          </a:solidFill>
                          <a:cs typeface="B Mitra" panose="00000400000000000000" pitchFamily="2" charset="-78"/>
                        </a:rPr>
                        <a:t>19/99-15 میلی گرم در دسی لیتر</a:t>
                      </a:r>
                      <a:endParaRPr lang="en-US" b="1" dirty="0">
                        <a:solidFill>
                          <a:schemeClr val="tx2">
                            <a:lumMod val="50000"/>
                          </a:schemeClr>
                        </a:solidFill>
                        <a:cs typeface="B Mitra" panose="00000400000000000000" pitchFamily="2" charset="-78"/>
                      </a:endParaRPr>
                    </a:p>
                  </a:txBody>
                  <a:tcPr/>
                </a:tc>
                <a:extLst>
                  <a:ext uri="{0D108BD9-81ED-4DB2-BD59-A6C34878D82A}">
                    <a16:rowId xmlns:a16="http://schemas.microsoft.com/office/drawing/2014/main" val="171040253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smtClean="0">
                          <a:ln>
                            <a:noFill/>
                          </a:ln>
                          <a:solidFill>
                            <a:prstClr val="black"/>
                          </a:solidFill>
                          <a:effectLst/>
                          <a:uLnTx/>
                          <a:uFillTx/>
                          <a:latin typeface="+mn-lt"/>
                          <a:ea typeface="+mn-ea"/>
                          <a:cs typeface="B Mitra" panose="00000400000000000000" pitchFamily="2" charset="-78"/>
                        </a:rPr>
                        <a:t>مراقبت بیمارستانی و ژنتیک-قطع شیرمادربه مدت 72 ساعت  وشروع تغذیه باشیررژیمی وانجام آزمایش یک هفته بعد از قطع شیر</a:t>
                      </a:r>
                      <a:endParaRPr kumimoji="0" lang="en-US" sz="1800" b="1" i="0" u="none" strike="noStrike" kern="1200" cap="none" spc="0" normalizeH="0" baseline="0" noProof="0" dirty="0">
                        <a:ln>
                          <a:noFill/>
                        </a:ln>
                        <a:solidFill>
                          <a:prstClr val="black"/>
                        </a:solidFill>
                        <a:effectLst/>
                        <a:uLnTx/>
                        <a:uFillTx/>
                        <a:latin typeface="+mn-lt"/>
                        <a:ea typeface="+mn-ea"/>
                        <a:cs typeface="B Mitra" panose="00000400000000000000" pitchFamily="2" charset="-78"/>
                      </a:endParaRPr>
                    </a:p>
                  </a:txBody>
                  <a:tcPr/>
                </a:tc>
                <a:tc>
                  <a:txBody>
                    <a:bodyPr/>
                    <a:lstStyle/>
                    <a:p>
                      <a:pPr algn="ctr"/>
                      <a:r>
                        <a:rPr lang="fa-IR" b="1" dirty="0" smtClean="0">
                          <a:solidFill>
                            <a:schemeClr val="accent2">
                              <a:lumMod val="50000"/>
                            </a:schemeClr>
                          </a:solidFill>
                          <a:cs typeface="B Mitra" panose="00000400000000000000" pitchFamily="2" charset="-78"/>
                        </a:rPr>
                        <a:t>کلاسیک</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chemeClr val="tx2">
                              <a:lumMod val="50000"/>
                            </a:schemeClr>
                          </a:solidFill>
                          <a:cs typeface="B Mitra" panose="00000400000000000000" pitchFamily="2" charset="-78"/>
                        </a:rPr>
                        <a:t>بیشتر از 20میلی گرم در دسی لیتر </a:t>
                      </a:r>
                      <a:endParaRPr lang="en-US" b="1" dirty="0">
                        <a:solidFill>
                          <a:schemeClr val="tx2">
                            <a:lumMod val="50000"/>
                          </a:schemeClr>
                        </a:solidFill>
                        <a:cs typeface="B Mitra" panose="00000400000000000000" pitchFamily="2" charset="-78"/>
                      </a:endParaRPr>
                    </a:p>
                  </a:txBody>
                  <a:tcPr/>
                </a:tc>
                <a:extLst>
                  <a:ext uri="{0D108BD9-81ED-4DB2-BD59-A6C34878D82A}">
                    <a16:rowId xmlns:a16="http://schemas.microsoft.com/office/drawing/2014/main" val="1961488354"/>
                  </a:ext>
                </a:extLst>
              </a:tr>
              <a:tr h="370840">
                <a:tc gridSpan="3">
                  <a:txBody>
                    <a:bodyPr/>
                    <a:lstStyle/>
                    <a:p>
                      <a:pPr algn="ctr"/>
                      <a:r>
                        <a:rPr lang="fa-IR" b="1" dirty="0" smtClean="0">
                          <a:cs typeface="B Mitra" panose="00000400000000000000" pitchFamily="2" charset="-78"/>
                        </a:rPr>
                        <a:t>در فنیل کتونوری غیرکلاسیک</a:t>
                      </a:r>
                      <a:r>
                        <a:rPr lang="fa-IR" b="1" baseline="0" dirty="0" smtClean="0">
                          <a:cs typeface="B Mitra" panose="00000400000000000000" pitchFamily="2" charset="-78"/>
                        </a:rPr>
                        <a:t> هم میزان فنیل آلانین اندکی بالاست وممکن است در محدوده 10-2 میلی گرم در دسی لیتر باشد ، در موارد نادر ممکن است بالای 10 باشد ،در تمام این بیماران باید نئوپترین،بیوپترین ادرار و..اندازه گیری شود و درصورت تایید فنیل کتونوری بدخیم یا غیرکلاسیک باید مراقبت بیمارستانی و مراقبت ژنتیک انجام شود.</a:t>
                      </a:r>
                      <a:endParaRPr lang="en-US" b="1" dirty="0">
                        <a:cs typeface="B Mitra" panose="00000400000000000000" pitchFamily="2" charset="-78"/>
                      </a:endParaRPr>
                    </a:p>
                  </a:txBody>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val="120316688"/>
                  </a:ext>
                </a:extLst>
              </a:tr>
            </a:tbl>
          </a:graphicData>
        </a:graphic>
      </p:graphicFrame>
    </p:spTree>
    <p:extLst>
      <p:ext uri="{BB962C8B-B14F-4D97-AF65-F5344CB8AC3E}">
        <p14:creationId xmlns:p14="http://schemas.microsoft.com/office/powerpoint/2010/main" val="2811050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علایم کلینیکی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482544" cy="3511060"/>
          </a:xfrm>
        </p:spPr>
        <p:txBody>
          <a:bodyPr>
            <a:normAutofit/>
          </a:bodyPr>
          <a:lstStyle/>
          <a:p>
            <a:pPr algn="just" rtl="1">
              <a:buNone/>
            </a:pPr>
            <a:r>
              <a:rPr lang="fa-IR" sz="2400" b="1" dirty="0" smtClean="0">
                <a:solidFill>
                  <a:srgbClr val="002060"/>
                </a:solidFill>
                <a:cs typeface="B Mitra" panose="00000400000000000000" pitchFamily="2" charset="-78"/>
              </a:rPr>
              <a:t>* این نوزادان تا چندماه اول زندگی علایمی ندارند .معمولا اولین علامت </a:t>
            </a:r>
            <a:r>
              <a:rPr lang="fa-IR" sz="2400" b="1" dirty="0" smtClean="0">
                <a:solidFill>
                  <a:schemeClr val="accent2">
                    <a:lumMod val="50000"/>
                  </a:schemeClr>
                </a:solidFill>
                <a:cs typeface="B Mitra" panose="00000400000000000000" pitchFamily="2" charset="-78"/>
              </a:rPr>
              <a:t>استفراغ</a:t>
            </a:r>
            <a:r>
              <a:rPr lang="fa-IR" sz="2400" b="1" dirty="0" smtClean="0">
                <a:solidFill>
                  <a:schemeClr val="accent3">
                    <a:lumMod val="50000"/>
                  </a:schemeClr>
                </a:solidFill>
                <a:cs typeface="B Mitra" panose="00000400000000000000" pitchFamily="2" charset="-78"/>
              </a:rPr>
              <a:t> </a:t>
            </a:r>
            <a:r>
              <a:rPr lang="fa-IR" sz="2400" b="1" dirty="0" smtClean="0">
                <a:solidFill>
                  <a:srgbClr val="002060"/>
                </a:solidFill>
                <a:cs typeface="B Mitra" panose="00000400000000000000" pitchFamily="2" charset="-78"/>
              </a:rPr>
              <a:t>است که وسپس بیقراری ،بثورات پوستی، بوی کپک ادرار که ناشی از فنیل استیک می باشد .اکثراین بیماران پوست وموی روشن دارند(</a:t>
            </a:r>
            <a:r>
              <a:rPr lang="fa-IR" sz="2400" b="1" dirty="0">
                <a:solidFill>
                  <a:srgbClr val="002060"/>
                </a:solidFill>
                <a:cs typeface="B Mitra" panose="00000400000000000000" pitchFamily="2" charset="-78"/>
              </a:rPr>
              <a:t>به علت مهار آنزیم تیروزیناز رنگ پوست روشن وموها بور می </a:t>
            </a:r>
            <a:r>
              <a:rPr lang="fa-IR" sz="2400" b="1" dirty="0" smtClean="0">
                <a:solidFill>
                  <a:srgbClr val="002060"/>
                </a:solidFill>
                <a:cs typeface="B Mitra" panose="00000400000000000000" pitchFamily="2" charset="-78"/>
              </a:rPr>
              <a:t>شود) .</a:t>
            </a:r>
          </a:p>
          <a:p>
            <a:pPr algn="just" rtl="1">
              <a:buNone/>
            </a:pPr>
            <a:r>
              <a:rPr lang="fa-IR" sz="2400" b="1" dirty="0" smtClean="0">
                <a:solidFill>
                  <a:srgbClr val="002060"/>
                </a:solidFill>
                <a:cs typeface="B Mitra" panose="00000400000000000000" pitchFamily="2" charset="-78"/>
              </a:rPr>
              <a:t>* در80 درصد موارد اختلال درنوار مغزی مشاهده می شود.</a:t>
            </a:r>
          </a:p>
          <a:p>
            <a:pPr algn="just" rtl="1">
              <a:buNone/>
            </a:pPr>
            <a:r>
              <a:rPr lang="fa-IR" sz="2400" b="1" dirty="0" smtClean="0">
                <a:solidFill>
                  <a:srgbClr val="002060"/>
                </a:solidFill>
                <a:cs typeface="B Mitra" panose="00000400000000000000" pitchFamily="2" charset="-78"/>
              </a:rPr>
              <a:t>* مهمترین علامت </a:t>
            </a:r>
            <a:r>
              <a:rPr lang="fa-IR" sz="2400" b="1" dirty="0" smtClean="0">
                <a:solidFill>
                  <a:schemeClr val="accent2">
                    <a:lumMod val="50000"/>
                  </a:schemeClr>
                </a:solidFill>
                <a:cs typeface="B Mitra" panose="00000400000000000000" pitchFamily="2" charset="-78"/>
              </a:rPr>
              <a:t>مشکلات عصبی </a:t>
            </a:r>
            <a:r>
              <a:rPr lang="fa-IR" sz="2400" b="1" dirty="0" smtClean="0">
                <a:solidFill>
                  <a:srgbClr val="002060"/>
                </a:solidFill>
                <a:cs typeface="B Mitra" panose="00000400000000000000" pitchFamily="2" charset="-78"/>
              </a:rPr>
              <a:t>می باشد .</a:t>
            </a:r>
          </a:p>
          <a:p>
            <a:pPr algn="just" rtl="1">
              <a:buNone/>
            </a:pPr>
            <a:r>
              <a:rPr lang="fa-IR" sz="2400" b="1" dirty="0">
                <a:solidFill>
                  <a:srgbClr val="002060"/>
                </a:solidFill>
                <a:cs typeface="B Mitra" panose="00000400000000000000" pitchFamily="2" charset="-78"/>
              </a:rPr>
              <a:t>*</a:t>
            </a:r>
            <a:r>
              <a:rPr lang="fa-IR" sz="2400" b="1" dirty="0" smtClean="0">
                <a:solidFill>
                  <a:srgbClr val="002060"/>
                </a:solidFill>
                <a:cs typeface="B Mitra" panose="00000400000000000000" pitchFamily="2" charset="-78"/>
              </a:rPr>
              <a:t>  پیش فعالی –حرکات بدون هدف –عقب ماندگی ذهنی و تشنج ازجمله مشکلات عصبی می باشد.</a:t>
            </a:r>
            <a:endParaRPr lang="en-US" sz="2400" b="1" dirty="0" smtClean="0">
              <a:solidFill>
                <a:srgbClr val="002060"/>
              </a:solidFill>
              <a:cs typeface="B Mitra" panose="00000400000000000000" pitchFamily="2" charset="-78"/>
            </a:endParaRPr>
          </a:p>
          <a:p>
            <a:pPr algn="just" rtl="1">
              <a:buNone/>
            </a:pPr>
            <a:endParaRPr lang="fa-IR" sz="2400" b="1" dirty="0" smtClean="0">
              <a:solidFill>
                <a:srgbClr val="002060"/>
              </a:solidFill>
              <a:cs typeface="B Mitra" panose="00000400000000000000" pitchFamily="2" charset="-78"/>
            </a:endParaRPr>
          </a:p>
        </p:txBody>
      </p:sp>
    </p:spTree>
    <p:extLst>
      <p:ext uri="{BB962C8B-B14F-4D97-AF65-F5344CB8AC3E}">
        <p14:creationId xmlns:p14="http://schemas.microsoft.com/office/powerpoint/2010/main" val="35568966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bwMode="auto">
          <a:xfrm>
            <a:off x="-161855" y="281175"/>
            <a:ext cx="8242300" cy="8207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rtl="1">
              <a:defRPr/>
            </a:pPr>
            <a:r>
              <a:rPr lang="fa-IR" sz="3200" i="1" kern="0" smtClean="0">
                <a:solidFill>
                  <a:srgbClr val="FF0000"/>
                </a:solidFill>
                <a:cs typeface="B Titr" pitchFamily="2" charset="-78"/>
              </a:rPr>
              <a:t>آیا بیماری پی کی یو درمان می شود؟</a:t>
            </a:r>
            <a:r>
              <a:rPr lang="fa-IR" sz="3200" kern="0" smtClean="0">
                <a:cs typeface="B Titr" pitchFamily="2" charset="-78"/>
              </a:rPr>
              <a:t/>
            </a:r>
            <a:br>
              <a:rPr lang="fa-IR" sz="3200" kern="0" smtClean="0">
                <a:cs typeface="B Titr" pitchFamily="2" charset="-78"/>
              </a:rPr>
            </a:br>
            <a:endParaRPr lang="fa-IR" sz="3200" kern="0" dirty="0">
              <a:cs typeface="B Titr" pitchFamily="2" charset="-78"/>
            </a:endParaRPr>
          </a:p>
        </p:txBody>
      </p:sp>
      <p:sp>
        <p:nvSpPr>
          <p:cNvPr id="4" name="Content Placeholder 1"/>
          <p:cNvSpPr>
            <a:spLocks noGrp="1"/>
          </p:cNvSpPr>
          <p:nvPr>
            <p:ph idx="1"/>
          </p:nvPr>
        </p:nvSpPr>
        <p:spPr>
          <a:xfrm>
            <a:off x="448965" y="1197404"/>
            <a:ext cx="7329840" cy="3512215"/>
          </a:xfrm>
        </p:spPr>
        <p:txBody>
          <a:bodyPr>
            <a:normAutofit fontScale="92500" lnSpcReduction="20000"/>
          </a:bodyPr>
          <a:lstStyle/>
          <a:p>
            <a:pPr algn="just" rtl="1">
              <a:defRPr/>
            </a:pPr>
            <a:r>
              <a:rPr lang="fa-IR" sz="2400" b="1" dirty="0" smtClean="0">
                <a:solidFill>
                  <a:srgbClr val="002060"/>
                </a:solidFill>
                <a:cs typeface="B Mitra" panose="00000400000000000000" pitchFamily="2" charset="-78"/>
              </a:rPr>
              <a:t>در صورتی که با گرفتن آزمایش خون از نوزاد بیماری به موقع تشخیص داده شود،می توان با برنامه غذایی مخصوص و مراقبت های لازم او را درمان کرد. </a:t>
            </a:r>
          </a:p>
          <a:p>
            <a:pPr algn="just" rtl="1">
              <a:defRPr/>
            </a:pPr>
            <a:endParaRPr lang="fa-IR" sz="2400" b="1" dirty="0" smtClean="0">
              <a:solidFill>
                <a:srgbClr val="002060"/>
              </a:solidFill>
              <a:cs typeface="B Mitra" panose="00000400000000000000" pitchFamily="2" charset="-78"/>
            </a:endParaRPr>
          </a:p>
          <a:p>
            <a:pPr algn="just" rtl="1">
              <a:defRPr/>
            </a:pPr>
            <a:r>
              <a:rPr lang="fa-IR" sz="2400" b="1" dirty="0" smtClean="0">
                <a:solidFill>
                  <a:srgbClr val="002060"/>
                </a:solidFill>
                <a:cs typeface="B Mitra" panose="00000400000000000000" pitchFamily="2" charset="-78"/>
              </a:rPr>
              <a:t>میزان موفقیت درمان به زمان شروع و مراقبت های بعد از آن بستگی دارد. هرچه تشخیص و درمان بیماری زودتر آغاز شود،موفقیت بیشتر است.</a:t>
            </a:r>
            <a:endParaRPr lang="en-US" sz="2400" b="1" dirty="0" smtClean="0">
              <a:solidFill>
                <a:srgbClr val="002060"/>
              </a:solidFill>
              <a:cs typeface="B Mitra" panose="00000400000000000000" pitchFamily="2" charset="-78"/>
            </a:endParaRPr>
          </a:p>
          <a:p>
            <a:pPr algn="just" rtl="1">
              <a:defRPr/>
            </a:pPr>
            <a:endParaRPr lang="en-US" sz="2400" b="1" dirty="0" smtClean="0">
              <a:solidFill>
                <a:srgbClr val="002060"/>
              </a:solidFill>
              <a:cs typeface="B Mitra" panose="00000400000000000000" pitchFamily="2" charset="-78"/>
            </a:endParaRPr>
          </a:p>
          <a:p>
            <a:pPr algn="just" rtl="1">
              <a:defRPr/>
            </a:pPr>
            <a:r>
              <a:rPr lang="fa-IR" sz="2400" b="1" dirty="0" smtClean="0">
                <a:solidFill>
                  <a:srgbClr val="002060"/>
                </a:solidFill>
                <a:cs typeface="B Mitra" panose="00000400000000000000" pitchFamily="2" charset="-78"/>
              </a:rPr>
              <a:t>مصرف شیرمخصوص و موادغذایی با فنیل آلانین کم همراه باویتامین ها وموادمعدنی زیر نظر متخصص بالینی و کارشناس تغذیه تنها راه درمان است.</a:t>
            </a:r>
          </a:p>
          <a:p>
            <a:pPr algn="just" rtl="1">
              <a:defRPr/>
            </a:pPr>
            <a:r>
              <a:rPr lang="fa-IR" sz="2400" b="1" dirty="0" smtClean="0">
                <a:solidFill>
                  <a:srgbClr val="002060"/>
                </a:solidFill>
                <a:cs typeface="B Mitra" panose="00000400000000000000" pitchFamily="2" charset="-78"/>
              </a:rPr>
              <a:t>به ازای هر ماه تاخیردرشروع درمان  4 نمره از </a:t>
            </a:r>
            <a:r>
              <a:rPr lang="en-US" sz="2400" b="1" dirty="0" smtClean="0">
                <a:solidFill>
                  <a:srgbClr val="002060"/>
                </a:solidFill>
                <a:cs typeface="B Mitra" panose="00000400000000000000" pitchFamily="2" charset="-78"/>
              </a:rPr>
              <a:t>IQ</a:t>
            </a:r>
            <a:r>
              <a:rPr lang="fa-IR" sz="2800" b="1" dirty="0" smtClean="0">
                <a:solidFill>
                  <a:srgbClr val="002060"/>
                </a:solidFill>
                <a:cs typeface="B Mitra" panose="00000400000000000000" pitchFamily="2" charset="-78"/>
              </a:rPr>
              <a:t>  شیرخوارکاسته  می شود.( 50 نمره درپایان سال اول زندگی)</a:t>
            </a:r>
          </a:p>
          <a:p>
            <a:pPr algn="just" rtl="1">
              <a:defRPr/>
            </a:pPr>
            <a:endParaRPr lang="fa-IR" sz="2800" b="1" dirty="0" smtClean="0">
              <a:cs typeface="B Mitra" panose="00000400000000000000" pitchFamily="2" charset="-78"/>
            </a:endParaRPr>
          </a:p>
          <a:p>
            <a:pPr algn="just" rtl="1">
              <a:defRPr/>
            </a:pPr>
            <a:endParaRPr lang="en-US" sz="2400" dirty="0" smtClean="0">
              <a:cs typeface="B Nazanin" pitchFamily="2" charset="-78"/>
            </a:endParaRPr>
          </a:p>
        </p:txBody>
      </p:sp>
    </p:spTree>
    <p:extLst>
      <p:ext uri="{BB962C8B-B14F-4D97-AF65-F5344CB8AC3E}">
        <p14:creationId xmlns:p14="http://schemas.microsoft.com/office/powerpoint/2010/main" val="23889006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wipe(down)">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wipe(down)">
                                      <p:cBhvr>
                                        <p:cTn id="2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059785" y="277813"/>
            <a:ext cx="7635250" cy="766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a:solidFill>
                  <a:srgbClr val="C00000"/>
                </a:solidFill>
                <a:effectLst>
                  <a:outerShdw blurRad="31750" dist="25400" dir="5400000" algn="tl" rotWithShape="0">
                    <a:srgbClr val="000000">
                      <a:alpha val="25000"/>
                    </a:srgbClr>
                  </a:outerShdw>
                </a:effectLst>
                <a:latin typeface="Lucida Sans Unicode"/>
                <a:cs typeface="B Nazanin" panose="00000400000000000000" pitchFamily="2" charset="-78"/>
              </a:rPr>
              <a:t>سطح سرمي قابل قبول براي درمان</a:t>
            </a:r>
            <a:endParaRPr lang="en-US" sz="2400" kern="0" dirty="0">
              <a:solidFill>
                <a:srgbClr val="C00000"/>
              </a:solidFill>
              <a:cs typeface="B Nazanin" panose="00000400000000000000" pitchFamily="2" charset="-78"/>
            </a:endParaRPr>
          </a:p>
        </p:txBody>
      </p:sp>
      <p:sp>
        <p:nvSpPr>
          <p:cNvPr id="7" name="Content Placeholder 2"/>
          <p:cNvSpPr>
            <a:spLocks noGrp="1"/>
          </p:cNvSpPr>
          <p:nvPr>
            <p:ph idx="1"/>
          </p:nvPr>
        </p:nvSpPr>
        <p:spPr>
          <a:xfrm>
            <a:off x="457201" y="1197405"/>
            <a:ext cx="7332584" cy="3512215"/>
          </a:xfrm>
        </p:spPr>
        <p:txBody>
          <a:bodyPr>
            <a:noAutofit/>
          </a:bodyPr>
          <a:lstStyle/>
          <a:p>
            <a:pPr algn="r" rtl="1"/>
            <a:r>
              <a:rPr lang="fa-IR" sz="3200" b="1" dirty="0" smtClean="0">
                <a:solidFill>
                  <a:srgbClr val="002060"/>
                </a:solidFill>
                <a:cs typeface="B Nazanin" panose="00000400000000000000" pitchFamily="2" charset="-78"/>
              </a:rPr>
              <a:t>بيماران زير   12 سال   6-2 </a:t>
            </a:r>
            <a:r>
              <a:rPr lang="en-US" sz="3200" b="1" dirty="0" smtClean="0">
                <a:solidFill>
                  <a:srgbClr val="002060"/>
                </a:solidFill>
                <a:cs typeface="B Nazanin" panose="00000400000000000000" pitchFamily="2" charset="-78"/>
              </a:rPr>
              <a:t>mg/dl</a:t>
            </a:r>
            <a:r>
              <a:rPr lang="fa-IR" sz="3200" b="1" dirty="0" smtClean="0">
                <a:solidFill>
                  <a:srgbClr val="002060"/>
                </a:solidFill>
                <a:cs typeface="B Nazanin" panose="00000400000000000000" pitchFamily="2" charset="-78"/>
              </a:rPr>
              <a:t> </a:t>
            </a:r>
          </a:p>
          <a:p>
            <a:pPr algn="r" rtl="1">
              <a:buNone/>
            </a:pPr>
            <a:endParaRPr lang="fa-IR" sz="3200" b="1" dirty="0" smtClean="0">
              <a:solidFill>
                <a:srgbClr val="002060"/>
              </a:solidFill>
              <a:cs typeface="B Nazanin" panose="00000400000000000000" pitchFamily="2" charset="-78"/>
            </a:endParaRPr>
          </a:p>
          <a:p>
            <a:pPr algn="r" rtl="1"/>
            <a:r>
              <a:rPr lang="fa-IR" sz="3200" b="1" dirty="0" smtClean="0">
                <a:solidFill>
                  <a:srgbClr val="002060"/>
                </a:solidFill>
                <a:cs typeface="B Nazanin" panose="00000400000000000000" pitchFamily="2" charset="-78"/>
              </a:rPr>
              <a:t>بيماران بالاي 12 سال  10-2 </a:t>
            </a:r>
            <a:r>
              <a:rPr lang="en-US" sz="3200" b="1" dirty="0" smtClean="0">
                <a:solidFill>
                  <a:srgbClr val="002060"/>
                </a:solidFill>
                <a:cs typeface="B Nazanin" panose="00000400000000000000" pitchFamily="2" charset="-78"/>
              </a:rPr>
              <a:t>mg/dl</a:t>
            </a:r>
            <a:r>
              <a:rPr lang="fa-IR" sz="3200" b="1" dirty="0" smtClean="0">
                <a:solidFill>
                  <a:srgbClr val="002060"/>
                </a:solidFill>
                <a:cs typeface="B Nazanin" panose="00000400000000000000" pitchFamily="2" charset="-78"/>
              </a:rPr>
              <a:t> </a:t>
            </a:r>
          </a:p>
          <a:p>
            <a:pPr algn="r" rtl="1"/>
            <a:endParaRPr lang="fa-IR" sz="3200" b="1" dirty="0">
              <a:solidFill>
                <a:srgbClr val="002060"/>
              </a:solidFill>
              <a:cs typeface="B Nazanin" panose="00000400000000000000" pitchFamily="2" charset="-78"/>
            </a:endParaRPr>
          </a:p>
          <a:p>
            <a:pPr algn="r" rtl="1"/>
            <a:r>
              <a:rPr lang="fa-IR" sz="3200" b="1" dirty="0" smtClean="0">
                <a:solidFill>
                  <a:srgbClr val="002060"/>
                </a:solidFill>
                <a:cs typeface="B Nazanin" panose="00000400000000000000" pitchFamily="2" charset="-78"/>
              </a:rPr>
              <a:t>زنان </a:t>
            </a:r>
            <a:r>
              <a:rPr lang="en-US" sz="3200" b="1" dirty="0" smtClean="0">
                <a:solidFill>
                  <a:srgbClr val="002060"/>
                </a:solidFill>
                <a:cs typeface="B Nazanin" panose="00000400000000000000" pitchFamily="2" charset="-78"/>
              </a:rPr>
              <a:t>PKU</a:t>
            </a:r>
            <a:r>
              <a:rPr lang="fa-IR" sz="3200" b="1" dirty="0" smtClean="0">
                <a:solidFill>
                  <a:srgbClr val="002060"/>
                </a:solidFill>
                <a:cs typeface="B Nazanin" panose="00000400000000000000" pitchFamily="2" charset="-78"/>
              </a:rPr>
              <a:t>‌ باردار       6-2 </a:t>
            </a:r>
            <a:r>
              <a:rPr lang="en-US" sz="3200" b="1" dirty="0" smtClean="0">
                <a:solidFill>
                  <a:srgbClr val="002060"/>
                </a:solidFill>
                <a:cs typeface="B Nazanin" panose="00000400000000000000" pitchFamily="2" charset="-78"/>
              </a:rPr>
              <a:t>mg/dl</a:t>
            </a:r>
            <a:r>
              <a:rPr lang="fa-IR" sz="3200" b="1" dirty="0" smtClean="0">
                <a:solidFill>
                  <a:srgbClr val="002060"/>
                </a:solidFill>
                <a:cs typeface="B Nazanin" panose="00000400000000000000" pitchFamily="2" charset="-78"/>
              </a:rPr>
              <a:t> </a:t>
            </a:r>
          </a:p>
          <a:p>
            <a:pPr algn="r" rtl="1">
              <a:buNone/>
            </a:pPr>
            <a:r>
              <a:rPr lang="fa-IR" sz="3200" b="1" dirty="0" smtClean="0">
                <a:solidFill>
                  <a:srgbClr val="002060"/>
                </a:solidFill>
                <a:cs typeface="B Nazanin" panose="00000400000000000000" pitchFamily="2" charset="-78"/>
              </a:rPr>
              <a:t>3 ماه قبل از بارداري تا پايان بارداري </a:t>
            </a:r>
            <a:endParaRPr lang="fa-IR" sz="32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10354155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329840" cy="3663765"/>
          </a:xfrm>
        </p:spPr>
        <p:txBody>
          <a:bodyPr>
            <a:normAutofit/>
          </a:bodyPr>
          <a:lstStyle/>
          <a:p>
            <a:pPr algn="just" rtl="1">
              <a:buNone/>
            </a:pPr>
            <a:r>
              <a:rPr lang="fa-IR" sz="2400" b="1" dirty="0" smtClean="0">
                <a:solidFill>
                  <a:srgbClr val="002060"/>
                </a:solidFill>
                <a:cs typeface="B Nazanin" panose="00000400000000000000" pitchFamily="2" charset="-78"/>
              </a:rPr>
              <a:t>*</a:t>
            </a:r>
            <a:r>
              <a:rPr lang="fa-IR" sz="2400" b="1" dirty="0" smtClean="0">
                <a:solidFill>
                  <a:srgbClr val="002060"/>
                </a:solidFill>
                <a:cs typeface="B Mitra" panose="00000400000000000000" pitchFamily="2" charset="-78"/>
              </a:rPr>
              <a:t>مهمترین هدف درمان  </a:t>
            </a:r>
            <a:r>
              <a:rPr lang="fa-IR" sz="2400" b="1" dirty="0" smtClean="0">
                <a:solidFill>
                  <a:schemeClr val="accent2">
                    <a:lumMod val="50000"/>
                  </a:schemeClr>
                </a:solidFill>
                <a:cs typeface="B Mitra" panose="00000400000000000000" pitchFamily="2" charset="-78"/>
              </a:rPr>
              <a:t>کاهش صدمات مغزی </a:t>
            </a:r>
            <a:r>
              <a:rPr lang="fa-IR" sz="2400" b="1" dirty="0" smtClean="0">
                <a:solidFill>
                  <a:srgbClr val="002060"/>
                </a:solidFill>
                <a:cs typeface="B Mitra" panose="00000400000000000000" pitchFamily="2" charset="-78"/>
              </a:rPr>
              <a:t>بیماران ازطریق کم کردن میزان فنیل آلانین خون می باشد.</a:t>
            </a:r>
          </a:p>
          <a:p>
            <a:pPr algn="just" rtl="1">
              <a:buNone/>
            </a:pPr>
            <a:r>
              <a:rPr lang="fa-IR" sz="2400" b="1" dirty="0" smtClean="0">
                <a:solidFill>
                  <a:srgbClr val="002060"/>
                </a:solidFill>
                <a:cs typeface="B Mitra" panose="00000400000000000000" pitchFamily="2" charset="-78"/>
              </a:rPr>
              <a:t>به ازای هرماه تاخیر درشروع درمان ،</a:t>
            </a:r>
            <a:r>
              <a:rPr lang="fa-IR" sz="2400" b="1" dirty="0" smtClean="0">
                <a:solidFill>
                  <a:schemeClr val="accent2">
                    <a:lumMod val="50000"/>
                  </a:schemeClr>
                </a:solidFill>
                <a:cs typeface="B Mitra" panose="00000400000000000000" pitchFamily="2" charset="-78"/>
              </a:rPr>
              <a:t> 4 نمره </a:t>
            </a:r>
            <a:r>
              <a:rPr lang="fa-IR" sz="2400" b="1" dirty="0" smtClean="0">
                <a:solidFill>
                  <a:srgbClr val="002060"/>
                </a:solidFill>
                <a:cs typeface="B Mitra" panose="00000400000000000000" pitchFamily="2" charset="-78"/>
              </a:rPr>
              <a:t>از ضریب هوشی شیرخوار کاسته می شود .یعنی درپایان سال اول 50نمره کم می گردد.</a:t>
            </a:r>
          </a:p>
          <a:p>
            <a:pPr algn="just" rtl="1">
              <a:buNone/>
            </a:pPr>
            <a:r>
              <a:rPr lang="fa-IR" sz="2400" b="1" dirty="0" smtClean="0">
                <a:solidFill>
                  <a:srgbClr val="002060"/>
                </a:solidFill>
                <a:cs typeface="B Mitra" panose="00000400000000000000" pitchFamily="2" charset="-78"/>
              </a:rPr>
              <a:t>به همین دلیل باید درمان بیماری هرچه سریعتر با شیرهای مخصوص رژیمی و رژیم غذایی با محدودیت فنیل شروع شود ونوزاد تحت نظر متخصص بالینی و تغذیه به طور مشترک باشد.</a:t>
            </a:r>
          </a:p>
          <a:p>
            <a:pPr algn="just" rtl="1">
              <a:buNone/>
            </a:pPr>
            <a:r>
              <a:rPr lang="fa-IR" sz="2400" b="1" dirty="0" smtClean="0">
                <a:solidFill>
                  <a:srgbClr val="002060"/>
                </a:solidFill>
                <a:cs typeface="B Mitra" panose="00000400000000000000" pitchFamily="2" charset="-78"/>
              </a:rPr>
              <a:t>اضافه کردن ویتامین ها ومواد معدنی –اسید آمینه تیروزین در این بیماران باید دررژیم غذایی گنجانده شود.</a:t>
            </a:r>
          </a:p>
        </p:txBody>
      </p:sp>
    </p:spTree>
    <p:extLst>
      <p:ext uri="{BB962C8B-B14F-4D97-AF65-F5344CB8AC3E}">
        <p14:creationId xmlns:p14="http://schemas.microsoft.com/office/powerpoint/2010/main" val="342177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6260" y="1350110"/>
            <a:ext cx="5650085" cy="1383823"/>
          </a:xfrm>
        </p:spPr>
        <p:txBody>
          <a:bodyPr>
            <a:noAutofit/>
          </a:bodyPr>
          <a:lstStyle/>
          <a:p>
            <a:pPr algn="ctr" rtl="1"/>
            <a:r>
              <a:rPr lang="en-US" sz="11500" dirty="0" smtClean="0">
                <a:solidFill>
                  <a:srgbClr val="C00000"/>
                </a:solidFill>
                <a:cs typeface="B Titr" panose="00000700000000000000" pitchFamily="2" charset="-78"/>
              </a:rPr>
              <a:t>PKU</a:t>
            </a:r>
            <a:endParaRPr lang="en-US" sz="6600" dirty="0">
              <a:solidFill>
                <a:srgbClr val="C00000"/>
              </a:solidFill>
              <a:cs typeface="B Titr" panose="00000700000000000000" pitchFamily="2" charset="-78"/>
            </a:endParaRPr>
          </a:p>
        </p:txBody>
      </p:sp>
    </p:spTree>
    <p:extLst>
      <p:ext uri="{BB962C8B-B14F-4D97-AF65-F5344CB8AC3E}">
        <p14:creationId xmlns:p14="http://schemas.microsoft.com/office/powerpoint/2010/main" val="363920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329840" cy="3816470"/>
          </a:xfrm>
        </p:spPr>
        <p:txBody>
          <a:bodyPr>
            <a:normAutofit fontScale="92500"/>
          </a:bodyPr>
          <a:lstStyle/>
          <a:p>
            <a:pPr algn="just" rtl="1">
              <a:buNone/>
            </a:pPr>
            <a:r>
              <a:rPr lang="fa-IR" sz="2400" b="1" dirty="0" smtClean="0">
                <a:solidFill>
                  <a:srgbClr val="002060"/>
                </a:solidFill>
                <a:cs typeface="B Mitra" panose="00000400000000000000" pitchFamily="2" charset="-78"/>
              </a:rPr>
              <a:t>در سالهای گذشته پس از 12سالگی از محدودیت رژیم غذایی کاسته می شد ولی اکنون این باور وجود دارد که باید رژیم غذایی در تمام عمر ادامه یابد.چون پس از قطع درمان اختلال در </a:t>
            </a:r>
            <a:r>
              <a:rPr lang="fa-IR" sz="2400" b="1" dirty="0" smtClean="0">
                <a:solidFill>
                  <a:schemeClr val="accent2">
                    <a:lumMod val="50000"/>
                  </a:schemeClr>
                </a:solidFill>
                <a:cs typeface="B Mitra" panose="00000400000000000000" pitchFamily="2" charset="-78"/>
              </a:rPr>
              <a:t>ماده سفید مغز </a:t>
            </a:r>
            <a:r>
              <a:rPr lang="fa-IR" sz="2400" b="1" dirty="0" smtClean="0">
                <a:solidFill>
                  <a:srgbClr val="002060"/>
                </a:solidFill>
                <a:cs typeface="B Mitra" panose="00000400000000000000" pitchFamily="2" charset="-78"/>
              </a:rPr>
              <a:t>ایجاد می شود .</a:t>
            </a:r>
          </a:p>
          <a:p>
            <a:pPr algn="just" rtl="1">
              <a:buNone/>
            </a:pPr>
            <a:endParaRPr lang="fa-IR" sz="2400" b="1" dirty="0">
              <a:solidFill>
                <a:srgbClr val="002060"/>
              </a:solidFill>
              <a:cs typeface="B Mitra" panose="00000400000000000000" pitchFamily="2" charset="-78"/>
            </a:endParaRPr>
          </a:p>
          <a:p>
            <a:pPr algn="just" rtl="1">
              <a:buNone/>
            </a:pPr>
            <a:r>
              <a:rPr lang="fa-IR" sz="2400" b="1" dirty="0" smtClean="0">
                <a:solidFill>
                  <a:srgbClr val="002060"/>
                </a:solidFill>
                <a:cs typeface="B Mitra" panose="00000400000000000000" pitchFamily="2" charset="-78"/>
              </a:rPr>
              <a:t>داروی </a:t>
            </a:r>
            <a:r>
              <a:rPr lang="fa-IR" sz="2400" b="1" dirty="0" smtClean="0">
                <a:solidFill>
                  <a:schemeClr val="accent2">
                    <a:lumMod val="50000"/>
                  </a:schemeClr>
                </a:solidFill>
                <a:cs typeface="B Mitra" panose="00000400000000000000" pitchFamily="2" charset="-78"/>
              </a:rPr>
              <a:t>کووان </a:t>
            </a:r>
            <a:r>
              <a:rPr lang="fa-IR" sz="2400" b="1" dirty="0" smtClean="0">
                <a:solidFill>
                  <a:srgbClr val="002060"/>
                </a:solidFill>
                <a:cs typeface="B Mitra" panose="00000400000000000000" pitchFamily="2" charset="-78"/>
              </a:rPr>
              <a:t>جهت درمان استفاده می شود.</a:t>
            </a:r>
          </a:p>
          <a:p>
            <a:pPr algn="just" rtl="1">
              <a:buNone/>
            </a:pPr>
            <a:r>
              <a:rPr lang="fa-IR" sz="2400" b="1" dirty="0" smtClean="0">
                <a:solidFill>
                  <a:srgbClr val="002060"/>
                </a:solidFill>
                <a:cs typeface="B Mitra" panose="00000400000000000000" pitchFamily="2" charset="-78"/>
              </a:rPr>
              <a:t>تست کووان با دوز 20 میلی گرم به ازای هرکیلوگرم وزن انجام می شود که درصورت کاهش 30 درصد سطح فنیل آلانین یعنی تست مثبت می باشد وازاین دارو بدون رژیم غذایی برای بیمار استفاده می شود، درموارد خفیف ومتوسط این درمان پاسخ می دهد.</a:t>
            </a:r>
          </a:p>
          <a:p>
            <a:pPr algn="just" rtl="1">
              <a:buNone/>
            </a:pPr>
            <a:r>
              <a:rPr lang="fa-IR" sz="2400" b="1" dirty="0" smtClean="0">
                <a:solidFill>
                  <a:srgbClr val="002060"/>
                </a:solidFill>
                <a:cs typeface="B Mitra" panose="00000400000000000000" pitchFamily="2" charset="-78"/>
              </a:rPr>
              <a:t>این دارو باید در آب یا آب سیب حل شود وهمراه غذا مصرف گردد.</a:t>
            </a:r>
          </a:p>
          <a:p>
            <a:pPr algn="just" rtl="1">
              <a:buNone/>
            </a:pPr>
            <a:r>
              <a:rPr lang="fa-IR" sz="2400" b="1" dirty="0" smtClean="0">
                <a:solidFill>
                  <a:srgbClr val="002060"/>
                </a:solidFill>
                <a:cs typeface="B Mitra" panose="00000400000000000000" pitchFamily="2" charset="-78"/>
              </a:rPr>
              <a:t>سردرد –آبریزش بینی –اسهال و.. از عوارض این دارو می باشد.</a:t>
            </a:r>
          </a:p>
          <a:p>
            <a:pPr algn="just" rtl="1">
              <a:buNone/>
            </a:pPr>
            <a:endParaRPr lang="fa-IR" sz="2400" b="1" dirty="0" smtClean="0">
              <a:solidFill>
                <a:srgbClr val="002060"/>
              </a:solidFill>
              <a:cs typeface="B Nazanin" panose="00000400000000000000" pitchFamily="2" charset="-78"/>
            </a:endParaRPr>
          </a:p>
        </p:txBody>
      </p:sp>
    </p:spTree>
    <p:extLst>
      <p:ext uri="{BB962C8B-B14F-4D97-AF65-F5344CB8AC3E}">
        <p14:creationId xmlns:p14="http://schemas.microsoft.com/office/powerpoint/2010/main" val="2674709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1"/>
            <a:ext cx="7329840" cy="3205650"/>
          </a:xfrm>
        </p:spPr>
        <p:txBody>
          <a:bodyPr>
            <a:normAutofit/>
          </a:bodyPr>
          <a:lstStyle/>
          <a:p>
            <a:pPr algn="just" rtl="1">
              <a:buFontTx/>
              <a:buChar char="-"/>
            </a:pPr>
            <a:r>
              <a:rPr lang="fa-IR" sz="2400" b="1" dirty="0" smtClean="0">
                <a:solidFill>
                  <a:srgbClr val="002060"/>
                </a:solidFill>
                <a:cs typeface="B Mitra" panose="00000400000000000000" pitchFamily="2" charset="-78"/>
              </a:rPr>
              <a:t>دارو برای نوع غیرکلاسیک از همان نوزادی وبرای کلاسیک از 4 سالگی تجویز می شود.</a:t>
            </a:r>
          </a:p>
          <a:p>
            <a:pPr algn="just" rtl="1">
              <a:buFontTx/>
              <a:buChar char="-"/>
            </a:pPr>
            <a:r>
              <a:rPr lang="fa-IR" sz="2400" b="1" dirty="0" smtClean="0">
                <a:solidFill>
                  <a:srgbClr val="002060"/>
                </a:solidFill>
                <a:cs typeface="B Mitra" panose="00000400000000000000" pitchFamily="2" charset="-78"/>
              </a:rPr>
              <a:t>دارو ابتدا با دوز 5 میلی گرم به ازای هرکیلو وزن بدن شروع شده وسپس تحت نظر کارشناس تغذیه اضافه می گردد.</a:t>
            </a:r>
          </a:p>
          <a:p>
            <a:pPr algn="just" rtl="1">
              <a:buFontTx/>
              <a:buChar char="-"/>
            </a:pPr>
            <a:r>
              <a:rPr lang="fa-IR" sz="2400" b="1" dirty="0" smtClean="0">
                <a:solidFill>
                  <a:srgbClr val="002060"/>
                </a:solidFill>
                <a:cs typeface="B Mitra" panose="00000400000000000000" pitchFamily="2" charset="-78"/>
              </a:rPr>
              <a:t>حداکثر دوز قابل </a:t>
            </a:r>
            <a:r>
              <a:rPr lang="fa-IR" sz="2400" b="1" dirty="0" smtClean="0">
                <a:solidFill>
                  <a:schemeClr val="accent2">
                    <a:lumMod val="50000"/>
                  </a:schemeClr>
                </a:solidFill>
                <a:cs typeface="B Mitra" panose="00000400000000000000" pitchFamily="2" charset="-78"/>
              </a:rPr>
              <a:t>تجویز 20 میلی گرم روزانه </a:t>
            </a:r>
            <a:r>
              <a:rPr lang="fa-IR" sz="2400" b="1" dirty="0" smtClean="0">
                <a:solidFill>
                  <a:srgbClr val="002060"/>
                </a:solidFill>
                <a:cs typeface="B Mitra" panose="00000400000000000000" pitchFamily="2" charset="-78"/>
              </a:rPr>
              <a:t>می باشد.</a:t>
            </a:r>
          </a:p>
          <a:p>
            <a:pPr algn="just" rtl="1">
              <a:buFontTx/>
              <a:buChar char="-"/>
            </a:pPr>
            <a:r>
              <a:rPr lang="fa-IR" sz="2400" b="1" dirty="0" smtClean="0">
                <a:solidFill>
                  <a:srgbClr val="002060"/>
                </a:solidFill>
                <a:cs typeface="B Mitra" panose="00000400000000000000" pitchFamily="2" charset="-78"/>
              </a:rPr>
              <a:t>فرم های شدید ممکن است به دارو جواب ندهند.</a:t>
            </a:r>
          </a:p>
          <a:p>
            <a:pPr algn="just" rtl="1">
              <a:buFontTx/>
              <a:buChar char="-"/>
            </a:pPr>
            <a:endParaRPr lang="fa-IR" sz="2400" b="1" dirty="0" smtClean="0">
              <a:solidFill>
                <a:srgbClr val="002060"/>
              </a:solidFill>
              <a:cs typeface="B Mitra" panose="00000400000000000000" pitchFamily="2" charset="-78"/>
            </a:endParaRPr>
          </a:p>
        </p:txBody>
      </p:sp>
    </p:spTree>
    <p:extLst>
      <p:ext uri="{BB962C8B-B14F-4D97-AF65-F5344CB8AC3E}">
        <p14:creationId xmlns:p14="http://schemas.microsoft.com/office/powerpoint/2010/main" val="1791572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329840" cy="3816470"/>
          </a:xfrm>
        </p:spPr>
        <p:txBody>
          <a:bodyPr>
            <a:normAutofit fontScale="92500"/>
          </a:bodyPr>
          <a:lstStyle/>
          <a:p>
            <a:pPr algn="just" rtl="1">
              <a:buFontTx/>
              <a:buChar char="-"/>
            </a:pPr>
            <a:r>
              <a:rPr lang="fa-IR" sz="2400" b="1" dirty="0" smtClean="0">
                <a:solidFill>
                  <a:srgbClr val="002060"/>
                </a:solidFill>
                <a:cs typeface="B Nazanin" panose="00000400000000000000" pitchFamily="2" charset="-78"/>
              </a:rPr>
              <a:t>برای کسانی که قصد بارداری دارند باید ازسه ماه قبل از بارداری تا پایان بارداری سطح فنیل آلانین بین 6-2 میلی گرم در دسی لیتر وزیرنظر متخصص زنان حفظ شود.</a:t>
            </a:r>
          </a:p>
          <a:p>
            <a:pPr algn="just" rtl="1">
              <a:buFontTx/>
              <a:buChar char="-"/>
            </a:pPr>
            <a:endParaRPr lang="fa-IR" sz="2400" b="1" dirty="0">
              <a:solidFill>
                <a:srgbClr val="002060"/>
              </a:solidFill>
              <a:cs typeface="B Nazanin" panose="00000400000000000000" pitchFamily="2" charset="-78"/>
            </a:endParaRPr>
          </a:p>
          <a:p>
            <a:pPr algn="just" rtl="1">
              <a:buFontTx/>
              <a:buChar char="-"/>
            </a:pPr>
            <a:r>
              <a:rPr lang="fa-IR" sz="2400" b="1" dirty="0" smtClean="0">
                <a:solidFill>
                  <a:srgbClr val="002060"/>
                </a:solidFill>
                <a:cs typeface="B Nazanin" panose="00000400000000000000" pitchFamily="2" charset="-78"/>
              </a:rPr>
              <a:t>درشروع درمان آزمایش فنیل هرهفته تارسیدن به سطح قابل قبول انجام می شود وپس ازرسیدن به هدف هرماه تا پایان سه سالگی ،هرسه ماه از6-3 سالگی ، هرشش ماه 12-6 سالگی وسالیانه از 12 سالگی به بالا انجام می شود.</a:t>
            </a:r>
          </a:p>
          <a:p>
            <a:pPr algn="just" rtl="1">
              <a:buFontTx/>
              <a:buChar char="-"/>
            </a:pPr>
            <a:endParaRPr lang="fa-IR" sz="2400" b="1" dirty="0">
              <a:solidFill>
                <a:srgbClr val="002060"/>
              </a:solidFill>
              <a:cs typeface="B Nazanin" panose="00000400000000000000" pitchFamily="2" charset="-78"/>
            </a:endParaRPr>
          </a:p>
          <a:p>
            <a:pPr algn="just" rtl="1">
              <a:buFontTx/>
              <a:buChar char="-"/>
            </a:pPr>
            <a:r>
              <a:rPr lang="fa-IR" sz="2400" b="1" dirty="0" smtClean="0">
                <a:solidFill>
                  <a:srgbClr val="002060"/>
                </a:solidFill>
                <a:cs typeface="B Nazanin" panose="00000400000000000000" pitchFamily="2" charset="-78"/>
              </a:rPr>
              <a:t>سطح فنیل کمتراز 2 میلی گرم در دسی لیتر درصورتیکه مستمرباشد منجربه عوارض پوستی –گوارشی ومغزی خواهد شد.</a:t>
            </a:r>
          </a:p>
        </p:txBody>
      </p:sp>
    </p:spTree>
    <p:extLst>
      <p:ext uri="{BB962C8B-B14F-4D97-AF65-F5344CB8AC3E}">
        <p14:creationId xmlns:p14="http://schemas.microsoft.com/office/powerpoint/2010/main" val="31910698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329840" cy="3816470"/>
          </a:xfrm>
        </p:spPr>
        <p:txBody>
          <a:bodyPr>
            <a:normAutofit/>
          </a:bodyPr>
          <a:lstStyle/>
          <a:p>
            <a:pPr algn="just" rtl="1">
              <a:buFontTx/>
              <a:buChar char="-"/>
            </a:pPr>
            <a:r>
              <a:rPr lang="fa-IR" sz="2400" b="1" dirty="0" smtClean="0">
                <a:solidFill>
                  <a:srgbClr val="002060"/>
                </a:solidFill>
                <a:cs typeface="B Mitra" panose="00000400000000000000" pitchFamily="2" charset="-78"/>
              </a:rPr>
              <a:t>درصورت مشاهده موارد زیر درکودکی که مبتلا به فنیل کتونوری وتحت درمان می باشد میبایست جهت بررسی نوع غیر کلاسیک ارجاع شود:</a:t>
            </a:r>
          </a:p>
          <a:p>
            <a:pPr algn="just" rtl="1">
              <a:buFontTx/>
              <a:buChar char="-"/>
            </a:pPr>
            <a:r>
              <a:rPr lang="fa-IR" sz="2400" b="1" dirty="0" smtClean="0">
                <a:solidFill>
                  <a:srgbClr val="002060"/>
                </a:solidFill>
                <a:cs typeface="B Mitra" panose="00000400000000000000" pitchFamily="2" charset="-78"/>
              </a:rPr>
              <a:t>تاخیر تکاملی یا عقب ماندگی ذهنی</a:t>
            </a:r>
          </a:p>
          <a:p>
            <a:pPr algn="just" rtl="1">
              <a:buFontTx/>
              <a:buChar char="-"/>
            </a:pPr>
            <a:r>
              <a:rPr lang="fa-IR" sz="2400" b="1" dirty="0" smtClean="0">
                <a:solidFill>
                  <a:srgbClr val="002060"/>
                </a:solidFill>
                <a:cs typeface="B Mitra" panose="00000400000000000000" pitchFamily="2" charset="-78"/>
              </a:rPr>
              <a:t>تشنج</a:t>
            </a:r>
          </a:p>
          <a:p>
            <a:pPr algn="just" rtl="1">
              <a:buFontTx/>
              <a:buChar char="-"/>
            </a:pPr>
            <a:r>
              <a:rPr lang="fa-IR" sz="2400" b="1" dirty="0" smtClean="0">
                <a:solidFill>
                  <a:srgbClr val="002060"/>
                </a:solidFill>
                <a:cs typeface="B Mitra" panose="00000400000000000000" pitchFamily="2" charset="-78"/>
              </a:rPr>
              <a:t>خواب آلودگی</a:t>
            </a:r>
          </a:p>
          <a:p>
            <a:pPr algn="just" rtl="1">
              <a:buFontTx/>
              <a:buChar char="-"/>
            </a:pPr>
            <a:r>
              <a:rPr lang="fa-IR" sz="2400" b="1" dirty="0" smtClean="0">
                <a:solidFill>
                  <a:srgbClr val="002060"/>
                </a:solidFill>
                <a:cs typeface="B Mitra" panose="00000400000000000000" pitchFamily="2" charset="-78"/>
              </a:rPr>
              <a:t>افزایش ترشح بزاق واختلال بلع</a:t>
            </a:r>
          </a:p>
          <a:p>
            <a:pPr algn="just" rtl="1">
              <a:buFontTx/>
              <a:buChar char="-"/>
            </a:pPr>
            <a:r>
              <a:rPr lang="fa-IR" sz="2400" b="1" dirty="0" smtClean="0">
                <a:solidFill>
                  <a:srgbClr val="002060"/>
                </a:solidFill>
                <a:cs typeface="B Mitra" panose="00000400000000000000" pitchFamily="2" charset="-78"/>
              </a:rPr>
              <a:t>حرکات غیرطبیعی</a:t>
            </a:r>
          </a:p>
          <a:p>
            <a:pPr algn="just" rtl="1">
              <a:buFontTx/>
              <a:buChar char="-"/>
            </a:pPr>
            <a:r>
              <a:rPr lang="fa-IR" sz="2400" b="1" dirty="0" smtClean="0">
                <a:solidFill>
                  <a:srgbClr val="002060"/>
                </a:solidFill>
                <a:cs typeface="B Mitra" panose="00000400000000000000" pitchFamily="2" charset="-78"/>
              </a:rPr>
              <a:t>نوسان سطح هوشیاری</a:t>
            </a:r>
          </a:p>
        </p:txBody>
      </p:sp>
    </p:spTree>
    <p:extLst>
      <p:ext uri="{BB962C8B-B14F-4D97-AF65-F5344CB8AC3E}">
        <p14:creationId xmlns:p14="http://schemas.microsoft.com/office/powerpoint/2010/main" val="28667255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8965" y="891995"/>
            <a:ext cx="7787954" cy="3512215"/>
          </a:xfrm>
        </p:spPr>
        <p:txBody>
          <a:bodyPr>
            <a:normAutofit/>
          </a:bodyPr>
          <a:lstStyle/>
          <a:p>
            <a:pPr algn="just" rtl="1"/>
            <a:endParaRPr lang="fa-IR" sz="2400" b="1" dirty="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شیررژیمی (فرمولا)اساس رژیم غذایی پی کی یو می باشد وپروتئین موردنیاز بدن واسیدهای آمینه ضروری به جزفنیل آلانین را تامین می کند.(خواب بهتر،عدم گرسنگی،افزایش تمرکز،تامین انرژی بدن و..ازفوایداین شیرمی باشد)</a:t>
            </a:r>
          </a:p>
          <a:p>
            <a:pPr algn="r" rtl="1"/>
            <a:endParaRPr lang="en-US" dirty="0"/>
          </a:p>
        </p:txBody>
      </p:sp>
    </p:spTree>
    <p:extLst>
      <p:ext uri="{BB962C8B-B14F-4D97-AF65-F5344CB8AC3E}">
        <p14:creationId xmlns:p14="http://schemas.microsoft.com/office/powerpoint/2010/main" val="14374458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96259" y="433881"/>
            <a:ext cx="7787955" cy="4275739"/>
          </a:xfrm>
        </p:spPr>
        <p:txBody>
          <a:bodyPr>
            <a:normAutofit fontScale="92500" lnSpcReduction="10000"/>
          </a:bodyPr>
          <a:lstStyle/>
          <a:p>
            <a:pPr algn="just" rtl="1"/>
            <a:r>
              <a:rPr lang="fa-IR" sz="3200" b="1" dirty="0" smtClean="0">
                <a:solidFill>
                  <a:srgbClr val="C00000"/>
                </a:solidFill>
                <a:cs typeface="B Nazanin" panose="00000400000000000000" pitchFamily="2" charset="-78"/>
              </a:rPr>
              <a:t>درمان های تکمیلی بیماران :</a:t>
            </a:r>
          </a:p>
          <a:p>
            <a:pPr marL="0" indent="0" algn="just" rtl="1">
              <a:buNone/>
            </a:pPr>
            <a:endParaRPr lang="fa-IR" sz="3200" b="1" dirty="0" smtClean="0">
              <a:solidFill>
                <a:srgbClr val="C00000"/>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a:t>
            </a:r>
            <a:r>
              <a:rPr lang="fa-IR" sz="2600" b="1" dirty="0" smtClean="0">
                <a:solidFill>
                  <a:schemeClr val="accent6">
                    <a:lumMod val="50000"/>
                  </a:schemeClr>
                </a:solidFill>
                <a:cs typeface="B Nazanin" panose="00000400000000000000" pitchFamily="2" charset="-78"/>
              </a:rPr>
              <a:t>کمبود آهن:</a:t>
            </a:r>
            <a:endParaRPr lang="fa-IR" sz="2400" b="1" dirty="0" smtClean="0">
              <a:solidFill>
                <a:schemeClr val="accent6">
                  <a:lumMod val="50000"/>
                </a:schemeClr>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سطح فریتین و هموگلوبین بیماران باید تحت نظر باشد ودرصورت کمبود، آهن درمانی انجام شود.کمبود آهن شانس عفونت را افزایش می دهد.</a:t>
            </a:r>
          </a:p>
          <a:p>
            <a:pPr marL="0" indent="0" algn="just" rtl="1">
              <a:buNone/>
            </a:pPr>
            <a:endParaRPr lang="fa-IR" sz="2400" b="1" dirty="0" smtClean="0">
              <a:solidFill>
                <a:srgbClr val="002060"/>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a:t>
            </a:r>
            <a:r>
              <a:rPr lang="fa-IR" sz="2600" b="1" dirty="0" smtClean="0">
                <a:solidFill>
                  <a:schemeClr val="accent6">
                    <a:lumMod val="50000"/>
                  </a:schemeClr>
                </a:solidFill>
                <a:cs typeface="B Nazanin" panose="00000400000000000000" pitchFamily="2" charset="-78"/>
              </a:rPr>
              <a:t>کمبودکلسیم وویتامین دی:</a:t>
            </a:r>
          </a:p>
          <a:p>
            <a:pPr marL="0" indent="0" algn="just" rtl="1">
              <a:buNone/>
            </a:pPr>
            <a:r>
              <a:rPr lang="fa-IR" sz="2400" b="1" dirty="0" smtClean="0">
                <a:solidFill>
                  <a:srgbClr val="002060"/>
                </a:solidFill>
                <a:cs typeface="B Nazanin" panose="00000400000000000000" pitchFamily="2" charset="-78"/>
              </a:rPr>
              <a:t>استئوپروز از عوامل مهم مرگ ومیر این بیماران درسنین بالا می باشد.میزان کلسیم وویتامین دی این بیماران باید درحد طبیعی نگه داشته شود.تراکم استخوان برای بیماران زیر5 سال وسپس بالای 10 سال انجام شود.درصورت طبیعی بودن 5 سال بعد وپس از آن در صورت وجود مشکل هرساله و درصورت عدم مشکل 2سال یکبار انجام شود.</a:t>
            </a:r>
          </a:p>
        </p:txBody>
      </p:sp>
    </p:spTree>
    <p:extLst>
      <p:ext uri="{BB962C8B-B14F-4D97-AF65-F5344CB8AC3E}">
        <p14:creationId xmlns:p14="http://schemas.microsoft.com/office/powerpoint/2010/main" val="132040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96259" y="433881"/>
            <a:ext cx="7787955" cy="4275739"/>
          </a:xfrm>
        </p:spPr>
        <p:txBody>
          <a:bodyPr>
            <a:normAutofit lnSpcReduction="10000"/>
          </a:bodyPr>
          <a:lstStyle/>
          <a:p>
            <a:pPr algn="just" rtl="1"/>
            <a:r>
              <a:rPr lang="fa-IR" sz="3200" b="1" dirty="0" smtClean="0">
                <a:solidFill>
                  <a:srgbClr val="C00000"/>
                </a:solidFill>
                <a:cs typeface="B Nazanin" panose="00000400000000000000" pitchFamily="2" charset="-78"/>
              </a:rPr>
              <a:t>درمان های تکمیلی بیماران :</a:t>
            </a:r>
          </a:p>
          <a:p>
            <a:pPr marL="0" indent="0" algn="just" rtl="1">
              <a:buNone/>
            </a:pPr>
            <a:endParaRPr lang="fa-IR" sz="2400" b="1" dirty="0" smtClean="0">
              <a:solidFill>
                <a:srgbClr val="002060"/>
              </a:solidFill>
              <a:cs typeface="B Nazanin" panose="00000400000000000000" pitchFamily="2" charset="-78"/>
            </a:endParaRPr>
          </a:p>
          <a:p>
            <a:pPr marL="0" lvl="0" indent="0" algn="just" rtl="1">
              <a:buNone/>
            </a:pPr>
            <a:r>
              <a:rPr lang="fa-IR" sz="2400" b="1" dirty="0">
                <a:solidFill>
                  <a:schemeClr val="accent6">
                    <a:lumMod val="50000"/>
                  </a:schemeClr>
                </a:solidFill>
                <a:cs typeface="B Nazanin" panose="00000400000000000000" pitchFamily="2" charset="-78"/>
              </a:rPr>
              <a:t>-کمبودروی،سلنیوم،ویتامین </a:t>
            </a:r>
            <a:r>
              <a:rPr lang="en-US" sz="2400" b="1" dirty="0">
                <a:solidFill>
                  <a:schemeClr val="accent6">
                    <a:lumMod val="50000"/>
                  </a:schemeClr>
                </a:solidFill>
                <a:cs typeface="B Nazanin" panose="00000400000000000000" pitchFamily="2" charset="-78"/>
              </a:rPr>
              <a:t>B12</a:t>
            </a:r>
            <a:endParaRPr lang="fa-IR" sz="2400" b="1" dirty="0">
              <a:solidFill>
                <a:schemeClr val="accent6">
                  <a:lumMod val="50000"/>
                </a:schemeClr>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روی در گوشت و حبوبات موجود می باشد که برای فعالیت آنزیم های بدن و متابولیسم سلول ها نیاز می باشد.</a:t>
            </a:r>
          </a:p>
          <a:p>
            <a:pPr marL="0" indent="0" algn="just" rtl="1">
              <a:buNone/>
            </a:pPr>
            <a:r>
              <a:rPr lang="fa-IR" sz="2400" b="1" dirty="0" smtClean="0">
                <a:solidFill>
                  <a:srgbClr val="002060"/>
                </a:solidFill>
                <a:cs typeface="B Nazanin" panose="00000400000000000000" pitchFamily="2" charset="-78"/>
              </a:rPr>
              <a:t>سلنیوم خاصیت آنتی اکسیدان دارد ودر گوشت موجود می باشد وکمبود آن باعث کاهش ایمنی بدن وبیماری قلبی می شود.</a:t>
            </a:r>
          </a:p>
          <a:p>
            <a:pPr marL="0" indent="0" algn="just" rtl="1">
              <a:buNone/>
            </a:pPr>
            <a:r>
              <a:rPr lang="fa-IR" sz="2400" b="1" dirty="0" smtClean="0">
                <a:solidFill>
                  <a:srgbClr val="002060"/>
                </a:solidFill>
                <a:cs typeface="B Nazanin" panose="00000400000000000000" pitchFamily="2" charset="-78"/>
              </a:rPr>
              <a:t>ویتامین </a:t>
            </a:r>
            <a:r>
              <a:rPr lang="x-none" sz="2400" b="1" dirty="0" smtClean="0">
                <a:solidFill>
                  <a:srgbClr val="002060"/>
                </a:solidFill>
                <a:cs typeface="B Nazanin" panose="00000400000000000000" pitchFamily="2" charset="-78"/>
              </a:rPr>
              <a:t>B12</a:t>
            </a:r>
            <a:r>
              <a:rPr lang="fa-IR" sz="2400" b="1" dirty="0" smtClean="0">
                <a:solidFill>
                  <a:srgbClr val="002060"/>
                </a:solidFill>
                <a:cs typeface="B Nazanin" panose="00000400000000000000" pitchFamily="2" charset="-78"/>
              </a:rPr>
              <a:t> در گوشت،شیر وتخم مرغ وجود دارد و کمبود آن موجب آنمی مگالوبلاستیک و عوارض مغزی،افسردگی و دمانس  می شود.</a:t>
            </a:r>
          </a:p>
          <a:p>
            <a:pPr marL="0" indent="0" algn="just" rtl="1">
              <a:buNone/>
            </a:pPr>
            <a:r>
              <a:rPr lang="fa-IR" sz="2400" b="1" dirty="0" smtClean="0">
                <a:solidFill>
                  <a:srgbClr val="002060"/>
                </a:solidFill>
                <a:cs typeface="B Nazanin" panose="00000400000000000000" pitchFamily="2" charset="-78"/>
              </a:rPr>
              <a:t>به علت مشکلات رژیمی این بیماران بیشتر به گیاه خواری روی می آورند که باعث کمبود این ویتامین می گردد.</a:t>
            </a:r>
            <a:endParaRPr lang="fa-IR"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42515520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96259" y="433881"/>
            <a:ext cx="7787955" cy="4275739"/>
          </a:xfrm>
        </p:spPr>
        <p:txBody>
          <a:bodyPr>
            <a:normAutofit/>
          </a:bodyPr>
          <a:lstStyle/>
          <a:p>
            <a:pPr algn="just" rtl="1"/>
            <a:r>
              <a:rPr lang="fa-IR" sz="3200" b="1" dirty="0" smtClean="0">
                <a:solidFill>
                  <a:srgbClr val="C00000"/>
                </a:solidFill>
                <a:cs typeface="B Nazanin" panose="00000400000000000000" pitchFamily="2" charset="-78"/>
              </a:rPr>
              <a:t>درمان های تکمیلی بیماران :</a:t>
            </a:r>
          </a:p>
          <a:p>
            <a:pPr marL="0" indent="0" algn="just" rtl="1">
              <a:buNone/>
            </a:pPr>
            <a:endParaRPr lang="fa-IR" sz="2400" b="1" dirty="0" smtClean="0">
              <a:solidFill>
                <a:srgbClr val="002060"/>
              </a:solidFill>
              <a:cs typeface="B Nazanin" panose="00000400000000000000" pitchFamily="2" charset="-78"/>
            </a:endParaRPr>
          </a:p>
          <a:p>
            <a:pPr marL="0" lvl="0" indent="0" algn="just" rtl="1">
              <a:buNone/>
            </a:pPr>
            <a:r>
              <a:rPr lang="fa-IR" sz="2400" b="1" dirty="0" smtClean="0">
                <a:solidFill>
                  <a:schemeClr val="accent6">
                    <a:lumMod val="50000"/>
                  </a:schemeClr>
                </a:solidFill>
                <a:cs typeface="B Nazanin" panose="00000400000000000000" pitchFamily="2" charset="-78"/>
              </a:rPr>
              <a:t>-کمبود اسیدهای چرب</a:t>
            </a:r>
          </a:p>
          <a:p>
            <a:pPr marL="0" lvl="0" indent="0" algn="just" rtl="1">
              <a:buNone/>
            </a:pPr>
            <a:r>
              <a:rPr lang="fa-IR" sz="2400" b="1" dirty="0" smtClean="0">
                <a:solidFill>
                  <a:srgbClr val="002060"/>
                </a:solidFill>
                <a:cs typeface="B Nazanin" panose="00000400000000000000" pitchFamily="2" charset="-78"/>
              </a:rPr>
              <a:t>محدودیت های غذایی در این بیماران باعث کمبود اسیدهای چرب می شود.این مواد برای رشد مغز به خصوص در چندماه اول تولد لازم می باشد واثرات سوئی بر عملکرد سیستم عصبی داشته وموجب مشکلات یادگیری،رفتاری  وبینایی در بیماران می شود.بنابراین در سال اول تولد باید با شیرهای رژیمی کمبود این مواد را جبران کرد ودر سال های بعد نیز از دسترسی به این مواد اطمینان حاصل نمود.</a:t>
            </a:r>
            <a:endParaRPr lang="fa-IR"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35920421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457199" y="277813"/>
            <a:ext cx="8237835" cy="9195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2800" kern="0" dirty="0" smtClean="0">
                <a:solidFill>
                  <a:srgbClr val="FF0000"/>
                </a:solidFill>
                <a:cs typeface="B Titr" pitchFamily="2" charset="-78"/>
              </a:rPr>
              <a:t>خط قرمزها درتکامل نوزادان </a:t>
            </a:r>
            <a:endParaRPr lang="en-US" sz="2800" kern="0" dirty="0">
              <a:solidFill>
                <a:srgbClr val="FF0000"/>
              </a:solidFill>
              <a:cs typeface="B Titr" pitchFamily="2" charset="-78"/>
            </a:endParaRPr>
          </a:p>
        </p:txBody>
      </p:sp>
      <p:sp>
        <p:nvSpPr>
          <p:cNvPr id="5" name="Content Placeholder 2"/>
          <p:cNvSpPr>
            <a:spLocks noGrp="1"/>
          </p:cNvSpPr>
          <p:nvPr>
            <p:ph idx="1"/>
          </p:nvPr>
        </p:nvSpPr>
        <p:spPr>
          <a:xfrm>
            <a:off x="449263" y="1350110"/>
            <a:ext cx="7329542" cy="2594828"/>
          </a:xfrm>
        </p:spPr>
        <p:txBody>
          <a:bodyPr>
            <a:normAutofit/>
          </a:bodyPr>
          <a:lstStyle/>
          <a:p>
            <a:pPr algn="r" rtl="1" eaLnBrk="1" hangingPunct="1">
              <a:lnSpc>
                <a:spcPct val="90000"/>
              </a:lnSpc>
              <a:defRPr/>
            </a:pPr>
            <a:r>
              <a:rPr lang="fa-IR" sz="2400" b="1" dirty="0" smtClean="0">
                <a:solidFill>
                  <a:srgbClr val="002060"/>
                </a:solidFill>
                <a:cs typeface="B Nazanin" pitchFamily="2" charset="-78"/>
              </a:rPr>
              <a:t>کودک در2 ماهگی قادربه خندیدن نباشد</a:t>
            </a:r>
          </a:p>
          <a:p>
            <a:pPr algn="r" rtl="1" eaLnBrk="1" hangingPunct="1">
              <a:lnSpc>
                <a:spcPct val="90000"/>
              </a:lnSpc>
              <a:defRPr/>
            </a:pPr>
            <a:r>
              <a:rPr lang="fa-IR" sz="2400" b="1" dirty="0" smtClean="0">
                <a:solidFill>
                  <a:srgbClr val="002060"/>
                </a:solidFill>
                <a:cs typeface="B Nazanin" pitchFamily="2" charset="-78"/>
              </a:rPr>
              <a:t>کودک در9 ماهگی به تنهایی قادربه نشستن نباشد</a:t>
            </a:r>
          </a:p>
          <a:p>
            <a:pPr algn="r" rtl="1" eaLnBrk="1" hangingPunct="1">
              <a:lnSpc>
                <a:spcPct val="90000"/>
              </a:lnSpc>
              <a:defRPr/>
            </a:pPr>
            <a:r>
              <a:rPr lang="fa-IR" sz="2400" b="1" dirty="0" smtClean="0">
                <a:solidFill>
                  <a:srgbClr val="002060"/>
                </a:solidFill>
                <a:cs typeface="B Nazanin" pitchFamily="2" charset="-78"/>
              </a:rPr>
              <a:t>کودک در 18 ماهگی به تنهایی قادربه قدم زدن نباشدو تا6 کلمه یاد نگرفته باشد</a:t>
            </a:r>
          </a:p>
          <a:p>
            <a:pPr algn="r" rtl="1" eaLnBrk="1" hangingPunct="1">
              <a:lnSpc>
                <a:spcPct val="90000"/>
              </a:lnSpc>
              <a:defRPr/>
            </a:pPr>
            <a:r>
              <a:rPr lang="fa-IR" sz="2400" b="1" dirty="0" smtClean="0">
                <a:solidFill>
                  <a:srgbClr val="002060"/>
                </a:solidFill>
                <a:cs typeface="B Nazanin" pitchFamily="2" charset="-78"/>
              </a:rPr>
              <a:t>کودک در2تا2/5 سالگی قادر به گفتن جمله 2-3 کلمه ای نباشد.</a:t>
            </a:r>
            <a:endParaRPr lang="en-US" sz="2400" b="1" dirty="0" smtClean="0">
              <a:solidFill>
                <a:srgbClr val="002060"/>
              </a:solidFill>
              <a:cs typeface="B Nazanin" pitchFamily="2" charset="-78"/>
            </a:endParaRPr>
          </a:p>
          <a:p>
            <a:pPr algn="r" rtl="1">
              <a:defRPr/>
            </a:pPr>
            <a:endParaRPr lang="en-US" sz="2400" dirty="0">
              <a:solidFill>
                <a:srgbClr val="002060"/>
              </a:solidFill>
              <a:cs typeface="B Nazanin" pitchFamily="2" charset="-78"/>
            </a:endParaRPr>
          </a:p>
        </p:txBody>
      </p:sp>
    </p:spTree>
    <p:extLst>
      <p:ext uri="{BB962C8B-B14F-4D97-AF65-F5344CB8AC3E}">
        <p14:creationId xmlns:p14="http://schemas.microsoft.com/office/powerpoint/2010/main" val="36960090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96260" y="20711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endParaRPr lang="en-US" sz="3200" kern="0" dirty="0">
              <a:solidFill>
                <a:srgbClr val="FF0000"/>
              </a:solidFill>
              <a:cs typeface="B Titr" pitchFamily="2" charset="-78"/>
            </a:endParaRPr>
          </a:p>
        </p:txBody>
      </p:sp>
      <p:sp>
        <p:nvSpPr>
          <p:cNvPr id="6" name="Title 2"/>
          <p:cNvSpPr txBox="1">
            <a:spLocks/>
          </p:cNvSpPr>
          <p:nvPr/>
        </p:nvSpPr>
        <p:spPr>
          <a:xfrm>
            <a:off x="601670" y="338328"/>
            <a:ext cx="7329840" cy="553667"/>
          </a:xfrm>
          <a:prstGeom prst="rect">
            <a:avLst/>
          </a:prstGeom>
        </p:spPr>
        <p:txBody>
          <a:bodyPr vert="horz" lIns="91440" tIns="45720" rIns="91440" bIns="45720" rtlCol="0" anchor="ctr">
            <a:normAutofit fontScale="82500" lnSpcReduction="2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4400" b="0" i="0" u="none" strike="noStrike" kern="1200" cap="none" spc="0" normalizeH="0" baseline="0" noProof="0" dirty="0" smtClean="0">
                <a:ln>
                  <a:noFill/>
                </a:ln>
                <a:solidFill>
                  <a:srgbClr val="FFFFFF"/>
                </a:solidFill>
                <a:effectLst/>
                <a:uLnTx/>
                <a:uFillTx/>
                <a:latin typeface="Candara"/>
                <a:ea typeface="+mj-ea"/>
                <a:cs typeface="Arial" panose="020B0604020202020204" pitchFamily="34" charset="0"/>
              </a:rPr>
              <a:t> </a:t>
            </a:r>
            <a:r>
              <a:rPr kumimoji="0" lang="fa-IR" sz="3400" b="1" i="0" u="none" strike="noStrike" kern="1200" cap="none" spc="0" normalizeH="0" baseline="0" noProof="0" dirty="0" smtClean="0">
                <a:ln>
                  <a:noFill/>
                </a:ln>
                <a:solidFill>
                  <a:srgbClr val="FF0000"/>
                </a:solidFill>
                <a:effectLst/>
                <a:uLnTx/>
                <a:uFillTx/>
                <a:latin typeface="Candara"/>
                <a:cs typeface="B Nazanin" panose="00000400000000000000" pitchFamily="2" charset="-78"/>
              </a:rPr>
              <a:t>غذاهای ممنوع ( غنی از پروتئین و فنیل آلانین)</a:t>
            </a:r>
            <a:r>
              <a:rPr kumimoji="0" lang="fa-IR" sz="3400" b="1" i="0" u="none" strike="noStrike" kern="1200" cap="none" spc="0" normalizeH="0" baseline="0" noProof="0" dirty="0" smtClean="0">
                <a:ln>
                  <a:noFill/>
                </a:ln>
                <a:solidFill>
                  <a:srgbClr val="FFFFFF"/>
                </a:solidFill>
                <a:effectLst/>
                <a:uLnTx/>
                <a:uFillTx/>
                <a:latin typeface="Candara"/>
                <a:cs typeface="B Nazanin" panose="00000400000000000000" pitchFamily="2" charset="-78"/>
              </a:rPr>
              <a:t>)</a:t>
            </a:r>
            <a:endParaRPr kumimoji="0" lang="fa-IR" sz="4400" b="1" i="0" u="none" strike="noStrike" kern="1200" cap="none" spc="0" normalizeH="0" baseline="0" noProof="0" dirty="0">
              <a:ln>
                <a:noFill/>
              </a:ln>
              <a:solidFill>
                <a:srgbClr val="FFFFFF"/>
              </a:solidFill>
              <a:effectLst/>
              <a:uLnTx/>
              <a:uFillTx/>
              <a:latin typeface="Candara"/>
              <a:cs typeface="B Nazanin" panose="00000400000000000000" pitchFamily="2" charset="-78"/>
            </a:endParaRPr>
          </a:p>
        </p:txBody>
      </p:sp>
      <p:sp>
        <p:nvSpPr>
          <p:cNvPr id="7" name="Content Placeholder 1"/>
          <p:cNvSpPr txBox="1">
            <a:spLocks/>
          </p:cNvSpPr>
          <p:nvPr/>
        </p:nvSpPr>
        <p:spPr>
          <a:xfrm>
            <a:off x="-239663" y="1197405"/>
            <a:ext cx="7560353" cy="3678281"/>
          </a:xfrm>
          <a:prstGeom prst="rect">
            <a:avLst/>
          </a:prstGeom>
        </p:spPr>
        <p:txBody>
          <a:bodyPr vert="horz" lIns="91440" tIns="45720" rIns="91440" bIns="45720" rtlCol="0">
            <a:normAutofit lnSpcReduction="1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گوشت قرمز</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کوشت پرندگان</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ماهی و میگو</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تخم مرغ و تخم سایر پرندگان</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لبنیات</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حبوبات</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سویا</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مغزها</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دانه ها</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759022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b="1" dirty="0" smtClean="0">
                <a:solidFill>
                  <a:srgbClr val="FF0000"/>
                </a:solidFill>
                <a:cs typeface="B Nazanin" panose="00000400000000000000" pitchFamily="2" charset="-78"/>
              </a:rPr>
              <a:t>مباحث جلسه</a:t>
            </a:r>
            <a:endParaRPr lang="en-US" b="1" dirty="0">
              <a:solidFill>
                <a:srgbClr val="FF0000"/>
              </a:solidFill>
              <a:cs typeface="B Nazanin" panose="00000400000000000000" pitchFamily="2" charset="-78"/>
            </a:endParaRPr>
          </a:p>
        </p:txBody>
      </p:sp>
      <p:sp>
        <p:nvSpPr>
          <p:cNvPr id="3" name="Content Placeholder 2"/>
          <p:cNvSpPr>
            <a:spLocks noGrp="1"/>
          </p:cNvSpPr>
          <p:nvPr>
            <p:ph idx="1"/>
          </p:nvPr>
        </p:nvSpPr>
        <p:spPr/>
        <p:txBody>
          <a:bodyPr>
            <a:normAutofit fontScale="92500" lnSpcReduction="10000"/>
          </a:bodyPr>
          <a:lstStyle/>
          <a:p>
            <a:pPr algn="r" rtl="1"/>
            <a:r>
              <a:rPr lang="fa-IR" b="1" dirty="0" smtClean="0">
                <a:solidFill>
                  <a:schemeClr val="tx2">
                    <a:lumMod val="75000"/>
                  </a:schemeClr>
                </a:solidFill>
                <a:cs typeface="B Nazanin" panose="00000400000000000000" pitchFamily="2" charset="-78"/>
              </a:rPr>
              <a:t>تاریخچه وتعریف بیماری</a:t>
            </a:r>
          </a:p>
          <a:p>
            <a:pPr algn="r" rtl="1"/>
            <a:r>
              <a:rPr lang="fa-IR" b="1" dirty="0" smtClean="0">
                <a:solidFill>
                  <a:schemeClr val="tx2">
                    <a:lumMod val="75000"/>
                  </a:schemeClr>
                </a:solidFill>
                <a:cs typeface="B Nazanin" panose="00000400000000000000" pitchFamily="2" charset="-78"/>
              </a:rPr>
              <a:t>ژنتیک و اپیدمیولوژی</a:t>
            </a:r>
          </a:p>
          <a:p>
            <a:pPr algn="r" rtl="1"/>
            <a:r>
              <a:rPr lang="fa-IR" b="1" dirty="0" smtClean="0">
                <a:solidFill>
                  <a:schemeClr val="tx2">
                    <a:lumMod val="75000"/>
                  </a:schemeClr>
                </a:solidFill>
                <a:cs typeface="B Nazanin" panose="00000400000000000000" pitchFamily="2" charset="-78"/>
              </a:rPr>
              <a:t>انواع فنیل کتونوری</a:t>
            </a:r>
          </a:p>
          <a:p>
            <a:pPr algn="r" rtl="1"/>
            <a:r>
              <a:rPr lang="fa-IR" b="1" dirty="0" smtClean="0">
                <a:solidFill>
                  <a:schemeClr val="tx2">
                    <a:lumMod val="75000"/>
                  </a:schemeClr>
                </a:solidFill>
                <a:cs typeface="B Nazanin" panose="00000400000000000000" pitchFamily="2" charset="-78"/>
              </a:rPr>
              <a:t>درمان و مراقبت</a:t>
            </a:r>
          </a:p>
          <a:p>
            <a:pPr algn="r" rtl="1"/>
            <a:r>
              <a:rPr lang="fa-IR" b="1" dirty="0" smtClean="0">
                <a:solidFill>
                  <a:schemeClr val="tx2">
                    <a:lumMod val="75000"/>
                  </a:schemeClr>
                </a:solidFill>
                <a:cs typeface="B Nazanin" panose="00000400000000000000" pitchFamily="2" charset="-78"/>
              </a:rPr>
              <a:t>غربالگری</a:t>
            </a:r>
          </a:p>
          <a:p>
            <a:pPr algn="r" rtl="1"/>
            <a:r>
              <a:rPr lang="fa-IR" b="1" dirty="0" smtClean="0">
                <a:solidFill>
                  <a:schemeClr val="tx2">
                    <a:lumMod val="75000"/>
                  </a:schemeClr>
                </a:solidFill>
                <a:cs typeface="B Nazanin" panose="00000400000000000000" pitchFamily="2" charset="-78"/>
              </a:rPr>
              <a:t>پیشگیری</a:t>
            </a:r>
          </a:p>
          <a:p>
            <a:pPr algn="r" rtl="1"/>
            <a:r>
              <a:rPr lang="fa-IR" b="1" dirty="0" smtClean="0">
                <a:solidFill>
                  <a:schemeClr val="tx2">
                    <a:lumMod val="75000"/>
                  </a:schemeClr>
                </a:solidFill>
                <a:cs typeface="B Nazanin" panose="00000400000000000000" pitchFamily="2" charset="-78"/>
              </a:rPr>
              <a:t>شاخص ها</a:t>
            </a:r>
          </a:p>
          <a:p>
            <a:pPr algn="r" rtl="1"/>
            <a:r>
              <a:rPr lang="fa-IR" b="1" dirty="0" smtClean="0">
                <a:solidFill>
                  <a:schemeClr val="tx2">
                    <a:lumMod val="75000"/>
                  </a:schemeClr>
                </a:solidFill>
                <a:cs typeface="B Nazanin" panose="00000400000000000000" pitchFamily="2" charset="-78"/>
              </a:rPr>
              <a:t>سامانه سیب </a:t>
            </a:r>
          </a:p>
          <a:p>
            <a:pPr algn="r" rtl="1"/>
            <a:endParaRPr lang="fa-IR" dirty="0" smtClean="0"/>
          </a:p>
          <a:p>
            <a:pPr algn="r" rtl="1"/>
            <a:endParaRPr lang="en-US" dirty="0"/>
          </a:p>
        </p:txBody>
      </p:sp>
    </p:spTree>
    <p:extLst>
      <p:ext uri="{BB962C8B-B14F-4D97-AF65-F5344CB8AC3E}">
        <p14:creationId xmlns:p14="http://schemas.microsoft.com/office/powerpoint/2010/main" val="2102321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a:solidFill>
                  <a:srgbClr val="FF0000"/>
                </a:solidFill>
                <a:cs typeface="B Nazanin" panose="00000400000000000000" pitchFamily="2" charset="-78"/>
              </a:rPr>
              <a:t>غذاهای مجاز</a:t>
            </a:r>
            <a:endParaRPr lang="en-US" sz="2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fontScale="850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میزان محاسبه شده ای از غلات(برنج ، گندم ، جو و ماکارونی)</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محصولات کم پروتئینی رژیمی</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میزان محاسبه شده ای از میوه ها و سبزیجات</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بستنی یخی فاقد شیر</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فالوده</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اب میوه طبیعی</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عسل</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نشاسته و محصولات تهیه شده از آن</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انواع آب نبات ها و شکلات های بدون شیر</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انواع شربت ها</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ماء الشعیر</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234155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907080" y="433880"/>
            <a:ext cx="6871725" cy="706372"/>
          </a:xfrm>
          <a:prstGeom prst="rect">
            <a:avLst/>
          </a:prstGeom>
        </p:spPr>
        <p:txBody>
          <a:bodyPr vert="horz" lIns="91440" tIns="45720" rIns="91440" bIns="45720" rtlCol="0" anchor="ctr">
            <a:normAutofit fontScale="97500" lnSpcReduction="1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r>
              <a:rPr lang="fa-IR" b="1" dirty="0">
                <a:latin typeface="Candara"/>
                <a:cs typeface="Arial" panose="020B0604020202020204" pitchFamily="34" charset="0"/>
              </a:rPr>
              <a:t> </a:t>
            </a:r>
            <a:r>
              <a:rPr lang="fa-IR" sz="3300" b="1" dirty="0">
                <a:solidFill>
                  <a:srgbClr val="FF0000"/>
                </a:solidFill>
                <a:latin typeface="Candara"/>
                <a:cs typeface="B Nazanin" panose="00000400000000000000" pitchFamily="2" charset="-78"/>
              </a:rPr>
              <a:t>غذاهایی که بایدمحدود شود</a:t>
            </a:r>
            <a:r>
              <a:rPr lang="fa-IR" sz="4100" b="1" dirty="0">
                <a:latin typeface="Candara"/>
                <a:cs typeface="B Nazanin" panose="00000400000000000000" pitchFamily="2" charset="-78"/>
              </a:rPr>
              <a:t>)</a:t>
            </a:r>
            <a:endParaRPr kumimoji="0" lang="fa-IR" sz="4100" b="1" i="0" u="none" strike="noStrike" kern="1200" cap="none" spc="0" normalizeH="0" baseline="0" noProof="0" dirty="0">
              <a:ln>
                <a:noFill/>
              </a:ln>
              <a:solidFill>
                <a:srgbClr val="FFFFFF"/>
              </a:solidFill>
              <a:effectLst/>
              <a:uLnTx/>
              <a:uFillTx/>
              <a:latin typeface="Candara"/>
              <a:cs typeface="B Nazanin" panose="00000400000000000000" pitchFamily="2" charset="-78"/>
            </a:endParaRPr>
          </a:p>
        </p:txBody>
      </p:sp>
      <p:sp>
        <p:nvSpPr>
          <p:cNvPr id="8" name="Content Placeholder 1"/>
          <p:cNvSpPr txBox="1">
            <a:spLocks/>
          </p:cNvSpPr>
          <p:nvPr/>
        </p:nvSpPr>
        <p:spPr>
          <a:xfrm>
            <a:off x="754375" y="1350110"/>
            <a:ext cx="6653958" cy="3054100"/>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Wingdings" pitchFamily="2" charset="2"/>
              <a:buChar char="ü"/>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گندم ، جو ، ذرت و برنج</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Wingdings" pitchFamily="2" charset="2"/>
              <a:buChar char="ü"/>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نان و دیگر فراورده های آرد گندم ، جو ، ذرت و برنج</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Wingdings" pitchFamily="2" charset="2"/>
              <a:buChar char="ü"/>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ماکارونی معمولی</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Wingdings" pitchFamily="2" charset="2"/>
              <a:buChar char="ü"/>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بیسکویت و کیک های رژیمی</a:t>
            </a:r>
          </a:p>
        </p:txBody>
      </p:sp>
    </p:spTree>
    <p:extLst>
      <p:ext uri="{BB962C8B-B14F-4D97-AF65-F5344CB8AC3E}">
        <p14:creationId xmlns:p14="http://schemas.microsoft.com/office/powerpoint/2010/main" val="5782247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81175"/>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smtClean="0">
                <a:solidFill>
                  <a:srgbClr val="FF0000"/>
                </a:solidFill>
                <a:cs typeface="B Nazanin" panose="00000400000000000000" pitchFamily="2" charset="-78"/>
              </a:rPr>
              <a:t>نکات مهم در رژیم درمانی</a:t>
            </a:r>
            <a:endParaRPr lang="en-US" sz="2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lnSpcReduction="1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3-تا6ماهگی شیرمادر یا شیرخشک همراه با شیرهای رژیمی وپس از 6ماهگی مصرف غلات ،سبزیجات ،میوه ها و..در کنار رژیم های غذایی توصیه می شود.</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4-عفونت،سرماخوردگی، اسهال تزریق واکسن ،تب و..باعث افزایش فنیل خون می شوند.</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5-مصرف ناکافی شیر رژیمی مانع ساخته شدن پروتئین وباقی ماندن اسیدآمینه فنیل آلانین درخون می گردد.</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23906461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smtClean="0">
                <a:solidFill>
                  <a:srgbClr val="FF0000"/>
                </a:solidFill>
                <a:cs typeface="B Nazanin" panose="00000400000000000000" pitchFamily="2" charset="-78"/>
              </a:rPr>
              <a:t>نکات مهم در رژیم درمانی</a:t>
            </a:r>
            <a:endParaRPr lang="en-US" sz="2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a:solidFill>
                  <a:srgbClr val="073E87"/>
                </a:solidFill>
                <a:latin typeface="Candara"/>
                <a:cs typeface="B Nazanin" panose="00000400000000000000" pitchFamily="2" charset="-78"/>
              </a:rPr>
              <a:t>1</a:t>
            </a: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-دراستفاده</a:t>
            </a:r>
            <a:r>
              <a:rPr kumimoji="0" lang="fa-IR" sz="2400" b="1" i="0" u="none" strike="noStrike" kern="1200" cap="none" spc="0" normalizeH="0" noProof="0" dirty="0" smtClean="0">
                <a:ln>
                  <a:noFill/>
                </a:ln>
                <a:solidFill>
                  <a:srgbClr val="073E87"/>
                </a:solidFill>
                <a:effectLst/>
                <a:uLnTx/>
                <a:uFillTx/>
                <a:latin typeface="Candara"/>
                <a:cs typeface="B Nazanin" panose="00000400000000000000" pitchFamily="2" charset="-78"/>
              </a:rPr>
              <a:t> از مواد غذایی حاوی فنیل آلانین وآسپارتام باید دقت نمود(اسپارتام شیرین کننده مصنوعی وموجب بالارفتن فنیل می شود)</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a:solidFill>
                  <a:srgbClr val="073E87"/>
                </a:solidFill>
                <a:latin typeface="Candara"/>
                <a:cs typeface="B Nazanin" panose="00000400000000000000" pitchFamily="2" charset="-78"/>
              </a:rPr>
              <a:t> </a:t>
            </a:r>
            <a:r>
              <a:rPr lang="fa-IR" b="1" dirty="0" smtClean="0">
                <a:solidFill>
                  <a:srgbClr val="073E87"/>
                </a:solidFill>
                <a:latin typeface="Candara"/>
                <a:cs typeface="B Nazanin" panose="00000400000000000000" pitchFamily="2" charset="-78"/>
              </a:rPr>
              <a:t>    هرقوطی نوشابه حاوی آسپارتام به حجم 330 میلی گرم دارای 105 میلی گرم فنیل آلانین است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endParaRPr lang="fa-IR" b="1" noProof="0" dirty="0">
              <a:solidFill>
                <a:srgbClr val="073E87"/>
              </a:solidFill>
              <a:latin typeface="Candara"/>
              <a:cs typeface="B Nazanin" panose="00000400000000000000" pitchFamily="2" charset="-78"/>
            </a:endParaRP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kumimoji="0" lang="fa-IR" sz="2400" b="1" i="0" u="none" strike="noStrike" kern="1200" cap="none" spc="0" normalizeH="0" baseline="0" dirty="0" smtClean="0">
                <a:ln>
                  <a:noFill/>
                </a:ln>
                <a:solidFill>
                  <a:srgbClr val="073E87"/>
                </a:solidFill>
                <a:effectLst/>
                <a:uLnTx/>
                <a:uFillTx/>
                <a:latin typeface="Candara"/>
                <a:cs typeface="B Nazanin" panose="00000400000000000000" pitchFamily="2" charset="-78"/>
              </a:rPr>
              <a:t>2-دریافت</a:t>
            </a:r>
            <a:r>
              <a:rPr kumimoji="0" lang="fa-IR" sz="2400" b="1" i="0" u="none" strike="noStrike" kern="1200" cap="none" spc="0" normalizeH="0" dirty="0" smtClean="0">
                <a:ln>
                  <a:noFill/>
                </a:ln>
                <a:solidFill>
                  <a:srgbClr val="073E87"/>
                </a:solidFill>
                <a:effectLst/>
                <a:uLnTx/>
                <a:uFillTx/>
                <a:latin typeface="Candara"/>
                <a:cs typeface="B Nazanin" panose="00000400000000000000" pitchFamily="2" charset="-78"/>
              </a:rPr>
              <a:t> ناکافی انرژی موجب تجزیه پروتئین های بدن ورها شدن آمینواسیدها مانند فنیل آلانین درخون می شوند.</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3927424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smtClean="0">
                <a:solidFill>
                  <a:srgbClr val="FF0000"/>
                </a:solidFill>
                <a:cs typeface="B Nazanin" panose="00000400000000000000" pitchFamily="2" charset="-78"/>
              </a:rPr>
              <a:t>نکات مهم در رژیم درمانی</a:t>
            </a:r>
            <a:endParaRPr lang="en-US" sz="2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4-هر</a:t>
            </a:r>
            <a:r>
              <a:rPr kumimoji="0" lang="fa-IR" sz="2400" b="1" i="0" u="none" strike="noStrike" kern="1200" cap="none" spc="0" normalizeH="0" noProof="0" dirty="0" smtClean="0">
                <a:ln>
                  <a:noFill/>
                </a:ln>
                <a:solidFill>
                  <a:srgbClr val="073E87"/>
                </a:solidFill>
                <a:effectLst/>
                <a:uLnTx/>
                <a:uFillTx/>
                <a:latin typeface="Candara"/>
                <a:cs typeface="B Nazanin" panose="00000400000000000000" pitchFamily="2" charset="-78"/>
              </a:rPr>
              <a:t> یک گرم پروتئین حاوی 50 میلی گرم فنیل آلانین است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a:solidFill>
                  <a:srgbClr val="073E87"/>
                </a:solidFill>
                <a:latin typeface="Candara"/>
                <a:cs typeface="B Nazanin" panose="00000400000000000000" pitchFamily="2" charset="-78"/>
              </a:rPr>
              <a:t> </a:t>
            </a:r>
            <a:r>
              <a:rPr lang="fa-IR" b="1" dirty="0" smtClean="0">
                <a:solidFill>
                  <a:srgbClr val="073E87"/>
                </a:solidFill>
                <a:latin typeface="Candara"/>
                <a:cs typeface="B Nazanin" panose="00000400000000000000" pitchFamily="2" charset="-78"/>
              </a:rPr>
              <a:t>   روی هر بسته مواد غذایی میزان پروتئین ثبت شده است که باید درعدد 50 ضرب شود تا مقدار فنیل آلانین به دست آید.</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2895559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66" y="586585"/>
            <a:ext cx="7329839" cy="4275740"/>
          </a:xfrm>
        </p:spPr>
        <p:txBody>
          <a:bodyPr>
            <a:normAutofit/>
          </a:bodyPr>
          <a:lstStyle/>
          <a:p>
            <a:pPr lvl="0" algn="just" rtl="1"/>
            <a:r>
              <a:rPr lang="fa-IR" sz="3000" b="1" dirty="0">
                <a:solidFill>
                  <a:srgbClr val="002060"/>
                </a:solidFill>
                <a:cs typeface="B Nazanin" panose="00000400000000000000" pitchFamily="2" charset="-78"/>
              </a:rPr>
              <a:t>تا حالا به این فکر کردید که اگه سر سفره غذا ، کودک شما بخواهد گوشت بخورد یا ماست یا دوغ و شما به او بگویید:</a:t>
            </a:r>
          </a:p>
          <a:p>
            <a:pPr lvl="0" algn="just" rtl="1"/>
            <a:r>
              <a:rPr lang="fa-IR" sz="3000" b="1" i="1" dirty="0">
                <a:solidFill>
                  <a:srgbClr val="002060"/>
                </a:solidFill>
                <a:cs typeface="B Nazanin" panose="00000400000000000000" pitchFamily="2" charset="-78"/>
              </a:rPr>
              <a:t> </a:t>
            </a:r>
            <a:r>
              <a:rPr lang="fa-IR" sz="3000" b="1" i="1" dirty="0">
                <a:solidFill>
                  <a:srgbClr val="C00000"/>
                </a:solidFill>
                <a:cs typeface="B Nazanin" panose="00000400000000000000" pitchFamily="2" charset="-78"/>
              </a:rPr>
              <a:t>دست نزن برات ضرر داره....؟!!</a:t>
            </a:r>
          </a:p>
          <a:p>
            <a:pPr lvl="0" algn="just" rtl="1"/>
            <a:r>
              <a:rPr lang="fa-IR" sz="3000" b="1" dirty="0">
                <a:solidFill>
                  <a:srgbClr val="002060"/>
                </a:solidFill>
                <a:cs typeface="B Nazanin" panose="00000400000000000000" pitchFamily="2" charset="-78"/>
              </a:rPr>
              <a:t> تصورش هم غیرممکنه، ولی هستند پدر و مادرهایی که سر سفره بچه‌شون را کتک می‌زنند یا اون پروتئینی رو که یواشکی خورده با انگشت از حلق بچه بیرون میارن!!</a:t>
            </a:r>
          </a:p>
          <a:p>
            <a:pPr lvl="0" algn="just" rtl="1"/>
            <a:r>
              <a:rPr lang="fa-IR" sz="3000" b="1" dirty="0">
                <a:solidFill>
                  <a:srgbClr val="002060"/>
                </a:solidFill>
                <a:cs typeface="B Nazanin" panose="00000400000000000000" pitchFamily="2" charset="-78"/>
              </a:rPr>
              <a:t>حالا تصور کنید دو کودک دوقلو را که یکی مبتلا و دیگری سالم است !..... چقدر سخت می گذرد بر والدین آنها....!!!</a:t>
            </a:r>
            <a:r>
              <a:rPr lang="fa-IR" sz="3000" dirty="0">
                <a:solidFill>
                  <a:srgbClr val="002060"/>
                </a:solidFill>
                <a:cs typeface="B Nazanin" panose="00000400000000000000" pitchFamily="2" charset="-78"/>
              </a:rPr>
              <a:t> </a:t>
            </a:r>
            <a:endParaRPr lang="en-US" sz="3000" dirty="0">
              <a:solidFill>
                <a:srgbClr val="002060"/>
              </a:solidFill>
              <a:cs typeface="B Nazanin" panose="00000400000000000000" pitchFamily="2" charset="-78"/>
            </a:endParaRPr>
          </a:p>
          <a:p>
            <a:pPr marL="0" indent="0" algn="r">
              <a:spcBef>
                <a:spcPct val="0"/>
              </a:spcBef>
              <a:buNone/>
            </a:pPr>
            <a:endPar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endParaRPr>
          </a:p>
        </p:txBody>
      </p:sp>
    </p:spTree>
    <p:extLst>
      <p:ext uri="{BB962C8B-B14F-4D97-AF65-F5344CB8AC3E}">
        <p14:creationId xmlns:p14="http://schemas.microsoft.com/office/powerpoint/2010/main" val="3716344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2000" dirty="0" smtClean="0">
                <a:solidFill>
                  <a:srgbClr val="FF0000"/>
                </a:solidFill>
                <a:cs typeface="B Nazanin" panose="00000400000000000000" pitchFamily="2" charset="-78"/>
              </a:rPr>
              <a:t>مقدار فنیل آلانین برخی مواد غذایی (میلی گرم در 100گرم ماده غذایی)</a:t>
            </a:r>
            <a:endParaRPr lang="en-US" sz="1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fontScale="775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-نان بربری     400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-نان</a:t>
            </a:r>
            <a:r>
              <a:rPr kumimoji="0" lang="fa-IR" sz="2400" b="1" i="0" u="none" strike="noStrike" kern="1200" cap="none" spc="0" normalizeH="0" noProof="0" dirty="0" smtClean="0">
                <a:ln>
                  <a:noFill/>
                </a:ln>
                <a:solidFill>
                  <a:srgbClr val="073E87"/>
                </a:solidFill>
                <a:effectLst/>
                <a:uLnTx/>
                <a:uFillTx/>
                <a:latin typeface="Candara"/>
                <a:cs typeface="B Nazanin" panose="00000400000000000000" pitchFamily="2" charset="-78"/>
              </a:rPr>
              <a:t> تافتون   460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baseline="0" dirty="0" smtClean="0">
                <a:solidFill>
                  <a:srgbClr val="073E87"/>
                </a:solidFill>
                <a:latin typeface="Candara"/>
                <a:cs typeface="B Nazanin" panose="00000400000000000000" pitchFamily="2" charset="-78"/>
              </a:rPr>
              <a:t>-نان</a:t>
            </a:r>
            <a:r>
              <a:rPr lang="fa-IR" b="1" dirty="0" smtClean="0">
                <a:solidFill>
                  <a:srgbClr val="073E87"/>
                </a:solidFill>
                <a:latin typeface="Candara"/>
                <a:cs typeface="B Nazanin" panose="00000400000000000000" pitchFamily="2" charset="-78"/>
              </a:rPr>
              <a:t> سنگک  430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-گردو</a:t>
            </a:r>
            <a:r>
              <a:rPr kumimoji="0" lang="fa-IR" sz="2400" b="1" i="0" u="none" strike="noStrike" kern="1200" cap="none" spc="0" normalizeH="0" noProof="0" dirty="0" smtClean="0">
                <a:ln>
                  <a:noFill/>
                </a:ln>
                <a:solidFill>
                  <a:srgbClr val="073E87"/>
                </a:solidFill>
                <a:effectLst/>
                <a:uLnTx/>
                <a:uFillTx/>
                <a:latin typeface="Candara"/>
                <a:cs typeface="B Nazanin" panose="00000400000000000000" pitchFamily="2" charset="-78"/>
              </a:rPr>
              <a:t>           660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baseline="0" dirty="0" smtClean="0">
                <a:solidFill>
                  <a:srgbClr val="073E87"/>
                </a:solidFill>
                <a:latin typeface="Candara"/>
                <a:cs typeface="B Nazanin" panose="00000400000000000000" pitchFamily="2" charset="-78"/>
              </a:rPr>
              <a:t>-تخم</a:t>
            </a:r>
            <a:r>
              <a:rPr lang="fa-IR" b="1" dirty="0" smtClean="0">
                <a:solidFill>
                  <a:srgbClr val="073E87"/>
                </a:solidFill>
                <a:latin typeface="Candara"/>
                <a:cs typeface="B Nazanin" panose="00000400000000000000" pitchFamily="2" charset="-78"/>
              </a:rPr>
              <a:t> مرغ     681</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-پسته           600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-ماهی          1040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-بادام          1200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-کنجد        1300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-پفک          1400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-برنج           126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-ماکارونی    166</a:t>
            </a:r>
          </a:p>
        </p:txBody>
      </p:sp>
    </p:spTree>
    <p:extLst>
      <p:ext uri="{BB962C8B-B14F-4D97-AF65-F5344CB8AC3E}">
        <p14:creationId xmlns:p14="http://schemas.microsoft.com/office/powerpoint/2010/main" val="1749076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2000" dirty="0" smtClean="0">
                <a:solidFill>
                  <a:srgbClr val="C00000"/>
                </a:solidFill>
                <a:cs typeface="B Nazanin" panose="00000400000000000000" pitchFamily="2" charset="-78"/>
              </a:rPr>
              <a:t>مقدار فنیل آلانین برخی مواد غذایی (میلی گرم در 100گرم ماده غذایی)</a:t>
            </a:r>
            <a:endParaRPr lang="en-US" sz="1400" kern="0" dirty="0">
              <a:solidFill>
                <a:srgbClr val="C00000"/>
              </a:solidFill>
              <a:cs typeface="B Nazanin" panose="00000400000000000000" pitchFamily="2" charset="-78"/>
            </a:endParaRPr>
          </a:p>
        </p:txBody>
      </p:sp>
      <p:sp>
        <p:nvSpPr>
          <p:cNvPr id="6" name="Content Placeholder 1"/>
          <p:cNvSpPr txBox="1">
            <a:spLocks/>
          </p:cNvSpPr>
          <p:nvPr/>
        </p:nvSpPr>
        <p:spPr>
          <a:xfrm>
            <a:off x="448966" y="891996"/>
            <a:ext cx="7177134" cy="3817623"/>
          </a:xfrm>
          <a:prstGeom prst="rect">
            <a:avLst/>
          </a:prstGeom>
        </p:spPr>
        <p:txBody>
          <a:bodyPr vert="horz" lIns="91440" tIns="45720" rIns="91440" bIns="45720" rtlCol="0">
            <a:normAutofit fontScale="625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-انگور                    14</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-هندوانه                15</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-گیلاس                  16</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-انبه                      17      </a:t>
            </a:r>
          </a:p>
          <a:p>
            <a:pPr marL="0" lvl="0" indent="0" algn="r" rtl="1">
              <a:buClr>
                <a:srgbClr val="31B6FD"/>
              </a:buClr>
              <a:buNone/>
              <a:defRPr/>
            </a:pPr>
            <a:r>
              <a:rPr lang="fa-IR" b="1" dirty="0" smtClean="0">
                <a:solidFill>
                  <a:srgbClr val="073E87"/>
                </a:solidFill>
                <a:latin typeface="Candara"/>
                <a:cs typeface="B Nazanin" panose="00000400000000000000" pitchFamily="2" charset="-78"/>
              </a:rPr>
              <a:t>-نارنگی                 18</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-انجیر وهلو          18</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-توت فرنگی         19</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-موز                     47</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-کیوی                 44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-توت سفید         52</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-زردآلو               52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-هویج                32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-گوجه                24</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-سیب زمینی     76</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-ویفررنگارنگ  200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endParaRPr lang="fa-IR" b="1" dirty="0" smtClean="0">
              <a:solidFill>
                <a:srgbClr val="073E87"/>
              </a:solidFill>
              <a:latin typeface="Candara"/>
              <a:cs typeface="B Nazanin" panose="00000400000000000000" pitchFamily="2" charset="-78"/>
            </a:endParaRPr>
          </a:p>
        </p:txBody>
      </p:sp>
    </p:spTree>
    <p:extLst>
      <p:ext uri="{BB962C8B-B14F-4D97-AF65-F5344CB8AC3E}">
        <p14:creationId xmlns:p14="http://schemas.microsoft.com/office/powerpoint/2010/main" val="3858610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9277" y="1197405"/>
            <a:ext cx="7329840" cy="3511061"/>
          </a:xfrm>
        </p:spPr>
        <p:txBody>
          <a:bodyPr>
            <a:normAutofit fontScale="70000" lnSpcReduction="20000"/>
          </a:bodyPr>
          <a:lstStyle/>
          <a:p>
            <a:pPr algn="r" rtl="1">
              <a:defRPr/>
            </a:pPr>
            <a:r>
              <a:rPr lang="fa-IR" sz="2400" b="1" dirty="0" smtClean="0">
                <a:solidFill>
                  <a:srgbClr val="002060"/>
                </a:solidFill>
                <a:cs typeface="B Nazanin" pitchFamily="2" charset="-78"/>
              </a:rPr>
              <a:t>استامینوفن </a:t>
            </a:r>
            <a:r>
              <a:rPr lang="en-US" sz="2400" b="1" dirty="0" err="1" smtClean="0">
                <a:solidFill>
                  <a:srgbClr val="002060"/>
                </a:solidFill>
                <a:cs typeface="B Nazanin" pitchFamily="2" charset="-78"/>
              </a:rPr>
              <a:t>Acetaminophin</a:t>
            </a:r>
            <a:endParaRPr lang="en-US" sz="2400" b="1" dirty="0" smtClean="0">
              <a:solidFill>
                <a:srgbClr val="002060"/>
              </a:solidFill>
              <a:cs typeface="B Nazanin" pitchFamily="2" charset="-78"/>
            </a:endParaRPr>
          </a:p>
          <a:p>
            <a:pPr algn="r" rtl="1">
              <a:defRPr/>
            </a:pPr>
            <a:r>
              <a:rPr lang="fa-IR" sz="2400" b="1" dirty="0" smtClean="0">
                <a:solidFill>
                  <a:srgbClr val="002060"/>
                </a:solidFill>
                <a:cs typeface="B Nazanin" pitchFamily="2" charset="-78"/>
              </a:rPr>
              <a:t>آموکسی سیلین </a:t>
            </a:r>
            <a:r>
              <a:rPr lang="en-US" sz="2400" b="1" dirty="0" smtClean="0">
                <a:solidFill>
                  <a:srgbClr val="002060"/>
                </a:solidFill>
                <a:cs typeface="B Nazanin" pitchFamily="2" charset="-78"/>
              </a:rPr>
              <a:t>Amoxicillin</a:t>
            </a:r>
            <a:r>
              <a:rPr lang="fa-IR" sz="2400" b="1" dirty="0" smtClean="0">
                <a:solidFill>
                  <a:srgbClr val="002060"/>
                </a:solidFill>
                <a:cs typeface="B Nazanin" pitchFamily="2" charset="-78"/>
              </a:rPr>
              <a:t> </a:t>
            </a:r>
          </a:p>
          <a:p>
            <a:pPr algn="r" rtl="1">
              <a:defRPr/>
            </a:pPr>
            <a:r>
              <a:rPr lang="fa-IR" sz="2400" b="1" dirty="0" smtClean="0">
                <a:solidFill>
                  <a:srgbClr val="002060"/>
                </a:solidFill>
                <a:cs typeface="B Nazanin" pitchFamily="2" charset="-78"/>
              </a:rPr>
              <a:t>کلستیرامین</a:t>
            </a:r>
            <a:r>
              <a:rPr lang="en-US" sz="2400" b="1" dirty="0" err="1" smtClean="0">
                <a:solidFill>
                  <a:srgbClr val="002060"/>
                </a:solidFill>
                <a:cs typeface="B Nazanin" pitchFamily="2" charset="-78"/>
              </a:rPr>
              <a:t>Cholestyramine</a:t>
            </a:r>
            <a:endParaRPr lang="fa-IR" sz="2400" b="1" dirty="0" smtClean="0">
              <a:solidFill>
                <a:srgbClr val="002060"/>
              </a:solidFill>
              <a:cs typeface="B Nazanin" pitchFamily="2" charset="-78"/>
            </a:endParaRPr>
          </a:p>
          <a:p>
            <a:pPr algn="r" rtl="1">
              <a:defRPr/>
            </a:pPr>
            <a:r>
              <a:rPr lang="fa-IR" sz="2400" b="1" dirty="0" smtClean="0">
                <a:solidFill>
                  <a:srgbClr val="002060"/>
                </a:solidFill>
                <a:cs typeface="B Nazanin" pitchFamily="2" charset="-78"/>
              </a:rPr>
              <a:t>پنی سیلین وی </a:t>
            </a:r>
            <a:r>
              <a:rPr lang="en-US" sz="2400" b="1" dirty="0" smtClean="0">
                <a:solidFill>
                  <a:srgbClr val="002060"/>
                </a:solidFill>
                <a:cs typeface="B Nazanin" pitchFamily="2" charset="-78"/>
              </a:rPr>
              <a:t>Penicillin v</a:t>
            </a:r>
          </a:p>
          <a:p>
            <a:pPr algn="r" rtl="1">
              <a:defRPr/>
            </a:pPr>
            <a:r>
              <a:rPr lang="fa-IR" sz="2400" b="1" dirty="0" smtClean="0">
                <a:solidFill>
                  <a:srgbClr val="002060"/>
                </a:solidFill>
                <a:cs typeface="B Nazanin" pitchFamily="2" charset="-78"/>
              </a:rPr>
              <a:t>پسودوافدرین</a:t>
            </a:r>
            <a:r>
              <a:rPr lang="en-US" sz="2400" b="1" dirty="0" smtClean="0">
                <a:solidFill>
                  <a:srgbClr val="002060"/>
                </a:solidFill>
                <a:cs typeface="B Nazanin" pitchFamily="2" charset="-78"/>
              </a:rPr>
              <a:t>Pseudoephedrine</a:t>
            </a:r>
            <a:r>
              <a:rPr lang="fa-IR" sz="2400" b="1" dirty="0" smtClean="0">
                <a:solidFill>
                  <a:srgbClr val="002060"/>
                </a:solidFill>
                <a:cs typeface="B Nazanin" pitchFamily="2" charset="-78"/>
              </a:rPr>
              <a:t> </a:t>
            </a:r>
            <a:endParaRPr lang="en-US" sz="2400" b="1" dirty="0" smtClean="0">
              <a:solidFill>
                <a:srgbClr val="002060"/>
              </a:solidFill>
              <a:cs typeface="B Nazanin" pitchFamily="2" charset="-78"/>
            </a:endParaRPr>
          </a:p>
          <a:p>
            <a:pPr algn="r" rtl="1" eaLnBrk="1" hangingPunct="1">
              <a:defRPr/>
            </a:pPr>
            <a:r>
              <a:rPr lang="fa-IR" sz="2400" b="1" dirty="0" smtClean="0">
                <a:solidFill>
                  <a:srgbClr val="002060"/>
                </a:solidFill>
                <a:cs typeface="B Nazanin" pitchFamily="2" charset="-78"/>
              </a:rPr>
              <a:t>تری متوپریم سولفا متوکسازول</a:t>
            </a:r>
            <a:r>
              <a:rPr lang="en-US" sz="2400" b="1" dirty="0" err="1" smtClean="0">
                <a:solidFill>
                  <a:srgbClr val="002060"/>
                </a:solidFill>
                <a:cs typeface="B Nazanin" pitchFamily="2" charset="-78"/>
              </a:rPr>
              <a:t>Trimethoprimsulfametoxazol</a:t>
            </a:r>
            <a:endParaRPr lang="en-US" sz="2400" b="1" dirty="0" smtClean="0">
              <a:solidFill>
                <a:srgbClr val="002060"/>
              </a:solidFill>
              <a:cs typeface="B Nazanin" pitchFamily="2" charset="-78"/>
            </a:endParaRPr>
          </a:p>
          <a:p>
            <a:pPr algn="r" rtl="1" eaLnBrk="1" hangingPunct="1">
              <a:defRPr/>
            </a:pPr>
            <a:r>
              <a:rPr lang="fa-IR" sz="2400" b="1" dirty="0" smtClean="0">
                <a:solidFill>
                  <a:srgbClr val="002060"/>
                </a:solidFill>
                <a:cs typeface="B Nazanin" pitchFamily="2" charset="-78"/>
              </a:rPr>
              <a:t>متوتروکسات</a:t>
            </a:r>
            <a:r>
              <a:rPr lang="en-US" sz="2400" b="1" dirty="0" err="1" smtClean="0">
                <a:solidFill>
                  <a:srgbClr val="002060"/>
                </a:solidFill>
                <a:cs typeface="B Nazanin" pitchFamily="2" charset="-78"/>
              </a:rPr>
              <a:t>Methoteraxate</a:t>
            </a:r>
            <a:endParaRPr lang="en-US" sz="2400" b="1" dirty="0" smtClean="0">
              <a:solidFill>
                <a:srgbClr val="002060"/>
              </a:solidFill>
              <a:cs typeface="B Nazanin" pitchFamily="2" charset="-78"/>
            </a:endParaRPr>
          </a:p>
          <a:p>
            <a:pPr algn="r" rtl="1" eaLnBrk="1" hangingPunct="1">
              <a:defRPr/>
            </a:pPr>
            <a:r>
              <a:rPr lang="fa-IR" sz="2400" b="1" dirty="0" smtClean="0">
                <a:solidFill>
                  <a:srgbClr val="002060"/>
                </a:solidFill>
                <a:cs typeface="B Nazanin" pitchFamily="2" charset="-78"/>
              </a:rPr>
              <a:t>گایافینزین </a:t>
            </a:r>
            <a:r>
              <a:rPr lang="en-US" sz="2400" b="1" dirty="0" err="1" smtClean="0">
                <a:solidFill>
                  <a:srgbClr val="002060"/>
                </a:solidFill>
                <a:cs typeface="B Nazanin" pitchFamily="2" charset="-78"/>
              </a:rPr>
              <a:t>Gayafenazin</a:t>
            </a:r>
            <a:endParaRPr lang="en-US" sz="2400" b="1" dirty="0" smtClean="0">
              <a:solidFill>
                <a:srgbClr val="002060"/>
              </a:solidFill>
              <a:cs typeface="B Nazanin" pitchFamily="2" charset="-78"/>
            </a:endParaRPr>
          </a:p>
          <a:p>
            <a:pPr algn="r" rtl="1" eaLnBrk="1" hangingPunct="1">
              <a:defRPr/>
            </a:pPr>
            <a:r>
              <a:rPr lang="en-US" sz="2400" b="1" dirty="0" smtClean="0">
                <a:solidFill>
                  <a:srgbClr val="002060"/>
                </a:solidFill>
                <a:cs typeface="B Nazanin" pitchFamily="2" charset="-78"/>
              </a:rPr>
              <a:t>Ibuprofen</a:t>
            </a:r>
            <a:r>
              <a:rPr lang="fa-IR" sz="2400" b="1" dirty="0" smtClean="0">
                <a:solidFill>
                  <a:srgbClr val="002060"/>
                </a:solidFill>
                <a:cs typeface="B Nazanin" pitchFamily="2" charset="-78"/>
              </a:rPr>
              <a:t>ایبوپروفن </a:t>
            </a:r>
            <a:endParaRPr lang="en-US" sz="2400" b="1" dirty="0" smtClean="0">
              <a:solidFill>
                <a:srgbClr val="002060"/>
              </a:solidFill>
              <a:cs typeface="B Nazanin" pitchFamily="2" charset="-78"/>
            </a:endParaRPr>
          </a:p>
          <a:p>
            <a:pPr algn="r" rtl="1">
              <a:defRPr/>
            </a:pPr>
            <a:r>
              <a:rPr lang="en-US" sz="2400" b="1" dirty="0" err="1" smtClean="0">
                <a:solidFill>
                  <a:srgbClr val="002060"/>
                </a:solidFill>
                <a:cs typeface="B Nazanin" pitchFamily="2" charset="-78"/>
              </a:rPr>
              <a:t>Ranitidin</a:t>
            </a:r>
            <a:r>
              <a:rPr lang="en-US" sz="2400" b="1" dirty="0" smtClean="0">
                <a:solidFill>
                  <a:srgbClr val="002060"/>
                </a:solidFill>
                <a:cs typeface="B Nazanin" pitchFamily="2" charset="-78"/>
              </a:rPr>
              <a:t> , </a:t>
            </a:r>
            <a:r>
              <a:rPr lang="en-US" sz="2400" b="1" dirty="0" err="1" smtClean="0">
                <a:solidFill>
                  <a:srgbClr val="002060"/>
                </a:solidFill>
                <a:cs typeface="B Nazanin" pitchFamily="2" charset="-78"/>
              </a:rPr>
              <a:t>Famotidin</a:t>
            </a:r>
            <a:endParaRPr lang="fa-IR" sz="2400" b="1" dirty="0" smtClean="0">
              <a:solidFill>
                <a:srgbClr val="002060"/>
              </a:solidFill>
              <a:cs typeface="B Nazanin" pitchFamily="2" charset="-78"/>
            </a:endParaRPr>
          </a:p>
          <a:p>
            <a:pPr algn="r" rtl="1">
              <a:defRPr/>
            </a:pPr>
            <a:r>
              <a:rPr lang="fa-IR" sz="2400" b="1" dirty="0" smtClean="0">
                <a:solidFill>
                  <a:srgbClr val="002060"/>
                </a:solidFill>
                <a:cs typeface="B Nazanin" pitchFamily="2" charset="-78"/>
              </a:rPr>
              <a:t>دیمن هیدرینات </a:t>
            </a:r>
            <a:r>
              <a:rPr lang="en-US" sz="2400" b="1" dirty="0" err="1" smtClean="0">
                <a:solidFill>
                  <a:srgbClr val="002060"/>
                </a:solidFill>
                <a:cs typeface="B Nazanin" pitchFamily="2" charset="-78"/>
              </a:rPr>
              <a:t>Dimenhydronate</a:t>
            </a:r>
            <a:endParaRPr lang="fa-IR" sz="2400" b="1" dirty="0" smtClean="0">
              <a:solidFill>
                <a:srgbClr val="002060"/>
              </a:solidFill>
              <a:cs typeface="B Nazanin" pitchFamily="2" charset="-78"/>
            </a:endParaRPr>
          </a:p>
          <a:p>
            <a:pPr algn="r" rtl="1">
              <a:defRPr/>
            </a:pPr>
            <a:r>
              <a:rPr lang="en-US" sz="2400" b="1" dirty="0" smtClean="0">
                <a:solidFill>
                  <a:srgbClr val="002060"/>
                </a:solidFill>
                <a:cs typeface="B Nazanin" pitchFamily="2" charset="-78"/>
              </a:rPr>
              <a:t>Anti acid ( Al mg) </a:t>
            </a:r>
            <a:endParaRPr lang="fa-IR" sz="2400" b="1" dirty="0" smtClean="0">
              <a:solidFill>
                <a:srgbClr val="002060"/>
              </a:solidFill>
              <a:cs typeface="B Nazanin" pitchFamily="2" charset="-78"/>
            </a:endParaRPr>
          </a:p>
          <a:p>
            <a:pPr algn="r" rtl="1">
              <a:defRPr/>
            </a:pPr>
            <a:r>
              <a:rPr lang="en-US" sz="2400" b="1" dirty="0" err="1" smtClean="0">
                <a:solidFill>
                  <a:srgbClr val="002060"/>
                </a:solidFill>
                <a:cs typeface="B Nazanin" pitchFamily="2" charset="-78"/>
              </a:rPr>
              <a:t>Lactolose</a:t>
            </a:r>
            <a:endParaRPr lang="en-US" sz="2400" b="1" dirty="0" smtClean="0">
              <a:solidFill>
                <a:srgbClr val="002060"/>
              </a:solidFill>
              <a:cs typeface="B Nazanin" pitchFamily="2" charset="-78"/>
            </a:endParaRPr>
          </a:p>
          <a:p>
            <a:pPr algn="r" rtl="1">
              <a:defRPr/>
            </a:pPr>
            <a:endParaRPr lang="en-US" sz="2400" b="1" dirty="0">
              <a:solidFill>
                <a:srgbClr val="002060"/>
              </a:solidFill>
              <a:cs typeface="B Nazanin" pitchFamily="2" charset="-78"/>
            </a:endParaRPr>
          </a:p>
        </p:txBody>
      </p:sp>
      <p:sp>
        <p:nvSpPr>
          <p:cNvPr id="4" name="Title 1"/>
          <p:cNvSpPr txBox="1">
            <a:spLocks/>
          </p:cNvSpPr>
          <p:nvPr/>
        </p:nvSpPr>
        <p:spPr bwMode="auto">
          <a:xfrm>
            <a:off x="601670" y="128470"/>
            <a:ext cx="7177136" cy="6880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2400" kern="0" dirty="0" smtClean="0">
                <a:solidFill>
                  <a:srgbClr val="FF0000"/>
                </a:solidFill>
                <a:cs typeface="B Titr" pitchFamily="2" charset="-78"/>
              </a:rPr>
              <a:t>داروهای حاوی فنیل آلانین </a:t>
            </a:r>
            <a:endParaRPr lang="en-US" sz="2400" kern="0" dirty="0">
              <a:solidFill>
                <a:srgbClr val="FF0000"/>
              </a:solidFill>
              <a:cs typeface="B Titr" pitchFamily="2" charset="-78"/>
            </a:endParaRPr>
          </a:p>
        </p:txBody>
      </p:sp>
    </p:spTree>
    <p:extLst>
      <p:ext uri="{BB962C8B-B14F-4D97-AF65-F5344CB8AC3E}">
        <p14:creationId xmlns:p14="http://schemas.microsoft.com/office/powerpoint/2010/main" val="2443009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66" y="281175"/>
            <a:ext cx="7329840" cy="4581150"/>
          </a:xfrm>
        </p:spPr>
        <p:txBody>
          <a:bodyPr>
            <a:normAutofit fontScale="55000" lnSpcReduction="20000"/>
          </a:bodyPr>
          <a:lstStyle/>
          <a:p>
            <a:pPr algn="ctr" rtl="1">
              <a:spcBef>
                <a:spcPct val="0"/>
              </a:spcBef>
            </a:pPr>
            <a:r>
              <a:rPr lang="fa-IR" sz="5100" dirty="0" smtClean="0">
                <a:solidFill>
                  <a:srgbClr val="C00000"/>
                </a:solidFill>
                <a:effectLst>
                  <a:outerShdw blurRad="50800" dist="38100" dir="2700000" algn="tl" rotWithShape="0">
                    <a:prstClr val="black">
                      <a:alpha val="40000"/>
                    </a:prstClr>
                  </a:outerShdw>
                </a:effectLst>
                <a:latin typeface="+mj-lt"/>
                <a:ea typeface="+mj-ea"/>
                <a:cs typeface="B Titr" panose="00000700000000000000" pitchFamily="2" charset="-78"/>
              </a:rPr>
              <a:t>خدمات به بیماران:</a:t>
            </a:r>
          </a:p>
          <a:p>
            <a:pPr algn="r" rtl="1">
              <a:spcBef>
                <a:spcPct val="0"/>
              </a:spcBef>
            </a:pPr>
            <a:endParaRPr lang="fa-IR" sz="3400" dirty="0">
              <a:solidFill>
                <a:srgbClr val="C0000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34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 کلینیک</a:t>
            </a:r>
            <a:r>
              <a:rPr lang="en-US" sz="34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PKU </a:t>
            </a:r>
            <a:r>
              <a:rPr lang="fa-IR" sz="34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 </a:t>
            </a:r>
            <a:r>
              <a:rPr lang="en-US" sz="34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a:t>
            </a:r>
          </a:p>
          <a:p>
            <a:pPr algn="r" rtl="1">
              <a:spcBef>
                <a:spcPct val="0"/>
              </a:spcBef>
            </a:pPr>
            <a:endParaRPr lang="en-US" sz="2500" dirty="0">
              <a:solidFill>
                <a:srgbClr val="9900CC"/>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روزهای فعالیت : یکشنبه وسه شنبه</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حضورپزشک فوق تخصص غدد یا پزشک دوره دیده</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حضورکارشناس پرستاری و تغذیه</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رایگان بودن کلیه خدمات کلینیک</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تامین رایگان داروی مورد نیاز </a:t>
            </a:r>
          </a:p>
          <a:p>
            <a:pPr marL="0" indent="0" algn="r" rtl="1">
              <a:spcBef>
                <a:spcPct val="0"/>
              </a:spcBef>
              <a:buNone/>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تهیه رژیم غذایی وشیررژیمی و توزیع بین بیماران</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36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سایرخدمات:</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lvl="0" algn="r" rtl="1">
              <a:spcBef>
                <a:spcPct val="0"/>
              </a:spcBef>
            </a:pPr>
            <a:r>
              <a:rPr lang="fa-IR" sz="2600" dirty="0">
                <a:solidFill>
                  <a:srgbClr val="002060"/>
                </a:solidFill>
                <a:effectLst>
                  <a:outerShdw blurRad="50800" dist="38100" dir="2700000" algn="tl" rotWithShape="0">
                    <a:prstClr val="black">
                      <a:alpha val="40000"/>
                    </a:prstClr>
                  </a:outerShdw>
                </a:effectLst>
                <a:cs typeface="B Titr" panose="00000700000000000000" pitchFamily="2" charset="-78"/>
              </a:rPr>
              <a:t>رایگان بودن آزمایشات </a:t>
            </a:r>
            <a:endPar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آزمایشات ژنتیک</a:t>
            </a:r>
          </a:p>
          <a:p>
            <a:pPr marL="0" indent="0" algn="r" rtl="1">
              <a:spcBef>
                <a:spcPct val="0"/>
              </a:spcBef>
              <a:buNone/>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پرداخت کمک هزینه تامین رژیم غذایی به خانواده های بی بضاعت با همکاری بهزیستی </a:t>
            </a:r>
            <a:endParaRPr lang="en-US"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p:txBody>
      </p:sp>
    </p:spTree>
    <p:extLst>
      <p:ext uri="{BB962C8B-B14F-4D97-AF65-F5344CB8AC3E}">
        <p14:creationId xmlns:p14="http://schemas.microsoft.com/office/powerpoint/2010/main" val="512262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5030115" y="1424175"/>
            <a:ext cx="2790579" cy="3511550"/>
          </a:xfrm>
          <a:prstGeom prst="rect">
            <a:avLst/>
          </a:prstGeom>
        </p:spPr>
      </p:pic>
      <p:sp>
        <p:nvSpPr>
          <p:cNvPr id="9" name="Rectangle 4"/>
          <p:cNvSpPr>
            <a:spLocks noChangeArrowheads="1"/>
          </p:cNvSpPr>
          <p:nvPr/>
        </p:nvSpPr>
        <p:spPr bwMode="auto">
          <a:xfrm>
            <a:off x="624210" y="739289"/>
            <a:ext cx="4115521"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just" rtl="1" eaLnBrk="1" hangingPunct="1"/>
            <a:r>
              <a:rPr lang="fa-IR" altLang="en-US" sz="2400" b="1" dirty="0" smtClean="0">
                <a:solidFill>
                  <a:schemeClr val="accent6">
                    <a:lumMod val="50000"/>
                  </a:schemeClr>
                </a:solidFill>
                <a:latin typeface="Arial" panose="020B0604020202020204" pitchFamily="34" charset="0"/>
                <a:cs typeface="B Nazanin" panose="00000400000000000000" pitchFamily="2" charset="-78"/>
              </a:rPr>
              <a:t>بیماری</a:t>
            </a:r>
            <a:r>
              <a:rPr lang="en-US" altLang="en-US" sz="2400" b="1" dirty="0" smtClean="0">
                <a:solidFill>
                  <a:schemeClr val="accent6">
                    <a:lumMod val="50000"/>
                  </a:schemeClr>
                </a:solidFill>
                <a:latin typeface="Arial" panose="020B0604020202020204" pitchFamily="34" charset="0"/>
                <a:cs typeface="B Nazanin" panose="00000400000000000000" pitchFamily="2" charset="-78"/>
              </a:rPr>
              <a:t>PKU</a:t>
            </a:r>
            <a:r>
              <a:rPr lang="fa-IR" altLang="en-US" sz="2400" b="1" dirty="0" smtClean="0">
                <a:solidFill>
                  <a:schemeClr val="accent6">
                    <a:lumMod val="50000"/>
                  </a:schemeClr>
                </a:solidFill>
                <a:latin typeface="Arial" panose="020B0604020202020204" pitchFamily="34" charset="0"/>
                <a:cs typeface="B Nazanin" panose="00000400000000000000" pitchFamily="2" charset="-78"/>
              </a:rPr>
              <a:t> را</a:t>
            </a:r>
            <a:r>
              <a:rPr lang="en-US" altLang="en-US" sz="2400" b="1" dirty="0" smtClean="0">
                <a:solidFill>
                  <a:schemeClr val="accent6">
                    <a:lumMod val="50000"/>
                  </a:schemeClr>
                </a:solidFill>
                <a:latin typeface="Arial" panose="020B0604020202020204" pitchFamily="34" charset="0"/>
                <a:cs typeface="B Nazanin" panose="00000400000000000000" pitchFamily="2" charset="-78"/>
              </a:rPr>
              <a:t> </a:t>
            </a:r>
            <a:r>
              <a:rPr lang="fa-IR" altLang="en-US" sz="2400" b="1" dirty="0" smtClean="0">
                <a:solidFill>
                  <a:schemeClr val="accent6">
                    <a:lumMod val="50000"/>
                  </a:schemeClr>
                </a:solidFill>
                <a:latin typeface="Arial" panose="020B0604020202020204" pitchFamily="34" charset="0"/>
                <a:cs typeface="B Nazanin" panose="00000400000000000000" pitchFamily="2" charset="-78"/>
              </a:rPr>
              <a:t>اولین بار </a:t>
            </a:r>
            <a:r>
              <a:rPr lang="fa-IR" altLang="en-US" sz="2400" b="1" dirty="0">
                <a:solidFill>
                  <a:schemeClr val="accent6">
                    <a:lumMod val="50000"/>
                  </a:schemeClr>
                </a:solidFill>
                <a:latin typeface="Arial" panose="020B0604020202020204" pitchFamily="34" charset="0"/>
                <a:cs typeface="B Nazanin" panose="00000400000000000000" pitchFamily="2" charset="-78"/>
              </a:rPr>
              <a:t>دکترایوار آزبورن فولینگ نروژی در سال 1934 شناسایی کرد.</a:t>
            </a:r>
          </a:p>
          <a:p>
            <a:pPr algn="just" rtl="1" eaLnBrk="1" hangingPunct="1"/>
            <a:endParaRPr lang="en-US" altLang="en-US" sz="2400" b="1" dirty="0">
              <a:solidFill>
                <a:schemeClr val="accent6">
                  <a:lumMod val="50000"/>
                </a:schemeClr>
              </a:solidFill>
              <a:latin typeface="Arial" panose="020B0604020202020204" pitchFamily="34" charset="0"/>
              <a:cs typeface="B Nazanin" panose="00000400000000000000" pitchFamily="2" charset="-78"/>
            </a:endParaRPr>
          </a:p>
          <a:p>
            <a:pPr algn="just" rtl="1" eaLnBrk="1" hangingPunct="1"/>
            <a:r>
              <a:rPr lang="fa-IR" altLang="en-US" sz="2400" b="1" dirty="0">
                <a:solidFill>
                  <a:schemeClr val="accent6">
                    <a:lumMod val="50000"/>
                  </a:schemeClr>
                </a:solidFill>
                <a:latin typeface="Arial" panose="020B0604020202020204" pitchFamily="34" charset="0"/>
                <a:cs typeface="B Nazanin" panose="00000400000000000000" pitchFamily="2" charset="-78"/>
              </a:rPr>
              <a:t>خانمی با دو کودک بیمار خود به ایشان مراجعه کرد.در حالی که پسر 4ساله اش نمی توانست راه برود،صحبت کند،غذا بخوردو چشمانش را روی چیزی متمرکز کند و دفع ادرار و مدفوعش هم غیر ارادی بود.</a:t>
            </a:r>
          </a:p>
        </p:txBody>
      </p:sp>
      <p:sp>
        <p:nvSpPr>
          <p:cNvPr id="10" name="Rectangle 4"/>
          <p:cNvSpPr txBox="1">
            <a:spLocks noChangeArrowheads="1"/>
          </p:cNvSpPr>
          <p:nvPr/>
        </p:nvSpPr>
        <p:spPr bwMode="auto">
          <a:xfrm>
            <a:off x="4739732" y="281175"/>
            <a:ext cx="30541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eaLnBrk="1" hangingPunct="1">
              <a:defRPr/>
            </a:pPr>
            <a:r>
              <a:rPr lang="fa-IR" sz="4800" kern="0" smtClean="0">
                <a:latin typeface="Britannic Bold" pitchFamily="34" charset="0"/>
                <a:cs typeface="B Titr" pitchFamily="2" charset="-78"/>
              </a:rPr>
              <a:t>تاریخچه</a:t>
            </a:r>
            <a:endParaRPr lang="en-US" sz="4800" kern="0" dirty="0" smtClean="0">
              <a:latin typeface="Britannic Bold" pitchFamily="34" charset="0"/>
              <a:cs typeface="B Titr" pitchFamily="2" charset="-78"/>
            </a:endParaRPr>
          </a:p>
        </p:txBody>
      </p:sp>
    </p:spTree>
    <p:extLst>
      <p:ext uri="{BB962C8B-B14F-4D97-AF65-F5344CB8AC3E}">
        <p14:creationId xmlns:p14="http://schemas.microsoft.com/office/powerpoint/2010/main" val="1164500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1656144229"/>
              </p:ext>
            </p:extLst>
          </p:nvPr>
        </p:nvGraphicFramePr>
        <p:xfrm>
          <a:off x="448965" y="586585"/>
          <a:ext cx="7329840" cy="3994405"/>
        </p:xfrm>
        <a:graphic>
          <a:graphicData uri="http://schemas.openxmlformats.org/drawingml/2006/table">
            <a:tbl>
              <a:tblPr firstRow="1" bandRow="1">
                <a:tableStyleId>{5C22544A-7EE6-4342-B048-85BDC9FD1C3A}</a:tableStyleId>
              </a:tblPr>
              <a:tblGrid>
                <a:gridCol w="3664920">
                  <a:extLst>
                    <a:ext uri="{9D8B030D-6E8A-4147-A177-3AD203B41FA5}">
                      <a16:colId xmlns:a16="http://schemas.microsoft.com/office/drawing/2014/main" val="20000"/>
                    </a:ext>
                  </a:extLst>
                </a:gridCol>
                <a:gridCol w="3664920">
                  <a:extLst>
                    <a:ext uri="{9D8B030D-6E8A-4147-A177-3AD203B41FA5}">
                      <a16:colId xmlns:a16="http://schemas.microsoft.com/office/drawing/2014/main" val="20001"/>
                    </a:ext>
                  </a:extLst>
                </a:gridCol>
              </a:tblGrid>
              <a:tr h="763525">
                <a:tc gridSpan="2">
                  <a:txBody>
                    <a:bodyPr/>
                    <a:lstStyle/>
                    <a:p>
                      <a:pPr algn="ctr" rtl="1"/>
                      <a:r>
                        <a:rPr lang="fa-IR" sz="2000" dirty="0" smtClean="0">
                          <a:solidFill>
                            <a:srgbClr val="C00000"/>
                          </a:solidFill>
                          <a:cs typeface="B Nazanin" panose="00000400000000000000" pitchFamily="2" charset="-78"/>
                        </a:rPr>
                        <a:t>مراجعات  بیماران فنیل کتونوری به کلینیک </a:t>
                      </a:r>
                      <a:r>
                        <a:rPr lang="en-US" sz="2000" dirty="0" smtClean="0">
                          <a:solidFill>
                            <a:srgbClr val="C00000"/>
                          </a:solidFill>
                          <a:cs typeface="B Nazanin" panose="00000400000000000000" pitchFamily="2" charset="-78"/>
                        </a:rPr>
                        <a:t>PKU</a:t>
                      </a:r>
                      <a:r>
                        <a:rPr lang="fa-IR" sz="2000" dirty="0" smtClean="0">
                          <a:solidFill>
                            <a:srgbClr val="C00000"/>
                          </a:solidFill>
                          <a:cs typeface="B Nazanin" panose="00000400000000000000" pitchFamily="2" charset="-78"/>
                        </a:rPr>
                        <a:t> طبق</a:t>
                      </a:r>
                      <a:r>
                        <a:rPr lang="fa-IR" sz="2000" baseline="0" dirty="0" smtClean="0">
                          <a:solidFill>
                            <a:srgbClr val="C00000"/>
                          </a:solidFill>
                          <a:cs typeface="B Nazanin" panose="00000400000000000000" pitchFamily="2" charset="-78"/>
                        </a:rPr>
                        <a:t> دستورالعمل</a:t>
                      </a:r>
                      <a:endParaRPr lang="en-US" sz="2000" dirty="0">
                        <a:solidFill>
                          <a:srgbClr val="C00000"/>
                        </a:solidFill>
                        <a:cs typeface="B Nazanin" panose="00000400000000000000" pitchFamily="2" charset="-78"/>
                      </a:endParaRPr>
                    </a:p>
                  </a:txBody>
                  <a:tcPr/>
                </a:tc>
                <a:tc hMerge="1">
                  <a:txBody>
                    <a:bodyPr/>
                    <a:lstStyle/>
                    <a:p>
                      <a:endParaRPr lang="en-US" dirty="0"/>
                    </a:p>
                  </a:txBody>
                  <a:tcPr/>
                </a:tc>
                <a:extLst>
                  <a:ext uri="{0D108BD9-81ED-4DB2-BD59-A6C34878D82A}">
                    <a16:rowId xmlns:a16="http://schemas.microsoft.com/office/drawing/2014/main" val="10000"/>
                  </a:ext>
                </a:extLst>
              </a:tr>
              <a:tr h="610820">
                <a:tc>
                  <a:txBody>
                    <a:bodyPr/>
                    <a:lstStyle/>
                    <a:p>
                      <a:pPr algn="ctr"/>
                      <a:r>
                        <a:rPr lang="fa-IR" sz="2800" b="1" dirty="0" smtClean="0">
                          <a:solidFill>
                            <a:srgbClr val="C00000"/>
                          </a:solidFill>
                          <a:cs typeface="B Nazanin" panose="00000400000000000000" pitchFamily="2" charset="-78"/>
                        </a:rPr>
                        <a:t>فواصل مراجعه</a:t>
                      </a:r>
                    </a:p>
                    <a:p>
                      <a:pPr algn="ctr"/>
                      <a:endParaRPr lang="fa-IR" sz="2800" b="1" dirty="0" smtClean="0">
                        <a:solidFill>
                          <a:srgbClr val="C00000"/>
                        </a:solidFill>
                        <a:cs typeface="B Nazanin" panose="00000400000000000000" pitchFamily="2" charset="-78"/>
                      </a:endParaRPr>
                    </a:p>
                  </a:txBody>
                  <a:tcPr/>
                </a:tc>
                <a:tc>
                  <a:txBody>
                    <a:bodyPr/>
                    <a:lstStyle/>
                    <a:p>
                      <a:pPr algn="ctr"/>
                      <a:r>
                        <a:rPr lang="fa-IR" sz="2800" b="1" dirty="0" smtClean="0">
                          <a:solidFill>
                            <a:srgbClr val="C00000"/>
                          </a:solidFill>
                          <a:cs typeface="B Nazanin" panose="00000400000000000000" pitchFamily="2" charset="-78"/>
                        </a:rPr>
                        <a:t>گروه</a:t>
                      </a:r>
                      <a:r>
                        <a:rPr lang="fa-IR" sz="2800" b="1" baseline="0" dirty="0" smtClean="0">
                          <a:solidFill>
                            <a:srgbClr val="C00000"/>
                          </a:solidFill>
                          <a:cs typeface="B Nazanin" panose="00000400000000000000" pitchFamily="2" charset="-78"/>
                        </a:rPr>
                        <a:t> سنی</a:t>
                      </a:r>
                      <a:endParaRPr lang="fa-IR" sz="2800" b="1" dirty="0" smtClean="0">
                        <a:solidFill>
                          <a:srgbClr val="C00000"/>
                        </a:solidFill>
                        <a:cs typeface="B Nazanin" panose="00000400000000000000" pitchFamily="2" charset="-78"/>
                      </a:endParaRPr>
                    </a:p>
                  </a:txBody>
                  <a:tcPr/>
                </a:tc>
                <a:extLst>
                  <a:ext uri="{0D108BD9-81ED-4DB2-BD59-A6C34878D82A}">
                    <a16:rowId xmlns:a16="http://schemas.microsoft.com/office/drawing/2014/main" val="10001"/>
                  </a:ext>
                </a:extLst>
              </a:tr>
              <a:tr h="370840">
                <a:tc>
                  <a:txBody>
                    <a:bodyPr/>
                    <a:lstStyle/>
                    <a:p>
                      <a:pPr algn="ctr"/>
                      <a:r>
                        <a:rPr lang="fa-IR" sz="2400" b="1" dirty="0" smtClean="0">
                          <a:solidFill>
                            <a:schemeClr val="accent6">
                              <a:lumMod val="50000"/>
                            </a:schemeClr>
                          </a:solidFill>
                          <a:cs typeface="B Nazanin" panose="00000400000000000000" pitchFamily="2" charset="-78"/>
                        </a:rPr>
                        <a:t>ماهیانه</a:t>
                      </a:r>
                      <a:endParaRPr lang="en-US" sz="2400" b="1" dirty="0">
                        <a:solidFill>
                          <a:schemeClr val="accent6">
                            <a:lumMod val="50000"/>
                          </a:schemeClr>
                        </a:solidFill>
                        <a:cs typeface="B Nazanin" panose="00000400000000000000" pitchFamily="2" charset="-78"/>
                      </a:endParaRPr>
                    </a:p>
                  </a:txBody>
                  <a:tcPr/>
                </a:tc>
                <a:tc>
                  <a:txBody>
                    <a:bodyPr/>
                    <a:lstStyle/>
                    <a:p>
                      <a:pPr algn="ctr"/>
                      <a:r>
                        <a:rPr lang="fa-IR" sz="2400" b="1" dirty="0" smtClean="0">
                          <a:solidFill>
                            <a:schemeClr val="accent6">
                              <a:lumMod val="50000"/>
                            </a:schemeClr>
                          </a:solidFill>
                          <a:cs typeface="B Nazanin" panose="00000400000000000000" pitchFamily="2" charset="-78"/>
                        </a:rPr>
                        <a:t>زیرسه سال</a:t>
                      </a:r>
                      <a:endParaRPr lang="en-US" sz="2400"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2"/>
                  </a:ext>
                </a:extLst>
              </a:tr>
              <a:tr h="370840">
                <a:tc>
                  <a:txBody>
                    <a:bodyPr/>
                    <a:lstStyle/>
                    <a:p>
                      <a:pPr algn="ctr"/>
                      <a:r>
                        <a:rPr lang="fa-IR" sz="2400" b="1" dirty="0" smtClean="0">
                          <a:solidFill>
                            <a:schemeClr val="accent6">
                              <a:lumMod val="50000"/>
                            </a:schemeClr>
                          </a:solidFill>
                          <a:cs typeface="B Nazanin" panose="00000400000000000000" pitchFamily="2" charset="-78"/>
                        </a:rPr>
                        <a:t>سه ماه یکبار</a:t>
                      </a:r>
                      <a:endParaRPr lang="en-US" sz="2400" b="1" dirty="0">
                        <a:solidFill>
                          <a:schemeClr val="accent6">
                            <a:lumMod val="50000"/>
                          </a:schemeClr>
                        </a:solidFill>
                        <a:cs typeface="B Nazanin" panose="00000400000000000000" pitchFamily="2" charset="-78"/>
                      </a:endParaRPr>
                    </a:p>
                  </a:txBody>
                  <a:tcPr/>
                </a:tc>
                <a:tc>
                  <a:txBody>
                    <a:bodyPr/>
                    <a:lstStyle/>
                    <a:p>
                      <a:pPr algn="ctr"/>
                      <a:r>
                        <a:rPr lang="fa-IR" sz="2400" b="1" dirty="0" smtClean="0">
                          <a:solidFill>
                            <a:schemeClr val="accent6">
                              <a:lumMod val="50000"/>
                            </a:schemeClr>
                          </a:solidFill>
                          <a:cs typeface="B Nazanin" panose="00000400000000000000" pitchFamily="2" charset="-78"/>
                        </a:rPr>
                        <a:t>3تا6 سال</a:t>
                      </a:r>
                      <a:endParaRPr lang="en-US" sz="2400"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3"/>
                  </a:ext>
                </a:extLst>
              </a:tr>
              <a:tr h="370840">
                <a:tc>
                  <a:txBody>
                    <a:bodyPr/>
                    <a:lstStyle/>
                    <a:p>
                      <a:pPr algn="ctr"/>
                      <a:r>
                        <a:rPr lang="fa-IR" sz="2400" b="1" dirty="0" smtClean="0">
                          <a:solidFill>
                            <a:schemeClr val="accent6">
                              <a:lumMod val="50000"/>
                            </a:schemeClr>
                          </a:solidFill>
                          <a:cs typeface="B Nazanin" panose="00000400000000000000" pitchFamily="2" charset="-78"/>
                        </a:rPr>
                        <a:t>شش ماه یکبار</a:t>
                      </a:r>
                      <a:endParaRPr lang="en-US" sz="2400" b="1" dirty="0">
                        <a:solidFill>
                          <a:schemeClr val="accent6">
                            <a:lumMod val="50000"/>
                          </a:schemeClr>
                        </a:solidFill>
                        <a:cs typeface="B Nazanin" panose="00000400000000000000" pitchFamily="2" charset="-78"/>
                      </a:endParaRPr>
                    </a:p>
                  </a:txBody>
                  <a:tcPr/>
                </a:tc>
                <a:tc>
                  <a:txBody>
                    <a:bodyPr/>
                    <a:lstStyle/>
                    <a:p>
                      <a:pPr algn="ctr"/>
                      <a:r>
                        <a:rPr lang="fa-IR" sz="2400" b="1" dirty="0" smtClean="0">
                          <a:solidFill>
                            <a:schemeClr val="accent6">
                              <a:lumMod val="50000"/>
                            </a:schemeClr>
                          </a:solidFill>
                          <a:cs typeface="B Nazanin" panose="00000400000000000000" pitchFamily="2" charset="-78"/>
                        </a:rPr>
                        <a:t>6تا12 سال</a:t>
                      </a:r>
                      <a:endParaRPr lang="en-US" sz="2400"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4"/>
                  </a:ext>
                </a:extLst>
              </a:tr>
              <a:tr h="370840">
                <a:tc>
                  <a:txBody>
                    <a:bodyPr/>
                    <a:lstStyle/>
                    <a:p>
                      <a:pPr algn="ctr"/>
                      <a:r>
                        <a:rPr lang="fa-IR" sz="2400" b="1" dirty="0" smtClean="0">
                          <a:solidFill>
                            <a:schemeClr val="accent6">
                              <a:lumMod val="50000"/>
                            </a:schemeClr>
                          </a:solidFill>
                          <a:cs typeface="B Nazanin" panose="00000400000000000000" pitchFamily="2" charset="-78"/>
                        </a:rPr>
                        <a:t>سالیانه</a:t>
                      </a:r>
                      <a:endParaRPr lang="en-US" sz="2400" b="1" dirty="0">
                        <a:solidFill>
                          <a:schemeClr val="accent6">
                            <a:lumMod val="50000"/>
                          </a:schemeClr>
                        </a:solidFill>
                        <a:cs typeface="B Nazanin" panose="00000400000000000000" pitchFamily="2" charset="-78"/>
                      </a:endParaRPr>
                    </a:p>
                  </a:txBody>
                  <a:tcPr/>
                </a:tc>
                <a:tc>
                  <a:txBody>
                    <a:bodyPr/>
                    <a:lstStyle/>
                    <a:p>
                      <a:pPr algn="ctr"/>
                      <a:r>
                        <a:rPr lang="fa-IR" sz="2400" b="1" dirty="0" smtClean="0">
                          <a:solidFill>
                            <a:schemeClr val="accent6">
                              <a:lumMod val="50000"/>
                            </a:schemeClr>
                          </a:solidFill>
                          <a:cs typeface="B Nazanin" panose="00000400000000000000" pitchFamily="2" charset="-78"/>
                        </a:rPr>
                        <a:t>بالای 12 سال</a:t>
                      </a:r>
                      <a:endParaRPr lang="en-US" sz="2400"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5"/>
                  </a:ext>
                </a:extLst>
              </a:tr>
              <a:tr h="370840">
                <a:tc>
                  <a:txBody>
                    <a:bodyPr/>
                    <a:lstStyle/>
                    <a:p>
                      <a:pPr algn="ctr"/>
                      <a:endParaRPr lang="en-US" sz="2400">
                        <a:solidFill>
                          <a:srgbClr val="C00000"/>
                        </a:solidFill>
                        <a:cs typeface="B Nazanin" panose="00000400000000000000" pitchFamily="2" charset="-78"/>
                      </a:endParaRPr>
                    </a:p>
                  </a:txBody>
                  <a:tcPr/>
                </a:tc>
                <a:tc>
                  <a:txBody>
                    <a:bodyPr/>
                    <a:lstStyle/>
                    <a:p>
                      <a:pPr algn="ctr"/>
                      <a:endParaRPr lang="en-US" sz="2400" dirty="0">
                        <a:solidFill>
                          <a:srgbClr val="C00000"/>
                        </a:solidFill>
                        <a:cs typeface="B Nazanin" panose="00000400000000000000" pitchFamily="2" charset="-78"/>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715350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3532833171"/>
              </p:ext>
            </p:extLst>
          </p:nvPr>
        </p:nvGraphicFramePr>
        <p:xfrm>
          <a:off x="448964" y="281175"/>
          <a:ext cx="8093365" cy="4766565"/>
        </p:xfrm>
        <a:graphic>
          <a:graphicData uri="http://schemas.openxmlformats.org/drawingml/2006/table">
            <a:tbl>
              <a:tblPr firstRow="1" bandRow="1">
                <a:tableStyleId>{5C22544A-7EE6-4342-B048-85BDC9FD1C3A}</a:tableStyleId>
              </a:tblPr>
              <a:tblGrid>
                <a:gridCol w="4384117">
                  <a:extLst>
                    <a:ext uri="{9D8B030D-6E8A-4147-A177-3AD203B41FA5}">
                      <a16:colId xmlns:a16="http://schemas.microsoft.com/office/drawing/2014/main" val="20000"/>
                    </a:ext>
                  </a:extLst>
                </a:gridCol>
                <a:gridCol w="3709248">
                  <a:extLst>
                    <a:ext uri="{9D8B030D-6E8A-4147-A177-3AD203B41FA5}">
                      <a16:colId xmlns:a16="http://schemas.microsoft.com/office/drawing/2014/main" val="20001"/>
                    </a:ext>
                  </a:extLst>
                </a:gridCol>
              </a:tblGrid>
              <a:tr h="763525">
                <a:tc gridSpan="2">
                  <a:txBody>
                    <a:bodyPr/>
                    <a:lstStyle/>
                    <a:p>
                      <a:pPr algn="ctr"/>
                      <a:r>
                        <a:rPr lang="fa-IR" sz="3200" dirty="0" smtClean="0">
                          <a:solidFill>
                            <a:srgbClr val="C00000"/>
                          </a:solidFill>
                          <a:cs typeface="B Nazanin" panose="00000400000000000000" pitchFamily="2" charset="-78"/>
                        </a:rPr>
                        <a:t>پیگیری بیماران فنیل کتونوری طبق</a:t>
                      </a:r>
                      <a:r>
                        <a:rPr lang="fa-IR" sz="3200" baseline="0" dirty="0" smtClean="0">
                          <a:solidFill>
                            <a:srgbClr val="C00000"/>
                          </a:solidFill>
                          <a:cs typeface="B Nazanin" panose="00000400000000000000" pitchFamily="2" charset="-78"/>
                        </a:rPr>
                        <a:t> دستورالعمل</a:t>
                      </a:r>
                      <a:endParaRPr lang="en-US" sz="3200" dirty="0">
                        <a:solidFill>
                          <a:srgbClr val="C00000"/>
                        </a:solidFill>
                        <a:cs typeface="B Nazanin" panose="00000400000000000000" pitchFamily="2" charset="-78"/>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pPr algn="ctr"/>
                      <a:r>
                        <a:rPr lang="fa-IR" sz="2000" b="1" dirty="0" smtClean="0">
                          <a:solidFill>
                            <a:schemeClr val="accent1">
                              <a:lumMod val="50000"/>
                            </a:schemeClr>
                          </a:solidFill>
                          <a:cs typeface="B Nazanin" panose="00000400000000000000" pitchFamily="2" charset="-78"/>
                        </a:rPr>
                        <a:t>تعداد</a:t>
                      </a:r>
                    </a:p>
                    <a:p>
                      <a:pPr algn="ctr"/>
                      <a:endParaRPr lang="fa-IR" sz="2000" b="1" dirty="0" smtClean="0">
                        <a:solidFill>
                          <a:schemeClr val="accent1">
                            <a:lumMod val="50000"/>
                          </a:schemeClr>
                        </a:solidFill>
                        <a:cs typeface="B Nazanin" panose="00000400000000000000" pitchFamily="2" charset="-78"/>
                      </a:endParaRPr>
                    </a:p>
                  </a:txBody>
                  <a:tcPr/>
                </a:tc>
                <a:tc>
                  <a:txBody>
                    <a:bodyPr/>
                    <a:lstStyle/>
                    <a:p>
                      <a:pPr algn="ctr"/>
                      <a:r>
                        <a:rPr lang="fa-IR" sz="2000" b="1" dirty="0" smtClean="0">
                          <a:solidFill>
                            <a:schemeClr val="accent1">
                              <a:lumMod val="50000"/>
                            </a:schemeClr>
                          </a:solidFill>
                          <a:cs typeface="B Nazanin" panose="00000400000000000000" pitchFamily="2" charset="-78"/>
                        </a:rPr>
                        <a:t>نوع</a:t>
                      </a:r>
                      <a:r>
                        <a:rPr lang="fa-IR" sz="2000" b="1" baseline="0" dirty="0" smtClean="0">
                          <a:solidFill>
                            <a:schemeClr val="accent1">
                              <a:lumMod val="50000"/>
                            </a:schemeClr>
                          </a:solidFill>
                          <a:cs typeface="B Nazanin" panose="00000400000000000000" pitchFamily="2" charset="-78"/>
                        </a:rPr>
                        <a:t> خدمت</a:t>
                      </a:r>
                      <a:endParaRPr lang="fa-IR" sz="2000" b="1" dirty="0" smtClean="0">
                        <a:solidFill>
                          <a:schemeClr val="accent1">
                            <a:lumMod val="50000"/>
                          </a:schemeClr>
                        </a:solidFill>
                        <a:cs typeface="B Nazanin" panose="00000400000000000000" pitchFamily="2" charset="-78"/>
                      </a:endParaRPr>
                    </a:p>
                  </a:txBody>
                  <a:tcPr/>
                </a:tc>
                <a:extLst>
                  <a:ext uri="{0D108BD9-81ED-4DB2-BD59-A6C34878D82A}">
                    <a16:rowId xmlns:a16="http://schemas.microsoft.com/office/drawing/2014/main" val="10001"/>
                  </a:ext>
                </a:extLst>
              </a:tr>
              <a:tr h="370840">
                <a:tc>
                  <a:txBody>
                    <a:bodyPr/>
                    <a:lstStyle/>
                    <a:p>
                      <a:pPr algn="ctr"/>
                      <a:r>
                        <a:rPr lang="fa-IR" b="1" dirty="0" smtClean="0">
                          <a:solidFill>
                            <a:schemeClr val="accent6">
                              <a:lumMod val="50000"/>
                            </a:schemeClr>
                          </a:solidFill>
                          <a:cs typeface="B Nazanin" panose="00000400000000000000" pitchFamily="2" charset="-78"/>
                        </a:rPr>
                        <a:t>کمترازیکسال 14 مرتبه/یک تاسه سال 12 مرتبه/بزرگتراز3سال 4مرتبه</a:t>
                      </a:r>
                      <a:endParaRPr lang="en-US" b="1" dirty="0">
                        <a:solidFill>
                          <a:schemeClr val="accent6">
                            <a:lumMod val="50000"/>
                          </a:schemeClr>
                        </a:solidFill>
                        <a:cs typeface="B Nazanin" panose="00000400000000000000" pitchFamily="2" charset="-78"/>
                      </a:endParaRPr>
                    </a:p>
                  </a:txBody>
                  <a:tcPr/>
                </a:tc>
                <a:tc>
                  <a:txBody>
                    <a:bodyPr/>
                    <a:lstStyle/>
                    <a:p>
                      <a:pPr algn="ctr"/>
                      <a:r>
                        <a:rPr lang="fa-IR" b="1" dirty="0" smtClean="0">
                          <a:solidFill>
                            <a:schemeClr val="accent6">
                              <a:lumMod val="50000"/>
                            </a:schemeClr>
                          </a:solidFill>
                          <a:cs typeface="B Nazanin" panose="00000400000000000000" pitchFamily="2" charset="-78"/>
                        </a:rPr>
                        <a:t>ویزیت متخصص یا فوق تخصص غدد</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smtClean="0">
                          <a:ln>
                            <a:noFill/>
                          </a:ln>
                          <a:solidFill>
                            <a:schemeClr val="accent6">
                              <a:lumMod val="50000"/>
                            </a:schemeClr>
                          </a:solidFill>
                          <a:effectLst/>
                          <a:uLnTx/>
                          <a:uFillTx/>
                          <a:latin typeface="+mn-lt"/>
                          <a:ea typeface="+mn-ea"/>
                          <a:cs typeface="B Nazanin" panose="00000400000000000000" pitchFamily="2" charset="-78"/>
                        </a:rPr>
                        <a:t>کمترازسه سال 2 مرتبه/بزرگتراز3سال 4 مرتبه/بزرگتراز12سال 1مرتبه درسال</a:t>
                      </a:r>
                      <a:endParaRPr kumimoji="0" lang="en-US" sz="1800" b="1" i="0" u="none" strike="noStrike" kern="1200" cap="none" spc="0" normalizeH="0" baseline="0" noProof="0" dirty="0">
                        <a:ln>
                          <a:noFill/>
                        </a:ln>
                        <a:solidFill>
                          <a:schemeClr val="accent6">
                            <a:lumMod val="50000"/>
                          </a:schemeClr>
                        </a:solidFill>
                        <a:effectLst/>
                        <a:uLnTx/>
                        <a:uFillTx/>
                        <a:latin typeface="+mn-lt"/>
                        <a:ea typeface="+mn-ea"/>
                        <a:cs typeface="B Nazanin" panose="00000400000000000000" pitchFamily="2" charset="-78"/>
                      </a:endParaRPr>
                    </a:p>
                  </a:txBody>
                  <a:tcPr/>
                </a:tc>
                <a:tc>
                  <a:txBody>
                    <a:bodyPr/>
                    <a:lstStyle/>
                    <a:p>
                      <a:pPr algn="ctr"/>
                      <a:r>
                        <a:rPr lang="fa-IR" b="1" dirty="0" smtClean="0">
                          <a:solidFill>
                            <a:schemeClr val="accent6">
                              <a:lumMod val="50000"/>
                            </a:schemeClr>
                          </a:solidFill>
                          <a:cs typeface="B Nazanin" panose="00000400000000000000" pitchFamily="2" charset="-78"/>
                        </a:rPr>
                        <a:t>ویزیت متخصص روانپزشک</a:t>
                      </a:r>
                    </a:p>
                  </a:txBody>
                  <a:tcPr/>
                </a:tc>
                <a:extLst>
                  <a:ext uri="{0D108BD9-81ED-4DB2-BD59-A6C34878D82A}">
                    <a16:rowId xmlns:a16="http://schemas.microsoft.com/office/drawing/2014/main"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smtClean="0">
                          <a:ln>
                            <a:noFill/>
                          </a:ln>
                          <a:solidFill>
                            <a:schemeClr val="accent6">
                              <a:lumMod val="50000"/>
                            </a:schemeClr>
                          </a:solidFill>
                          <a:effectLst/>
                          <a:uLnTx/>
                          <a:uFillTx/>
                          <a:latin typeface="+mn-lt"/>
                          <a:ea typeface="+mn-ea"/>
                          <a:cs typeface="B Nazanin" panose="00000400000000000000" pitchFamily="2" charset="-78"/>
                        </a:rPr>
                        <a:t>کمترازیکسال 14 مرتبه/یک تاسه سال 12 مرتبه/بزرگتراز3سال 4مرتبه</a:t>
                      </a:r>
                      <a:endParaRPr kumimoji="0" lang="en-US" sz="1800" b="1" i="0" u="none" strike="noStrike" kern="1200" cap="none" spc="0" normalizeH="0" baseline="0" noProof="0" dirty="0">
                        <a:ln>
                          <a:noFill/>
                        </a:ln>
                        <a:solidFill>
                          <a:schemeClr val="accent6">
                            <a:lumMod val="50000"/>
                          </a:schemeClr>
                        </a:solidFill>
                        <a:effectLst/>
                        <a:uLnTx/>
                        <a:uFillTx/>
                        <a:latin typeface="+mn-lt"/>
                        <a:ea typeface="+mn-ea"/>
                        <a:cs typeface="B Nazanin" panose="00000400000000000000" pitchFamily="2" charset="-78"/>
                      </a:endParaRPr>
                    </a:p>
                  </a:txBody>
                  <a:tcPr/>
                </a:tc>
                <a:tc>
                  <a:txBody>
                    <a:bodyPr/>
                    <a:lstStyle/>
                    <a:p>
                      <a:pPr algn="ctr"/>
                      <a:r>
                        <a:rPr lang="fa-IR" b="1" dirty="0" smtClean="0">
                          <a:solidFill>
                            <a:schemeClr val="accent6">
                              <a:lumMod val="50000"/>
                            </a:schemeClr>
                          </a:solidFill>
                          <a:cs typeface="B Nazanin" panose="00000400000000000000" pitchFamily="2" charset="-78"/>
                        </a:rPr>
                        <a:t>ویزیت کارشناس تغذیه</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4"/>
                  </a:ext>
                </a:extLst>
              </a:tr>
              <a:tr h="370840">
                <a:tc>
                  <a:txBody>
                    <a:bodyPr/>
                    <a:lstStyle/>
                    <a:p>
                      <a:pPr algn="ctr"/>
                      <a:r>
                        <a:rPr lang="fa-IR" b="1" dirty="0" smtClean="0">
                          <a:solidFill>
                            <a:schemeClr val="accent6">
                              <a:lumMod val="50000"/>
                            </a:schemeClr>
                          </a:solidFill>
                          <a:cs typeface="B Nazanin" panose="00000400000000000000" pitchFamily="2" charset="-78"/>
                        </a:rPr>
                        <a:t>یک بار</a:t>
                      </a:r>
                      <a:endParaRPr lang="en-US" b="1" dirty="0">
                        <a:solidFill>
                          <a:schemeClr val="accent6">
                            <a:lumMod val="50000"/>
                          </a:schemeClr>
                        </a:solidFill>
                        <a:cs typeface="B Nazanin" panose="00000400000000000000" pitchFamily="2" charset="-78"/>
                      </a:endParaRPr>
                    </a:p>
                  </a:txBody>
                  <a:tcPr/>
                </a:tc>
                <a:tc>
                  <a:txBody>
                    <a:bodyPr/>
                    <a:lstStyle/>
                    <a:p>
                      <a:pPr algn="ctr"/>
                      <a:r>
                        <a:rPr lang="fa-IR" b="1" dirty="0" smtClean="0">
                          <a:solidFill>
                            <a:schemeClr val="accent6">
                              <a:lumMod val="50000"/>
                            </a:schemeClr>
                          </a:solidFill>
                          <a:cs typeface="B Nazanin" panose="00000400000000000000" pitchFamily="2" charset="-78"/>
                        </a:rPr>
                        <a:t>تشخیص نوع بدخیم درانستیتو پاستور</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5"/>
                  </a:ext>
                </a:extLst>
              </a:tr>
              <a:tr h="370840">
                <a:tc>
                  <a:txBody>
                    <a:bodyPr/>
                    <a:lstStyle/>
                    <a:p>
                      <a:pPr algn="ctr"/>
                      <a:r>
                        <a:rPr lang="fa-IR" b="1" dirty="0" smtClean="0">
                          <a:solidFill>
                            <a:schemeClr val="accent6">
                              <a:lumMod val="50000"/>
                            </a:schemeClr>
                          </a:solidFill>
                          <a:cs typeface="B Nazanin" panose="00000400000000000000" pitchFamily="2" charset="-78"/>
                        </a:rPr>
                        <a:t>کمترازسه سال 12مرتبه/3تا6سال</a:t>
                      </a:r>
                      <a:r>
                        <a:rPr lang="fa-IR" b="1" baseline="0" dirty="0" smtClean="0">
                          <a:solidFill>
                            <a:schemeClr val="accent6">
                              <a:lumMod val="50000"/>
                            </a:schemeClr>
                          </a:solidFill>
                          <a:cs typeface="B Nazanin" panose="00000400000000000000" pitchFamily="2" charset="-78"/>
                        </a:rPr>
                        <a:t> 4مرتبه/6تا12سال 2مرتبه/بیشتراز12سال یک مرتبه در سال</a:t>
                      </a:r>
                      <a:endParaRPr lang="en-US" b="1" dirty="0">
                        <a:solidFill>
                          <a:schemeClr val="accent6">
                            <a:lumMod val="50000"/>
                          </a:schemeClr>
                        </a:solidFill>
                        <a:cs typeface="B Nazanin" panose="00000400000000000000" pitchFamily="2" charset="-78"/>
                      </a:endParaRPr>
                    </a:p>
                  </a:txBody>
                  <a:tcPr/>
                </a:tc>
                <a:tc>
                  <a:txBody>
                    <a:bodyPr/>
                    <a:lstStyle/>
                    <a:p>
                      <a:pPr algn="ctr" rtl="1"/>
                      <a:r>
                        <a:rPr lang="fa-IR" b="1" dirty="0" smtClean="0">
                          <a:solidFill>
                            <a:schemeClr val="accent6">
                              <a:lumMod val="50000"/>
                            </a:schemeClr>
                          </a:solidFill>
                          <a:cs typeface="B Nazanin" panose="00000400000000000000" pitchFamily="2" charset="-78"/>
                        </a:rPr>
                        <a:t>اندازه گیری فنیل به روش</a:t>
                      </a:r>
                      <a:r>
                        <a:rPr lang="en-US" b="1" dirty="0" smtClean="0">
                          <a:solidFill>
                            <a:schemeClr val="accent6">
                              <a:lumMod val="50000"/>
                            </a:schemeClr>
                          </a:solidFill>
                          <a:cs typeface="B Nazanin" panose="00000400000000000000" pitchFamily="2" charset="-78"/>
                        </a:rPr>
                        <a:t> </a:t>
                      </a:r>
                      <a:r>
                        <a:rPr lang="en-US" b="1" dirty="0" err="1" smtClean="0">
                          <a:solidFill>
                            <a:schemeClr val="accent6">
                              <a:lumMod val="50000"/>
                            </a:schemeClr>
                          </a:solidFill>
                          <a:cs typeface="B Nazanin" panose="00000400000000000000" pitchFamily="2" charset="-78"/>
                        </a:rPr>
                        <a:t>hplc</a:t>
                      </a:r>
                      <a:r>
                        <a:rPr lang="fa-IR" b="1" baseline="0" dirty="0" smtClean="0">
                          <a:solidFill>
                            <a:schemeClr val="accent6">
                              <a:lumMod val="50000"/>
                            </a:schemeClr>
                          </a:solidFill>
                          <a:cs typeface="B Nazanin" panose="00000400000000000000" pitchFamily="2" charset="-78"/>
                        </a:rPr>
                        <a:t> برای کنترل درمان</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6"/>
                  </a:ext>
                </a:extLst>
              </a:tr>
              <a:tr h="370840">
                <a:tc>
                  <a:txBody>
                    <a:bodyPr/>
                    <a:lstStyle/>
                    <a:p>
                      <a:pPr algn="ctr"/>
                      <a:r>
                        <a:rPr lang="fa-IR" b="1" dirty="0" smtClean="0">
                          <a:solidFill>
                            <a:schemeClr val="accent6">
                              <a:lumMod val="50000"/>
                            </a:schemeClr>
                          </a:solidFill>
                          <a:cs typeface="B Nazanin" panose="00000400000000000000" pitchFamily="2" charset="-78"/>
                        </a:rPr>
                        <a:t>یک مرتبه درسال</a:t>
                      </a:r>
                      <a:endParaRPr lang="en-US" b="1" dirty="0">
                        <a:solidFill>
                          <a:schemeClr val="accent6">
                            <a:lumMod val="50000"/>
                          </a:schemeClr>
                        </a:solidFill>
                        <a:cs typeface="B Nazanin" panose="00000400000000000000" pitchFamily="2" charset="-78"/>
                      </a:endParaRPr>
                    </a:p>
                  </a:txBody>
                  <a:tcPr/>
                </a:tc>
                <a:tc>
                  <a:txBody>
                    <a:bodyPr/>
                    <a:lstStyle/>
                    <a:p>
                      <a:pPr algn="ctr" rtl="1"/>
                      <a:r>
                        <a:rPr lang="fa-IR" b="1" dirty="0" smtClean="0">
                          <a:solidFill>
                            <a:schemeClr val="accent6">
                              <a:lumMod val="50000"/>
                            </a:schemeClr>
                          </a:solidFill>
                          <a:cs typeface="B Nazanin" panose="00000400000000000000" pitchFamily="2" charset="-78"/>
                        </a:rPr>
                        <a:t>آزمایشات دوره ای</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432783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bwMode="auto">
          <a:xfrm>
            <a:off x="534468" y="574651"/>
            <a:ext cx="7006130" cy="765175"/>
          </a:xfrm>
          <a:prstGeom prst="rect">
            <a:avLst/>
          </a:prstGeom>
          <a:solidFill>
            <a:srgbClr val="7301CB"/>
          </a:solid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a-IR" sz="3600" b="1" i="0" u="none" strike="noStrike" kern="0" cap="none" spc="0" normalizeH="0" baseline="0" noProof="0" smtClean="0">
                <a:ln>
                  <a:noFill/>
                </a:ln>
                <a:solidFill>
                  <a:srgbClr val="C00000"/>
                </a:solidFill>
                <a:effectLst>
                  <a:outerShdw blurRad="38100" dist="38100" dir="2700000" algn="tl">
                    <a:srgbClr val="000000"/>
                  </a:outerShdw>
                </a:effectLst>
                <a:uLnTx/>
                <a:uFillTx/>
                <a:latin typeface="Times New Roman"/>
                <a:ea typeface="+mj-ea"/>
                <a:cs typeface="B Titr" pitchFamily="2" charset="-78"/>
              </a:rPr>
              <a:t>اقدامات مورد نیاز جهت کنترل بیماری</a:t>
            </a:r>
            <a:endParaRPr kumimoji="0" lang="en-US" sz="3600" b="1" i="0" u="none" strike="noStrike" kern="0" cap="none" spc="0" normalizeH="0" baseline="0" noProof="0" dirty="0">
              <a:ln>
                <a:noFill/>
              </a:ln>
              <a:solidFill>
                <a:srgbClr val="C00000"/>
              </a:solidFill>
              <a:effectLst>
                <a:outerShdw blurRad="38100" dist="38100" dir="2700000" algn="tl">
                  <a:srgbClr val="000000"/>
                </a:outerShdw>
              </a:effectLst>
              <a:uLnTx/>
              <a:uFillTx/>
              <a:latin typeface="Times New Roman"/>
              <a:ea typeface="+mj-ea"/>
              <a:cs typeface="B Titr" pitchFamily="2" charset="-78"/>
            </a:endParaRPr>
          </a:p>
        </p:txBody>
      </p:sp>
      <p:sp>
        <p:nvSpPr>
          <p:cNvPr id="4" name="Content Placeholder 2"/>
          <p:cNvSpPr>
            <a:spLocks noGrp="1"/>
          </p:cNvSpPr>
          <p:nvPr>
            <p:ph idx="1"/>
          </p:nvPr>
        </p:nvSpPr>
        <p:spPr>
          <a:xfrm>
            <a:off x="534468" y="1655520"/>
            <a:ext cx="6938928" cy="2137018"/>
          </a:xfrm>
        </p:spPr>
        <p:txBody>
          <a:bodyPr/>
          <a:lstStyle/>
          <a:p>
            <a:pPr algn="r" rtl="1">
              <a:defRPr/>
            </a:pPr>
            <a:r>
              <a:rPr lang="fa-IR" dirty="0" smtClean="0">
                <a:solidFill>
                  <a:srgbClr val="FFFFFF"/>
                </a:solidFill>
                <a:cs typeface="B Nazanin" pitchFamily="2" charset="-78"/>
              </a:rPr>
              <a:t>ب) پیشگیری </a:t>
            </a:r>
            <a:endParaRPr lang="en-US" dirty="0" smtClean="0">
              <a:solidFill>
                <a:srgbClr val="FFFFFF"/>
              </a:solidFill>
              <a:cs typeface="B Nazanin" pitchFamily="2" charset="-78"/>
            </a:endParaRPr>
          </a:p>
          <a:p>
            <a:pPr algn="r" rtl="1">
              <a:defRPr/>
            </a:pPr>
            <a:endParaRPr lang="en-US" b="1" dirty="0">
              <a:solidFill>
                <a:srgbClr val="FFFFFF"/>
              </a:solidFill>
              <a:cs typeface="B Nazanin" pitchFamily="2" charset="-78"/>
            </a:endParaRPr>
          </a:p>
          <a:p>
            <a:pPr algn="r" rtl="1">
              <a:defRPr/>
            </a:pPr>
            <a:r>
              <a:rPr lang="fa-IR" dirty="0" smtClean="0">
                <a:solidFill>
                  <a:srgbClr val="FFFFFF"/>
                </a:solidFill>
                <a:cs typeface="B Nazanin" pitchFamily="2" charset="-78"/>
              </a:rPr>
              <a:t>الف) غربالگری    </a:t>
            </a:r>
            <a:endParaRPr lang="en-US" dirty="0" smtClean="0">
              <a:solidFill>
                <a:srgbClr val="FFFFFF"/>
              </a:solidFill>
              <a:cs typeface="B Nazanin" pitchFamily="2" charset="-78"/>
            </a:endParaRPr>
          </a:p>
        </p:txBody>
      </p:sp>
      <p:sp>
        <p:nvSpPr>
          <p:cNvPr id="5" name="Content Placeholder 2"/>
          <p:cNvSpPr txBox="1">
            <a:spLocks/>
          </p:cNvSpPr>
          <p:nvPr/>
        </p:nvSpPr>
        <p:spPr bwMode="auto">
          <a:xfrm>
            <a:off x="754375" y="1502815"/>
            <a:ext cx="6566316" cy="328233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anose="05000000000000000000"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tx1"/>
              </a:buClr>
              <a:buSzPct val="60000"/>
              <a:buFont typeface="Wingdings" panose="05000000000000000000"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60000"/>
              <a:buFont typeface="Wingdings" panose="05000000000000000000"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a:lstStyle>
          <a:p>
            <a:pPr algn="r" rtl="1">
              <a:defRPr/>
            </a:pPr>
            <a:r>
              <a:rPr lang="fa-IR" sz="3600" kern="0" dirty="0" smtClean="0">
                <a:solidFill>
                  <a:srgbClr val="002060"/>
                </a:solidFill>
                <a:cs typeface="B Nazanin" pitchFamily="2" charset="-78"/>
              </a:rPr>
              <a:t>الف) غربالگری    </a:t>
            </a:r>
            <a:endParaRPr lang="en-US" sz="3600" kern="0" dirty="0" smtClean="0">
              <a:solidFill>
                <a:srgbClr val="002060"/>
              </a:solidFill>
              <a:cs typeface="B Nazanin" pitchFamily="2" charset="-78"/>
            </a:endParaRPr>
          </a:p>
          <a:p>
            <a:pPr algn="r" rtl="1">
              <a:defRPr/>
            </a:pPr>
            <a:r>
              <a:rPr lang="fa-IR" sz="3600" kern="0" dirty="0" smtClean="0">
                <a:solidFill>
                  <a:srgbClr val="002060"/>
                </a:solidFill>
                <a:cs typeface="B Nazanin" pitchFamily="2" charset="-78"/>
              </a:rPr>
              <a:t>ب) پیشگیری </a:t>
            </a:r>
            <a:endParaRPr lang="en-US" sz="3600" kern="0" dirty="0" smtClean="0">
              <a:solidFill>
                <a:srgbClr val="002060"/>
              </a:solidFill>
              <a:cs typeface="B Nazanin" pitchFamily="2" charset="-78"/>
            </a:endParaRPr>
          </a:p>
          <a:p>
            <a:pPr algn="r" rtl="1">
              <a:defRPr/>
            </a:pPr>
            <a:endParaRPr lang="en-US" b="1" kern="0" dirty="0">
              <a:solidFill>
                <a:srgbClr val="FFFFFF"/>
              </a:solidFill>
              <a:cs typeface="B Nazanin" pitchFamily="2" charset="-78"/>
            </a:endParaRPr>
          </a:p>
        </p:txBody>
      </p:sp>
    </p:spTree>
    <p:extLst>
      <p:ext uri="{BB962C8B-B14F-4D97-AF65-F5344CB8AC3E}">
        <p14:creationId xmlns:p14="http://schemas.microsoft.com/office/powerpoint/2010/main" val="5352951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fade">
                                      <p:cBhvr>
                                        <p:cTn id="2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59785" y="433388"/>
            <a:ext cx="5422946" cy="4122737"/>
          </a:xfrm>
          <a:prstGeom prst="rect">
            <a:avLst/>
          </a:prstGeom>
        </p:spPr>
      </p:pic>
    </p:spTree>
    <p:extLst>
      <p:ext uri="{BB962C8B-B14F-4D97-AF65-F5344CB8AC3E}">
        <p14:creationId xmlns:p14="http://schemas.microsoft.com/office/powerpoint/2010/main" val="5005525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J:\1\فنیل کتونوری 001.jpg"/>
          <p:cNvPicPr>
            <a:picLocks noChangeAspect="1" noChangeArrowheads="1"/>
          </p:cNvPicPr>
          <p:nvPr/>
        </p:nvPicPr>
        <p:blipFill>
          <a:blip r:embed="rId2" cstate="print"/>
          <a:stretch>
            <a:fillRect/>
          </a:stretch>
        </p:blipFill>
        <p:spPr bwMode="auto">
          <a:xfrm>
            <a:off x="907080" y="128470"/>
            <a:ext cx="7177134" cy="4733855"/>
          </a:xfrm>
          <a:prstGeom prst="rect">
            <a:avLst/>
          </a:prstGeom>
          <a:noFill/>
        </p:spPr>
      </p:pic>
    </p:spTree>
    <p:extLst>
      <p:ext uri="{BB962C8B-B14F-4D97-AF65-F5344CB8AC3E}">
        <p14:creationId xmlns:p14="http://schemas.microsoft.com/office/powerpoint/2010/main" val="37056036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48965" y="128470"/>
            <a:ext cx="6871725" cy="763525"/>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موارد انجام نمونه گیری مجدد در برنامه </a:t>
            </a:r>
            <a:r>
              <a:rPr lang="fa-IR" sz="1600" dirty="0" smtClean="0">
                <a:cs typeface="B Titr" pitchFamily="2" charset="-78"/>
              </a:rPr>
              <a:t/>
            </a:r>
            <a:br>
              <a:rPr lang="fa-IR" sz="1600" dirty="0" smtClean="0">
                <a:cs typeface="B Titr" pitchFamily="2" charset="-78"/>
              </a:rPr>
            </a:br>
            <a:endParaRPr lang="en-US" sz="1600" dirty="0">
              <a:solidFill>
                <a:srgbClr val="FF0000"/>
              </a:solidFill>
              <a:cs typeface="B Titr" pitchFamily="2" charset="-78"/>
            </a:endParaRPr>
          </a:p>
        </p:txBody>
      </p:sp>
      <p:sp>
        <p:nvSpPr>
          <p:cNvPr id="6" name="Content Placeholder 2"/>
          <p:cNvSpPr>
            <a:spLocks noGrp="1"/>
          </p:cNvSpPr>
          <p:nvPr>
            <p:ph idx="1"/>
          </p:nvPr>
        </p:nvSpPr>
        <p:spPr>
          <a:xfrm>
            <a:off x="448965" y="739291"/>
            <a:ext cx="7482545" cy="4123034"/>
          </a:xfrm>
        </p:spPr>
        <p:txBody>
          <a:bodyPr>
            <a:normAutofit fontScale="77500" lnSpcReduction="20000"/>
          </a:bodyPr>
          <a:lstStyle/>
          <a:p>
            <a:pPr algn="r" rtl="1">
              <a:buNone/>
            </a:pPr>
            <a:endParaRPr lang="fa-IR" sz="1400" dirty="0" smtClean="0">
              <a:solidFill>
                <a:srgbClr val="FF0000"/>
              </a:solidFill>
              <a:cs typeface="B Mitra" pitchFamily="2" charset="-78"/>
            </a:endParaRPr>
          </a:p>
          <a:p>
            <a:pPr algn="r" rtl="1">
              <a:buNone/>
            </a:pPr>
            <a:r>
              <a:rPr lang="fa-IR" sz="2400" dirty="0" smtClean="0">
                <a:solidFill>
                  <a:schemeClr val="accent6">
                    <a:lumMod val="50000"/>
                  </a:schemeClr>
                </a:solidFill>
                <a:cs typeface="B Titr" pitchFamily="2" charset="-78"/>
              </a:rPr>
              <a:t>مواردي كه آزمايش غربالگري را به صورت كاذب منفي مي نمايد:</a:t>
            </a:r>
            <a:endParaRPr lang="en-US" sz="2400" dirty="0" smtClean="0">
              <a:solidFill>
                <a:schemeClr val="accent6">
                  <a:lumMod val="50000"/>
                </a:schemeClr>
              </a:solidFill>
              <a:cs typeface="B Titr" pitchFamily="2" charset="-78"/>
            </a:endParaRPr>
          </a:p>
          <a:p>
            <a:pPr algn="r" rtl="1">
              <a:buNone/>
            </a:pPr>
            <a:endParaRPr lang="en-US" sz="2400" dirty="0" smtClean="0">
              <a:solidFill>
                <a:srgbClr val="002060"/>
              </a:solidFill>
              <a:cs typeface="B Mitra" pitchFamily="2" charset="-78"/>
            </a:endParaRPr>
          </a:p>
          <a:p>
            <a:pPr algn="just" rtl="1">
              <a:buNone/>
            </a:pPr>
            <a:r>
              <a:rPr lang="en-US" sz="2400" dirty="0" smtClean="0">
                <a:solidFill>
                  <a:srgbClr val="002060"/>
                </a:solidFill>
                <a:cs typeface="B Titr" pitchFamily="2" charset="-78"/>
              </a:rPr>
              <a:t>  </a:t>
            </a:r>
            <a:r>
              <a:rPr lang="fa-IR" sz="2400" b="1" dirty="0" smtClean="0">
                <a:solidFill>
                  <a:srgbClr val="002060"/>
                </a:solidFill>
                <a:cs typeface="B Nazanin" panose="00000400000000000000" pitchFamily="2" charset="-78"/>
              </a:rPr>
              <a:t>در صورتي كه از نوزاد قبل از گذشت 72 ساعت از عمر خونگيري شود و يا به هر دليل در زمان خونگيري تغذيه كافي با شير نشده باشد، آزمايش بصورت كاذب، منفي مي شود. در اين شرايط بايد در زماني كه نوزاد به مدت 72 ساعت از شير تغذيه شده باشد، خونگيري و آزمايش، مجدداً تكرار شود.</a:t>
            </a:r>
          </a:p>
          <a:p>
            <a:pPr algn="just" rtl="1">
              <a:buNone/>
            </a:pPr>
            <a:r>
              <a:rPr lang="fa-IR" sz="2400" b="1" dirty="0" smtClean="0">
                <a:solidFill>
                  <a:srgbClr val="002060"/>
                </a:solidFill>
                <a:cs typeface="B Nazanin" panose="00000400000000000000" pitchFamily="2" charset="-78"/>
              </a:rPr>
              <a:t>در حالاتي نظير دیالیز، تزریق خون، تغذیه خوراکی یا وریدی با مواد كم  پروتئین، </a:t>
            </a:r>
            <a:r>
              <a:rPr lang="en-US" sz="2400" b="1" dirty="0" smtClean="0">
                <a:solidFill>
                  <a:srgbClr val="002060"/>
                </a:solidFill>
                <a:cs typeface="B Nazanin" panose="00000400000000000000" pitchFamily="2" charset="-78"/>
              </a:rPr>
              <a:t>NPO</a:t>
            </a:r>
            <a:r>
              <a:rPr lang="fa-IR" sz="2400" b="1" dirty="0" smtClean="0">
                <a:solidFill>
                  <a:srgbClr val="002060"/>
                </a:solidFill>
                <a:cs typeface="B Nazanin" panose="00000400000000000000" pitchFamily="2" charset="-78"/>
              </a:rPr>
              <a:t> بودن و شرايطي نظير اينها كه مانع افزايش </a:t>
            </a:r>
            <a:r>
              <a:rPr lang="en-US" sz="2400" b="1" dirty="0" err="1" smtClean="0">
                <a:solidFill>
                  <a:srgbClr val="002060"/>
                </a:solidFill>
                <a:cs typeface="B Nazanin" panose="00000400000000000000" pitchFamily="2" charset="-78"/>
              </a:rPr>
              <a:t>phe</a:t>
            </a:r>
            <a:r>
              <a:rPr lang="en-US" sz="2400" b="1" dirty="0" smtClean="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خون  مي شود، آزمايش </a:t>
            </a:r>
            <a:r>
              <a:rPr lang="en-US" sz="2400" b="1" dirty="0" smtClean="0">
                <a:solidFill>
                  <a:srgbClr val="002060"/>
                </a:solidFill>
                <a:cs typeface="B Nazanin" panose="00000400000000000000" pitchFamily="2" charset="-78"/>
              </a:rPr>
              <a:t> </a:t>
            </a:r>
            <a:r>
              <a:rPr lang="en-US" sz="2400" b="1" dirty="0" err="1" smtClean="0">
                <a:solidFill>
                  <a:srgbClr val="002060"/>
                </a:solidFill>
                <a:cs typeface="B Nazanin" panose="00000400000000000000" pitchFamily="2" charset="-78"/>
              </a:rPr>
              <a:t>phe</a:t>
            </a:r>
            <a:r>
              <a:rPr lang="en-US" sz="2400" b="1" dirty="0" smtClean="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نوزاد مي تواند بصورت كاذب منفي شود.  در هر يك از اين حالات بايد بعد از رفع عامل (زمان رفع عامل را پزشك معالج تعيين مي كند و بايد براي هر نوزاد بستري در بيمارستان توسط پزشك در پرونده ترخيص زمان مناسب آزمايش غربالگري را ثبت و به والدين آموزش) ودر شرايطي كه تغذيه نوزاد به مدت 72 ساعت با شير صورت گرفته باشد، نمونه گيري و آزمايش مجدد به روش ذكر شده، صورت گيرد.</a:t>
            </a:r>
          </a:p>
          <a:p>
            <a:pPr algn="just" rtl="1">
              <a:buNone/>
            </a:pPr>
            <a:endParaRPr lang="en-US" sz="2400" dirty="0" smtClean="0">
              <a:solidFill>
                <a:srgbClr val="002060"/>
              </a:solidFill>
              <a:cs typeface="B Mitra" pitchFamily="2" charset="-78"/>
            </a:endParaRPr>
          </a:p>
          <a:p>
            <a:pPr algn="just" rtl="1">
              <a:buNone/>
            </a:pPr>
            <a:r>
              <a:rPr lang="en-US" sz="2400" b="1" dirty="0" smtClean="0">
                <a:solidFill>
                  <a:schemeClr val="accent3">
                    <a:lumMod val="50000"/>
                  </a:schemeClr>
                </a:solidFill>
                <a:cs typeface="B Nazanin" panose="00000400000000000000" pitchFamily="2" charset="-78"/>
              </a:rPr>
              <a:t> </a:t>
            </a:r>
            <a:endParaRPr lang="en-US" sz="2400" b="1" dirty="0" smtClean="0">
              <a:solidFill>
                <a:srgbClr val="002060"/>
              </a:solidFill>
              <a:cs typeface="B Nazanin" panose="00000400000000000000" pitchFamily="2" charset="-78"/>
            </a:endParaRPr>
          </a:p>
        </p:txBody>
      </p:sp>
    </p:spTree>
    <p:extLst>
      <p:ext uri="{BB962C8B-B14F-4D97-AF65-F5344CB8AC3E}">
        <p14:creationId xmlns:p14="http://schemas.microsoft.com/office/powerpoint/2010/main" val="1239485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48965" y="128470"/>
            <a:ext cx="6871725" cy="763525"/>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موارد انجام نمونه گیری مجدد در برنامه </a:t>
            </a:r>
            <a:r>
              <a:rPr lang="fa-IR" sz="1600" dirty="0" smtClean="0">
                <a:cs typeface="B Titr" pitchFamily="2" charset="-78"/>
              </a:rPr>
              <a:t/>
            </a:r>
            <a:br>
              <a:rPr lang="fa-IR" sz="1600" dirty="0" smtClean="0">
                <a:cs typeface="B Titr" pitchFamily="2" charset="-78"/>
              </a:rPr>
            </a:br>
            <a:endParaRPr lang="en-US" sz="1600" dirty="0">
              <a:solidFill>
                <a:srgbClr val="FF0000"/>
              </a:solidFill>
              <a:cs typeface="B Titr" pitchFamily="2" charset="-78"/>
            </a:endParaRPr>
          </a:p>
        </p:txBody>
      </p:sp>
      <p:sp>
        <p:nvSpPr>
          <p:cNvPr id="6" name="Content Placeholder 2"/>
          <p:cNvSpPr>
            <a:spLocks noGrp="1"/>
          </p:cNvSpPr>
          <p:nvPr>
            <p:ph idx="1"/>
          </p:nvPr>
        </p:nvSpPr>
        <p:spPr>
          <a:xfrm>
            <a:off x="448965" y="739291"/>
            <a:ext cx="7482545" cy="4123034"/>
          </a:xfrm>
        </p:spPr>
        <p:txBody>
          <a:bodyPr>
            <a:normAutofit fontScale="77500" lnSpcReduction="20000"/>
          </a:bodyPr>
          <a:lstStyle/>
          <a:p>
            <a:pPr algn="r" rtl="1">
              <a:buNone/>
            </a:pPr>
            <a:endParaRPr lang="fa-IR" sz="1400" dirty="0" smtClean="0">
              <a:solidFill>
                <a:srgbClr val="FF0000"/>
              </a:solidFill>
              <a:cs typeface="B Mitra" pitchFamily="2" charset="-78"/>
            </a:endParaRPr>
          </a:p>
          <a:p>
            <a:pPr lvl="0" algn="just" rtl="1">
              <a:buNone/>
            </a:pPr>
            <a:r>
              <a:rPr lang="fa-IR" sz="2600" b="1" dirty="0">
                <a:solidFill>
                  <a:srgbClr val="F79646">
                    <a:lumMod val="50000"/>
                  </a:srgbClr>
                </a:solidFill>
                <a:cs typeface="B Nazanin" panose="00000400000000000000" pitchFamily="2" charset="-78"/>
              </a:rPr>
              <a:t>مواردي كه آزمايش غربالگري را به صورت كاذب مثبت مي نمايد</a:t>
            </a:r>
            <a:r>
              <a:rPr lang="fa-IR" sz="2600" b="1" dirty="0" smtClean="0">
                <a:solidFill>
                  <a:srgbClr val="F79646">
                    <a:lumMod val="50000"/>
                  </a:srgbClr>
                </a:solidFill>
                <a:cs typeface="B Nazanin" panose="00000400000000000000" pitchFamily="2" charset="-78"/>
              </a:rPr>
              <a:t>:</a:t>
            </a:r>
          </a:p>
          <a:p>
            <a:pPr lvl="0" algn="just" rtl="1">
              <a:buNone/>
            </a:pPr>
            <a:endParaRPr lang="en-US" sz="2600" b="1" dirty="0">
              <a:solidFill>
                <a:srgbClr val="F79646">
                  <a:lumMod val="50000"/>
                </a:srgbClr>
              </a:solidFill>
              <a:cs typeface="B Nazanin" panose="00000400000000000000" pitchFamily="2" charset="-78"/>
            </a:endParaRPr>
          </a:p>
          <a:p>
            <a:pPr lvl="0" algn="just" rtl="1">
              <a:buNone/>
            </a:pPr>
            <a:r>
              <a:rPr lang="fa-IR" sz="2600" b="1" dirty="0">
                <a:solidFill>
                  <a:srgbClr val="002060"/>
                </a:solidFill>
                <a:cs typeface="B Nazanin" panose="00000400000000000000" pitchFamily="2" charset="-78"/>
              </a:rPr>
              <a:t>       در حالاتي نظير بیماریهای کبد، نارسی نوزاد، ابتلاي مادر به</a:t>
            </a:r>
            <a:r>
              <a:rPr lang="en-US" sz="2600" b="1" dirty="0">
                <a:solidFill>
                  <a:srgbClr val="002060"/>
                </a:solidFill>
                <a:cs typeface="B Nazanin" panose="00000400000000000000" pitchFamily="2" charset="-78"/>
              </a:rPr>
              <a:t>PKU </a:t>
            </a:r>
            <a:r>
              <a:rPr lang="fa-IR" sz="2600" b="1" dirty="0">
                <a:solidFill>
                  <a:srgbClr val="002060"/>
                </a:solidFill>
                <a:cs typeface="B Nazanin" panose="00000400000000000000" pitchFamily="2" charset="-78"/>
              </a:rPr>
              <a:t>، آزمايش غربالگري مي تواند بصورت كاذب مثبت شود.</a:t>
            </a:r>
            <a:endParaRPr lang="en-US" sz="2600" b="1" dirty="0">
              <a:solidFill>
                <a:srgbClr val="002060"/>
              </a:solidFill>
              <a:cs typeface="B Nazanin" panose="00000400000000000000" pitchFamily="2" charset="-78"/>
            </a:endParaRPr>
          </a:p>
          <a:p>
            <a:pPr lvl="0" algn="just" rtl="1">
              <a:buFont typeface="Wingdings" pitchFamily="2" charset="2"/>
              <a:buChar char="v"/>
            </a:pPr>
            <a:r>
              <a:rPr lang="fa-IR" sz="2600" b="1" dirty="0">
                <a:solidFill>
                  <a:srgbClr val="002060"/>
                </a:solidFill>
                <a:cs typeface="B Nazanin" panose="00000400000000000000" pitchFamily="2" charset="-78"/>
              </a:rPr>
              <a:t>نكته: همچنين اشکالات تکنیکی مي تواند بصورت كاذب منجر به مثبت يا منفي شدن آزمايش غربالگري نوزاد شود. در اين موارد نيز بايد نمونه گيري و آزمايش غربالگري تكرار و نتايج مجدداً  ارزيابي شود.</a:t>
            </a:r>
          </a:p>
          <a:p>
            <a:pPr lvl="0" algn="just" rtl="1">
              <a:buNone/>
            </a:pPr>
            <a:r>
              <a:rPr lang="fa-IR" sz="2600" b="1" dirty="0">
                <a:solidFill>
                  <a:srgbClr val="002060"/>
                </a:solidFill>
                <a:cs typeface="B Nazanin" panose="00000400000000000000" pitchFamily="2" charset="-78"/>
              </a:rPr>
              <a:t>بنابر این: </a:t>
            </a:r>
          </a:p>
          <a:p>
            <a:pPr lvl="0" algn="just" rtl="1">
              <a:buNone/>
            </a:pPr>
            <a:r>
              <a:rPr lang="fa-IR" sz="2600" b="1" dirty="0">
                <a:solidFill>
                  <a:srgbClr val="002060"/>
                </a:solidFill>
                <a:cs typeface="B Nazanin" panose="00000400000000000000" pitchFamily="2" charset="-78"/>
              </a:rPr>
              <a:t>موارد  نیازمند نمونه گیری مجدد در برنامه :</a:t>
            </a:r>
          </a:p>
          <a:p>
            <a:pPr lvl="0" algn="just" rtl="1">
              <a:buNone/>
            </a:pPr>
            <a:r>
              <a:rPr lang="fa-IR" sz="3400" b="1" dirty="0">
                <a:solidFill>
                  <a:schemeClr val="accent6">
                    <a:lumMod val="50000"/>
                  </a:schemeClr>
                </a:solidFill>
                <a:cs typeface="B Nazanin" panose="00000400000000000000" pitchFamily="2" charset="-78"/>
              </a:rPr>
              <a:t>موارد </a:t>
            </a:r>
            <a:r>
              <a:rPr lang="fa-IR" sz="3400" b="1" dirty="0" smtClean="0">
                <a:solidFill>
                  <a:schemeClr val="accent6">
                    <a:lumMod val="50000"/>
                  </a:schemeClr>
                </a:solidFill>
                <a:cs typeface="B Nazanin" panose="00000400000000000000" pitchFamily="2" charset="-78"/>
              </a:rPr>
              <a:t>منفی کاذب</a:t>
            </a:r>
            <a:endParaRPr lang="fa-IR" sz="3400" b="1" dirty="0">
              <a:solidFill>
                <a:schemeClr val="accent6">
                  <a:lumMod val="50000"/>
                </a:schemeClr>
              </a:solidFill>
              <a:cs typeface="B Nazanin" panose="00000400000000000000" pitchFamily="2" charset="-78"/>
            </a:endParaRPr>
          </a:p>
          <a:p>
            <a:pPr lvl="0" algn="just" rtl="1">
              <a:buNone/>
            </a:pPr>
            <a:r>
              <a:rPr lang="fa-IR" sz="3400" b="1" dirty="0">
                <a:solidFill>
                  <a:schemeClr val="accent6">
                    <a:lumMod val="50000"/>
                  </a:schemeClr>
                </a:solidFill>
                <a:cs typeface="B Nazanin" panose="00000400000000000000" pitchFamily="2" charset="-78"/>
              </a:rPr>
              <a:t>نمونه نامناسب</a:t>
            </a:r>
          </a:p>
          <a:p>
            <a:pPr lvl="0" algn="just" rtl="1">
              <a:buNone/>
            </a:pPr>
            <a:r>
              <a:rPr lang="fa-IR" sz="3400" b="1" dirty="0">
                <a:solidFill>
                  <a:schemeClr val="accent6">
                    <a:lumMod val="50000"/>
                  </a:schemeClr>
                </a:solidFill>
                <a:cs typeface="B Nazanin" panose="00000400000000000000" pitchFamily="2" charset="-78"/>
              </a:rPr>
              <a:t>نوزاد نارس/ براساس تصمیم </a:t>
            </a:r>
            <a:r>
              <a:rPr lang="fa-IR" sz="3400" b="1" dirty="0" smtClean="0">
                <a:solidFill>
                  <a:schemeClr val="accent6">
                    <a:lumMod val="50000"/>
                  </a:schemeClr>
                </a:solidFill>
                <a:cs typeface="B Nazanin" panose="00000400000000000000" pitchFamily="2" charset="-78"/>
              </a:rPr>
              <a:t>پزشک</a:t>
            </a:r>
            <a:endParaRPr lang="en-US" sz="3400" b="1" dirty="0">
              <a:solidFill>
                <a:schemeClr val="accent6">
                  <a:lumMod val="50000"/>
                </a:schemeClr>
              </a:solidFill>
              <a:cs typeface="B Nazanin" panose="00000400000000000000" pitchFamily="2" charset="-78"/>
            </a:endParaRPr>
          </a:p>
        </p:txBody>
      </p:sp>
    </p:spTree>
    <p:extLst>
      <p:ext uri="{BB962C8B-B14F-4D97-AF65-F5344CB8AC3E}">
        <p14:creationId xmlns:p14="http://schemas.microsoft.com/office/powerpoint/2010/main" val="2352735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907080"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موارد انجام نمونه گیری مجدد در برنامه </a:t>
            </a:r>
            <a:r>
              <a:rPr lang="fa-IR" sz="1600" dirty="0" smtClean="0">
                <a:solidFill>
                  <a:srgbClr val="C00000"/>
                </a:solidFill>
                <a:cs typeface="B Titr" pitchFamily="2" charset="-78"/>
              </a:rPr>
              <a:t/>
            </a:r>
            <a:br>
              <a:rPr lang="fa-IR" sz="1600" dirty="0" smtClean="0">
                <a:solidFill>
                  <a:srgbClr val="C00000"/>
                </a:solidFill>
                <a:cs typeface="B Titr" pitchFamily="2" charset="-78"/>
              </a:rPr>
            </a:b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5" y="1197406"/>
            <a:ext cx="7177135" cy="3358356"/>
          </a:xfrm>
        </p:spPr>
        <p:txBody>
          <a:bodyPr>
            <a:normAutofit/>
          </a:bodyPr>
          <a:lstStyle/>
          <a:p>
            <a:pPr algn="just" rtl="1">
              <a:buNone/>
            </a:pPr>
            <a:r>
              <a:rPr lang="fa-IR" sz="1400" dirty="0" smtClean="0">
                <a:solidFill>
                  <a:srgbClr val="FF0000"/>
                </a:solidFill>
                <a:cs typeface="B Mitra" pitchFamily="2" charset="-78"/>
              </a:rPr>
              <a:t>- </a:t>
            </a:r>
            <a:r>
              <a:rPr lang="fa-IR" sz="1800" b="1" dirty="0" smtClean="0">
                <a:solidFill>
                  <a:srgbClr val="002060"/>
                </a:solidFill>
                <a:cs typeface="B Mitra" panose="00000400000000000000" pitchFamily="2" charset="-78"/>
              </a:rPr>
              <a:t>درکلیه موارد نیاز به نمونه مجدد باید 72 ساعت اززمان شیرخوردن کامل نوزاد </a:t>
            </a:r>
            <a:r>
              <a:rPr lang="fa-IR" sz="1800" b="1" dirty="0" smtClean="0">
                <a:solidFill>
                  <a:schemeClr val="accent6">
                    <a:lumMod val="50000"/>
                  </a:schemeClr>
                </a:solidFill>
                <a:cs typeface="B Mitra" panose="00000400000000000000" pitchFamily="2" charset="-78"/>
              </a:rPr>
              <a:t>(مصرف شیر مادربه مدت 3 روز وهرروز50سی سی به ازای هرکیلو وزن بدن یا شیرخشک به میزان 30 سی سی به ازای هرکیلو وزن )</a:t>
            </a:r>
            <a:r>
              <a:rPr lang="fa-IR" sz="1800" b="1" dirty="0" smtClean="0">
                <a:solidFill>
                  <a:srgbClr val="002060"/>
                </a:solidFill>
                <a:cs typeface="B Mitra" panose="00000400000000000000" pitchFamily="2" charset="-78"/>
              </a:rPr>
              <a:t>گذشته باشد.</a:t>
            </a:r>
          </a:p>
          <a:p>
            <a:pPr algn="just" rtl="1">
              <a:buNone/>
            </a:pPr>
            <a:endParaRPr lang="fa-IR" sz="1800" b="1" dirty="0">
              <a:solidFill>
                <a:srgbClr val="002060"/>
              </a:solidFill>
              <a:cs typeface="B Mitra" panose="00000400000000000000" pitchFamily="2" charset="-78"/>
            </a:endParaRPr>
          </a:p>
          <a:p>
            <a:pPr algn="just" rtl="1">
              <a:buNone/>
            </a:pPr>
            <a:r>
              <a:rPr lang="fa-IR" sz="1800" b="1" dirty="0" smtClean="0">
                <a:solidFill>
                  <a:srgbClr val="002060"/>
                </a:solidFill>
                <a:cs typeface="B Mitra" panose="00000400000000000000" pitchFamily="2" charset="-78"/>
              </a:rPr>
              <a:t>-نموه گیری مجدد مواردی که سابقه دیالیز وتعویض یا تزریق خون دارند و موارد بستری </a:t>
            </a:r>
            <a:r>
              <a:rPr lang="fa-IR" sz="1800" b="1" dirty="0" smtClean="0">
                <a:solidFill>
                  <a:schemeClr val="accent6">
                    <a:lumMod val="50000"/>
                  </a:schemeClr>
                </a:solidFill>
                <a:cs typeface="B Mitra" panose="00000400000000000000" pitchFamily="2" charset="-78"/>
              </a:rPr>
              <a:t>14-8 روزگی </a:t>
            </a:r>
            <a:r>
              <a:rPr lang="fa-IR" sz="1800" b="1" dirty="0" smtClean="0">
                <a:solidFill>
                  <a:srgbClr val="002060"/>
                </a:solidFill>
                <a:cs typeface="B Mitra" panose="00000400000000000000" pitchFamily="2" charset="-78"/>
              </a:rPr>
              <a:t>انجام می شود.</a:t>
            </a:r>
          </a:p>
          <a:p>
            <a:pPr algn="just" rtl="1">
              <a:buNone/>
            </a:pPr>
            <a:endParaRPr lang="fa-IR" sz="1800" b="1" dirty="0">
              <a:solidFill>
                <a:srgbClr val="002060"/>
              </a:solidFill>
              <a:cs typeface="B Mitra" panose="00000400000000000000" pitchFamily="2" charset="-78"/>
            </a:endParaRPr>
          </a:p>
          <a:p>
            <a:pPr algn="just" rtl="1">
              <a:buNone/>
            </a:pPr>
            <a:r>
              <a:rPr lang="fa-IR" sz="1800" b="1" dirty="0" smtClean="0">
                <a:solidFill>
                  <a:srgbClr val="002060"/>
                </a:solidFill>
                <a:cs typeface="B Mitra" panose="00000400000000000000" pitchFamily="2" charset="-78"/>
              </a:rPr>
              <a:t>-نمونه مجدد موارد نامناسب تا24 ساعت پس از گزارش انجام شود.</a:t>
            </a:r>
          </a:p>
          <a:p>
            <a:pPr algn="just" rtl="1">
              <a:buNone/>
            </a:pPr>
            <a:endParaRPr lang="fa-IR" sz="1800" b="1" dirty="0">
              <a:solidFill>
                <a:srgbClr val="002060"/>
              </a:solidFill>
              <a:cs typeface="B Mitra" panose="00000400000000000000" pitchFamily="2" charset="-78"/>
            </a:endParaRPr>
          </a:p>
          <a:p>
            <a:pPr algn="just" rtl="1">
              <a:buNone/>
            </a:pPr>
            <a:r>
              <a:rPr lang="fa-IR" sz="1800" b="1" dirty="0" smtClean="0">
                <a:solidFill>
                  <a:srgbClr val="002060"/>
                </a:solidFill>
                <a:cs typeface="B Mitra" panose="00000400000000000000" pitchFamily="2" charset="-78"/>
              </a:rPr>
              <a:t>-جهت نوزادان متولد شده </a:t>
            </a:r>
            <a:r>
              <a:rPr lang="fa-IR" sz="1800" b="1" dirty="0" smtClean="0">
                <a:solidFill>
                  <a:schemeClr val="accent6">
                    <a:lumMod val="50000"/>
                  </a:schemeClr>
                </a:solidFill>
                <a:cs typeface="B Mitra" panose="00000400000000000000" pitchFamily="2" charset="-78"/>
              </a:rPr>
              <a:t>زیر 33 هفته یا نارس نمونه مجدد 28 روزگی </a:t>
            </a:r>
            <a:r>
              <a:rPr lang="fa-IR" sz="1800" b="1" dirty="0" smtClean="0">
                <a:solidFill>
                  <a:srgbClr val="002060"/>
                </a:solidFill>
                <a:cs typeface="B Mitra" panose="00000400000000000000" pitchFamily="2" charset="-78"/>
              </a:rPr>
              <a:t>انجام می شود.</a:t>
            </a:r>
          </a:p>
        </p:txBody>
      </p:sp>
    </p:spTree>
    <p:extLst>
      <p:ext uri="{BB962C8B-B14F-4D97-AF65-F5344CB8AC3E}">
        <p14:creationId xmlns:p14="http://schemas.microsoft.com/office/powerpoint/2010/main" val="39335348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2128564" y="433388"/>
            <a:ext cx="3970885" cy="4276725"/>
          </a:xfrm>
          <a:prstGeom prst="rect">
            <a:avLst/>
          </a:prstGeom>
        </p:spPr>
      </p:pic>
    </p:spTree>
    <p:extLst>
      <p:ext uri="{BB962C8B-B14F-4D97-AF65-F5344CB8AC3E}">
        <p14:creationId xmlns:p14="http://schemas.microsoft.com/office/powerpoint/2010/main" val="25861877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1365195" y="433880"/>
            <a:ext cx="5404133" cy="4276233"/>
          </a:xfrm>
          <a:prstGeom prst="rect">
            <a:avLst/>
          </a:prstGeom>
        </p:spPr>
      </p:pic>
    </p:spTree>
    <p:extLst>
      <p:ext uri="{BB962C8B-B14F-4D97-AF65-F5344CB8AC3E}">
        <p14:creationId xmlns:p14="http://schemas.microsoft.com/office/powerpoint/2010/main" val="13110634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447754" y="68729"/>
            <a:ext cx="7329487" cy="998981"/>
          </a:xfrm>
          <a:prstGeom prst="rect">
            <a:avLst/>
          </a:prstGeom>
        </p:spPr>
      </p:pic>
      <p:sp>
        <p:nvSpPr>
          <p:cNvPr id="5" name="Content Placeholder 1"/>
          <p:cNvSpPr txBox="1">
            <a:spLocks/>
          </p:cNvSpPr>
          <p:nvPr/>
        </p:nvSpPr>
        <p:spPr bwMode="auto">
          <a:xfrm>
            <a:off x="457199" y="1044700"/>
            <a:ext cx="8237836" cy="397032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anose="05000000000000000000"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tx1"/>
              </a:buClr>
              <a:buSzPct val="60000"/>
              <a:buFont typeface="Wingdings" panose="05000000000000000000"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60000"/>
              <a:buFont typeface="Wingdings" panose="05000000000000000000"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a:lstStyle>
          <a:p>
            <a:pPr algn="just" rtl="1">
              <a:defRPr/>
            </a:pPr>
            <a:r>
              <a:rPr lang="fa-IR" sz="1800" b="1" kern="0" dirty="0" smtClean="0">
                <a:solidFill>
                  <a:srgbClr val="002060"/>
                </a:solidFill>
                <a:cs typeface="B Nazanin" pitchFamily="2" charset="-78"/>
              </a:rPr>
              <a:t>فنيل کتونوري نوعي اختلال متابوليک ارثي ومادرزادی است</a:t>
            </a:r>
            <a:endParaRPr lang="en-US" sz="1800" b="1" kern="0" dirty="0" smtClean="0">
              <a:solidFill>
                <a:srgbClr val="002060"/>
              </a:solidFill>
              <a:cs typeface="B Nazanin" pitchFamily="2" charset="-78"/>
            </a:endParaRPr>
          </a:p>
          <a:p>
            <a:pPr algn="just" rtl="1">
              <a:defRPr/>
            </a:pPr>
            <a:r>
              <a:rPr lang="fa-IR" sz="1800" b="1" kern="0" dirty="0" smtClean="0">
                <a:solidFill>
                  <a:srgbClr val="002060"/>
                </a:solidFill>
                <a:cs typeface="B Nazanin" pitchFamily="2" charset="-78"/>
              </a:rPr>
              <a:t>نوزاد مبتلا به علت کمبود آنزیم کبدی فنیل آلانین هیدروکسیلاز قادر نیست اسیدآمینه فنیل آلانین را به اسیدآمینه تیروزین متابولیزه نماید. </a:t>
            </a:r>
          </a:p>
          <a:p>
            <a:pPr algn="just" rtl="1">
              <a:defRPr/>
            </a:pPr>
            <a:endParaRPr lang="fa-IR" sz="1800" b="1" kern="0" dirty="0" smtClean="0">
              <a:solidFill>
                <a:srgbClr val="002060"/>
              </a:solidFill>
              <a:cs typeface="B Nazanin" pitchFamily="2" charset="-78"/>
            </a:endParaRPr>
          </a:p>
          <a:p>
            <a:pPr algn="just" rtl="1">
              <a:defRPr/>
            </a:pPr>
            <a:r>
              <a:rPr lang="fa-IR" sz="1800" b="1" kern="0" dirty="0" smtClean="0">
                <a:solidFill>
                  <a:srgbClr val="002060"/>
                </a:solidFill>
                <a:latin typeface="IPT.Nazanin" pitchFamily="2" charset="2"/>
                <a:cs typeface="B Nazanin" pitchFamily="2" charset="-78"/>
              </a:rPr>
              <a:t>هیپرفنیل آلانینمی ( </a:t>
            </a:r>
            <a:r>
              <a:rPr lang="en-US" sz="1800" b="1" kern="0" dirty="0" smtClean="0">
                <a:solidFill>
                  <a:srgbClr val="002060"/>
                </a:solidFill>
                <a:latin typeface="Gisha" pitchFamily="34" charset="-79"/>
                <a:cs typeface="B Nazanin" panose="00000400000000000000" pitchFamily="2" charset="-78"/>
              </a:rPr>
              <a:t>HPA</a:t>
            </a:r>
            <a:r>
              <a:rPr lang="fa-IR" sz="1800" b="1" kern="0" dirty="0" smtClean="0">
                <a:solidFill>
                  <a:srgbClr val="002060"/>
                </a:solidFill>
                <a:latin typeface="IPT.Nazanin" pitchFamily="2" charset="2"/>
                <a:cs typeface="B Nazanin" pitchFamily="2" charset="-78"/>
              </a:rPr>
              <a:t>) در98٪حالات دراثراشکال درهیدروکسیلاسیون فنیل آلانین بوجودمی آید.</a:t>
            </a:r>
          </a:p>
          <a:p>
            <a:pPr algn="just" rtl="1">
              <a:defRPr/>
            </a:pPr>
            <a:endParaRPr lang="en-US" sz="1800" b="1" kern="0" dirty="0" smtClean="0">
              <a:solidFill>
                <a:srgbClr val="002060"/>
              </a:solidFill>
              <a:cs typeface="B Nazanin" pitchFamily="2" charset="-78"/>
            </a:endParaRPr>
          </a:p>
          <a:p>
            <a:pPr algn="just" rtl="1">
              <a:buFont typeface="Wingdings" panose="05000000000000000000" pitchFamily="2" charset="2"/>
              <a:buNone/>
              <a:defRPr/>
            </a:pPr>
            <a:endParaRPr lang="fa-IR" sz="1800" b="1" kern="0" dirty="0" smtClean="0">
              <a:solidFill>
                <a:srgbClr val="002060"/>
              </a:solidFill>
              <a:cs typeface="B Nazanin" pitchFamily="2" charset="-78"/>
            </a:endParaRPr>
          </a:p>
          <a:p>
            <a:pPr algn="just" rtl="1">
              <a:buFont typeface="Wingdings" panose="05000000000000000000" pitchFamily="2" charset="2"/>
              <a:buNone/>
              <a:defRPr/>
            </a:pPr>
            <a:endParaRPr lang="fa-IR" sz="1800" b="1" kern="0" dirty="0" smtClean="0">
              <a:solidFill>
                <a:srgbClr val="002060"/>
              </a:solidFill>
              <a:cs typeface="B Nazanin" pitchFamily="2" charset="-78"/>
            </a:endParaRPr>
          </a:p>
          <a:p>
            <a:pPr algn="just" rtl="1">
              <a:buFont typeface="Wingdings" panose="05000000000000000000" pitchFamily="2" charset="2"/>
              <a:buNone/>
              <a:defRPr/>
            </a:pPr>
            <a:endParaRPr lang="en-US" sz="1800" b="1" kern="0" dirty="0" smtClean="0">
              <a:solidFill>
                <a:srgbClr val="002060"/>
              </a:solidFill>
              <a:cs typeface="B Nazanin" pitchFamily="2" charset="-78"/>
            </a:endParaRPr>
          </a:p>
          <a:p>
            <a:pPr algn="just" rtl="1">
              <a:defRPr/>
            </a:pPr>
            <a:endParaRPr lang="en-US" sz="1800" b="1" kern="0" dirty="0" smtClean="0">
              <a:solidFill>
                <a:srgbClr val="002060"/>
              </a:solidFill>
              <a:cs typeface="B Nazanin" pitchFamily="2" charset="-78"/>
            </a:endParaRPr>
          </a:p>
          <a:p>
            <a:pPr algn="just" rtl="1">
              <a:defRPr/>
            </a:pPr>
            <a:r>
              <a:rPr lang="fa-IR" sz="1800" b="1" kern="0" dirty="0" smtClean="0">
                <a:solidFill>
                  <a:srgbClr val="002060"/>
                </a:solidFill>
                <a:cs typeface="B Nazanin" pitchFamily="2" charset="-78"/>
              </a:rPr>
              <a:t>در </a:t>
            </a:r>
            <a:r>
              <a:rPr lang="fa-IR" sz="1800" b="1" kern="0" dirty="0" smtClean="0">
                <a:solidFill>
                  <a:srgbClr val="002060"/>
                </a:solidFill>
                <a:cs typeface="B Nazanin" pitchFamily="2" charset="-78"/>
              </a:rPr>
              <a:t>نتیجه در ادرار مبتلایان به این بیماری موادی به نام فنیل کتون دفع میشود که حاصل هضم ناقص فنیل آلانین است.به همین جهت بیماری را فنیل کتون اوری(</a:t>
            </a:r>
            <a:r>
              <a:rPr lang="en-US" sz="1800" b="1" kern="0" dirty="0" smtClean="0">
                <a:solidFill>
                  <a:srgbClr val="002060"/>
                </a:solidFill>
                <a:cs typeface="B Nazanin" pitchFamily="2" charset="-78"/>
              </a:rPr>
              <a:t>phenyl </a:t>
            </a:r>
            <a:r>
              <a:rPr lang="en-US" sz="1800" b="1" kern="0" dirty="0" err="1" smtClean="0">
                <a:solidFill>
                  <a:srgbClr val="002060"/>
                </a:solidFill>
                <a:cs typeface="B Nazanin" pitchFamily="2" charset="-78"/>
              </a:rPr>
              <a:t>keton</a:t>
            </a:r>
            <a:r>
              <a:rPr lang="en-US" sz="1800" b="1" kern="0" dirty="0" smtClean="0">
                <a:solidFill>
                  <a:srgbClr val="002060"/>
                </a:solidFill>
                <a:cs typeface="B Nazanin" pitchFamily="2" charset="-78"/>
              </a:rPr>
              <a:t> </a:t>
            </a:r>
            <a:r>
              <a:rPr lang="en-US" sz="1800" b="1" kern="0" dirty="0" err="1" smtClean="0">
                <a:solidFill>
                  <a:srgbClr val="002060"/>
                </a:solidFill>
                <a:cs typeface="B Nazanin" pitchFamily="2" charset="-78"/>
              </a:rPr>
              <a:t>uria</a:t>
            </a:r>
            <a:r>
              <a:rPr lang="fa-IR" sz="1800" b="1" kern="0" dirty="0" smtClean="0">
                <a:solidFill>
                  <a:srgbClr val="002060"/>
                </a:solidFill>
                <a:cs typeface="B Nazanin" pitchFamily="2" charset="-78"/>
              </a:rPr>
              <a:t>) نامیده اند.</a:t>
            </a:r>
            <a:endParaRPr lang="en-US" sz="1800" b="1" kern="0" dirty="0">
              <a:solidFill>
                <a:srgbClr val="002060"/>
              </a:solidFill>
              <a:cs typeface="B Nazanin" pitchFamily="2" charset="-78"/>
            </a:endParaRPr>
          </a:p>
        </p:txBody>
      </p:sp>
      <p:pic>
        <p:nvPicPr>
          <p:cNvPr id="6" name="Picture 5"/>
          <p:cNvPicPr>
            <a:picLocks noChangeAspect="1"/>
          </p:cNvPicPr>
          <p:nvPr/>
        </p:nvPicPr>
        <p:blipFill>
          <a:blip r:embed="rId3"/>
          <a:stretch>
            <a:fillRect/>
          </a:stretch>
        </p:blipFill>
        <p:spPr>
          <a:xfrm>
            <a:off x="2586835" y="2877160"/>
            <a:ext cx="3865199" cy="1274174"/>
          </a:xfrm>
          <a:prstGeom prst="rect">
            <a:avLst/>
          </a:prstGeom>
        </p:spPr>
      </p:pic>
    </p:spTree>
    <p:extLst>
      <p:ext uri="{BB962C8B-B14F-4D97-AF65-F5344CB8AC3E}">
        <p14:creationId xmlns:p14="http://schemas.microsoft.com/office/powerpoint/2010/main" val="34191492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2000"/>
                                        <p:tgtEl>
                                          <p:spTgt spid="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xEl>
                                              <p:pRg st="9" end="9"/>
                                            </p:txEl>
                                          </p:spTgt>
                                        </p:tgtEl>
                                        <p:attrNameLst>
                                          <p:attrName>style.visibility</p:attrName>
                                        </p:attrNameLst>
                                      </p:cBhvr>
                                      <p:to>
                                        <p:strVal val="visible"/>
                                      </p:to>
                                    </p:set>
                                    <p:animEffect transition="in" filter="fade">
                                      <p:cBhvr>
                                        <p:cTn id="20" dur="20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754375" y="433880"/>
            <a:ext cx="6609908" cy="3970822"/>
          </a:xfrm>
          <a:prstGeom prst="rect">
            <a:avLst/>
          </a:prstGeom>
        </p:spPr>
      </p:pic>
    </p:spTree>
    <p:extLst>
      <p:ext uri="{BB962C8B-B14F-4D97-AF65-F5344CB8AC3E}">
        <p14:creationId xmlns:p14="http://schemas.microsoft.com/office/powerpoint/2010/main" val="464449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bwMode="auto">
          <a:xfrm>
            <a:off x="495300" y="381001"/>
            <a:ext cx="6978095" cy="663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rmAutofit fontScale="52500" lnSpcReduction="20000"/>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4400" b="1" i="1" u="none" strike="noStrike" kern="0" cap="none" spc="0" normalizeH="0" baseline="0" noProof="0" smtClean="0">
                <a:ln>
                  <a:noFill/>
                </a:ln>
                <a:solidFill>
                  <a:srgbClr val="FF0000"/>
                </a:solidFill>
                <a:effectLst>
                  <a:outerShdw blurRad="38100" dist="38100" dir="2700000" algn="tl">
                    <a:srgbClr val="000000"/>
                  </a:outerShdw>
                </a:effectLst>
                <a:uLnTx/>
                <a:uFillTx/>
                <a:latin typeface="Times New Roman"/>
                <a:ea typeface="+mj-ea"/>
                <a:cs typeface="B Titr" pitchFamily="2" charset="-78"/>
              </a:rPr>
              <a:t>آیا می توان بیماری را پیشگیری کرد؟</a:t>
            </a:r>
            <a:r>
              <a:rPr kumimoji="0" lang="fa-IR" sz="4400" b="1" i="0" u="none" strike="noStrike" kern="0" cap="none" spc="0" normalizeH="0" baseline="0" noProof="0" smtClean="0">
                <a:ln>
                  <a:noFill/>
                </a:ln>
                <a:solidFill>
                  <a:srgbClr val="C5C5FF"/>
                </a:solidFill>
                <a:effectLst>
                  <a:outerShdw blurRad="38100" dist="38100" dir="2700000" algn="tl">
                    <a:srgbClr val="000000"/>
                  </a:outerShdw>
                </a:effectLst>
                <a:uLnTx/>
                <a:uFillTx/>
                <a:latin typeface="Times New Roman"/>
                <a:ea typeface="+mj-ea"/>
                <a:cs typeface="Arial"/>
              </a:rPr>
              <a:t/>
            </a:r>
            <a:br>
              <a:rPr kumimoji="0" lang="fa-IR" sz="4400" b="1" i="0" u="none" strike="noStrike" kern="0" cap="none" spc="0" normalizeH="0" baseline="0" noProof="0" smtClean="0">
                <a:ln>
                  <a:noFill/>
                </a:ln>
                <a:solidFill>
                  <a:srgbClr val="C5C5FF"/>
                </a:solidFill>
                <a:effectLst>
                  <a:outerShdw blurRad="38100" dist="38100" dir="2700000" algn="tl">
                    <a:srgbClr val="000000"/>
                  </a:outerShdw>
                </a:effectLst>
                <a:uLnTx/>
                <a:uFillTx/>
                <a:latin typeface="Times New Roman"/>
                <a:ea typeface="+mj-ea"/>
                <a:cs typeface="Arial"/>
              </a:rPr>
            </a:br>
            <a:endParaRPr kumimoji="0" lang="fa-IR" sz="4400" b="1" i="0" u="none" strike="noStrike" kern="0" cap="none" spc="0" normalizeH="0" baseline="0" noProof="0" dirty="0">
              <a:ln>
                <a:noFill/>
              </a:ln>
              <a:solidFill>
                <a:srgbClr val="C5C5FF"/>
              </a:solidFill>
              <a:effectLst>
                <a:outerShdw blurRad="38100" dist="38100" dir="2700000" algn="tl">
                  <a:srgbClr val="000000"/>
                </a:outerShdw>
              </a:effectLst>
              <a:uLnTx/>
              <a:uFillTx/>
              <a:latin typeface="Times New Roman"/>
              <a:ea typeface="+mj-ea"/>
              <a:cs typeface="Arial"/>
            </a:endParaRPr>
          </a:p>
        </p:txBody>
      </p:sp>
      <p:sp>
        <p:nvSpPr>
          <p:cNvPr id="4" name="Content Placeholder 1"/>
          <p:cNvSpPr>
            <a:spLocks noGrp="1"/>
          </p:cNvSpPr>
          <p:nvPr>
            <p:ph idx="1"/>
          </p:nvPr>
        </p:nvSpPr>
        <p:spPr>
          <a:xfrm>
            <a:off x="601670" y="1198559"/>
            <a:ext cx="7177136" cy="3663766"/>
          </a:xfrm>
        </p:spPr>
        <p:txBody>
          <a:bodyPr>
            <a:normAutofit fontScale="77500" lnSpcReduction="20000"/>
          </a:bodyPr>
          <a:lstStyle/>
          <a:p>
            <a:pPr algn="r" rtl="1">
              <a:defRPr/>
            </a:pPr>
            <a:r>
              <a:rPr lang="fa-IR" sz="2800" b="1" dirty="0" smtClean="0">
                <a:solidFill>
                  <a:srgbClr val="002060"/>
                </a:solidFill>
                <a:cs typeface="B Nazanin" pitchFamily="2" charset="-78"/>
              </a:rPr>
              <a:t>با انجام آزمایش ژنتیک دربیمار و والدین، نقص ژنتیکی تشخیص داده می شود. </a:t>
            </a:r>
          </a:p>
          <a:p>
            <a:pPr algn="r" rtl="1">
              <a:defRPr/>
            </a:pPr>
            <a:r>
              <a:rPr lang="fa-IR" sz="2800" b="1" dirty="0" smtClean="0">
                <a:solidFill>
                  <a:srgbClr val="002060"/>
                </a:solidFill>
                <a:cs typeface="B Nazanin" pitchFamily="2" charset="-78"/>
              </a:rPr>
              <a:t>در صورتی که این نقص مشخص شود،بررسی جنین در حاملگی های بعدی مادر امکان پذیر است.</a:t>
            </a:r>
          </a:p>
          <a:p>
            <a:pPr algn="r" rtl="1">
              <a:defRPr/>
            </a:pPr>
            <a:r>
              <a:rPr lang="fa-IR" sz="2800" b="1" dirty="0" smtClean="0">
                <a:solidFill>
                  <a:srgbClr val="002060"/>
                </a:solidFill>
                <a:cs typeface="B Nazanin" pitchFamily="2" charset="-78"/>
              </a:rPr>
              <a:t>با مشخص شدن نقص ژنتیکی، امکان مشاوره ژنتیک با افراد فامیل بیمار که قصد دارند با یکدیگر ازدواج کنند نیز وجود خواهد داشت.</a:t>
            </a:r>
          </a:p>
          <a:p>
            <a:pPr algn="r" rtl="1">
              <a:defRPr/>
            </a:pPr>
            <a:r>
              <a:rPr lang="fa-IR" sz="2800" b="1" dirty="0" smtClean="0">
                <a:solidFill>
                  <a:srgbClr val="002060"/>
                </a:solidFill>
                <a:cs typeface="B Nazanin" pitchFamily="2" charset="-78"/>
              </a:rPr>
              <a:t> در صورت تشخیص ابتلای جنین به بیماری،امکان سقط وجود خواهد داشت.</a:t>
            </a:r>
            <a:endParaRPr lang="en-US" sz="2800" b="1" dirty="0" smtClean="0">
              <a:solidFill>
                <a:srgbClr val="002060"/>
              </a:solidFill>
              <a:cs typeface="B Nazanin" pitchFamily="2" charset="-78"/>
            </a:endParaRPr>
          </a:p>
          <a:p>
            <a:pPr algn="r" rtl="1">
              <a:defRPr/>
            </a:pPr>
            <a:endParaRPr lang="en-US" sz="2800" dirty="0" smtClean="0">
              <a:solidFill>
                <a:srgbClr val="002060"/>
              </a:solidFill>
              <a:cs typeface="B Nazanin" pitchFamily="2" charset="-78"/>
            </a:endParaRPr>
          </a:p>
          <a:p>
            <a:pPr algn="r" rtl="1">
              <a:defRPr/>
            </a:pPr>
            <a:r>
              <a:rPr lang="fa-IR" sz="2800" b="1" dirty="0" smtClean="0">
                <a:solidFill>
                  <a:srgbClr val="002060"/>
                </a:solidFill>
                <a:cs typeface="B Nazanin" pitchFamily="2" charset="-78"/>
              </a:rPr>
              <a:t>اگر یک زوج(هر دو نفر) ناقل بیماری باشند براساس اطلاعات کسب شده در مشاوره ژنتیک می توانند برای زندگی آینده خود تصمیم </a:t>
            </a:r>
            <a:r>
              <a:rPr lang="en-US" sz="2800" b="1" dirty="0" smtClean="0">
                <a:solidFill>
                  <a:srgbClr val="002060"/>
                </a:solidFill>
                <a:cs typeface="B Nazanin" pitchFamily="2" charset="-78"/>
              </a:rPr>
              <a:t>  </a:t>
            </a:r>
            <a:r>
              <a:rPr lang="fa-IR" sz="2800" b="1" dirty="0" smtClean="0">
                <a:solidFill>
                  <a:srgbClr val="002060"/>
                </a:solidFill>
                <a:cs typeface="B Nazanin" pitchFamily="2" charset="-78"/>
              </a:rPr>
              <a:t>بگیرند. </a:t>
            </a:r>
            <a:endParaRPr lang="en-US" sz="2800" dirty="0" smtClean="0">
              <a:solidFill>
                <a:srgbClr val="002060"/>
              </a:solidFill>
              <a:cs typeface="B Nazanin" pitchFamily="2" charset="-78"/>
            </a:endParaRPr>
          </a:p>
          <a:p>
            <a:pPr algn="just">
              <a:defRPr/>
            </a:pPr>
            <a:endParaRPr lang="en-US" dirty="0">
              <a:cs typeface="B Nazanin" pitchFamily="2" charset="-78"/>
            </a:endParaRPr>
          </a:p>
        </p:txBody>
      </p:sp>
    </p:spTree>
    <p:extLst>
      <p:ext uri="{BB962C8B-B14F-4D97-AF65-F5344CB8AC3E}">
        <p14:creationId xmlns:p14="http://schemas.microsoft.com/office/powerpoint/2010/main" val="15932616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20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20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2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66" y="281175"/>
            <a:ext cx="7329840" cy="4428445"/>
          </a:xfrm>
        </p:spPr>
        <p:txBody>
          <a:bodyPr>
            <a:normAutofit/>
          </a:bodyPr>
          <a:lstStyle/>
          <a:p>
            <a:pPr algn="r" rtl="1"/>
            <a:r>
              <a:rPr lang="fa-IR" sz="3200" b="1" dirty="0" smtClean="0">
                <a:solidFill>
                  <a:srgbClr val="FF0000"/>
                </a:solidFill>
                <a:cs typeface="B Nazanin" panose="00000400000000000000" pitchFamily="2" charset="-78"/>
              </a:rPr>
              <a:t>تشخیص ژنتیک پیش از تولد:</a:t>
            </a:r>
            <a:endParaRPr lang="en-US" sz="3200" b="1" dirty="0">
              <a:solidFill>
                <a:srgbClr val="FF0000"/>
              </a:solidFill>
              <a:cs typeface="B Nazanin" panose="00000400000000000000" pitchFamily="2" charset="-78"/>
            </a:endParaRPr>
          </a:p>
        </p:txBody>
      </p:sp>
      <p:sp>
        <p:nvSpPr>
          <p:cNvPr id="4" name="Subtitle 2"/>
          <p:cNvSpPr txBox="1">
            <a:spLocks/>
          </p:cNvSpPr>
          <p:nvPr/>
        </p:nvSpPr>
        <p:spPr>
          <a:xfrm>
            <a:off x="448966" y="980728"/>
            <a:ext cx="7329840" cy="3423482"/>
          </a:xfrm>
          <a:prstGeom prst="rect">
            <a:avLst/>
          </a:prstGeom>
        </p:spPr>
        <p:txBody>
          <a:bodyPr vert="horz" lIns="0" rIns="18288">
            <a:normAutofit fontScale="70000" lnSpcReduction="20000"/>
          </a:bodyPr>
          <a:lstStyle>
            <a:lvl1pPr marL="0" marR="45720" indent="0" algn="r" rtl="1" eaLnBrk="1" latinLnBrk="0" hangingPunct="1">
              <a:spcBef>
                <a:spcPct val="20000"/>
              </a:spcBef>
              <a:buClr>
                <a:schemeClr val="accent3"/>
              </a:buClr>
              <a:buSzPct val="95000"/>
              <a:buFont typeface="Wingdings 2"/>
              <a:buNone/>
              <a:defRPr kumimoji="0" sz="2600" kern="1200">
                <a:solidFill>
                  <a:schemeClr val="tx1"/>
                </a:solidFill>
                <a:latin typeface="+mn-lt"/>
                <a:ea typeface="+mn-ea"/>
                <a:cs typeface="+mn-cs"/>
              </a:defRPr>
            </a:lvl1pPr>
            <a:lvl2pPr marL="457200" indent="0" algn="ctr" rtl="1" eaLnBrk="1" latinLnBrk="0" hangingPunct="1">
              <a:spcBef>
                <a:spcPct val="20000"/>
              </a:spcBef>
              <a:buClr>
                <a:schemeClr val="accent1"/>
              </a:buClr>
              <a:buSzPct val="85000"/>
              <a:buFont typeface="Wingdings 2"/>
              <a:buNone/>
              <a:defRPr kumimoji="0" sz="2400" kern="1200">
                <a:solidFill>
                  <a:schemeClr val="tx1"/>
                </a:solidFill>
                <a:latin typeface="+mn-lt"/>
                <a:ea typeface="+mn-ea"/>
                <a:cs typeface="+mn-cs"/>
              </a:defRPr>
            </a:lvl2pPr>
            <a:lvl3pPr marL="914400" indent="0" algn="ctr" rtl="1" eaLnBrk="1" latinLnBrk="0" hangingPunct="1">
              <a:spcBef>
                <a:spcPct val="20000"/>
              </a:spcBef>
              <a:buClr>
                <a:schemeClr val="accent2"/>
              </a:buClr>
              <a:buSzPct val="70000"/>
              <a:buFont typeface="Wingdings 2"/>
              <a:buNone/>
              <a:defRPr kumimoji="0" sz="2100" kern="1200">
                <a:solidFill>
                  <a:schemeClr val="tx1"/>
                </a:solidFill>
                <a:latin typeface="+mn-lt"/>
                <a:ea typeface="+mn-ea"/>
                <a:cs typeface="+mn-cs"/>
              </a:defRPr>
            </a:lvl3pPr>
            <a:lvl4pPr marL="1371600" indent="0" algn="ctr" rtl="1" eaLnBrk="1" latinLnBrk="0" hangingPunct="1">
              <a:spcBef>
                <a:spcPct val="20000"/>
              </a:spcBef>
              <a:buClr>
                <a:schemeClr val="accent3"/>
              </a:buClr>
              <a:buSzPct val="65000"/>
              <a:buFont typeface="Wingdings 2"/>
              <a:buNone/>
              <a:defRPr kumimoji="0" sz="2000" kern="1200">
                <a:solidFill>
                  <a:schemeClr val="tx1"/>
                </a:solidFill>
                <a:latin typeface="+mn-lt"/>
                <a:ea typeface="+mn-ea"/>
                <a:cs typeface="+mn-cs"/>
              </a:defRPr>
            </a:lvl4pPr>
            <a:lvl5pPr marL="1828800" indent="0" algn="ctr" rtl="1" eaLnBrk="1" latinLnBrk="0" hangingPunct="1">
              <a:spcBef>
                <a:spcPct val="20000"/>
              </a:spcBef>
              <a:buClr>
                <a:schemeClr val="accent4"/>
              </a:buClr>
              <a:buSzPct val="65000"/>
              <a:buFont typeface="Wingdings 2"/>
              <a:buNone/>
              <a:defRPr kumimoji="0" sz="2000" kern="1200">
                <a:solidFill>
                  <a:schemeClr val="tx1"/>
                </a:solidFill>
                <a:latin typeface="+mn-lt"/>
                <a:ea typeface="+mn-ea"/>
                <a:cs typeface="+mn-cs"/>
              </a:defRPr>
            </a:lvl5pPr>
            <a:lvl6pPr marL="2286000" indent="0" algn="ctr" rtl="1" eaLnBrk="1" latinLnBrk="0" hangingPunct="1">
              <a:spcBef>
                <a:spcPct val="20000"/>
              </a:spcBef>
              <a:buClr>
                <a:schemeClr val="accent5"/>
              </a:buClr>
              <a:buSzPct val="80000"/>
              <a:buFont typeface="Wingdings 2"/>
              <a:buNone/>
              <a:defRPr kumimoji="0" sz="1800" kern="1200">
                <a:solidFill>
                  <a:schemeClr val="tx1"/>
                </a:solidFill>
                <a:latin typeface="+mn-lt"/>
                <a:ea typeface="+mn-ea"/>
                <a:cs typeface="+mn-cs"/>
              </a:defRPr>
            </a:lvl6pPr>
            <a:lvl7pPr marL="2743200" indent="0" algn="ctr" rtl="1" eaLnBrk="1" latinLnBrk="0" hangingPunct="1">
              <a:spcBef>
                <a:spcPct val="20000"/>
              </a:spcBef>
              <a:buClr>
                <a:schemeClr val="accent6"/>
              </a:buClr>
              <a:buSzPct val="80000"/>
              <a:buFont typeface="Wingdings 2"/>
              <a:buNone/>
              <a:defRPr kumimoji="0" sz="1600" kern="1200" baseline="0">
                <a:solidFill>
                  <a:schemeClr val="tx1"/>
                </a:solidFill>
                <a:latin typeface="+mn-lt"/>
                <a:ea typeface="+mn-ea"/>
                <a:cs typeface="+mn-cs"/>
              </a:defRPr>
            </a:lvl7pPr>
            <a:lvl8pPr marL="3200400" indent="0" algn="ctr" rtl="1" eaLnBrk="1" latinLnBrk="0" hangingPunct="1">
              <a:spcBef>
                <a:spcPct val="20000"/>
              </a:spcBef>
              <a:buClr>
                <a:schemeClr val="tx2"/>
              </a:buClr>
              <a:buNone/>
              <a:defRPr kumimoji="0" sz="1600" kern="1200">
                <a:solidFill>
                  <a:schemeClr val="tx1"/>
                </a:solidFill>
                <a:latin typeface="+mn-lt"/>
                <a:ea typeface="+mn-ea"/>
                <a:cs typeface="+mn-cs"/>
              </a:defRPr>
            </a:lvl8pPr>
            <a:lvl9pPr marL="3657600" indent="0" algn="ctr" rtl="1" eaLnBrk="1" latinLnBrk="0" hangingPunct="1">
              <a:spcBef>
                <a:spcPct val="20000"/>
              </a:spcBef>
              <a:buClr>
                <a:schemeClr val="tx2"/>
              </a:buClr>
              <a:buFontTx/>
              <a:buNone/>
              <a:defRPr kumimoji="0" sz="1400" kern="1200" baseline="0">
                <a:solidFill>
                  <a:schemeClr val="tx1"/>
                </a:solidFill>
                <a:latin typeface="+mn-lt"/>
                <a:ea typeface="+mn-ea"/>
                <a:cs typeface="+mn-cs"/>
              </a:defRPr>
            </a:lvl9pPr>
          </a:lstStyle>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endParaRPr kumimoji="0" lang="fa-IR" sz="2600" b="0" i="0" u="none" strike="noStrike" kern="1200" cap="none" spc="0" normalizeH="0" baseline="0" noProof="0" dirty="0" smtClean="0">
              <a:ln>
                <a:noFill/>
              </a:ln>
              <a:solidFill>
                <a:sysClr val="windowText" lastClr="000000"/>
              </a:solidFill>
              <a:effectLst/>
              <a:uLnTx/>
              <a:uFillTx/>
              <a:latin typeface="Constantia"/>
              <a:ea typeface="+mn-ea"/>
            </a:endParaRP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600" b="0" i="0" u="none" strike="noStrike" kern="1200" cap="none" spc="0" normalizeH="0" baseline="0" noProof="0" dirty="0" smtClean="0">
                <a:ln>
                  <a:noFill/>
                </a:ln>
                <a:solidFill>
                  <a:sysClr val="windowText" lastClr="000000"/>
                </a:solidFill>
                <a:effectLst/>
                <a:uLnTx/>
                <a:uFillTx/>
                <a:latin typeface="Constantia"/>
                <a:ea typeface="+mn-ea"/>
              </a:rPr>
              <a:t>-</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امکان </a:t>
            </a:r>
            <a:r>
              <a:rPr kumimoji="0" lang="fa-IR" sz="2800" b="1" i="1" u="sng" strike="noStrike" kern="1200" cap="none" spc="0" normalizeH="0" baseline="0" noProof="0" dirty="0" smtClean="0">
                <a:ln>
                  <a:noFill/>
                </a:ln>
                <a:solidFill>
                  <a:srgbClr val="002060"/>
                </a:solidFill>
                <a:effectLst/>
                <a:uLnTx/>
                <a:uFillTx/>
                <a:latin typeface="Constantia"/>
                <a:cs typeface="B Nazanin" panose="00000400000000000000" pitchFamily="2" charset="-78"/>
              </a:rPr>
              <a:t>غربالگری پیش از تولد </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وجود ندارد  ولی امکان </a:t>
            </a:r>
            <a:r>
              <a:rPr kumimoji="0" lang="fa-IR" sz="2800" b="1" i="1" u="sng" strike="noStrike" kern="1200" cap="none" spc="0" normalizeH="0" baseline="0" noProof="0" dirty="0" smtClean="0">
                <a:ln>
                  <a:noFill/>
                </a:ln>
                <a:solidFill>
                  <a:srgbClr val="002060"/>
                </a:solidFill>
                <a:effectLst/>
                <a:uLnTx/>
                <a:uFillTx/>
                <a:latin typeface="Constantia"/>
                <a:cs typeface="B Nazanin" panose="00000400000000000000" pitchFamily="2" charset="-78"/>
              </a:rPr>
              <a:t>تشخیص پیش از تولد </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وجود دارد. </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                  </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 بیماری اتوزومال مغلوب بوده ودر خانواده های دارای فرزند مبتلا(پروباند)  ،پدر و مادر، ناقل اجباری     می باشند (احتمال ابتلا جنین در هر بارداری 25%)</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endPar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endParaRP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-سایر ناقلین احتمالی نیز با مشاوره ژنتیک ورسم شجره نامه مشخص می گردند.</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endPar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endParaRP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a:t>
            </a:r>
            <a:r>
              <a:rPr kumimoji="0" lang="en-US"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PND</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مرحله اول برای تعیین موتاسیون بیمارو والدین (ترجیحا پیش از بارداری)</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a:t>
            </a:r>
            <a:r>
              <a:rPr kumimoji="0" lang="en-US"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 PND</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مرحله دوم تعیین ابتلا یا عدم ابتلا در جنین</a:t>
            </a:r>
            <a:endParaRPr kumimoji="0" lang="fa-IR" sz="24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endParaRPr>
          </a:p>
        </p:txBody>
      </p:sp>
    </p:spTree>
    <p:extLst>
      <p:ext uri="{BB962C8B-B14F-4D97-AF65-F5344CB8AC3E}">
        <p14:creationId xmlns:p14="http://schemas.microsoft.com/office/powerpoint/2010/main" val="28492424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717" y="281175"/>
            <a:ext cx="7329840" cy="610820"/>
          </a:xfrm>
        </p:spPr>
        <p:txBody>
          <a:bodyPr>
            <a:noAutofit/>
          </a:bodyPr>
          <a:lstStyle/>
          <a:p>
            <a:pPr algn="ctr"/>
            <a:r>
              <a:rPr lang="fa-IR" sz="3200" dirty="0" smtClean="0">
                <a:solidFill>
                  <a:srgbClr val="FF0000"/>
                </a:solidFill>
                <a:cs typeface="B Titr" panose="00000700000000000000" pitchFamily="2" charset="-78"/>
              </a:rPr>
              <a:t>اهداف اجرای برنامه </a:t>
            </a:r>
            <a:endParaRPr lang="en-US" sz="3200" dirty="0">
              <a:solidFill>
                <a:srgbClr val="FF0000"/>
              </a:solidFill>
              <a:cs typeface="B Titr" panose="00000700000000000000" pitchFamily="2" charset="-78"/>
            </a:endParaRPr>
          </a:p>
        </p:txBody>
      </p:sp>
      <p:sp>
        <p:nvSpPr>
          <p:cNvPr id="3" name="Content Placeholder 2"/>
          <p:cNvSpPr>
            <a:spLocks noGrp="1"/>
          </p:cNvSpPr>
          <p:nvPr>
            <p:ph idx="1"/>
          </p:nvPr>
        </p:nvSpPr>
        <p:spPr>
          <a:xfrm>
            <a:off x="448966" y="891995"/>
            <a:ext cx="7329840" cy="3970330"/>
          </a:xfrm>
        </p:spPr>
        <p:txBody>
          <a:bodyPr>
            <a:normAutofit/>
          </a:bodyPr>
          <a:lstStyle/>
          <a:p>
            <a:pPr marL="0" indent="0" algn="r">
              <a:spcBef>
                <a:spcPct val="0"/>
              </a:spcBef>
              <a:buNone/>
            </a:pPr>
            <a:r>
              <a:rPr lang="fa-IR" sz="2500" dirty="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هدف کلی</a:t>
            </a:r>
            <a:r>
              <a:rPr lang="fa-IR" sz="25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a:t>
            </a:r>
          </a:p>
          <a:p>
            <a:pPr marL="0" indent="0" algn="r">
              <a:spcBef>
                <a:spcPct val="0"/>
              </a:spcBef>
              <a:buNone/>
            </a:pPr>
            <a:r>
              <a:rPr lang="fa-IR" sz="2500" b="1" dirty="0" smtClean="0">
                <a:solidFill>
                  <a:srgbClr val="00B050"/>
                </a:solidFill>
                <a:effectLst>
                  <a:outerShdw blurRad="50800" dist="38100" dir="2700000" algn="tl" rotWithShape="0">
                    <a:prstClr val="black">
                      <a:alpha val="40000"/>
                    </a:prstClr>
                  </a:outerShdw>
                </a:effectLst>
                <a:latin typeface="+mj-lt"/>
                <a:ea typeface="+mj-ea"/>
                <a:cs typeface="B Nazanin" panose="00000400000000000000" pitchFamily="2" charset="-78"/>
              </a:rPr>
              <a:t>کاهش بار بیماری فنیل کتونوری  </a:t>
            </a:r>
            <a:r>
              <a:rPr lang="en-US" sz="2500" b="1" dirty="0" smtClean="0">
                <a:solidFill>
                  <a:srgbClr val="00B050"/>
                </a:solidFill>
                <a:effectLst>
                  <a:outerShdw blurRad="50800" dist="38100" dir="2700000" algn="tl" rotWithShape="0">
                    <a:prstClr val="black">
                      <a:alpha val="40000"/>
                    </a:prstClr>
                  </a:outerShdw>
                </a:effectLst>
                <a:latin typeface="+mj-lt"/>
                <a:ea typeface="+mj-ea"/>
                <a:cs typeface="B Nazanin" panose="00000400000000000000" pitchFamily="2" charset="-78"/>
              </a:rPr>
              <a:t> </a:t>
            </a:r>
            <a:r>
              <a:rPr lang="fa-IR" sz="2500" b="1" dirty="0" smtClean="0">
                <a:solidFill>
                  <a:srgbClr val="00B050"/>
                </a:solidFill>
                <a:effectLst>
                  <a:outerShdw blurRad="50800" dist="38100" dir="2700000" algn="tl" rotWithShape="0">
                    <a:prstClr val="black">
                      <a:alpha val="40000"/>
                    </a:prstClr>
                  </a:outerShdw>
                </a:effectLst>
                <a:latin typeface="+mj-lt"/>
                <a:ea typeface="+mj-ea"/>
                <a:cs typeface="B Nazanin" panose="00000400000000000000" pitchFamily="2" charset="-78"/>
              </a:rPr>
              <a:t> </a:t>
            </a:r>
          </a:p>
          <a:p>
            <a:pPr marL="0" indent="0" algn="r">
              <a:spcBef>
                <a:spcPct val="0"/>
              </a:spcBef>
              <a:buNone/>
            </a:pPr>
            <a:endParaRPr lang="fa-IR" sz="2500" dirty="0">
              <a:solidFill>
                <a:srgbClr val="9900CC"/>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marL="0" indent="0" algn="r">
              <a:spcBef>
                <a:spcPct val="0"/>
              </a:spcBef>
              <a:buNone/>
            </a:pPr>
            <a:r>
              <a:rPr lang="fa-IR" sz="2500" dirty="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اهداف </a:t>
            </a:r>
            <a:r>
              <a:rPr lang="fa-IR" sz="25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اختصاصی/سالانه:</a:t>
            </a:r>
          </a:p>
          <a:p>
            <a:pPr marL="0" indent="0" algn="r">
              <a:spcBef>
                <a:spcPct val="0"/>
              </a:spcBef>
              <a:buNone/>
            </a:pPr>
            <a:endParaRPr lang="fa-IR" sz="2500" dirty="0" smtClean="0">
              <a:solidFill>
                <a:srgbClr val="9900CC"/>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marL="0" indent="0" algn="r">
              <a:spcBef>
                <a:spcPct val="0"/>
              </a:spcBef>
              <a:buNone/>
            </a:pPr>
            <a:r>
              <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rPr>
              <a:t>کاهش بروز بیماری </a:t>
            </a:r>
          </a:p>
          <a:p>
            <a:pPr marL="0" indent="0" algn="r">
              <a:spcBef>
                <a:spcPct val="0"/>
              </a:spcBef>
              <a:buNone/>
            </a:pPr>
            <a:r>
              <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rPr>
              <a:t>کاهش معلولیت جسمی ناشی ازبیماری</a:t>
            </a:r>
          </a:p>
          <a:p>
            <a:pPr marL="0" indent="0" algn="r">
              <a:spcBef>
                <a:spcPct val="0"/>
              </a:spcBef>
              <a:buNone/>
            </a:pPr>
            <a:r>
              <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rPr>
              <a:t>کاهش عقب ماندگی ذهنی ناشی از بیماری </a:t>
            </a:r>
          </a:p>
          <a:p>
            <a:pPr marL="0" indent="0" algn="r">
              <a:spcBef>
                <a:spcPct val="0"/>
              </a:spcBef>
              <a:buNone/>
            </a:pPr>
            <a:r>
              <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rPr>
              <a:t>کاهش صدمه به خانواده به عنوان زیربنای اجتماع</a:t>
            </a:r>
          </a:p>
        </p:txBody>
      </p:sp>
    </p:spTree>
    <p:extLst>
      <p:ext uri="{BB962C8B-B14F-4D97-AF65-F5344CB8AC3E}">
        <p14:creationId xmlns:p14="http://schemas.microsoft.com/office/powerpoint/2010/main" val="29142114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5" name="Content Placeholder 3"/>
          <p:cNvGraphicFramePr>
            <a:graphicFrameLocks/>
          </p:cNvGraphicFramePr>
          <p:nvPr>
            <p:extLst>
              <p:ext uri="{D42A27DB-BD31-4B8C-83A1-F6EECF244321}">
                <p14:modId xmlns:p14="http://schemas.microsoft.com/office/powerpoint/2010/main" val="2233770202"/>
              </p:ext>
            </p:extLst>
          </p:nvPr>
        </p:nvGraphicFramePr>
        <p:xfrm>
          <a:off x="143555" y="609553"/>
          <a:ext cx="8856890" cy="5763893"/>
        </p:xfrm>
        <a:graphic>
          <a:graphicData uri="http://schemas.openxmlformats.org/drawingml/2006/table">
            <a:tbl>
              <a:tblPr firstRow="1" bandRow="1">
                <a:tableStyleId>{1E171933-4619-4E11-9A3F-F7608DF75F80}</a:tableStyleId>
              </a:tblPr>
              <a:tblGrid>
                <a:gridCol w="610820">
                  <a:extLst>
                    <a:ext uri="{9D8B030D-6E8A-4147-A177-3AD203B41FA5}">
                      <a16:colId xmlns:a16="http://schemas.microsoft.com/office/drawing/2014/main" val="804882037"/>
                    </a:ext>
                  </a:extLst>
                </a:gridCol>
                <a:gridCol w="1985165">
                  <a:extLst>
                    <a:ext uri="{9D8B030D-6E8A-4147-A177-3AD203B41FA5}">
                      <a16:colId xmlns:a16="http://schemas.microsoft.com/office/drawing/2014/main" val="3434222585"/>
                    </a:ext>
                  </a:extLst>
                </a:gridCol>
                <a:gridCol w="2443280">
                  <a:extLst>
                    <a:ext uri="{9D8B030D-6E8A-4147-A177-3AD203B41FA5}">
                      <a16:colId xmlns:a16="http://schemas.microsoft.com/office/drawing/2014/main" val="3380389812"/>
                    </a:ext>
                  </a:extLst>
                </a:gridCol>
                <a:gridCol w="610820">
                  <a:extLst>
                    <a:ext uri="{9D8B030D-6E8A-4147-A177-3AD203B41FA5}">
                      <a16:colId xmlns:a16="http://schemas.microsoft.com/office/drawing/2014/main" val="1430078066"/>
                    </a:ext>
                  </a:extLst>
                </a:gridCol>
                <a:gridCol w="763525">
                  <a:extLst>
                    <a:ext uri="{9D8B030D-6E8A-4147-A177-3AD203B41FA5}">
                      <a16:colId xmlns:a16="http://schemas.microsoft.com/office/drawing/2014/main" val="1707978173"/>
                    </a:ext>
                  </a:extLst>
                </a:gridCol>
                <a:gridCol w="610820">
                  <a:extLst>
                    <a:ext uri="{9D8B030D-6E8A-4147-A177-3AD203B41FA5}">
                      <a16:colId xmlns:a16="http://schemas.microsoft.com/office/drawing/2014/main" val="3177968363"/>
                    </a:ext>
                  </a:extLst>
                </a:gridCol>
                <a:gridCol w="1832460">
                  <a:extLst>
                    <a:ext uri="{9D8B030D-6E8A-4147-A177-3AD203B41FA5}">
                      <a16:colId xmlns:a16="http://schemas.microsoft.com/office/drawing/2014/main" val="551710275"/>
                    </a:ext>
                  </a:extLst>
                </a:gridCol>
              </a:tblGrid>
              <a:tr h="301664">
                <a:tc rowSpan="2">
                  <a:txBody>
                    <a:bodyPr/>
                    <a:lstStyle/>
                    <a:p>
                      <a:pPr algn="ctr"/>
                      <a:r>
                        <a:rPr lang="fa-IR" sz="1000" dirty="0" smtClean="0">
                          <a:solidFill>
                            <a:schemeClr val="bg2"/>
                          </a:solidFill>
                          <a:cs typeface="B Titr" panose="00000700000000000000" pitchFamily="2" charset="-78"/>
                        </a:rPr>
                        <a:t>توضیحات</a:t>
                      </a:r>
                      <a:endParaRPr lang="en-US" sz="1000" dirty="0">
                        <a:solidFill>
                          <a:schemeClr val="bg2"/>
                        </a:solidFill>
                        <a:cs typeface="B Titr" panose="00000700000000000000" pitchFamily="2" charset="-78"/>
                      </a:endParaRPr>
                    </a:p>
                  </a:txBody>
                  <a:tcPr anchor="ctr">
                    <a:lnR w="12700" cap="flat" cmpd="sng" algn="ctr">
                      <a:solidFill>
                        <a:schemeClr val="bg1"/>
                      </a:solidFill>
                      <a:prstDash val="solid"/>
                      <a:round/>
                      <a:headEnd type="none" w="med" len="med"/>
                      <a:tailEnd type="none" w="med" len="med"/>
                    </a:lnR>
                  </a:tcPr>
                </a:tc>
                <a:tc gridSpan="2">
                  <a:txBody>
                    <a:bodyPr/>
                    <a:lstStyle/>
                    <a:p>
                      <a:pPr algn="ctr"/>
                      <a:r>
                        <a:rPr lang="fa-IR" sz="1400" dirty="0" smtClean="0">
                          <a:solidFill>
                            <a:schemeClr val="bg2"/>
                          </a:solidFill>
                          <a:cs typeface="B Titr" panose="00000700000000000000" pitchFamily="2" charset="-78"/>
                        </a:rPr>
                        <a:t>تعریف و فرمول شاخص</a:t>
                      </a:r>
                      <a:endParaRPr lang="en-US" sz="1400" dirty="0">
                        <a:solidFill>
                          <a:schemeClr val="bg2"/>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hMerge="1">
                  <a:txBody>
                    <a:bodyPr/>
                    <a:lstStyle/>
                    <a:p>
                      <a:pPr algn="ctr"/>
                      <a:endParaRPr lang="en-US" sz="1400" dirty="0">
                        <a:solidFill>
                          <a:schemeClr val="bg2"/>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gridSpan="3">
                  <a:txBody>
                    <a:bodyPr/>
                    <a:lstStyle/>
                    <a:p>
                      <a:pPr algn="ctr"/>
                      <a:r>
                        <a:rPr lang="fa-IR" sz="1400" dirty="0" smtClean="0">
                          <a:solidFill>
                            <a:schemeClr val="bg2"/>
                          </a:solidFill>
                          <a:cs typeface="B Titr" panose="00000700000000000000" pitchFamily="2" charset="-78"/>
                        </a:rPr>
                        <a:t>سطح احصا</a:t>
                      </a:r>
                      <a:endParaRPr lang="en-US" sz="1400" dirty="0">
                        <a:solidFill>
                          <a:schemeClr val="bg2"/>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hMerge="1">
                  <a:txBody>
                    <a:bodyPr/>
                    <a:lstStyle/>
                    <a:p>
                      <a:pPr algn="ctr"/>
                      <a:endParaRPr lang="en-US" sz="1400" dirty="0">
                        <a:solidFill>
                          <a:schemeClr val="bg2"/>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hMerge="1">
                  <a:txBody>
                    <a:bodyPr/>
                    <a:lstStyle/>
                    <a:p>
                      <a:pPr algn="ctr"/>
                      <a:endParaRPr lang="en-US" sz="1400" dirty="0">
                        <a:solidFill>
                          <a:schemeClr val="bg2"/>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rowSpan="2">
                  <a:txBody>
                    <a:bodyPr/>
                    <a:lstStyle/>
                    <a:p>
                      <a:pPr algn="ctr"/>
                      <a:r>
                        <a:rPr lang="fa-IR" sz="1400" dirty="0" smtClean="0">
                          <a:solidFill>
                            <a:schemeClr val="bg2"/>
                          </a:solidFill>
                          <a:cs typeface="B Titr" panose="00000700000000000000" pitchFamily="2" charset="-78"/>
                        </a:rPr>
                        <a:t>نام شاخص</a:t>
                      </a:r>
                      <a:endParaRPr lang="en-US" sz="1400" dirty="0">
                        <a:solidFill>
                          <a:schemeClr val="bg2"/>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539783052"/>
                  </a:ext>
                </a:extLst>
              </a:tr>
              <a:tr h="301664">
                <a:tc vMerge="1">
                  <a:txBody>
                    <a:bodyPr/>
                    <a:lstStyle/>
                    <a:p>
                      <a:endParaRPr lang="en-US" dirty="0"/>
                    </a:p>
                  </a:txBody>
                  <a:tcPr>
                    <a:lnR w="12700" cap="flat" cmpd="sng" algn="ctr">
                      <a:solidFill>
                        <a:schemeClr val="bg1"/>
                      </a:solidFill>
                      <a:prstDash val="solid"/>
                      <a:round/>
                      <a:headEnd type="none" w="med" len="med"/>
                      <a:tailEnd type="none" w="med" len="med"/>
                    </a:lnR>
                  </a:tcPr>
                </a:tc>
                <a:tc>
                  <a:txBody>
                    <a:bodyPr/>
                    <a:lstStyle/>
                    <a:p>
                      <a:pPr marL="0" algn="ctr" defTabSz="914400" rtl="0" eaLnBrk="1" latinLnBrk="0" hangingPunct="1"/>
                      <a:r>
                        <a:rPr lang="fa-IR" sz="1400" kern="1200" dirty="0" smtClean="0">
                          <a:solidFill>
                            <a:srgbClr val="7030A0"/>
                          </a:solidFill>
                          <a:latin typeface="+mn-lt"/>
                          <a:ea typeface="+mn-ea"/>
                          <a:cs typeface="B Titr" panose="00000700000000000000" pitchFamily="2" charset="-78"/>
                        </a:rPr>
                        <a:t>مخرج</a:t>
                      </a:r>
                      <a:endParaRPr lang="en-US" sz="1400" kern="1200" dirty="0">
                        <a:solidFill>
                          <a:srgbClr val="7030A0"/>
                        </a:solidFill>
                        <a:latin typeface="+mn-lt"/>
                        <a:ea typeface="+mn-ea"/>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ctr" defTabSz="914400" rtl="0" eaLnBrk="1" latinLnBrk="0" hangingPunct="1"/>
                      <a:r>
                        <a:rPr lang="fa-IR" sz="1400" kern="1200" dirty="0" smtClean="0">
                          <a:solidFill>
                            <a:srgbClr val="7030A0"/>
                          </a:solidFill>
                          <a:latin typeface="+mn-lt"/>
                          <a:ea typeface="+mn-ea"/>
                          <a:cs typeface="B Titr" panose="00000700000000000000" pitchFamily="2" charset="-78"/>
                        </a:rPr>
                        <a:t>صورت</a:t>
                      </a:r>
                      <a:endParaRPr lang="en-US" sz="1400" kern="1200" dirty="0">
                        <a:solidFill>
                          <a:srgbClr val="7030A0"/>
                        </a:solidFill>
                        <a:latin typeface="+mn-lt"/>
                        <a:ea typeface="+mn-ea"/>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lang="fa-IR" sz="1050" dirty="0" smtClean="0">
                          <a:solidFill>
                            <a:srgbClr val="7030A0"/>
                          </a:solidFill>
                          <a:cs typeface="B Titr" panose="00000700000000000000" pitchFamily="2" charset="-78"/>
                        </a:rPr>
                        <a:t>شهرستان</a:t>
                      </a:r>
                      <a:endParaRPr lang="en-US" sz="1050" dirty="0">
                        <a:solidFill>
                          <a:srgbClr val="7030A0"/>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lang="fa-IR" sz="1400" dirty="0" smtClean="0">
                          <a:solidFill>
                            <a:srgbClr val="7030A0"/>
                          </a:solidFill>
                          <a:cs typeface="B Titr" panose="00000700000000000000" pitchFamily="2" charset="-78"/>
                        </a:rPr>
                        <a:t>استان</a:t>
                      </a:r>
                      <a:endParaRPr lang="en-US" sz="1400" dirty="0">
                        <a:solidFill>
                          <a:srgbClr val="7030A0"/>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lang="fa-IR" sz="1400" dirty="0" smtClean="0">
                          <a:solidFill>
                            <a:srgbClr val="7030A0"/>
                          </a:solidFill>
                          <a:cs typeface="B Titr" panose="00000700000000000000" pitchFamily="2" charset="-78"/>
                        </a:rPr>
                        <a:t>کشور</a:t>
                      </a:r>
                      <a:endParaRPr lang="en-US" sz="1400" dirty="0">
                        <a:solidFill>
                          <a:srgbClr val="7030A0"/>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vMerge="1">
                  <a:txBody>
                    <a:bodyPr/>
                    <a:lstStyle/>
                    <a:p>
                      <a:endParaRPr lang="en-US" dirty="0"/>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456290039"/>
                  </a:ext>
                </a:extLst>
              </a:tr>
              <a:tr h="767097">
                <a:tc>
                  <a:txBody>
                    <a:bodyPr/>
                    <a:lstStyle/>
                    <a:p>
                      <a:pPr algn="ctr"/>
                      <a:endParaRPr lang="en-US" b="1" dirty="0">
                        <a:solidFill>
                          <a:srgbClr val="002060"/>
                        </a:solidFill>
                        <a:cs typeface="B Nazanin" panose="00000400000000000000" pitchFamily="2" charset="-78"/>
                      </a:endParaRPr>
                    </a:p>
                  </a:txBody>
                  <a:tcPr>
                    <a:lnR w="12700"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algn="ctr"/>
                      <a:r>
                        <a:rPr lang="fa-IR" sz="1600" b="1" dirty="0" smtClean="0">
                          <a:solidFill>
                            <a:srgbClr val="002060"/>
                          </a:solidFill>
                          <a:cs typeface="B Nazanin" panose="00000400000000000000" pitchFamily="2" charset="-78"/>
                        </a:rPr>
                        <a:t>کل نوزادان زنده متولد شده براساس آمار ثبت احوال</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algn="ctr"/>
                      <a:r>
                        <a:rPr lang="fa-IR" sz="1600" b="1" dirty="0" smtClean="0">
                          <a:solidFill>
                            <a:srgbClr val="002060"/>
                          </a:solidFill>
                          <a:cs typeface="B Nazanin" panose="00000400000000000000" pitchFamily="2" charset="-78"/>
                        </a:rPr>
                        <a:t>نوزادان غربالگری شده</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algn="ctr"/>
                      <a:r>
                        <a:rPr lang="fa-IR" sz="1600" b="1" dirty="0" smtClean="0">
                          <a:solidFill>
                            <a:srgbClr val="002060"/>
                          </a:solidFill>
                          <a:cs typeface="B Nazanin" panose="00000400000000000000" pitchFamily="2" charset="-78"/>
                        </a:rPr>
                        <a:t>درصد پوشش</a:t>
                      </a:r>
                      <a:r>
                        <a:rPr lang="fa-IR" sz="1600" b="1" baseline="0" dirty="0" smtClean="0">
                          <a:solidFill>
                            <a:srgbClr val="002060"/>
                          </a:solidFill>
                          <a:cs typeface="B Nazanin" panose="00000400000000000000" pitchFamily="2" charset="-78"/>
                        </a:rPr>
                        <a:t> غربالگری</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solidFill>
                      <a:schemeClr val="tx2">
                        <a:lumMod val="40000"/>
                        <a:lumOff val="60000"/>
                      </a:schemeClr>
                    </a:solidFill>
                  </a:tcPr>
                </a:tc>
                <a:extLst>
                  <a:ext uri="{0D108BD9-81ED-4DB2-BD59-A6C34878D82A}">
                    <a16:rowId xmlns:a16="http://schemas.microsoft.com/office/drawing/2014/main" val="2102575125"/>
                  </a:ext>
                </a:extLst>
              </a:tr>
              <a:tr h="536968">
                <a:tc>
                  <a:txBody>
                    <a:bodyPr/>
                    <a:lstStyle/>
                    <a:p>
                      <a:pPr algn="ctr"/>
                      <a:endParaRPr lang="en-US" b="1">
                        <a:solidFill>
                          <a:srgbClr val="002060"/>
                        </a:solidFill>
                        <a:cs typeface="B Nazanin" panose="00000400000000000000" pitchFamily="2" charset="-78"/>
                      </a:endParaRPr>
                    </a:p>
                  </a:txBody>
                  <a:tcPr>
                    <a:lnR w="12700" cap="flat" cmpd="sng" algn="ctr">
                      <a:solidFill>
                        <a:schemeClr val="bg1"/>
                      </a:solidFill>
                      <a:prstDash val="solid"/>
                      <a:round/>
                      <a:headEnd type="none" w="med" len="med"/>
                      <a:tailEnd type="none" w="med" len="med"/>
                    </a:lnR>
                    <a:solidFill>
                      <a:schemeClr val="accent3">
                        <a:lumMod val="60000"/>
                        <a:lumOff val="40000"/>
                      </a:schemeClr>
                    </a:solidFill>
                  </a:tcPr>
                </a:tc>
                <a:tc>
                  <a:txBody>
                    <a:bodyPr/>
                    <a:lstStyle/>
                    <a:p>
                      <a:pPr algn="ctr"/>
                      <a:r>
                        <a:rPr lang="fa-IR" sz="1600" b="1" dirty="0" smtClean="0">
                          <a:solidFill>
                            <a:srgbClr val="002060"/>
                          </a:solidFill>
                          <a:cs typeface="B Nazanin" panose="00000400000000000000" pitchFamily="2" charset="-78"/>
                        </a:rPr>
                        <a:t>کل نوزادان غربالگری شده</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3">
                        <a:lumMod val="60000"/>
                        <a:lumOff val="40000"/>
                      </a:schemeClr>
                    </a:solidFill>
                  </a:tcPr>
                </a:tc>
                <a:tc>
                  <a:txBody>
                    <a:bodyPr/>
                    <a:lstStyle/>
                    <a:p>
                      <a:pPr algn="ctr"/>
                      <a:r>
                        <a:rPr lang="fa-IR" sz="1600" b="1" dirty="0" smtClean="0">
                          <a:solidFill>
                            <a:srgbClr val="002060"/>
                          </a:solidFill>
                          <a:cs typeface="B Nazanin" panose="00000400000000000000" pitchFamily="2" charset="-78"/>
                        </a:rPr>
                        <a:t>نوزادان غربالگری شده در3تا5 روزگی</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3">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3">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3">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3">
                        <a:lumMod val="60000"/>
                        <a:lumOff val="40000"/>
                      </a:schemeClr>
                    </a:solidFill>
                  </a:tcPr>
                </a:tc>
                <a:tc>
                  <a:txBody>
                    <a:bodyPr/>
                    <a:lstStyle/>
                    <a:p>
                      <a:pPr algn="ctr"/>
                      <a:r>
                        <a:rPr lang="fa-IR" sz="1600" b="1" dirty="0" smtClean="0">
                          <a:solidFill>
                            <a:srgbClr val="002060"/>
                          </a:solidFill>
                          <a:cs typeface="B Nazanin" panose="00000400000000000000" pitchFamily="2" charset="-78"/>
                        </a:rPr>
                        <a:t>درصد غربالگری 5-3 روزگی </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solidFill>
                      <a:schemeClr val="accent3">
                        <a:lumMod val="60000"/>
                        <a:lumOff val="40000"/>
                      </a:schemeClr>
                    </a:solidFill>
                  </a:tcPr>
                </a:tc>
                <a:extLst>
                  <a:ext uri="{0D108BD9-81ED-4DB2-BD59-A6C34878D82A}">
                    <a16:rowId xmlns:a16="http://schemas.microsoft.com/office/drawing/2014/main" val="4033497829"/>
                  </a:ext>
                </a:extLst>
              </a:tr>
              <a:tr h="536968">
                <a:tc>
                  <a:txBody>
                    <a:bodyPr/>
                    <a:lstStyle/>
                    <a:p>
                      <a:pPr algn="ctr"/>
                      <a:endParaRPr lang="en-US" b="1">
                        <a:solidFill>
                          <a:srgbClr val="002060"/>
                        </a:solidFill>
                        <a:cs typeface="B Nazanin" panose="00000400000000000000" pitchFamily="2" charset="-78"/>
                      </a:endParaRPr>
                    </a:p>
                  </a:txBody>
                  <a:tcPr>
                    <a:lnR w="12700" cap="flat" cmpd="sng" algn="ctr">
                      <a:solidFill>
                        <a:schemeClr val="bg1"/>
                      </a:solidFill>
                      <a:prstDash val="solid"/>
                      <a:round/>
                      <a:headEnd type="none" w="med" len="med"/>
                      <a:tailEnd type="none" w="med" len="med"/>
                    </a:lnR>
                    <a:solidFill>
                      <a:schemeClr val="accent4">
                        <a:lumMod val="40000"/>
                        <a:lumOff val="60000"/>
                      </a:schemeClr>
                    </a:solidFill>
                  </a:tcPr>
                </a:tc>
                <a:tc>
                  <a:txBody>
                    <a:bodyPr/>
                    <a:lstStyle/>
                    <a:p>
                      <a:pPr algn="ctr"/>
                      <a:r>
                        <a:rPr lang="fa-IR" sz="1600" b="1" dirty="0" smtClean="0">
                          <a:solidFill>
                            <a:srgbClr val="002060"/>
                          </a:solidFill>
                          <a:cs typeface="B Nazanin" panose="00000400000000000000" pitchFamily="2" charset="-78"/>
                        </a:rPr>
                        <a:t>کل نوزادان غربالگری شده</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4">
                        <a:lumMod val="40000"/>
                        <a:lumOff val="60000"/>
                      </a:schemeClr>
                    </a:solidFill>
                  </a:tcPr>
                </a:tc>
                <a:tc>
                  <a:txBody>
                    <a:bodyPr/>
                    <a:lstStyle/>
                    <a:p>
                      <a:pPr algn="ctr"/>
                      <a:r>
                        <a:rPr lang="fa-IR" sz="1600" b="1" dirty="0" smtClean="0">
                          <a:solidFill>
                            <a:srgbClr val="002060"/>
                          </a:solidFill>
                          <a:cs typeface="B Nazanin" panose="00000400000000000000" pitchFamily="2" charset="-78"/>
                        </a:rPr>
                        <a:t>نمونه های نامناسب </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4">
                        <a:lumMod val="40000"/>
                        <a:lumOff val="6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4">
                        <a:lumMod val="40000"/>
                        <a:lumOff val="6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4">
                        <a:lumMod val="40000"/>
                        <a:lumOff val="6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4">
                        <a:lumMod val="40000"/>
                        <a:lumOff val="60000"/>
                      </a:schemeClr>
                    </a:solidFill>
                  </a:tcPr>
                </a:tc>
                <a:tc>
                  <a:txBody>
                    <a:bodyPr/>
                    <a:lstStyle/>
                    <a:p>
                      <a:pPr algn="ctr"/>
                      <a:r>
                        <a:rPr lang="fa-IR" sz="1600" b="1" dirty="0" smtClean="0">
                          <a:solidFill>
                            <a:srgbClr val="002060"/>
                          </a:solidFill>
                          <a:cs typeface="B Nazanin" panose="00000400000000000000" pitchFamily="2" charset="-78"/>
                        </a:rPr>
                        <a:t>درصد نمونه نامناسب</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solidFill>
                      <a:schemeClr val="accent4">
                        <a:lumMod val="40000"/>
                        <a:lumOff val="60000"/>
                      </a:schemeClr>
                    </a:solidFill>
                  </a:tcPr>
                </a:tc>
                <a:extLst>
                  <a:ext uri="{0D108BD9-81ED-4DB2-BD59-A6C34878D82A}">
                    <a16:rowId xmlns:a16="http://schemas.microsoft.com/office/drawing/2014/main" val="1338115715"/>
                  </a:ext>
                </a:extLst>
              </a:tr>
              <a:tr h="767097">
                <a:tc>
                  <a:txBody>
                    <a:bodyPr/>
                    <a:lstStyle/>
                    <a:p>
                      <a:pPr algn="ctr"/>
                      <a:endParaRPr lang="en-US" b="1" dirty="0">
                        <a:solidFill>
                          <a:srgbClr val="002060"/>
                        </a:solidFill>
                        <a:cs typeface="B Nazanin" panose="00000400000000000000" pitchFamily="2" charset="-78"/>
                      </a:endParaRPr>
                    </a:p>
                  </a:txBody>
                  <a:tcPr>
                    <a:lnR w="12700" cap="flat" cmpd="sng" algn="ctr">
                      <a:solidFill>
                        <a:schemeClr val="bg1"/>
                      </a:solidFill>
                      <a:prstDash val="solid"/>
                      <a:round/>
                      <a:headEnd type="none" w="med" len="med"/>
                      <a:tailEnd type="none" w="med" len="med"/>
                    </a:lnR>
                    <a:solidFill>
                      <a:schemeClr val="accent5">
                        <a:lumMod val="60000"/>
                        <a:lumOff val="40000"/>
                      </a:schemeClr>
                    </a:solidFill>
                  </a:tcPr>
                </a:tc>
                <a:tc>
                  <a:txBody>
                    <a:bodyPr/>
                    <a:lstStyle/>
                    <a:p>
                      <a:pPr algn="ctr"/>
                      <a:r>
                        <a:rPr lang="fa-IR" sz="1600" b="1" dirty="0" smtClean="0">
                          <a:solidFill>
                            <a:srgbClr val="002060"/>
                          </a:solidFill>
                          <a:cs typeface="B Nazanin" panose="00000400000000000000" pitchFamily="2" charset="-78"/>
                        </a:rPr>
                        <a:t>کل موارد غربالگری</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5">
                        <a:lumMod val="60000"/>
                        <a:lumOff val="40000"/>
                      </a:schemeClr>
                    </a:solidFill>
                  </a:tcPr>
                </a:tc>
                <a:tc>
                  <a:txBody>
                    <a:bodyPr/>
                    <a:lstStyle/>
                    <a:p>
                      <a:pPr algn="ctr"/>
                      <a:r>
                        <a:rPr lang="fa-IR" sz="1600" b="1" dirty="0" smtClean="0">
                          <a:solidFill>
                            <a:srgbClr val="002060"/>
                          </a:solidFill>
                          <a:cs typeface="B Nazanin" panose="00000400000000000000" pitchFamily="2" charset="-78"/>
                        </a:rPr>
                        <a:t>تعداد موارد مثبت غربالگری(فنیل آلانین مساوی</a:t>
                      </a:r>
                      <a:r>
                        <a:rPr lang="fa-IR" sz="1600" b="1" baseline="0" dirty="0" smtClean="0">
                          <a:solidFill>
                            <a:srgbClr val="002060"/>
                          </a:solidFill>
                          <a:cs typeface="B Nazanin" panose="00000400000000000000" pitchFamily="2" charset="-78"/>
                        </a:rPr>
                        <a:t> یا بزرگتراز4)</a:t>
                      </a:r>
                      <a:r>
                        <a:rPr lang="fa-IR" sz="1600" b="1" dirty="0" smtClean="0">
                          <a:solidFill>
                            <a:srgbClr val="002060"/>
                          </a:solidFill>
                          <a:cs typeface="B Nazanin" panose="00000400000000000000" pitchFamily="2" charset="-78"/>
                        </a:rPr>
                        <a:t> </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5">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5">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5">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5">
                        <a:lumMod val="60000"/>
                        <a:lumOff val="40000"/>
                      </a:schemeClr>
                    </a:solidFill>
                  </a:tcPr>
                </a:tc>
                <a:tc>
                  <a:txBody>
                    <a:bodyPr/>
                    <a:lstStyle/>
                    <a:p>
                      <a:pPr algn="ctr"/>
                      <a:r>
                        <a:rPr lang="fa-IR" sz="1600" b="1" dirty="0" smtClean="0">
                          <a:solidFill>
                            <a:srgbClr val="002060"/>
                          </a:solidFill>
                          <a:cs typeface="B Nazanin" panose="00000400000000000000" pitchFamily="2" charset="-78"/>
                        </a:rPr>
                        <a:t>تعداد</a:t>
                      </a:r>
                      <a:r>
                        <a:rPr lang="fa-IR" sz="1600" b="1" baseline="0" dirty="0" smtClean="0">
                          <a:solidFill>
                            <a:srgbClr val="002060"/>
                          </a:solidFill>
                          <a:cs typeface="B Nazanin" panose="00000400000000000000" pitchFamily="2" charset="-78"/>
                        </a:rPr>
                        <a:t> موارد مثبت غربالگری در هزار</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solidFill>
                      <a:schemeClr val="accent5">
                        <a:lumMod val="60000"/>
                        <a:lumOff val="40000"/>
                      </a:schemeClr>
                    </a:solidFill>
                  </a:tcPr>
                </a:tc>
                <a:extLst>
                  <a:ext uri="{0D108BD9-81ED-4DB2-BD59-A6C34878D82A}">
                    <a16:rowId xmlns:a16="http://schemas.microsoft.com/office/drawing/2014/main" val="2308938280"/>
                  </a:ext>
                </a:extLst>
              </a:tr>
              <a:tr h="1047898">
                <a:tc>
                  <a:txBody>
                    <a:bodyPr/>
                    <a:lstStyle/>
                    <a:p>
                      <a:pPr algn="ctr"/>
                      <a:endParaRPr lang="en-US" b="1">
                        <a:solidFill>
                          <a:srgbClr val="002060"/>
                        </a:solidFill>
                        <a:cs typeface="B Nazanin" panose="00000400000000000000" pitchFamily="2" charset="-78"/>
                      </a:endParaRPr>
                    </a:p>
                  </a:txBody>
                  <a:tcPr>
                    <a:lnR w="12700" cap="flat" cmpd="sng" algn="ctr">
                      <a:solidFill>
                        <a:schemeClr val="bg1"/>
                      </a:solidFill>
                      <a:prstDash val="solid"/>
                      <a:round/>
                      <a:headEnd type="none" w="med" len="med"/>
                      <a:tailEnd type="none" w="med" len="med"/>
                    </a:lnR>
                    <a:solidFill>
                      <a:schemeClr val="accent6">
                        <a:lumMod val="60000"/>
                        <a:lumOff val="40000"/>
                      </a:schemeClr>
                    </a:solidFill>
                  </a:tcPr>
                </a:tc>
                <a:tc>
                  <a:txBody>
                    <a:bodyPr/>
                    <a:lstStyle/>
                    <a:p>
                      <a:pPr algn="ctr"/>
                      <a:r>
                        <a:rPr lang="fa-IR" sz="1600" b="1" dirty="0" smtClean="0">
                          <a:solidFill>
                            <a:srgbClr val="002060"/>
                          </a:solidFill>
                          <a:cs typeface="B Nazanin" panose="00000400000000000000" pitchFamily="2" charset="-78"/>
                        </a:rPr>
                        <a:t>کل موارد غربالگری</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lumMod val="60000"/>
                        <a:lumOff val="40000"/>
                      </a:schemeClr>
                    </a:solidFill>
                  </a:tcPr>
                </a:tc>
                <a:tc>
                  <a:txBody>
                    <a:bodyPr/>
                    <a:lstStyle/>
                    <a:p>
                      <a:pPr algn="ctr"/>
                      <a:r>
                        <a:rPr lang="fa-IR" sz="1600" b="1" dirty="0" smtClean="0">
                          <a:solidFill>
                            <a:srgbClr val="002060"/>
                          </a:solidFill>
                          <a:cs typeface="B Nazanin" panose="00000400000000000000" pitchFamily="2" charset="-78"/>
                        </a:rPr>
                        <a:t>تعداد موارد مثبت بیمارستانی که بیماری ایشان</a:t>
                      </a:r>
                      <a:r>
                        <a:rPr lang="fa-IR" sz="1600" b="1" baseline="0" dirty="0" smtClean="0">
                          <a:solidFill>
                            <a:srgbClr val="002060"/>
                          </a:solidFill>
                          <a:cs typeface="B Nazanin" panose="00000400000000000000" pitchFamily="2" charset="-78"/>
                        </a:rPr>
                        <a:t> توسط پزشک منتخب تایید شده است </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lumMod val="60000"/>
                        <a:lumOff val="40000"/>
                      </a:schemeClr>
                    </a:solidFill>
                  </a:tcPr>
                </a:tc>
                <a:tc>
                  <a:txBody>
                    <a:bodyPr/>
                    <a:lstStyle/>
                    <a:p>
                      <a:pPr algn="ctr"/>
                      <a:r>
                        <a:rPr lang="fa-IR" sz="1600" b="1" dirty="0" smtClean="0">
                          <a:solidFill>
                            <a:srgbClr val="002060"/>
                          </a:solidFill>
                          <a:cs typeface="B Nazanin" panose="00000400000000000000" pitchFamily="2" charset="-78"/>
                        </a:rPr>
                        <a:t>تعداد موارد مثبت بیمارستانی در ده هزار</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solidFill>
                      <a:schemeClr val="accent6">
                        <a:lumMod val="60000"/>
                        <a:lumOff val="40000"/>
                      </a:schemeClr>
                    </a:solidFill>
                  </a:tcPr>
                </a:tc>
                <a:extLst>
                  <a:ext uri="{0D108BD9-81ED-4DB2-BD59-A6C34878D82A}">
                    <a16:rowId xmlns:a16="http://schemas.microsoft.com/office/drawing/2014/main" val="3374288688"/>
                  </a:ext>
                </a:extLst>
              </a:tr>
              <a:tr h="1090353">
                <a:tc>
                  <a:txBody>
                    <a:bodyPr/>
                    <a:lstStyle/>
                    <a:p>
                      <a:pPr algn="ctr"/>
                      <a:endParaRPr lang="en-US" b="1">
                        <a:solidFill>
                          <a:srgbClr val="002060"/>
                        </a:solidFill>
                        <a:cs typeface="B Nazanin" panose="00000400000000000000" pitchFamily="2" charset="-78"/>
                      </a:endParaRPr>
                    </a:p>
                  </a:txBody>
                  <a:tcPr>
                    <a:lnR w="12700" cap="flat" cmpd="sng" algn="ctr">
                      <a:solidFill>
                        <a:schemeClr val="bg1"/>
                      </a:solidFill>
                      <a:prstDash val="solid"/>
                      <a:round/>
                      <a:headEnd type="none" w="med" len="med"/>
                      <a:tailEnd type="none" w="med" len="med"/>
                    </a:lnR>
                    <a:solidFill>
                      <a:schemeClr val="bg2">
                        <a:lumMod val="75000"/>
                      </a:schemeClr>
                    </a:solidFill>
                  </a:tcPr>
                </a:tc>
                <a:tc>
                  <a:txBody>
                    <a:bodyPr/>
                    <a:lstStyle/>
                    <a:p>
                      <a:pPr algn="ctr"/>
                      <a:r>
                        <a:rPr lang="fa-IR" sz="1600" b="1" dirty="0" smtClean="0">
                          <a:solidFill>
                            <a:srgbClr val="002060"/>
                          </a:solidFill>
                          <a:cs typeface="B Nazanin" panose="00000400000000000000" pitchFamily="2" charset="-78"/>
                        </a:rPr>
                        <a:t>متولدین سال </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75000"/>
                      </a:schemeClr>
                    </a:solidFill>
                  </a:tcPr>
                </a:tc>
                <a:tc>
                  <a:txBody>
                    <a:bodyPr/>
                    <a:lstStyle/>
                    <a:p>
                      <a:pPr algn="ctr"/>
                      <a:r>
                        <a:rPr lang="fa-IR" sz="1600" b="1" dirty="0" smtClean="0">
                          <a:solidFill>
                            <a:srgbClr val="002060"/>
                          </a:solidFill>
                          <a:cs typeface="B Nazanin" panose="00000400000000000000" pitchFamily="2" charset="-78"/>
                        </a:rPr>
                        <a:t>تعداد موارد مثبت بیمارستانی شناسایی شده از غربالگری وسایر بیماران شناسایی شده</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75000"/>
                      </a:schemeClr>
                    </a:solidFill>
                  </a:tcPr>
                </a:tc>
                <a:tc>
                  <a:txBody>
                    <a:bodyPr/>
                    <a:lstStyle/>
                    <a:p>
                      <a:pPr algn="ctr"/>
                      <a:r>
                        <a:rPr lang="x-none"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75000"/>
                      </a:schemeClr>
                    </a:solidFill>
                  </a:tcPr>
                </a:tc>
                <a:tc>
                  <a:txBody>
                    <a:bodyPr/>
                    <a:lstStyle/>
                    <a:p>
                      <a:pPr algn="ctr"/>
                      <a:r>
                        <a:rPr lang="x-none"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75000"/>
                      </a:schemeClr>
                    </a:solidFill>
                  </a:tcPr>
                </a:tc>
                <a:tc>
                  <a:txBody>
                    <a:bodyPr/>
                    <a:lstStyle/>
                    <a:p>
                      <a:pPr algn="ctr"/>
                      <a:r>
                        <a:rPr lang="x-none"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75000"/>
                      </a:schemeClr>
                    </a:solidFill>
                  </a:tcPr>
                </a:tc>
                <a:tc>
                  <a:txBody>
                    <a:bodyPr/>
                    <a:lstStyle/>
                    <a:p>
                      <a:pPr algn="ctr" rtl="1"/>
                      <a:r>
                        <a:rPr lang="fa-IR" sz="1600" b="1" dirty="0" smtClean="0">
                          <a:solidFill>
                            <a:srgbClr val="002060"/>
                          </a:solidFill>
                          <a:cs typeface="B Nazanin" panose="00000400000000000000" pitchFamily="2" charset="-78"/>
                        </a:rPr>
                        <a:t>بروز موارد </a:t>
                      </a:r>
                      <a:r>
                        <a:rPr lang="x-none" sz="1600" b="1" dirty="0" smtClean="0">
                          <a:solidFill>
                            <a:srgbClr val="002060"/>
                          </a:solidFill>
                          <a:cs typeface="B Nazanin" panose="00000400000000000000" pitchFamily="2" charset="-78"/>
                        </a:rPr>
                        <a:t>PKU</a:t>
                      </a:r>
                      <a:r>
                        <a:rPr lang="fa-IR" sz="1600" b="1" baseline="0" dirty="0" smtClean="0">
                          <a:solidFill>
                            <a:srgbClr val="002060"/>
                          </a:solidFill>
                          <a:cs typeface="B Nazanin" panose="00000400000000000000" pitchFamily="2" charset="-78"/>
                        </a:rPr>
                        <a:t> در ده هزار</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solidFill>
                      <a:schemeClr val="bg2">
                        <a:lumMod val="75000"/>
                      </a:schemeClr>
                    </a:solidFill>
                  </a:tcPr>
                </a:tc>
                <a:extLst>
                  <a:ext uri="{0D108BD9-81ED-4DB2-BD59-A6C34878D82A}">
                    <a16:rowId xmlns:a16="http://schemas.microsoft.com/office/drawing/2014/main" val="1954298585"/>
                  </a:ext>
                </a:extLst>
              </a:tr>
              <a:tr h="306839">
                <a:tc>
                  <a:txBody>
                    <a:bodyPr/>
                    <a:lstStyle/>
                    <a:p>
                      <a:endParaRPr lang="en-US"/>
                    </a:p>
                  </a:txBody>
                  <a:tcPr>
                    <a:lnR w="12700" cap="flat" cmpd="sng" algn="ctr">
                      <a:solidFill>
                        <a:schemeClr val="bg1"/>
                      </a:solidFill>
                      <a:prstDash val="solid"/>
                      <a:round/>
                      <a:headEnd type="none" w="med" len="med"/>
                      <a:tailEnd type="none" w="med" len="med"/>
                    </a:lnR>
                  </a:tcPr>
                </a:tc>
                <a:tc>
                  <a:txBody>
                    <a:bodyPr/>
                    <a:lstStyle/>
                    <a:p>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lang="en-US" sz="16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lang="en-US" sz="1600" dirty="0"/>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749056276"/>
                  </a:ext>
                </a:extLst>
              </a:tr>
            </a:tbl>
          </a:graphicData>
        </a:graphic>
      </p:graphicFrame>
      <p:sp>
        <p:nvSpPr>
          <p:cNvPr id="6" name="Title 1"/>
          <p:cNvSpPr txBox="1">
            <a:spLocks/>
          </p:cNvSpPr>
          <p:nvPr/>
        </p:nvSpPr>
        <p:spPr>
          <a:xfrm>
            <a:off x="1976015" y="128470"/>
            <a:ext cx="4504499" cy="45811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2800" dirty="0" smtClean="0">
                <a:solidFill>
                  <a:srgbClr val="C00000"/>
                </a:solidFill>
                <a:cs typeface="B Titr" panose="00000700000000000000" pitchFamily="2" charset="-78"/>
              </a:rPr>
              <a:t>تعریف شاخص </a:t>
            </a:r>
            <a:r>
              <a:rPr lang="fa-IR" sz="2800" dirty="0">
                <a:solidFill>
                  <a:srgbClr val="C00000"/>
                </a:solidFill>
                <a:cs typeface="B Titr" panose="00000700000000000000" pitchFamily="2" charset="-78"/>
              </a:rPr>
              <a:t>های </a:t>
            </a:r>
            <a:r>
              <a:rPr lang="fa-IR" sz="2800" dirty="0" smtClean="0">
                <a:solidFill>
                  <a:srgbClr val="C00000"/>
                </a:solidFill>
                <a:cs typeface="B Titr" panose="00000700000000000000" pitchFamily="2" charset="-78"/>
              </a:rPr>
              <a:t>برنامه</a:t>
            </a:r>
            <a:endParaRPr lang="en-US" sz="2800" dirty="0">
              <a:solidFill>
                <a:srgbClr val="C00000"/>
              </a:solidFill>
              <a:cs typeface="B Titr" panose="00000700000000000000" pitchFamily="2" charset="-78"/>
            </a:endParaRPr>
          </a:p>
        </p:txBody>
      </p:sp>
    </p:spTree>
    <p:extLst>
      <p:ext uri="{BB962C8B-B14F-4D97-AF65-F5344CB8AC3E}">
        <p14:creationId xmlns:p14="http://schemas.microsoft.com/office/powerpoint/2010/main" val="4183099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17900" y="128471"/>
            <a:ext cx="6413610" cy="44054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000" dirty="0" smtClean="0">
                <a:solidFill>
                  <a:srgbClr val="C00000"/>
                </a:solidFill>
                <a:cs typeface="B Titr" pitchFamily="2" charset="-78"/>
              </a:rPr>
              <a:t>وظایف پایگاه های سلامت</a:t>
            </a:r>
            <a:endParaRPr lang="en-US" sz="1200" dirty="0">
              <a:solidFill>
                <a:srgbClr val="C00000"/>
              </a:solidFill>
              <a:cs typeface="B Titr" pitchFamily="2" charset="-78"/>
            </a:endParaRPr>
          </a:p>
        </p:txBody>
      </p:sp>
      <p:sp>
        <p:nvSpPr>
          <p:cNvPr id="6" name="Content Placeholder 2"/>
          <p:cNvSpPr>
            <a:spLocks noGrp="1"/>
          </p:cNvSpPr>
          <p:nvPr>
            <p:ph idx="1"/>
          </p:nvPr>
        </p:nvSpPr>
        <p:spPr>
          <a:xfrm>
            <a:off x="448963" y="891995"/>
            <a:ext cx="7940661" cy="4123036"/>
          </a:xfrm>
        </p:spPr>
        <p:txBody>
          <a:bodyPr>
            <a:noAutofit/>
          </a:bodyPr>
          <a:lstStyle/>
          <a:p>
            <a:pPr algn="r" rtl="1">
              <a:buFontTx/>
              <a:buChar char="-"/>
            </a:pPr>
            <a:endParaRPr lang="fa-IR" sz="1100" b="1" dirty="0" smtClean="0">
              <a:solidFill>
                <a:srgbClr val="002060"/>
              </a:solidFill>
              <a:cs typeface="B Mitra" pitchFamily="2" charset="-78"/>
            </a:endParaRPr>
          </a:p>
          <a:p>
            <a:pPr marL="0" indent="0" algn="r" rtl="1">
              <a:buNone/>
            </a:pPr>
            <a:r>
              <a:rPr lang="fa-IR" sz="1100" b="1" dirty="0">
                <a:solidFill>
                  <a:srgbClr val="002060"/>
                </a:solidFill>
                <a:cs typeface="B Mitra" pitchFamily="2" charset="-78"/>
              </a:rPr>
              <a:t> </a:t>
            </a:r>
            <a:r>
              <a:rPr lang="fa-IR" sz="1100" b="1" dirty="0" smtClean="0">
                <a:solidFill>
                  <a:srgbClr val="002060"/>
                </a:solidFill>
                <a:cs typeface="B Mitra" pitchFamily="2" charset="-78"/>
              </a:rPr>
              <a:t>  </a:t>
            </a:r>
            <a:r>
              <a:rPr lang="fa-IR" sz="1200" b="1" dirty="0" smtClean="0">
                <a:solidFill>
                  <a:srgbClr val="002060"/>
                </a:solidFill>
                <a:cs typeface="B Nazanin" panose="00000400000000000000" pitchFamily="2" charset="-78"/>
              </a:rPr>
              <a:t>-     </a:t>
            </a:r>
            <a:r>
              <a:rPr lang="fa-IR" sz="1600" b="1" dirty="0" smtClean="0">
                <a:solidFill>
                  <a:srgbClr val="002060"/>
                </a:solidFill>
                <a:cs typeface="B Nazanin" panose="00000400000000000000" pitchFamily="2" charset="-78"/>
              </a:rPr>
              <a:t>آموزش مادران درسه ماهه آخر بارداری در خصوص اهمیت غربالگری بهنگام نوزادان </a:t>
            </a:r>
            <a:endParaRPr lang="fa-IR" sz="1200" b="1" dirty="0" smtClean="0">
              <a:solidFill>
                <a:srgbClr val="002060"/>
              </a:solidFill>
              <a:cs typeface="B Nazanin" panose="00000400000000000000" pitchFamily="2" charset="-78"/>
            </a:endParaRPr>
          </a:p>
          <a:p>
            <a:pPr algn="r" rtl="1">
              <a:buFontTx/>
              <a:buChar char="-"/>
            </a:pPr>
            <a:r>
              <a:rPr lang="fa-IR" sz="1800" b="1" dirty="0" smtClean="0">
                <a:solidFill>
                  <a:srgbClr val="002060"/>
                </a:solidFill>
                <a:cs typeface="B Nazanin" panose="00000400000000000000" pitchFamily="2" charset="-78"/>
              </a:rPr>
              <a:t>اطمینان از غربالگری کلیه متولدین زنده  تحت پوشش   </a:t>
            </a:r>
          </a:p>
          <a:p>
            <a:pPr marL="0" indent="0" algn="r" rtl="1">
              <a:buNone/>
            </a:pPr>
            <a:r>
              <a:rPr lang="fa-IR" sz="1800" b="1" dirty="0" smtClean="0">
                <a:solidFill>
                  <a:srgbClr val="002060"/>
                </a:solidFill>
                <a:cs typeface="B Nazanin" panose="00000400000000000000" pitchFamily="2" charset="-78"/>
              </a:rPr>
              <a:t>    </a:t>
            </a:r>
            <a:endParaRPr lang="fa-IR" sz="1800" b="1" dirty="0">
              <a:solidFill>
                <a:srgbClr val="002060"/>
              </a:solidFill>
              <a:cs typeface="B Nazanin" panose="00000400000000000000" pitchFamily="2" charset="-78"/>
            </a:endParaRPr>
          </a:p>
          <a:p>
            <a:pPr algn="r" rtl="1">
              <a:buFontTx/>
              <a:buChar char="-"/>
            </a:pPr>
            <a:r>
              <a:rPr lang="fa-IR" sz="1800" b="1" dirty="0" smtClean="0">
                <a:solidFill>
                  <a:srgbClr val="002060"/>
                </a:solidFill>
                <a:cs typeface="B Nazanin" panose="00000400000000000000" pitchFamily="2" charset="-78"/>
              </a:rPr>
              <a:t>ثبت اطلاعات غربالگری در سامانه سیب </a:t>
            </a:r>
            <a:endParaRPr lang="fa-IR" sz="1800" b="1" dirty="0">
              <a:solidFill>
                <a:srgbClr val="002060"/>
              </a:solidFill>
              <a:cs typeface="B Nazanin" panose="00000400000000000000" pitchFamily="2" charset="-78"/>
            </a:endParaRPr>
          </a:p>
          <a:p>
            <a:pPr algn="r" rtl="1">
              <a:buFontTx/>
              <a:buChar char="-"/>
            </a:pPr>
            <a:r>
              <a:rPr lang="fa-IR" sz="1800" b="1" dirty="0" smtClean="0">
                <a:solidFill>
                  <a:srgbClr val="002060"/>
                </a:solidFill>
                <a:cs typeface="B Nazanin" panose="00000400000000000000" pitchFamily="2" charset="-78"/>
              </a:rPr>
              <a:t>پیگیری موارد ارجاع به آزمایشگاه نوبل</a:t>
            </a:r>
          </a:p>
          <a:p>
            <a:pPr algn="r" rtl="1">
              <a:buFontTx/>
              <a:buChar char="-"/>
            </a:pPr>
            <a:endParaRPr lang="fa-IR" sz="1800" b="1" dirty="0">
              <a:solidFill>
                <a:srgbClr val="002060"/>
              </a:solidFill>
              <a:cs typeface="B Nazanin" panose="00000400000000000000" pitchFamily="2" charset="-78"/>
            </a:endParaRPr>
          </a:p>
          <a:p>
            <a:pPr algn="r" rtl="1">
              <a:buFontTx/>
              <a:buChar char="-"/>
            </a:pPr>
            <a:r>
              <a:rPr lang="fa-IR" sz="1800" b="1" dirty="0" smtClean="0">
                <a:solidFill>
                  <a:srgbClr val="002060"/>
                </a:solidFill>
                <a:cs typeface="B Nazanin" panose="00000400000000000000" pitchFamily="2" charset="-78"/>
              </a:rPr>
              <a:t>اطلاع از بیماران تحت پوشش </a:t>
            </a:r>
            <a:endParaRPr lang="fa-IR" sz="1800" b="1" dirty="0">
              <a:solidFill>
                <a:srgbClr val="002060"/>
              </a:solidFill>
              <a:cs typeface="B Nazanin" panose="00000400000000000000" pitchFamily="2" charset="-78"/>
            </a:endParaRPr>
          </a:p>
          <a:p>
            <a:pPr algn="r" rtl="1">
              <a:buFontTx/>
              <a:buChar char="-"/>
            </a:pPr>
            <a:r>
              <a:rPr lang="fa-IR" sz="1800" b="1" dirty="0" smtClean="0">
                <a:solidFill>
                  <a:srgbClr val="002060"/>
                </a:solidFill>
                <a:cs typeface="B Nazanin" panose="00000400000000000000" pitchFamily="2" charset="-78"/>
              </a:rPr>
              <a:t>پیگیری زوج های ناقل جهت انجام آزمایشات ژن</a:t>
            </a:r>
          </a:p>
          <a:p>
            <a:pPr algn="r" rtl="1">
              <a:buFontTx/>
              <a:buChar char="-"/>
            </a:pPr>
            <a:r>
              <a:rPr lang="fa-IR" sz="1800" b="1" dirty="0" smtClean="0">
                <a:solidFill>
                  <a:srgbClr val="002060"/>
                </a:solidFill>
                <a:cs typeface="B Nazanin" panose="00000400000000000000" pitchFamily="2" charset="-78"/>
              </a:rPr>
              <a:t>پیگیری </a:t>
            </a:r>
            <a:r>
              <a:rPr lang="fa-IR" sz="1800" b="1" dirty="0">
                <a:solidFill>
                  <a:srgbClr val="002060"/>
                </a:solidFill>
                <a:cs typeface="B Nazanin" panose="00000400000000000000" pitchFamily="2" charset="-78"/>
              </a:rPr>
              <a:t>موارد غیبت از </a:t>
            </a:r>
            <a:r>
              <a:rPr lang="fa-IR" sz="1800" b="1" dirty="0" smtClean="0">
                <a:solidFill>
                  <a:srgbClr val="002060"/>
                </a:solidFill>
                <a:cs typeface="B Nazanin" panose="00000400000000000000" pitchFamily="2" charset="-78"/>
              </a:rPr>
              <a:t>درمان</a:t>
            </a:r>
          </a:p>
          <a:p>
            <a:pPr algn="r" rtl="1">
              <a:buFontTx/>
              <a:buChar char="-"/>
            </a:pPr>
            <a:endParaRPr lang="fa-IR" sz="1800" b="1" dirty="0">
              <a:solidFill>
                <a:srgbClr val="002060"/>
              </a:solidFill>
              <a:cs typeface="B Nazanin" panose="00000400000000000000" pitchFamily="2" charset="-78"/>
            </a:endParaRPr>
          </a:p>
          <a:p>
            <a:pPr algn="r" rtl="1">
              <a:buFontTx/>
              <a:buChar char="-"/>
            </a:pPr>
            <a:r>
              <a:rPr lang="fa-IR" sz="1800" b="1" dirty="0" smtClean="0">
                <a:solidFill>
                  <a:srgbClr val="002060"/>
                </a:solidFill>
                <a:cs typeface="B Nazanin" panose="00000400000000000000" pitchFamily="2" charset="-78"/>
              </a:rPr>
              <a:t>گزارش موارد مهاجرت وفوت</a:t>
            </a:r>
          </a:p>
          <a:p>
            <a:pPr algn="r" rtl="1">
              <a:buFontTx/>
              <a:buChar char="-"/>
            </a:pPr>
            <a:r>
              <a:rPr lang="fa-IR" sz="1800" b="1" dirty="0" smtClean="0">
                <a:solidFill>
                  <a:srgbClr val="002060"/>
                </a:solidFill>
                <a:cs typeface="B Nazanin" panose="00000400000000000000" pitchFamily="2" charset="-78"/>
              </a:rPr>
              <a:t>استخراج شاخص ها</a:t>
            </a:r>
            <a:endParaRPr lang="fa-IR" sz="1800" b="1" dirty="0">
              <a:solidFill>
                <a:srgbClr val="002060"/>
              </a:solidFill>
              <a:cs typeface="B Nazanin" panose="00000400000000000000" pitchFamily="2" charset="-78"/>
            </a:endParaRPr>
          </a:p>
        </p:txBody>
      </p:sp>
      <p:sp>
        <p:nvSpPr>
          <p:cNvPr id="3" name="Rectangle 2"/>
          <p:cNvSpPr/>
          <p:nvPr/>
        </p:nvSpPr>
        <p:spPr>
          <a:xfrm>
            <a:off x="143555" y="2030183"/>
            <a:ext cx="2281425" cy="646331"/>
          </a:xfrm>
          <a:prstGeom prst="rect">
            <a:avLst/>
          </a:prstGeom>
        </p:spPr>
        <p:txBody>
          <a:bodyPr wrap="square">
            <a:spAutoFit/>
          </a:bodyPr>
          <a:lstStyle/>
          <a:p>
            <a:pPr algn="r" rtl="1"/>
            <a:endParaRPr lang="fa-IR" b="1" dirty="0">
              <a:solidFill>
                <a:srgbClr val="002060"/>
              </a:solidFill>
              <a:cs typeface="B Mitra" pitchFamily="2" charset="-78"/>
            </a:endParaRPr>
          </a:p>
          <a:p>
            <a:pPr algn="r" rtl="1"/>
            <a:endParaRPr lang="fa-IR" b="1" dirty="0">
              <a:solidFill>
                <a:srgbClr val="002060"/>
              </a:solidFill>
              <a:cs typeface="B Mitra" pitchFamily="2" charset="-78"/>
            </a:endParaRPr>
          </a:p>
        </p:txBody>
      </p:sp>
    </p:spTree>
    <p:extLst>
      <p:ext uri="{BB962C8B-B14F-4D97-AF65-F5344CB8AC3E}">
        <p14:creationId xmlns:p14="http://schemas.microsoft.com/office/powerpoint/2010/main" val="18613491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448965" y="1350110"/>
            <a:ext cx="7635250" cy="3359510"/>
          </a:xfrm>
          <a:prstGeom prst="rect">
            <a:avLst/>
          </a:prstGeom>
        </p:spPr>
      </p:pic>
      <p:pic>
        <p:nvPicPr>
          <p:cNvPr id="4" name="Picture 3"/>
          <p:cNvPicPr>
            <a:picLocks noChangeAspect="1"/>
          </p:cNvPicPr>
          <p:nvPr/>
        </p:nvPicPr>
        <p:blipFill>
          <a:blip r:embed="rId3"/>
          <a:stretch>
            <a:fillRect/>
          </a:stretch>
        </p:blipFill>
        <p:spPr>
          <a:xfrm>
            <a:off x="1670605" y="281175"/>
            <a:ext cx="5402660" cy="990883"/>
          </a:xfrm>
          <a:prstGeom prst="rect">
            <a:avLst/>
          </a:prstGeom>
        </p:spPr>
      </p:pic>
    </p:spTree>
    <p:extLst>
      <p:ext uri="{BB962C8B-B14F-4D97-AF65-F5344CB8AC3E}">
        <p14:creationId xmlns:p14="http://schemas.microsoft.com/office/powerpoint/2010/main" val="11497521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449263" y="474757"/>
            <a:ext cx="7940362" cy="4041587"/>
          </a:xfrm>
          <a:prstGeom prst="rect">
            <a:avLst/>
          </a:prstGeom>
        </p:spPr>
      </p:pic>
    </p:spTree>
    <p:extLst>
      <p:ext uri="{BB962C8B-B14F-4D97-AF65-F5344CB8AC3E}">
        <p14:creationId xmlns:p14="http://schemas.microsoft.com/office/powerpoint/2010/main" val="33028808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448965" y="281175"/>
            <a:ext cx="7329487" cy="2748690"/>
          </a:xfrm>
          <a:prstGeom prst="rect">
            <a:avLst/>
          </a:prstGeom>
        </p:spPr>
      </p:pic>
      <p:pic>
        <p:nvPicPr>
          <p:cNvPr id="5" name="Picture 4"/>
          <p:cNvPicPr>
            <a:picLocks noChangeAspect="1"/>
          </p:cNvPicPr>
          <p:nvPr/>
        </p:nvPicPr>
        <p:blipFill>
          <a:blip r:embed="rId3"/>
          <a:stretch>
            <a:fillRect/>
          </a:stretch>
        </p:blipFill>
        <p:spPr>
          <a:xfrm>
            <a:off x="-1" y="3029865"/>
            <a:ext cx="7836207" cy="1985165"/>
          </a:xfrm>
          <a:prstGeom prst="rect">
            <a:avLst/>
          </a:prstGeom>
        </p:spPr>
      </p:pic>
    </p:spTree>
    <p:extLst>
      <p:ext uri="{BB962C8B-B14F-4D97-AF65-F5344CB8AC3E}">
        <p14:creationId xmlns:p14="http://schemas.microsoft.com/office/powerpoint/2010/main" val="12820402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296260" y="586585"/>
            <a:ext cx="7329487" cy="2901395"/>
          </a:xfrm>
          <a:prstGeom prst="rect">
            <a:avLst/>
          </a:prstGeom>
        </p:spPr>
      </p:pic>
      <p:pic>
        <p:nvPicPr>
          <p:cNvPr id="5" name="Picture 4"/>
          <p:cNvPicPr>
            <a:picLocks noChangeAspect="1"/>
          </p:cNvPicPr>
          <p:nvPr/>
        </p:nvPicPr>
        <p:blipFill>
          <a:blip r:embed="rId3"/>
          <a:stretch>
            <a:fillRect/>
          </a:stretch>
        </p:blipFill>
        <p:spPr>
          <a:xfrm>
            <a:off x="1036774" y="3793390"/>
            <a:ext cx="6614733" cy="1292464"/>
          </a:xfrm>
          <a:prstGeom prst="rect">
            <a:avLst/>
          </a:prstGeom>
        </p:spPr>
      </p:pic>
    </p:spTree>
    <p:extLst>
      <p:ext uri="{BB962C8B-B14F-4D97-AF65-F5344CB8AC3E}">
        <p14:creationId xmlns:p14="http://schemas.microsoft.com/office/powerpoint/2010/main" val="2120100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a:spLocks noGrp="1"/>
          </p:cNvSpPr>
          <p:nvPr>
            <p:ph idx="1"/>
          </p:nvPr>
        </p:nvSpPr>
        <p:spPr>
          <a:xfrm>
            <a:off x="448965" y="586585"/>
            <a:ext cx="7329840" cy="3511061"/>
          </a:xfrm>
        </p:spPr>
        <p:txBody>
          <a:bodyPr>
            <a:normAutofit fontScale="85000" lnSpcReduction="20000"/>
          </a:bodyPr>
          <a:lstStyle/>
          <a:p>
            <a:pPr algn="just" rtl="1">
              <a:defRPr/>
            </a:pPr>
            <a:r>
              <a:rPr lang="fa-IR" sz="2800" b="1" dirty="0" smtClean="0">
                <a:solidFill>
                  <a:srgbClr val="002060"/>
                </a:solidFill>
                <a:latin typeface="IPT.Nazanin" pitchFamily="2" charset="2"/>
                <a:cs typeface="B Nazanin" pitchFamily="2" charset="-78"/>
              </a:rPr>
              <a:t>فنیل آلانین از مواد ضروری برای سلامت انسان است</a:t>
            </a:r>
            <a:r>
              <a:rPr lang="en-US" sz="2800" b="1" dirty="0" smtClean="0">
                <a:solidFill>
                  <a:srgbClr val="002060"/>
                </a:solidFill>
                <a:latin typeface="IPT.Nazanin" pitchFamily="2" charset="2"/>
                <a:cs typeface="B Nazanin" pitchFamily="2" charset="-78"/>
              </a:rPr>
              <a:t>.</a:t>
            </a:r>
            <a:endParaRPr lang="fa-IR" sz="2800" b="1" dirty="0" smtClean="0">
              <a:solidFill>
                <a:srgbClr val="002060"/>
              </a:solidFill>
              <a:latin typeface="IPT.Nazanin" pitchFamily="2" charset="2"/>
              <a:cs typeface="B Nazanin" pitchFamily="2" charset="-78"/>
            </a:endParaRPr>
          </a:p>
          <a:p>
            <a:pPr algn="just" rtl="1">
              <a:defRPr/>
            </a:pPr>
            <a:r>
              <a:rPr lang="fa-IR" sz="2800" b="1" dirty="0" smtClean="0">
                <a:solidFill>
                  <a:srgbClr val="002060"/>
                </a:solidFill>
                <a:latin typeface="IPT.Nazanin" pitchFamily="2" charset="2"/>
                <a:cs typeface="B Nazanin" pitchFamily="2" charset="-78"/>
              </a:rPr>
              <a:t>در نوزادان مبتلا،مصرف ترکیبات پروتئینی از جمله شیرخشک های معمولی وشیرمادربه افزایش شدید غلظت خونی فنیل آلانین وتجمع آن در بدن بیمارمنجر میشود </a:t>
            </a:r>
            <a:r>
              <a:rPr lang="en-US" sz="2800" b="1" dirty="0" smtClean="0">
                <a:solidFill>
                  <a:srgbClr val="002060"/>
                </a:solidFill>
                <a:latin typeface="IPT.Nazanin" pitchFamily="2" charset="2"/>
                <a:cs typeface="B Nazanin" pitchFamily="2" charset="-78"/>
              </a:rPr>
              <a:t>.</a:t>
            </a:r>
          </a:p>
          <a:p>
            <a:pPr algn="just" rtl="1">
              <a:buFont typeface="Wingdings" panose="05000000000000000000" pitchFamily="2" charset="2"/>
              <a:buNone/>
              <a:defRPr/>
            </a:pPr>
            <a:endParaRPr lang="en-US" sz="2800" b="1" dirty="0" smtClean="0">
              <a:solidFill>
                <a:srgbClr val="002060"/>
              </a:solidFill>
              <a:latin typeface="IPT.Nazanin" pitchFamily="2" charset="2"/>
              <a:cs typeface="B Nazanin" pitchFamily="2" charset="-78"/>
            </a:endParaRPr>
          </a:p>
          <a:p>
            <a:pPr algn="just" rtl="1">
              <a:defRPr/>
            </a:pPr>
            <a:r>
              <a:rPr lang="fa-IR" sz="2800" b="1" dirty="0" smtClean="0">
                <a:solidFill>
                  <a:srgbClr val="002060"/>
                </a:solidFill>
                <a:latin typeface="IPT.Nazanin" pitchFamily="2" charset="2"/>
                <a:cs typeface="B Nazanin" pitchFamily="2" charset="-78"/>
              </a:rPr>
              <a:t> اثرات تجمع </a:t>
            </a:r>
            <a:r>
              <a:rPr lang="fa-IR" sz="2800" b="1" dirty="0" smtClean="0">
                <a:solidFill>
                  <a:srgbClr val="002060"/>
                </a:solidFill>
                <a:latin typeface="Arial" pitchFamily="34" charset="0"/>
                <a:cs typeface="B Nazanin" pitchFamily="2" charset="-78"/>
              </a:rPr>
              <a:t>فنيل آلانين و متابوليت هاي آن در خون</a:t>
            </a:r>
            <a:endParaRPr lang="en-US" sz="2800" b="1" dirty="0" smtClean="0">
              <a:solidFill>
                <a:srgbClr val="002060"/>
              </a:solidFill>
              <a:latin typeface="IPT.Nazanin" pitchFamily="2" charset="2"/>
              <a:cs typeface="B Nazanin" pitchFamily="2" charset="-78"/>
            </a:endParaRPr>
          </a:p>
          <a:p>
            <a:pPr marL="669925" lvl="1" indent="-325438" algn="r" rtl="1">
              <a:lnSpc>
                <a:spcPct val="110000"/>
              </a:lnSpc>
              <a:buClr>
                <a:schemeClr val="accent2"/>
              </a:buClr>
              <a:buFont typeface="Wingdings" panose="05000000000000000000" pitchFamily="2" charset="2"/>
              <a:buChar char="ü"/>
              <a:defRPr/>
            </a:pPr>
            <a:r>
              <a:rPr lang="fa-IR" sz="3200" dirty="0" smtClean="0">
                <a:solidFill>
                  <a:srgbClr val="FF0000"/>
                </a:solidFill>
                <a:latin typeface="IranNastaliq" pitchFamily="18" charset="0"/>
                <a:cs typeface="B Nazanin" pitchFamily="2" charset="-78"/>
              </a:rPr>
              <a:t>اختلال رشد</a:t>
            </a:r>
          </a:p>
          <a:p>
            <a:pPr marL="669925" lvl="1" indent="-325438" algn="just" rtl="1">
              <a:lnSpc>
                <a:spcPct val="110000"/>
              </a:lnSpc>
              <a:buClr>
                <a:schemeClr val="accent2"/>
              </a:buClr>
              <a:buFont typeface="Wingdings" panose="05000000000000000000" pitchFamily="2" charset="2"/>
              <a:buChar char="ü"/>
              <a:defRPr/>
            </a:pPr>
            <a:r>
              <a:rPr lang="fa-IR" sz="3200" dirty="0" smtClean="0">
                <a:solidFill>
                  <a:srgbClr val="FF0000"/>
                </a:solidFill>
                <a:latin typeface="IranNastaliq" pitchFamily="18" charset="0"/>
                <a:cs typeface="B Nazanin" pitchFamily="2" charset="-78"/>
              </a:rPr>
              <a:t>عقب ماندگي ذهني(هرماه تاخیر4نمره از ضریب هوشی کم می شود)</a:t>
            </a:r>
          </a:p>
          <a:p>
            <a:pPr algn="r" rtl="1">
              <a:buFont typeface="Wingdings" panose="05000000000000000000" pitchFamily="2" charset="2"/>
              <a:buNone/>
              <a:defRPr/>
            </a:pPr>
            <a:endParaRPr lang="en-US" dirty="0">
              <a:cs typeface="B Nazanin" pitchFamily="2" charset="-78"/>
            </a:endParaRPr>
          </a:p>
        </p:txBody>
      </p:sp>
    </p:spTree>
    <p:extLst>
      <p:ext uri="{BB962C8B-B14F-4D97-AF65-F5344CB8AC3E}">
        <p14:creationId xmlns:p14="http://schemas.microsoft.com/office/powerpoint/2010/main" val="2017369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66" y="586585"/>
            <a:ext cx="7329840" cy="4123035"/>
          </a:xfrm>
        </p:spPr>
        <p:txBody>
          <a:bodyPr/>
          <a:lstStyle/>
          <a:p>
            <a:pPr marL="0" indent="0">
              <a:buNone/>
            </a:pPr>
            <a:endParaRPr lang="fa-IR" dirty="0" smtClean="0"/>
          </a:p>
          <a:p>
            <a:pPr algn="ctr"/>
            <a:r>
              <a:rPr lang="fa-IR" sz="9600" b="1" dirty="0" smtClean="0">
                <a:solidFill>
                  <a:schemeClr val="accent6">
                    <a:lumMod val="50000"/>
                  </a:schemeClr>
                </a:solidFill>
                <a:cs typeface="B Farnaz" panose="00000400000000000000" pitchFamily="2" charset="-78"/>
              </a:rPr>
              <a:t>سامانه سیب</a:t>
            </a:r>
            <a:endParaRPr lang="en-US" sz="9600" b="1" dirty="0">
              <a:solidFill>
                <a:schemeClr val="accent6">
                  <a:lumMod val="50000"/>
                </a:schemeClr>
              </a:solidFill>
              <a:cs typeface="B Farnaz" panose="00000400000000000000" pitchFamily="2" charset="-78"/>
            </a:endParaRPr>
          </a:p>
        </p:txBody>
      </p:sp>
    </p:spTree>
    <p:extLst>
      <p:ext uri="{BB962C8B-B14F-4D97-AF65-F5344CB8AC3E}">
        <p14:creationId xmlns:p14="http://schemas.microsoft.com/office/powerpoint/2010/main" val="1154569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1637" y="750094"/>
            <a:ext cx="6260306" cy="3661892"/>
          </a:xfrm>
        </p:spPr>
        <p:txBody>
          <a:bodyPr/>
          <a:lstStyle/>
          <a:p>
            <a:pPr marL="0" indent="0" algn="ctr">
              <a:buNone/>
            </a:pPr>
            <a:endParaRPr lang="fa-IR" dirty="0" smtClean="0"/>
          </a:p>
          <a:p>
            <a:pPr marL="0" indent="0" algn="ctr">
              <a:buNone/>
            </a:pPr>
            <a:endParaRPr lang="fa-IR" dirty="0"/>
          </a:p>
          <a:p>
            <a:pPr marL="0" indent="0" algn="ctr">
              <a:buNone/>
            </a:pPr>
            <a:endParaRPr lang="fa-IR" dirty="0" smtClean="0"/>
          </a:p>
          <a:p>
            <a:pPr marL="0" indent="0" algn="ctr">
              <a:buNone/>
            </a:pPr>
            <a:endParaRPr lang="fa-IR" dirty="0"/>
          </a:p>
          <a:p>
            <a:pPr marL="0" indent="0" algn="ctr">
              <a:buNone/>
            </a:pPr>
            <a:endParaRPr lang="fa-IR" dirty="0" smtClean="0"/>
          </a:p>
          <a:p>
            <a:pPr marL="0" indent="0" algn="ctr">
              <a:buNone/>
            </a:pPr>
            <a:r>
              <a:rPr lang="fa-IR" sz="4950" dirty="0">
                <a:solidFill>
                  <a:schemeClr val="bg2">
                    <a:lumMod val="25000"/>
                  </a:schemeClr>
                </a:solidFill>
                <a:cs typeface="B Titr" panose="00000700000000000000" pitchFamily="2" charset="-78"/>
              </a:rPr>
              <a:t>نقش پزشک</a:t>
            </a:r>
            <a:endParaRPr lang="en-US" sz="4950" dirty="0">
              <a:solidFill>
                <a:schemeClr val="bg2">
                  <a:lumMod val="25000"/>
                </a:schemeClr>
              </a:solidFill>
              <a:cs typeface="B Titr" panose="00000700000000000000" pitchFamily="2" charset="-78"/>
            </a:endParaRPr>
          </a:p>
        </p:txBody>
      </p:sp>
      <p:graphicFrame>
        <p:nvGraphicFramePr>
          <p:cNvPr id="6" name="Table 5"/>
          <p:cNvGraphicFramePr>
            <a:graphicFrameLocks noGrp="1"/>
          </p:cNvGraphicFramePr>
          <p:nvPr>
            <p:extLst/>
          </p:nvPr>
        </p:nvGraphicFramePr>
        <p:xfrm>
          <a:off x="1982392" y="750094"/>
          <a:ext cx="5882877" cy="3675460"/>
        </p:xfrm>
        <a:graphic>
          <a:graphicData uri="http://schemas.openxmlformats.org/drawingml/2006/table">
            <a:tbl>
              <a:tblPr/>
              <a:tblGrid>
                <a:gridCol w="5882877">
                  <a:extLst>
                    <a:ext uri="{9D8B030D-6E8A-4147-A177-3AD203B41FA5}">
                      <a16:colId xmlns:a16="http://schemas.microsoft.com/office/drawing/2014/main" val="3294503603"/>
                    </a:ext>
                  </a:extLst>
                </a:gridCol>
              </a:tblGrid>
              <a:tr h="3675460">
                <a:tc>
                  <a:txBody>
                    <a:bodyPr/>
                    <a:lstStyle/>
                    <a:p>
                      <a:endParaRPr lang="en-US" sz="1000" dirty="0"/>
                    </a:p>
                  </a:txBody>
                  <a:tcPr marL="68580" marR="68580" marT="34290" marB="34290">
                    <a:lnL w="76200" cmpd="sng">
                      <a:solidFill>
                        <a:schemeClr val="tx1"/>
                      </a:solidFill>
                      <a:prstDash val="solid"/>
                    </a:lnL>
                    <a:lnR w="76200" cmpd="sng">
                      <a:solidFill>
                        <a:schemeClr val="tx1"/>
                      </a:solidFill>
                      <a:prstDash val="solid"/>
                    </a:lnR>
                    <a:lnT w="76200" cmpd="sng">
                      <a:solidFill>
                        <a:schemeClr val="tx1"/>
                      </a:solidFill>
                      <a:prstDash val="solid"/>
                    </a:lnT>
                    <a:lnB w="76200" cmpd="sng">
                      <a:solidFill>
                        <a:schemeClr val="tx1"/>
                      </a:solidFill>
                      <a:prstDash val="solid"/>
                    </a:lnB>
                  </a:tcPr>
                </a:tc>
                <a:extLst>
                  <a:ext uri="{0D108BD9-81ED-4DB2-BD59-A6C34878D82A}">
                    <a16:rowId xmlns:a16="http://schemas.microsoft.com/office/drawing/2014/main" val="23087654"/>
                  </a:ext>
                </a:extLst>
              </a:tr>
            </a:tbl>
          </a:graphicData>
        </a:graphic>
      </p:graphicFrame>
    </p:spTree>
    <p:extLst>
      <p:ext uri="{BB962C8B-B14F-4D97-AF65-F5344CB8AC3E}">
        <p14:creationId xmlns:p14="http://schemas.microsoft.com/office/powerpoint/2010/main" val="37363518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65195" y="264107"/>
            <a:ext cx="7177135" cy="4450556"/>
          </a:xfrm>
        </p:spPr>
        <p:txBody>
          <a:bodyPr>
            <a:normAutofit fontScale="77500" lnSpcReduction="20000"/>
          </a:bodyPr>
          <a:lstStyle/>
          <a:p>
            <a:pPr marL="0" indent="0" algn="ctr" defTabSz="685800">
              <a:spcBef>
                <a:spcPct val="0"/>
              </a:spcBef>
              <a:buClrTx/>
              <a:buNone/>
            </a:pPr>
            <a:endParaRPr lang="fa-IR" sz="1575" b="1" dirty="0">
              <a:solidFill>
                <a:srgbClr val="8064A2">
                  <a:lumMod val="50000"/>
                </a:srgbClr>
              </a:solidFill>
              <a:effectLst>
                <a:outerShdw blurRad="38100" dist="38100" dir="2700000" algn="tl">
                  <a:srgbClr val="000000">
                    <a:alpha val="43137"/>
                  </a:srgbClr>
                </a:outerShdw>
              </a:effectLst>
              <a:latin typeface="Calibri"/>
              <a:cs typeface="B Titr" panose="00000700000000000000" pitchFamily="2" charset="-78"/>
            </a:endParaRPr>
          </a:p>
          <a:p>
            <a:pPr marL="0" indent="0" algn="r" defTabSz="685800">
              <a:spcBef>
                <a:spcPct val="0"/>
              </a:spcBef>
              <a:buClrTx/>
              <a:buNone/>
            </a:pPr>
            <a:endParaRPr lang="fa-IR" sz="105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105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1950" b="1" dirty="0">
                <a:solidFill>
                  <a:schemeClr val="accent6">
                    <a:lumMod val="50000"/>
                  </a:schemeClr>
                </a:solidFill>
                <a:effectLst>
                  <a:outerShdw blurRad="38100" dist="38100" dir="2700000" algn="tl">
                    <a:srgbClr val="000000">
                      <a:alpha val="43137"/>
                    </a:srgbClr>
                  </a:outerShdw>
                </a:effectLst>
                <a:latin typeface="Calibri"/>
                <a:cs typeface="B Titr" panose="00000700000000000000" pitchFamily="2" charset="-78"/>
              </a:rPr>
              <a:t>* ارزیابی اولیه کودک از نظر فنیل کتونوری –پزشک ( کد7867)</a:t>
            </a: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2325"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ورود به سامانه سیب</a:t>
            </a:r>
          </a:p>
          <a:p>
            <a:pPr marL="0" indent="0" algn="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2325"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انتخاب خدمت گیرنده </a:t>
            </a: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2325"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2325"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مراقبت های انجام نشده </a:t>
            </a: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25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تکمیل خدمت 7867</a:t>
            </a: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rtl="1">
              <a:spcBef>
                <a:spcPct val="0"/>
              </a:spcBef>
              <a:buClrTx/>
              <a:buNone/>
            </a:pPr>
            <a:endParaRPr lang="fa-IR" sz="150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rtl="1">
              <a:spcBef>
                <a:spcPct val="0"/>
              </a:spcBef>
              <a:buClrTx/>
              <a:buNone/>
            </a:pPr>
            <a:r>
              <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(سوالات: وضعیت کودک از نظر نارس بودن،مادر مبتلا به </a:t>
            </a:r>
            <a:r>
              <a:rPr lang="x-none"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PKU</a:t>
            </a:r>
            <a:r>
              <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،نوزاد مبتلا به بیماری کبدی /کلیوی و..، کودک سابقه دیالیز یا تزریق خون داشته است ، نوزاد </a:t>
            </a:r>
            <a:r>
              <a:rPr lang="x-none"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NPO</a:t>
            </a:r>
            <a:r>
              <a:rPr lang="en-US"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 </a:t>
            </a:r>
            <a:r>
              <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بوده است؟</a:t>
            </a:r>
          </a:p>
          <a:p>
            <a:pPr marL="0" indent="0" algn="r" rtl="1">
              <a:buNone/>
            </a:pPr>
            <a:endParaRPr lang="en-US" sz="2100" b="1" dirty="0">
              <a:solidFill>
                <a:schemeClr val="accent3">
                  <a:lumMod val="50000"/>
                </a:schemeClr>
              </a:solidFill>
              <a:cs typeface="B Nazanin" panose="00000400000000000000" pitchFamily="2" charset="-78"/>
            </a:endParaRPr>
          </a:p>
        </p:txBody>
      </p:sp>
      <p:sp>
        <p:nvSpPr>
          <p:cNvPr id="5" name="Down Arrow 4"/>
          <p:cNvSpPr/>
          <p:nvPr/>
        </p:nvSpPr>
        <p:spPr>
          <a:xfrm>
            <a:off x="4777290" y="1350110"/>
            <a:ext cx="505650" cy="332185"/>
          </a:xfrm>
          <a:prstGeom prst="downArrow">
            <a:avLst>
              <a:gd name="adj1" fmla="val 50000"/>
              <a:gd name="adj2" fmla="val 614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BNAZANIN"/>
            </a:endParaRPr>
          </a:p>
        </p:txBody>
      </p:sp>
      <p:pic>
        <p:nvPicPr>
          <p:cNvPr id="6" name="Picture 5"/>
          <p:cNvPicPr>
            <a:picLocks noChangeAspect="1"/>
          </p:cNvPicPr>
          <p:nvPr/>
        </p:nvPicPr>
        <p:blipFill>
          <a:blip r:embed="rId2"/>
          <a:stretch>
            <a:fillRect/>
          </a:stretch>
        </p:blipFill>
        <p:spPr>
          <a:xfrm>
            <a:off x="4840236" y="2137310"/>
            <a:ext cx="548687" cy="352075"/>
          </a:xfrm>
          <a:prstGeom prst="rect">
            <a:avLst/>
          </a:prstGeom>
        </p:spPr>
      </p:pic>
      <p:pic>
        <p:nvPicPr>
          <p:cNvPr id="2" name="Picture 1"/>
          <p:cNvPicPr>
            <a:picLocks noChangeAspect="1"/>
          </p:cNvPicPr>
          <p:nvPr/>
        </p:nvPicPr>
        <p:blipFill>
          <a:blip r:embed="rId3"/>
          <a:stretch>
            <a:fillRect/>
          </a:stretch>
        </p:blipFill>
        <p:spPr>
          <a:xfrm>
            <a:off x="4840236" y="3093465"/>
            <a:ext cx="548687" cy="352075"/>
          </a:xfrm>
          <a:prstGeom prst="rect">
            <a:avLst/>
          </a:prstGeom>
        </p:spPr>
      </p:pic>
    </p:spTree>
    <p:extLst>
      <p:ext uri="{BB962C8B-B14F-4D97-AF65-F5344CB8AC3E}">
        <p14:creationId xmlns:p14="http://schemas.microsoft.com/office/powerpoint/2010/main" val="324974728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9785" y="128470"/>
            <a:ext cx="7635249" cy="4450556"/>
          </a:xfrm>
        </p:spPr>
        <p:txBody>
          <a:bodyPr>
            <a:normAutofit fontScale="92500" lnSpcReduction="10000"/>
          </a:bodyPr>
          <a:lstStyle/>
          <a:p>
            <a:pPr marL="0" indent="0" algn="ctr" defTabSz="685800">
              <a:spcBef>
                <a:spcPct val="0"/>
              </a:spcBef>
              <a:buClrTx/>
              <a:buNone/>
            </a:pPr>
            <a:endParaRPr lang="fa-IR" sz="1575" b="1" dirty="0">
              <a:solidFill>
                <a:srgbClr val="8064A2">
                  <a:lumMod val="50000"/>
                </a:srgbClr>
              </a:solidFill>
              <a:effectLst>
                <a:outerShdw blurRad="38100" dist="38100" dir="2700000" algn="tl">
                  <a:srgbClr val="000000">
                    <a:alpha val="43137"/>
                  </a:srgbClr>
                </a:outerShdw>
              </a:effectLst>
              <a:latin typeface="Calibri"/>
              <a:cs typeface="B Titr" panose="00000700000000000000" pitchFamily="2" charset="-78"/>
            </a:endParaRPr>
          </a:p>
          <a:p>
            <a:pPr marL="0" indent="0" algn="r" defTabSz="685800">
              <a:spcBef>
                <a:spcPct val="0"/>
              </a:spcBef>
              <a:buClrTx/>
              <a:buNone/>
            </a:pPr>
            <a:endParaRPr lang="fa-IR" sz="105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105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1500" b="1" dirty="0">
                <a:solidFill>
                  <a:schemeClr val="accent6">
                    <a:lumMod val="50000"/>
                  </a:schemeClr>
                </a:solidFill>
                <a:effectLst>
                  <a:outerShdw blurRad="38100" dist="38100" dir="2700000" algn="tl">
                    <a:srgbClr val="000000">
                      <a:alpha val="43137"/>
                    </a:srgbClr>
                  </a:outerShdw>
                </a:effectLst>
                <a:latin typeface="Calibri"/>
                <a:cs typeface="B Titr" panose="00000700000000000000" pitchFamily="2" charset="-78"/>
              </a:rPr>
              <a:t>* ارزیابی کودک از نظر فنیل کتونوری –آزمایش تایید پزشک ( کد7869)</a:t>
            </a: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ورود به سامانه سیب</a:t>
            </a:r>
            <a:endParaRPr lang="fa-IR" sz="225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انتخاب خدمت گیرنده </a:t>
            </a:r>
          </a:p>
          <a:p>
            <a:pPr marL="0" indent="0" algn="ctr" defTabSz="685800">
              <a:spcBef>
                <a:spcPct val="0"/>
              </a:spcBef>
              <a:buClrTx/>
              <a:buNone/>
            </a:pPr>
            <a:endPar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مراقبتهای انجام نشده</a:t>
            </a:r>
          </a:p>
          <a:p>
            <a:pPr marL="0" indent="0" algn="ctr" defTabSz="685800">
              <a:spcBef>
                <a:spcPct val="0"/>
              </a:spcBef>
              <a:buClrTx/>
              <a:buNone/>
            </a:pPr>
            <a:endPar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تکمیل خدمت 7869</a:t>
            </a:r>
          </a:p>
          <a:p>
            <a:pPr marL="0" indent="0" algn="ctr" defTabSz="685800" rtl="1">
              <a:spcBef>
                <a:spcPct val="0"/>
              </a:spcBef>
              <a:buClrTx/>
              <a:buNone/>
            </a:pPr>
            <a:endParaRPr lang="fa-IR" sz="180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rtl="1">
              <a:spcBef>
                <a:spcPct val="0"/>
              </a:spcBef>
              <a:buClrTx/>
              <a:buNone/>
            </a:pPr>
            <a:r>
              <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(سوالات: تست غربالگری مثبت می باشد ، </a:t>
            </a:r>
            <a:r>
              <a:rPr lang="x-none"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PKU</a:t>
            </a:r>
            <a:r>
              <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 منفی؟</a:t>
            </a:r>
          </a:p>
          <a:p>
            <a:pPr marL="0" indent="0" algn="r" rtl="1">
              <a:buNone/>
            </a:pPr>
            <a:endParaRPr lang="en-US" sz="2850" b="1" dirty="0">
              <a:solidFill>
                <a:schemeClr val="accent3">
                  <a:lumMod val="50000"/>
                </a:schemeClr>
              </a:solidFill>
              <a:cs typeface="B Nazanin" panose="00000400000000000000" pitchFamily="2" charset="-78"/>
            </a:endParaRPr>
          </a:p>
        </p:txBody>
      </p:sp>
      <p:sp>
        <p:nvSpPr>
          <p:cNvPr id="5" name="Down Arrow 4"/>
          <p:cNvSpPr/>
          <p:nvPr/>
        </p:nvSpPr>
        <p:spPr>
          <a:xfrm>
            <a:off x="4724705" y="1350110"/>
            <a:ext cx="505650" cy="332185"/>
          </a:xfrm>
          <a:prstGeom prst="downArrow">
            <a:avLst>
              <a:gd name="adj1" fmla="val 50000"/>
              <a:gd name="adj2" fmla="val 614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BNAZANIN"/>
            </a:endParaRPr>
          </a:p>
        </p:txBody>
      </p:sp>
      <p:pic>
        <p:nvPicPr>
          <p:cNvPr id="6" name="Picture 5"/>
          <p:cNvPicPr>
            <a:picLocks noChangeAspect="1"/>
          </p:cNvPicPr>
          <p:nvPr/>
        </p:nvPicPr>
        <p:blipFill>
          <a:blip r:embed="rId2"/>
          <a:stretch>
            <a:fillRect/>
          </a:stretch>
        </p:blipFill>
        <p:spPr>
          <a:xfrm>
            <a:off x="4703186" y="2177710"/>
            <a:ext cx="548687" cy="352075"/>
          </a:xfrm>
          <a:prstGeom prst="rect">
            <a:avLst/>
          </a:prstGeom>
        </p:spPr>
      </p:pic>
      <p:pic>
        <p:nvPicPr>
          <p:cNvPr id="7" name="Picture 6"/>
          <p:cNvPicPr>
            <a:picLocks noChangeAspect="1"/>
          </p:cNvPicPr>
          <p:nvPr/>
        </p:nvPicPr>
        <p:blipFill>
          <a:blip r:embed="rId2"/>
          <a:stretch>
            <a:fillRect/>
          </a:stretch>
        </p:blipFill>
        <p:spPr>
          <a:xfrm>
            <a:off x="4724705" y="3083236"/>
            <a:ext cx="548687" cy="352075"/>
          </a:xfrm>
          <a:prstGeom prst="rect">
            <a:avLst/>
          </a:prstGeom>
        </p:spPr>
      </p:pic>
    </p:spTree>
    <p:extLst>
      <p:ext uri="{BB962C8B-B14F-4D97-AF65-F5344CB8AC3E}">
        <p14:creationId xmlns:p14="http://schemas.microsoft.com/office/powerpoint/2010/main" val="285831469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75235" y="760810"/>
            <a:ext cx="6260306" cy="3661892"/>
          </a:xfrm>
        </p:spPr>
        <p:txBody>
          <a:bodyPr/>
          <a:lstStyle/>
          <a:p>
            <a:pPr marL="0" indent="0" algn="ctr">
              <a:buNone/>
            </a:pPr>
            <a:endParaRPr lang="fa-IR" dirty="0" smtClean="0"/>
          </a:p>
          <a:p>
            <a:pPr marL="0" indent="0" algn="ctr">
              <a:buNone/>
            </a:pPr>
            <a:endParaRPr lang="fa-IR" dirty="0"/>
          </a:p>
          <a:p>
            <a:pPr marL="0" indent="0" algn="ctr">
              <a:buNone/>
            </a:pPr>
            <a:endParaRPr lang="fa-IR" dirty="0" smtClean="0"/>
          </a:p>
          <a:p>
            <a:pPr marL="0" indent="0" algn="ctr">
              <a:buNone/>
            </a:pPr>
            <a:endParaRPr lang="fa-IR" dirty="0"/>
          </a:p>
          <a:p>
            <a:pPr marL="0" indent="0" algn="ctr">
              <a:buNone/>
            </a:pPr>
            <a:endParaRPr lang="fa-IR" dirty="0" smtClean="0"/>
          </a:p>
          <a:p>
            <a:pPr marL="0" indent="0" algn="ctr">
              <a:buNone/>
            </a:pPr>
            <a:r>
              <a:rPr lang="fa-IR" sz="4950" dirty="0">
                <a:solidFill>
                  <a:schemeClr val="bg2">
                    <a:lumMod val="25000"/>
                  </a:schemeClr>
                </a:solidFill>
                <a:cs typeface="B Titr" panose="00000700000000000000" pitchFamily="2" charset="-78"/>
              </a:rPr>
              <a:t>نقش غیر پزشک</a:t>
            </a:r>
            <a:endParaRPr lang="en-US" sz="4950" dirty="0">
              <a:solidFill>
                <a:schemeClr val="bg2">
                  <a:lumMod val="25000"/>
                </a:schemeClr>
              </a:solidFill>
              <a:cs typeface="B Titr" panose="00000700000000000000" pitchFamily="2" charset="-78"/>
            </a:endParaRPr>
          </a:p>
        </p:txBody>
      </p:sp>
      <p:graphicFrame>
        <p:nvGraphicFramePr>
          <p:cNvPr id="2" name="Table 1"/>
          <p:cNvGraphicFramePr>
            <a:graphicFrameLocks noGrp="1"/>
          </p:cNvGraphicFramePr>
          <p:nvPr>
            <p:extLst/>
          </p:nvPr>
        </p:nvGraphicFramePr>
        <p:xfrm>
          <a:off x="1907382" y="750094"/>
          <a:ext cx="6247210" cy="3643313"/>
        </p:xfrm>
        <a:graphic>
          <a:graphicData uri="http://schemas.openxmlformats.org/drawingml/2006/table">
            <a:tbl>
              <a:tblPr/>
              <a:tblGrid>
                <a:gridCol w="6247210">
                  <a:extLst>
                    <a:ext uri="{9D8B030D-6E8A-4147-A177-3AD203B41FA5}">
                      <a16:colId xmlns:a16="http://schemas.microsoft.com/office/drawing/2014/main" val="3245534192"/>
                    </a:ext>
                  </a:extLst>
                </a:gridCol>
              </a:tblGrid>
              <a:tr h="3643313">
                <a:tc>
                  <a:txBody>
                    <a:bodyPr/>
                    <a:lstStyle/>
                    <a:p>
                      <a:endParaRPr lang="en-US" sz="1000" dirty="0">
                        <a:solidFill>
                          <a:schemeClr val="tx1"/>
                        </a:solidFill>
                      </a:endParaRPr>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2525523653"/>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653203087"/>
              </p:ext>
            </p:extLst>
          </p:nvPr>
        </p:nvGraphicFramePr>
        <p:xfrm>
          <a:off x="1869877" y="750094"/>
          <a:ext cx="6322219" cy="3643313"/>
        </p:xfrm>
        <a:graphic>
          <a:graphicData uri="http://schemas.openxmlformats.org/drawingml/2006/table">
            <a:tbl>
              <a:tblPr/>
              <a:tblGrid>
                <a:gridCol w="6322219">
                  <a:extLst>
                    <a:ext uri="{9D8B030D-6E8A-4147-A177-3AD203B41FA5}">
                      <a16:colId xmlns:a16="http://schemas.microsoft.com/office/drawing/2014/main" val="205416270"/>
                    </a:ext>
                  </a:extLst>
                </a:gridCol>
              </a:tblGrid>
              <a:tr h="3643313">
                <a:tc>
                  <a:txBody>
                    <a:bodyPr/>
                    <a:lstStyle/>
                    <a:p>
                      <a:endParaRPr lang="en-US" sz="1000" dirty="0"/>
                    </a:p>
                  </a:txBody>
                  <a:tcPr marL="68580" marR="68580" marT="34290" marB="34290">
                    <a:lnL w="76200" cmpd="sng">
                      <a:solidFill>
                        <a:schemeClr val="tx1"/>
                      </a:solidFill>
                      <a:prstDash val="solid"/>
                    </a:lnL>
                    <a:lnR w="76200" cmpd="sng">
                      <a:solidFill>
                        <a:schemeClr val="tx1"/>
                      </a:solidFill>
                      <a:prstDash val="solid"/>
                    </a:lnR>
                    <a:lnT w="76200" cmpd="sng">
                      <a:solidFill>
                        <a:schemeClr val="tx1"/>
                      </a:solidFill>
                      <a:prstDash val="solid"/>
                    </a:lnT>
                    <a:lnB w="76200" cmpd="sng">
                      <a:solidFill>
                        <a:schemeClr val="tx1"/>
                      </a:solidFill>
                      <a:prstDash val="solid"/>
                    </a:lnB>
                  </a:tcPr>
                </a:tc>
                <a:extLst>
                  <a:ext uri="{0D108BD9-81ED-4DB2-BD59-A6C34878D82A}">
                    <a16:rowId xmlns:a16="http://schemas.microsoft.com/office/drawing/2014/main" val="1834140857"/>
                  </a:ext>
                </a:extLst>
              </a:tr>
            </a:tbl>
          </a:graphicData>
        </a:graphic>
      </p:graphicFrame>
    </p:spTree>
    <p:extLst>
      <p:ext uri="{BB962C8B-B14F-4D97-AF65-F5344CB8AC3E}">
        <p14:creationId xmlns:p14="http://schemas.microsoft.com/office/powerpoint/2010/main" val="42745426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482" y="281175"/>
            <a:ext cx="7049438" cy="4450556"/>
          </a:xfrm>
        </p:spPr>
        <p:txBody>
          <a:bodyPr>
            <a:normAutofit fontScale="25000" lnSpcReduction="20000"/>
          </a:bodyPr>
          <a:lstStyle/>
          <a:p>
            <a:pPr marL="0" indent="0" algn="ctr" defTabSz="685800">
              <a:spcBef>
                <a:spcPct val="0"/>
              </a:spcBef>
              <a:buClrTx/>
              <a:buNone/>
            </a:pPr>
            <a:endParaRPr lang="fa-IR" sz="5400" b="1" dirty="0">
              <a:solidFill>
                <a:srgbClr val="8064A2">
                  <a:lumMod val="50000"/>
                </a:srgbClr>
              </a:solidFill>
              <a:effectLst>
                <a:outerShdw blurRad="38100" dist="38100" dir="2700000" algn="tl">
                  <a:srgbClr val="000000">
                    <a:alpha val="43137"/>
                  </a:srgbClr>
                </a:outerShdw>
              </a:effectLst>
              <a:latin typeface="Calibri"/>
              <a:cs typeface="B Titr" panose="00000700000000000000" pitchFamily="2" charset="-78"/>
            </a:endParaRPr>
          </a:p>
          <a:p>
            <a:pPr marL="0" indent="0" algn="r" defTabSz="685800">
              <a:spcBef>
                <a:spcPct val="0"/>
              </a:spcBef>
              <a:buClrTx/>
              <a:buNone/>
            </a:pPr>
            <a:endParaRPr lang="fa-IR" sz="480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4800" b="1" dirty="0">
              <a:solidFill>
                <a:schemeClr val="accent6">
                  <a:lumMod val="50000"/>
                </a:schemeClr>
              </a:solidFill>
              <a:effectLst>
                <a:outerShdw blurRad="38100" dist="38100" dir="2700000" algn="tl">
                  <a:srgbClr val="000000">
                    <a:alpha val="43137"/>
                  </a:srgbClr>
                </a:outerShdw>
              </a:effectLst>
              <a:latin typeface="Calibri"/>
              <a:cs typeface="B Titr" panose="00000700000000000000" pitchFamily="2" charset="-78"/>
            </a:endParaRPr>
          </a:p>
          <a:p>
            <a:pPr marL="0" indent="0" algn="ctr" defTabSz="685800">
              <a:spcBef>
                <a:spcPct val="0"/>
              </a:spcBef>
              <a:buClrTx/>
              <a:buNone/>
            </a:pPr>
            <a:r>
              <a:rPr lang="fa-IR" sz="6000" b="1" dirty="0">
                <a:solidFill>
                  <a:schemeClr val="accent6">
                    <a:lumMod val="50000"/>
                  </a:schemeClr>
                </a:solidFill>
                <a:effectLst>
                  <a:outerShdw blurRad="38100" dist="38100" dir="2700000" algn="tl">
                    <a:srgbClr val="000000">
                      <a:alpha val="43137"/>
                    </a:srgbClr>
                  </a:outerShdw>
                </a:effectLst>
                <a:latin typeface="Calibri"/>
                <a:cs typeface="B Titr" panose="00000700000000000000" pitchFamily="2" charset="-78"/>
              </a:rPr>
              <a:t>* ارزیابی کودک از نظر فنیل کتونوری –آزمایش غربالگری غیر پزشک (کد 7424)</a:t>
            </a:r>
          </a:p>
          <a:p>
            <a:pPr marL="0" indent="0" algn="ctr" defTabSz="685800">
              <a:spcBef>
                <a:spcPct val="0"/>
              </a:spcBef>
              <a:buClrTx/>
              <a:buNone/>
            </a:pPr>
            <a:endParaRPr lang="fa-IR" sz="72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72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ورود به سامانه سیب</a:t>
            </a:r>
          </a:p>
          <a:p>
            <a:pPr marL="0" indent="0" algn="ctr" defTabSz="685800">
              <a:spcBef>
                <a:spcPct val="0"/>
              </a:spcBef>
              <a:buClrTx/>
              <a:buNone/>
            </a:pPr>
            <a:endParaRPr lang="fa-IR" sz="3675"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3675"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3675"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3675"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72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72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انتخاب خدمت گیرنده</a:t>
            </a:r>
            <a:endParaRPr lang="fa-IR" sz="120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3675"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3675"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60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72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مراقبتهای انجام نشده</a:t>
            </a:r>
          </a:p>
          <a:p>
            <a:pPr marL="0" indent="0" algn="ctr" defTabSz="685800">
              <a:spcBef>
                <a:spcPct val="0"/>
              </a:spcBef>
              <a:buClrTx/>
              <a:buNone/>
            </a:pPr>
            <a:endParaRPr lang="fa-IR" sz="72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3675"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3675"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3675"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72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72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تکمیل خدمت 7424</a:t>
            </a:r>
            <a:endParaRPr lang="fa-IR" sz="960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rtl="1">
              <a:spcBef>
                <a:spcPct val="0"/>
              </a:spcBef>
              <a:buClrTx/>
              <a:buNone/>
            </a:pPr>
            <a:endParaRPr lang="fa-IR" sz="720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rtl="1">
              <a:spcBef>
                <a:spcPct val="0"/>
              </a:spcBef>
              <a:buClrTx/>
              <a:buNone/>
            </a:pPr>
            <a:r>
              <a:rPr lang="fa-IR" sz="72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سوالات: آیا غربالگری انجام شده است،تاریخ نمونه گیری واخذ جواب، وضعیت نمونه ، نیاز به نمونه مجدد داشته است یا نه ، تست مثبت یا منفی ، نوزاد نارس یا سابقه بستری داشته است ؟</a:t>
            </a:r>
          </a:p>
          <a:p>
            <a:pPr marL="0" indent="0" algn="r" rtl="1">
              <a:buNone/>
            </a:pPr>
            <a:endParaRPr lang="en-US" sz="3600" b="1" dirty="0">
              <a:solidFill>
                <a:schemeClr val="accent3">
                  <a:lumMod val="50000"/>
                </a:schemeClr>
              </a:solidFill>
              <a:cs typeface="B Nazanin" panose="00000400000000000000" pitchFamily="2" charset="-78"/>
            </a:endParaRPr>
          </a:p>
        </p:txBody>
      </p:sp>
      <p:sp>
        <p:nvSpPr>
          <p:cNvPr id="5" name="Down Arrow 4"/>
          <p:cNvSpPr/>
          <p:nvPr/>
        </p:nvSpPr>
        <p:spPr>
          <a:xfrm>
            <a:off x="4335676" y="2340360"/>
            <a:ext cx="505650" cy="332185"/>
          </a:xfrm>
          <a:prstGeom prst="downArrow">
            <a:avLst>
              <a:gd name="adj1" fmla="val 50000"/>
              <a:gd name="adj2" fmla="val 614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BNAZANIN"/>
            </a:endParaRPr>
          </a:p>
        </p:txBody>
      </p:sp>
      <p:pic>
        <p:nvPicPr>
          <p:cNvPr id="6" name="Picture 5"/>
          <p:cNvPicPr>
            <a:picLocks noChangeAspect="1"/>
          </p:cNvPicPr>
          <p:nvPr/>
        </p:nvPicPr>
        <p:blipFill>
          <a:blip r:embed="rId2"/>
          <a:stretch>
            <a:fillRect/>
          </a:stretch>
        </p:blipFill>
        <p:spPr>
          <a:xfrm>
            <a:off x="4314158" y="1582855"/>
            <a:ext cx="548687" cy="352075"/>
          </a:xfrm>
          <a:prstGeom prst="rect">
            <a:avLst/>
          </a:prstGeom>
        </p:spPr>
      </p:pic>
      <p:pic>
        <p:nvPicPr>
          <p:cNvPr id="7" name="Picture 6"/>
          <p:cNvPicPr>
            <a:picLocks noChangeAspect="1"/>
          </p:cNvPicPr>
          <p:nvPr/>
        </p:nvPicPr>
        <p:blipFill>
          <a:blip r:embed="rId2"/>
          <a:stretch>
            <a:fillRect/>
          </a:stretch>
        </p:blipFill>
        <p:spPr>
          <a:xfrm rot="169626">
            <a:off x="4305809" y="3114056"/>
            <a:ext cx="548687" cy="352075"/>
          </a:xfrm>
          <a:prstGeom prst="rect">
            <a:avLst/>
          </a:prstGeom>
        </p:spPr>
      </p:pic>
    </p:spTree>
    <p:extLst>
      <p:ext uri="{BB962C8B-B14F-4D97-AF65-F5344CB8AC3E}">
        <p14:creationId xmlns:p14="http://schemas.microsoft.com/office/powerpoint/2010/main" val="167878268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88905" y="0"/>
            <a:ext cx="10722177" cy="5015030"/>
          </a:xfrm>
          <a:prstGeom prst="rect">
            <a:avLst/>
          </a:prstGeom>
          <a:ln w="88900" cap="sq" cmpd="thickThin">
            <a:solidFill>
              <a:srgbClr val="000000"/>
            </a:solidFill>
            <a:prstDash val="solid"/>
            <a:miter lim="800000"/>
          </a:ln>
          <a:effectLst>
            <a:innerShdw blurRad="76200">
              <a:srgbClr val="000000"/>
            </a:innerShdw>
          </a:effectLst>
        </p:spPr>
      </p:pic>
      <p:graphicFrame>
        <p:nvGraphicFramePr>
          <p:cNvPr id="2" name="Table 1"/>
          <p:cNvGraphicFramePr>
            <a:graphicFrameLocks noGrp="1"/>
          </p:cNvGraphicFramePr>
          <p:nvPr>
            <p:extLst>
              <p:ext uri="{D42A27DB-BD31-4B8C-83A1-F6EECF244321}">
                <p14:modId xmlns:p14="http://schemas.microsoft.com/office/powerpoint/2010/main" val="2581533539"/>
              </p:ext>
            </p:extLst>
          </p:nvPr>
        </p:nvGraphicFramePr>
        <p:xfrm>
          <a:off x="-1383494" y="2113635"/>
          <a:ext cx="1017985" cy="222885"/>
        </p:xfrm>
        <a:graphic>
          <a:graphicData uri="http://schemas.openxmlformats.org/drawingml/2006/table">
            <a:tbl>
              <a:tblPr/>
              <a:tblGrid>
                <a:gridCol w="1017985">
                  <a:extLst>
                    <a:ext uri="{9D8B030D-6E8A-4147-A177-3AD203B41FA5}">
                      <a16:colId xmlns:a16="http://schemas.microsoft.com/office/drawing/2014/main" val="844868891"/>
                    </a:ext>
                  </a:extLst>
                </a:gridCol>
              </a:tblGrid>
              <a:tr h="222885">
                <a:tc>
                  <a:txBody>
                    <a:bodyPr/>
                    <a:lstStyle/>
                    <a:p>
                      <a:endParaRPr lang="en-US" sz="1000" dirty="0">
                        <a:solidFill>
                          <a:schemeClr val="tx1"/>
                        </a:solidFill>
                      </a:endParaRPr>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tx1"/>
                    </a:solidFill>
                  </a:tcPr>
                </a:tc>
                <a:extLst>
                  <a:ext uri="{0D108BD9-81ED-4DB2-BD59-A6C34878D82A}">
                    <a16:rowId xmlns:a16="http://schemas.microsoft.com/office/drawing/2014/main" val="4197594447"/>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584021114"/>
              </p:ext>
            </p:extLst>
          </p:nvPr>
        </p:nvGraphicFramePr>
        <p:xfrm>
          <a:off x="-1383494" y="1502815"/>
          <a:ext cx="3290876" cy="346703"/>
        </p:xfrm>
        <a:graphic>
          <a:graphicData uri="http://schemas.openxmlformats.org/drawingml/2006/table">
            <a:tbl>
              <a:tblPr/>
              <a:tblGrid>
                <a:gridCol w="3290876">
                  <a:extLst>
                    <a:ext uri="{9D8B030D-6E8A-4147-A177-3AD203B41FA5}">
                      <a16:colId xmlns:a16="http://schemas.microsoft.com/office/drawing/2014/main" val="3767385368"/>
                    </a:ext>
                  </a:extLst>
                </a:gridCol>
              </a:tblGrid>
              <a:tr h="346703">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lumMod val="25000"/>
                      </a:schemeClr>
                    </a:solidFill>
                  </a:tcPr>
                </a:tc>
                <a:extLst>
                  <a:ext uri="{0D108BD9-81ED-4DB2-BD59-A6C34878D82A}">
                    <a16:rowId xmlns:a16="http://schemas.microsoft.com/office/drawing/2014/main" val="149303894"/>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428540821"/>
              </p:ext>
            </p:extLst>
          </p:nvPr>
        </p:nvGraphicFramePr>
        <p:xfrm>
          <a:off x="7626100" y="1536863"/>
          <a:ext cx="867966" cy="278606"/>
        </p:xfrm>
        <a:graphic>
          <a:graphicData uri="http://schemas.openxmlformats.org/drawingml/2006/table">
            <a:tbl>
              <a:tblPr/>
              <a:tblGrid>
                <a:gridCol w="867966">
                  <a:extLst>
                    <a:ext uri="{9D8B030D-6E8A-4147-A177-3AD203B41FA5}">
                      <a16:colId xmlns:a16="http://schemas.microsoft.com/office/drawing/2014/main" val="2102975855"/>
                    </a:ext>
                  </a:extLst>
                </a:gridCol>
              </a:tblGrid>
              <a:tr h="278606">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lumMod val="25000"/>
                      </a:schemeClr>
                    </a:solidFill>
                  </a:tcPr>
                </a:tc>
                <a:extLst>
                  <a:ext uri="{0D108BD9-81ED-4DB2-BD59-A6C34878D82A}">
                    <a16:rowId xmlns:a16="http://schemas.microsoft.com/office/drawing/2014/main" val="2646535220"/>
                  </a:ext>
                </a:extLst>
              </a:tr>
            </a:tbl>
          </a:graphicData>
        </a:graphic>
      </p:graphicFrame>
    </p:spTree>
    <p:extLst>
      <p:ext uri="{BB962C8B-B14F-4D97-AF65-F5344CB8AC3E}">
        <p14:creationId xmlns:p14="http://schemas.microsoft.com/office/powerpoint/2010/main" val="6088239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128" t="-448" r="128" b="448"/>
          <a:stretch/>
        </p:blipFill>
        <p:spPr>
          <a:xfrm>
            <a:off x="-1536200" y="139304"/>
            <a:ext cx="10430170" cy="4779169"/>
          </a:xfrm>
          <a:prstGeom prst="rect">
            <a:avLst/>
          </a:prstGeom>
          <a:ln w="88900" cap="sq" cmpd="thickThin">
            <a:solidFill>
              <a:schemeClr val="accent1">
                <a:lumMod val="50000"/>
              </a:schemeClr>
            </a:solidFill>
            <a:prstDash val="solid"/>
            <a:miter lim="800000"/>
          </a:ln>
          <a:effectLst>
            <a:innerShdw blurRad="76200">
              <a:srgbClr val="000000"/>
            </a:innerShdw>
          </a:effectLst>
        </p:spPr>
      </p:pic>
      <p:graphicFrame>
        <p:nvGraphicFramePr>
          <p:cNvPr id="6" name="Table 5"/>
          <p:cNvGraphicFramePr>
            <a:graphicFrameLocks noGrp="1"/>
          </p:cNvGraphicFramePr>
          <p:nvPr>
            <p:extLst/>
          </p:nvPr>
        </p:nvGraphicFramePr>
        <p:xfrm>
          <a:off x="4479131" y="2303860"/>
          <a:ext cx="4157663" cy="342900"/>
        </p:xfrm>
        <a:graphic>
          <a:graphicData uri="http://schemas.openxmlformats.org/drawingml/2006/table">
            <a:tbl>
              <a:tblPr/>
              <a:tblGrid>
                <a:gridCol w="4157663">
                  <a:extLst>
                    <a:ext uri="{9D8B030D-6E8A-4147-A177-3AD203B41FA5}">
                      <a16:colId xmlns:a16="http://schemas.microsoft.com/office/drawing/2014/main" val="1392876422"/>
                    </a:ext>
                  </a:extLst>
                </a:gridCol>
              </a:tblGrid>
              <a:tr h="342900">
                <a:tc>
                  <a:txBody>
                    <a:bodyPr/>
                    <a:lstStyle/>
                    <a:p>
                      <a:pPr algn="l"/>
                      <a:endParaRPr lang="en-US" sz="1800" dirty="0">
                        <a:ln>
                          <a:solidFill>
                            <a:schemeClr val="accent1">
                              <a:lumMod val="50000"/>
                            </a:schemeClr>
                          </a:solidFill>
                        </a:ln>
                        <a:solidFill>
                          <a:schemeClr val="accent1">
                            <a:lumMod val="50000"/>
                          </a:schemeClr>
                        </a:solidFill>
                      </a:endParaRPr>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3497410308"/>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4154740690"/>
              </p:ext>
            </p:extLst>
          </p:nvPr>
        </p:nvGraphicFramePr>
        <p:xfrm>
          <a:off x="-1230790" y="835819"/>
          <a:ext cx="3888265" cy="310754"/>
        </p:xfrm>
        <a:graphic>
          <a:graphicData uri="http://schemas.openxmlformats.org/drawingml/2006/table">
            <a:tbl>
              <a:tblPr/>
              <a:tblGrid>
                <a:gridCol w="3888265">
                  <a:extLst>
                    <a:ext uri="{9D8B030D-6E8A-4147-A177-3AD203B41FA5}">
                      <a16:colId xmlns:a16="http://schemas.microsoft.com/office/drawing/2014/main" val="2561618599"/>
                    </a:ext>
                  </a:extLst>
                </a:gridCol>
              </a:tblGrid>
              <a:tr h="310754">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tx1"/>
                    </a:solidFill>
                  </a:tcPr>
                </a:tc>
                <a:extLst>
                  <a:ext uri="{0D108BD9-81ED-4DB2-BD59-A6C34878D82A}">
                    <a16:rowId xmlns:a16="http://schemas.microsoft.com/office/drawing/2014/main" val="1674062952"/>
                  </a:ext>
                </a:extLst>
              </a:tr>
            </a:tbl>
          </a:graphicData>
        </a:graphic>
      </p:graphicFrame>
      <p:graphicFrame>
        <p:nvGraphicFramePr>
          <p:cNvPr id="7" name="Table 6"/>
          <p:cNvGraphicFramePr>
            <a:graphicFrameLocks noGrp="1"/>
          </p:cNvGraphicFramePr>
          <p:nvPr>
            <p:extLst/>
          </p:nvPr>
        </p:nvGraphicFramePr>
        <p:xfrm>
          <a:off x="4436269" y="2282428"/>
          <a:ext cx="4189810" cy="385763"/>
        </p:xfrm>
        <a:graphic>
          <a:graphicData uri="http://schemas.openxmlformats.org/drawingml/2006/table">
            <a:tbl>
              <a:tblPr/>
              <a:tblGrid>
                <a:gridCol w="4189810">
                  <a:extLst>
                    <a:ext uri="{9D8B030D-6E8A-4147-A177-3AD203B41FA5}">
                      <a16:colId xmlns:a16="http://schemas.microsoft.com/office/drawing/2014/main" val="1787448221"/>
                    </a:ext>
                  </a:extLst>
                </a:gridCol>
              </a:tblGrid>
              <a:tr h="385763">
                <a:tc>
                  <a:txBody>
                    <a:bodyPr/>
                    <a:lstStyle/>
                    <a:p>
                      <a:endParaRPr lang="en-US" sz="1000" dirty="0"/>
                    </a:p>
                  </a:txBody>
                  <a:tcPr marL="68580" marR="68580" marT="34290" marB="34290">
                    <a:lnL w="12700" cmpd="sng">
                      <a:solidFill>
                        <a:schemeClr val="accent3">
                          <a:lumMod val="50000"/>
                        </a:schemeClr>
                      </a:solidFill>
                      <a:prstDash val="solid"/>
                    </a:lnL>
                    <a:lnR w="12700" cmpd="sng">
                      <a:solidFill>
                        <a:schemeClr val="accent3">
                          <a:lumMod val="50000"/>
                        </a:schemeClr>
                      </a:solidFill>
                      <a:prstDash val="solid"/>
                    </a:lnR>
                    <a:lnT w="12700" cmpd="sng">
                      <a:solidFill>
                        <a:schemeClr val="accent3">
                          <a:lumMod val="50000"/>
                        </a:schemeClr>
                      </a:solidFill>
                      <a:prstDash val="solid"/>
                    </a:lnT>
                    <a:lnB w="12700" cmpd="sng">
                      <a:solidFill>
                        <a:schemeClr val="accent3">
                          <a:lumMod val="50000"/>
                        </a:schemeClr>
                      </a:solidFill>
                      <a:prstDash val="solid"/>
                    </a:lnB>
                  </a:tcPr>
                </a:tc>
                <a:extLst>
                  <a:ext uri="{0D108BD9-81ED-4DB2-BD59-A6C34878D82A}">
                    <a16:rowId xmlns:a16="http://schemas.microsoft.com/office/drawing/2014/main" val="1242881086"/>
                  </a:ext>
                </a:extLst>
              </a:tr>
            </a:tbl>
          </a:graphicData>
        </a:graphic>
      </p:graphicFrame>
      <p:graphicFrame>
        <p:nvGraphicFramePr>
          <p:cNvPr id="8" name="Table 7"/>
          <p:cNvGraphicFramePr>
            <a:graphicFrameLocks noGrp="1"/>
          </p:cNvGraphicFramePr>
          <p:nvPr>
            <p:extLst/>
          </p:nvPr>
        </p:nvGraphicFramePr>
        <p:xfrm>
          <a:off x="4436269" y="2271713"/>
          <a:ext cx="4211241" cy="342900"/>
        </p:xfrm>
        <a:graphic>
          <a:graphicData uri="http://schemas.openxmlformats.org/drawingml/2006/table">
            <a:tbl>
              <a:tblPr/>
              <a:tblGrid>
                <a:gridCol w="4211241">
                  <a:extLst>
                    <a:ext uri="{9D8B030D-6E8A-4147-A177-3AD203B41FA5}">
                      <a16:colId xmlns:a16="http://schemas.microsoft.com/office/drawing/2014/main" val="1437687846"/>
                    </a:ext>
                  </a:extLst>
                </a:gridCol>
              </a:tblGrid>
              <a:tr h="342900">
                <a:tc>
                  <a:txBody>
                    <a:bodyPr/>
                    <a:lstStyle/>
                    <a:p>
                      <a:endParaRPr lang="en-US" sz="1000" dirty="0">
                        <a:ln>
                          <a:solidFill>
                            <a:srgbClr val="002060"/>
                          </a:solidFill>
                        </a:ln>
                      </a:endParaRPr>
                    </a:p>
                  </a:txBody>
                  <a:tcPr marL="68580" marR="68580" marT="34290" marB="34290">
                    <a:lnL w="12700" cmpd="sng">
                      <a:solidFill>
                        <a:schemeClr val="accent6">
                          <a:lumMod val="50000"/>
                        </a:schemeClr>
                      </a:solidFill>
                      <a:prstDash val="solid"/>
                    </a:lnL>
                    <a:lnR w="12700" cmpd="sng">
                      <a:solidFill>
                        <a:schemeClr val="accent6">
                          <a:lumMod val="50000"/>
                        </a:schemeClr>
                      </a:solidFill>
                      <a:prstDash val="solid"/>
                    </a:lnR>
                    <a:lnT w="12700" cmpd="sng">
                      <a:solidFill>
                        <a:schemeClr val="accent6">
                          <a:lumMod val="50000"/>
                        </a:schemeClr>
                      </a:solidFill>
                      <a:prstDash val="solid"/>
                    </a:lnT>
                    <a:lnB w="12700" cmpd="sng">
                      <a:solidFill>
                        <a:schemeClr val="accent6">
                          <a:lumMod val="50000"/>
                        </a:schemeClr>
                      </a:solidFill>
                      <a:prstDash val="solid"/>
                    </a:lnB>
                  </a:tcPr>
                </a:tc>
                <a:extLst>
                  <a:ext uri="{0D108BD9-81ED-4DB2-BD59-A6C34878D82A}">
                    <a16:rowId xmlns:a16="http://schemas.microsoft.com/office/drawing/2014/main" val="1108059172"/>
                  </a:ext>
                </a:extLst>
              </a:tr>
            </a:tbl>
          </a:graphicData>
        </a:graphic>
      </p:graphicFrame>
      <p:graphicFrame>
        <p:nvGraphicFramePr>
          <p:cNvPr id="9" name="Table 8"/>
          <p:cNvGraphicFramePr>
            <a:graphicFrameLocks noGrp="1"/>
          </p:cNvGraphicFramePr>
          <p:nvPr>
            <p:extLst/>
          </p:nvPr>
        </p:nvGraphicFramePr>
        <p:xfrm>
          <a:off x="4993481" y="835819"/>
          <a:ext cx="3643313" cy="222885"/>
        </p:xfrm>
        <a:graphic>
          <a:graphicData uri="http://schemas.openxmlformats.org/drawingml/2006/table">
            <a:tbl>
              <a:tblPr/>
              <a:tblGrid>
                <a:gridCol w="3643313">
                  <a:extLst>
                    <a:ext uri="{9D8B030D-6E8A-4147-A177-3AD203B41FA5}">
                      <a16:colId xmlns:a16="http://schemas.microsoft.com/office/drawing/2014/main" val="48705595"/>
                    </a:ext>
                  </a:extLst>
                </a:gridCol>
              </a:tblGrid>
              <a:tr h="222885">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lumMod val="25000"/>
                      </a:schemeClr>
                    </a:solidFill>
                  </a:tcPr>
                </a:tc>
                <a:extLst>
                  <a:ext uri="{0D108BD9-81ED-4DB2-BD59-A6C34878D82A}">
                    <a16:rowId xmlns:a16="http://schemas.microsoft.com/office/drawing/2014/main" val="755634257"/>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431538097"/>
              </p:ext>
            </p:extLst>
          </p:nvPr>
        </p:nvGraphicFramePr>
        <p:xfrm>
          <a:off x="-781493" y="1131343"/>
          <a:ext cx="894753" cy="222885"/>
        </p:xfrm>
        <a:graphic>
          <a:graphicData uri="http://schemas.openxmlformats.org/drawingml/2006/table">
            <a:tbl>
              <a:tblPr/>
              <a:tblGrid>
                <a:gridCol w="894753">
                  <a:extLst>
                    <a:ext uri="{9D8B030D-6E8A-4147-A177-3AD203B41FA5}">
                      <a16:colId xmlns:a16="http://schemas.microsoft.com/office/drawing/2014/main" val="2693318904"/>
                    </a:ext>
                  </a:extLst>
                </a:gridCol>
              </a:tblGrid>
              <a:tr h="222885">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lumMod val="25000"/>
                      </a:schemeClr>
                    </a:solidFill>
                  </a:tcPr>
                </a:tc>
                <a:extLst>
                  <a:ext uri="{0D108BD9-81ED-4DB2-BD59-A6C34878D82A}">
                    <a16:rowId xmlns:a16="http://schemas.microsoft.com/office/drawing/2014/main" val="1133673972"/>
                  </a:ext>
                </a:extLst>
              </a:tr>
            </a:tbl>
          </a:graphicData>
        </a:graphic>
      </p:graphicFrame>
    </p:spTree>
    <p:extLst>
      <p:ext uri="{BB962C8B-B14F-4D97-AF65-F5344CB8AC3E}">
        <p14:creationId xmlns:p14="http://schemas.microsoft.com/office/powerpoint/2010/main" val="375812577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88905" y="117873"/>
            <a:ext cx="10615021" cy="4822031"/>
          </a:xfrm>
          <a:prstGeom prst="rect">
            <a:avLst/>
          </a:prstGeom>
          <a:ln w="88900" cap="sq" cmpd="thickThin">
            <a:solidFill>
              <a:srgbClr val="000000"/>
            </a:solidFill>
            <a:prstDash val="solid"/>
            <a:miter lim="800000"/>
          </a:ln>
          <a:effectLst>
            <a:innerShdw blurRad="76200">
              <a:srgbClr val="000000"/>
            </a:innerShdw>
          </a:effectLst>
        </p:spPr>
      </p:pic>
      <p:graphicFrame>
        <p:nvGraphicFramePr>
          <p:cNvPr id="2" name="Table 1"/>
          <p:cNvGraphicFramePr>
            <a:graphicFrameLocks noGrp="1"/>
          </p:cNvGraphicFramePr>
          <p:nvPr>
            <p:extLst/>
          </p:nvPr>
        </p:nvGraphicFramePr>
        <p:xfrm>
          <a:off x="707232" y="867966"/>
          <a:ext cx="1864519" cy="222885"/>
        </p:xfrm>
        <a:graphic>
          <a:graphicData uri="http://schemas.openxmlformats.org/drawingml/2006/table">
            <a:tbl>
              <a:tblPr/>
              <a:tblGrid>
                <a:gridCol w="1864519">
                  <a:extLst>
                    <a:ext uri="{9D8B030D-6E8A-4147-A177-3AD203B41FA5}">
                      <a16:colId xmlns:a16="http://schemas.microsoft.com/office/drawing/2014/main" val="1911233761"/>
                    </a:ext>
                  </a:extLst>
                </a:gridCol>
              </a:tblGrid>
              <a:tr h="222885">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tx1"/>
                    </a:solidFill>
                  </a:tcPr>
                </a:tc>
                <a:extLst>
                  <a:ext uri="{0D108BD9-81ED-4DB2-BD59-A6C34878D82A}">
                    <a16:rowId xmlns:a16="http://schemas.microsoft.com/office/drawing/2014/main" val="823367707"/>
                  </a:ext>
                </a:extLst>
              </a:tr>
            </a:tbl>
          </a:graphicData>
        </a:graphic>
      </p:graphicFrame>
      <p:graphicFrame>
        <p:nvGraphicFramePr>
          <p:cNvPr id="3" name="Table 2"/>
          <p:cNvGraphicFramePr>
            <a:graphicFrameLocks noGrp="1"/>
          </p:cNvGraphicFramePr>
          <p:nvPr>
            <p:extLst/>
          </p:nvPr>
        </p:nvGraphicFramePr>
        <p:xfrm>
          <a:off x="4822031" y="867966"/>
          <a:ext cx="3820119" cy="222885"/>
        </p:xfrm>
        <a:graphic>
          <a:graphicData uri="http://schemas.openxmlformats.org/drawingml/2006/table">
            <a:tbl>
              <a:tblPr/>
              <a:tblGrid>
                <a:gridCol w="3820119">
                  <a:extLst>
                    <a:ext uri="{9D8B030D-6E8A-4147-A177-3AD203B41FA5}">
                      <a16:colId xmlns:a16="http://schemas.microsoft.com/office/drawing/2014/main" val="1132268342"/>
                    </a:ext>
                  </a:extLst>
                </a:gridCol>
              </a:tblGrid>
              <a:tr h="222885">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lumMod val="25000"/>
                      </a:schemeClr>
                    </a:solidFill>
                  </a:tcPr>
                </a:tc>
                <a:extLst>
                  <a:ext uri="{0D108BD9-81ED-4DB2-BD59-A6C34878D82A}">
                    <a16:rowId xmlns:a16="http://schemas.microsoft.com/office/drawing/2014/main" val="1921620105"/>
                  </a:ext>
                </a:extLst>
              </a:tr>
            </a:tbl>
          </a:graphicData>
        </a:graphic>
      </p:graphicFrame>
    </p:spTree>
    <p:extLst>
      <p:ext uri="{BB962C8B-B14F-4D97-AF65-F5344CB8AC3E}">
        <p14:creationId xmlns:p14="http://schemas.microsoft.com/office/powerpoint/2010/main" val="308279250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1670" y="62221"/>
            <a:ext cx="8246069" cy="4800103"/>
          </a:xfrm>
        </p:spPr>
        <p:txBody>
          <a:bodyPr>
            <a:normAutofit lnSpcReduction="10000"/>
          </a:bodyPr>
          <a:lstStyle/>
          <a:p>
            <a:pPr marL="0" indent="0" algn="ctr" defTabSz="685800">
              <a:spcBef>
                <a:spcPct val="0"/>
              </a:spcBef>
              <a:buClrTx/>
              <a:buNone/>
            </a:pPr>
            <a:endParaRPr lang="fa-IR" sz="1575" b="1" dirty="0">
              <a:solidFill>
                <a:srgbClr val="8064A2">
                  <a:lumMod val="50000"/>
                </a:srgbClr>
              </a:solidFill>
              <a:effectLst>
                <a:outerShdw blurRad="38100" dist="38100" dir="2700000" algn="tl">
                  <a:srgbClr val="000000">
                    <a:alpha val="43137"/>
                  </a:srgbClr>
                </a:outerShdw>
              </a:effectLst>
              <a:latin typeface="Calibri"/>
              <a:cs typeface="B Titr" panose="00000700000000000000" pitchFamily="2" charset="-78"/>
            </a:endParaRPr>
          </a:p>
          <a:p>
            <a:pPr marL="0" indent="0" algn="r" defTabSz="685800">
              <a:spcBef>
                <a:spcPct val="0"/>
              </a:spcBef>
              <a:buClrTx/>
              <a:buNone/>
            </a:pPr>
            <a:endParaRPr lang="fa-IR" sz="105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1125" b="1" dirty="0">
              <a:solidFill>
                <a:schemeClr val="accent6">
                  <a:lumMod val="50000"/>
                </a:schemeClr>
              </a:solidFill>
              <a:effectLst>
                <a:outerShdw blurRad="38100" dist="38100" dir="2700000" algn="tl">
                  <a:srgbClr val="000000">
                    <a:alpha val="43137"/>
                  </a:srgbClr>
                </a:outerShdw>
              </a:effectLst>
              <a:latin typeface="Calibri"/>
              <a:cs typeface="B Titr" panose="00000700000000000000" pitchFamily="2" charset="-78"/>
            </a:endParaRPr>
          </a:p>
          <a:p>
            <a:pPr marL="0" indent="0" algn="ctr" defTabSz="685800">
              <a:spcBef>
                <a:spcPct val="0"/>
              </a:spcBef>
              <a:buClrTx/>
              <a:buNone/>
            </a:pPr>
            <a:r>
              <a:rPr lang="fa-IR" sz="1650" b="1" dirty="0">
                <a:solidFill>
                  <a:schemeClr val="accent6">
                    <a:lumMod val="50000"/>
                  </a:schemeClr>
                </a:solidFill>
                <a:effectLst>
                  <a:outerShdw blurRad="38100" dist="38100" dir="2700000" algn="tl">
                    <a:srgbClr val="000000">
                      <a:alpha val="43137"/>
                    </a:srgbClr>
                  </a:outerShdw>
                </a:effectLst>
                <a:latin typeface="Calibri"/>
                <a:cs typeface="B Titr" panose="00000700000000000000" pitchFamily="2" charset="-78"/>
              </a:rPr>
              <a:t>* ارزیابی کودک از نظر فنیل کتونوری –آزمایش تایید غیر پزشک (کد 7425)</a:t>
            </a:r>
          </a:p>
          <a:p>
            <a:pPr marL="0" indent="0" algn="ctr" defTabSz="685800">
              <a:spcBef>
                <a:spcPct val="0"/>
              </a:spcBef>
              <a:buClrTx/>
              <a:buNone/>
            </a:pPr>
            <a:endPar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ورود به سامانه سیب</a:t>
            </a: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225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225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22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انتخاب خدمت گیرنده </a:t>
            </a: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21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مراقبتهای انجام نشده</a:t>
            </a: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تکمیل خدمت 7425</a:t>
            </a:r>
          </a:p>
          <a:p>
            <a:pPr marL="0" indent="0" algn="ctr" defTabSz="685800" rtl="1">
              <a:spcBef>
                <a:spcPct val="0"/>
              </a:spcBef>
              <a:buClrTx/>
              <a:buNone/>
            </a:pPr>
            <a:endParaRPr lang="fa-IR" sz="195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rtl="1">
              <a:spcBef>
                <a:spcPct val="0"/>
              </a:spcBef>
              <a:buClrTx/>
              <a:buNone/>
            </a:pPr>
            <a:r>
              <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سوالات: میزان فنیل آلانین، جواب آزمایش مثبت یا منفی بوده است ؟</a:t>
            </a:r>
          </a:p>
          <a:p>
            <a:pPr marL="0" indent="0" algn="r" rtl="1">
              <a:buNone/>
            </a:pPr>
            <a:endParaRPr lang="en-US" sz="2100" b="1" dirty="0">
              <a:solidFill>
                <a:schemeClr val="accent3">
                  <a:lumMod val="50000"/>
                </a:schemeClr>
              </a:solidFill>
              <a:cs typeface="B Nazanin" panose="00000400000000000000" pitchFamily="2" charset="-78"/>
            </a:endParaRPr>
          </a:p>
        </p:txBody>
      </p:sp>
      <p:sp>
        <p:nvSpPr>
          <p:cNvPr id="5" name="Down Arrow 4"/>
          <p:cNvSpPr/>
          <p:nvPr/>
        </p:nvSpPr>
        <p:spPr>
          <a:xfrm>
            <a:off x="4493397" y="1591970"/>
            <a:ext cx="505650" cy="332185"/>
          </a:xfrm>
          <a:prstGeom prst="downArrow">
            <a:avLst>
              <a:gd name="adj1" fmla="val 50000"/>
              <a:gd name="adj2" fmla="val 614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BNAZANIN"/>
            </a:endParaRPr>
          </a:p>
        </p:txBody>
      </p:sp>
      <p:pic>
        <p:nvPicPr>
          <p:cNvPr id="6" name="Picture 5"/>
          <p:cNvPicPr>
            <a:picLocks noChangeAspect="1"/>
          </p:cNvPicPr>
          <p:nvPr/>
        </p:nvPicPr>
        <p:blipFill>
          <a:blip r:embed="rId2"/>
          <a:stretch>
            <a:fillRect/>
          </a:stretch>
        </p:blipFill>
        <p:spPr>
          <a:xfrm>
            <a:off x="4493397" y="2365891"/>
            <a:ext cx="548687" cy="352075"/>
          </a:xfrm>
          <a:prstGeom prst="rect">
            <a:avLst/>
          </a:prstGeom>
        </p:spPr>
      </p:pic>
      <p:pic>
        <p:nvPicPr>
          <p:cNvPr id="7" name="Picture 6"/>
          <p:cNvPicPr>
            <a:picLocks noChangeAspect="1"/>
          </p:cNvPicPr>
          <p:nvPr/>
        </p:nvPicPr>
        <p:blipFill>
          <a:blip r:embed="rId2"/>
          <a:stretch>
            <a:fillRect/>
          </a:stretch>
        </p:blipFill>
        <p:spPr>
          <a:xfrm>
            <a:off x="4498182" y="3159702"/>
            <a:ext cx="548687" cy="352075"/>
          </a:xfrm>
          <a:prstGeom prst="rect">
            <a:avLst/>
          </a:prstGeom>
        </p:spPr>
      </p:pic>
    </p:spTree>
    <p:extLst>
      <p:ext uri="{BB962C8B-B14F-4D97-AF65-F5344CB8AC3E}">
        <p14:creationId xmlns:p14="http://schemas.microsoft.com/office/powerpoint/2010/main" val="35006952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Grp="1" noChangeArrowheads="1"/>
          </p:cNvSpPr>
          <p:nvPr>
            <p:ph idx="1"/>
          </p:nvPr>
        </p:nvSpPr>
        <p:spPr bwMode="auto">
          <a:xfrm>
            <a:off x="2892245" y="121547"/>
            <a:ext cx="48865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r" rtl="1" eaLnBrk="1" hangingPunct="1">
              <a:spcBef>
                <a:spcPct val="50000"/>
              </a:spcBef>
            </a:pPr>
            <a:r>
              <a:rPr lang="fa-IR" altLang="en-US" sz="2800" b="1" dirty="0">
                <a:solidFill>
                  <a:srgbClr val="CC3300"/>
                </a:solidFill>
                <a:latin typeface="Arial" panose="020B0604020202020204" pitchFamily="34" charset="0"/>
                <a:cs typeface="B Titr" panose="00000700000000000000" pitchFamily="2" charset="-78"/>
              </a:rPr>
              <a:t>ژنتیک بیماری فنیل کتونوری</a:t>
            </a:r>
            <a:endParaRPr lang="en-US" altLang="en-US" sz="2800" b="1" dirty="0">
              <a:solidFill>
                <a:srgbClr val="CC3300"/>
              </a:solidFill>
              <a:latin typeface="Arial" panose="020B0604020202020204" pitchFamily="34" charset="0"/>
              <a:cs typeface="B Titr" panose="00000700000000000000" pitchFamily="2" charset="-78"/>
            </a:endParaRPr>
          </a:p>
        </p:txBody>
      </p:sp>
      <p:sp>
        <p:nvSpPr>
          <p:cNvPr id="6" name="Content Placeholder 1"/>
          <p:cNvSpPr txBox="1">
            <a:spLocks/>
          </p:cNvSpPr>
          <p:nvPr/>
        </p:nvSpPr>
        <p:spPr>
          <a:xfrm>
            <a:off x="2623534" y="739290"/>
            <a:ext cx="6376911" cy="43464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rtl="1">
              <a:defRPr/>
            </a:pPr>
            <a:r>
              <a:rPr lang="fa-IR" sz="1600" b="1" dirty="0" smtClean="0">
                <a:solidFill>
                  <a:srgbClr val="002060"/>
                </a:solidFill>
                <a:cs typeface="B Nazanin" pitchFamily="2" charset="-78"/>
              </a:rPr>
              <a:t>این گروه  از بیماری ها بصورت نوع اتوزوم مغلوب منقل می شوند.</a:t>
            </a:r>
          </a:p>
          <a:p>
            <a:pPr algn="just" rtl="1">
              <a:buFont typeface="Wingdings" panose="05000000000000000000" pitchFamily="2" charset="2"/>
              <a:buNone/>
              <a:defRPr/>
            </a:pPr>
            <a:endParaRPr lang="fa-IR" sz="1600" b="1" dirty="0" smtClean="0">
              <a:solidFill>
                <a:srgbClr val="002060"/>
              </a:solidFill>
              <a:cs typeface="B Nazanin" pitchFamily="2" charset="-78"/>
            </a:endParaRPr>
          </a:p>
          <a:p>
            <a:pPr algn="just" rtl="1">
              <a:defRPr/>
            </a:pPr>
            <a:r>
              <a:rPr lang="fa-IR" sz="1600" b="1" dirty="0" smtClean="0">
                <a:solidFill>
                  <a:srgbClr val="002060"/>
                </a:solidFill>
                <a:cs typeface="B Nazanin" pitchFamily="2" charset="-78"/>
              </a:rPr>
              <a:t> جهش در کروموزوم 12 باعث بروز آن میشود.</a:t>
            </a:r>
          </a:p>
          <a:p>
            <a:pPr algn="just" rtl="1">
              <a:defRPr/>
            </a:pPr>
            <a:endParaRPr lang="fa-IR" sz="1600" b="1" dirty="0" smtClean="0">
              <a:solidFill>
                <a:srgbClr val="002060"/>
              </a:solidFill>
              <a:cs typeface="B Nazanin" pitchFamily="2" charset="-78"/>
            </a:endParaRPr>
          </a:p>
          <a:p>
            <a:pPr algn="just" rtl="1">
              <a:defRPr/>
            </a:pPr>
            <a:r>
              <a:rPr lang="fa-IR" sz="1600" b="1" dirty="0" smtClean="0">
                <a:solidFill>
                  <a:srgbClr val="002060"/>
                </a:solidFill>
                <a:cs typeface="B Nazanin" pitchFamily="2" charset="-78"/>
              </a:rPr>
              <a:t>بیش از 800 موتاسیون در فنیل آلانین شناخته شده </a:t>
            </a:r>
            <a:endParaRPr lang="en-US" sz="1600" b="1" dirty="0" smtClean="0">
              <a:solidFill>
                <a:srgbClr val="002060"/>
              </a:solidFill>
              <a:cs typeface="B Nazanin" pitchFamily="2" charset="-78"/>
            </a:endParaRPr>
          </a:p>
          <a:p>
            <a:pPr algn="just" rtl="1">
              <a:defRPr/>
            </a:pPr>
            <a:endParaRPr lang="fa-IR" sz="1600" b="1" dirty="0" smtClean="0">
              <a:solidFill>
                <a:srgbClr val="002060"/>
              </a:solidFill>
              <a:cs typeface="B Nazanin" pitchFamily="2" charset="-78"/>
            </a:endParaRPr>
          </a:p>
          <a:p>
            <a:pPr algn="just" rtl="1">
              <a:defRPr/>
            </a:pPr>
            <a:r>
              <a:rPr lang="fa-IR" sz="1600" b="1" dirty="0" smtClean="0">
                <a:solidFill>
                  <a:srgbClr val="002060"/>
                </a:solidFill>
                <a:cs typeface="B Nazanin" pitchFamily="2" charset="-78"/>
              </a:rPr>
              <a:t>درهردوجنس  بصورت یکسان دیده می شود</a:t>
            </a:r>
          </a:p>
          <a:p>
            <a:pPr algn="just" rtl="1">
              <a:defRPr/>
            </a:pPr>
            <a:endParaRPr lang="fa-IR" sz="1600" b="1" dirty="0" smtClean="0">
              <a:solidFill>
                <a:srgbClr val="002060"/>
              </a:solidFill>
              <a:cs typeface="B Nazanin" pitchFamily="2" charset="-78"/>
            </a:endParaRPr>
          </a:p>
          <a:p>
            <a:pPr algn="just" rtl="1">
              <a:defRPr/>
            </a:pPr>
            <a:r>
              <a:rPr lang="fa-IR" sz="1600" b="1" dirty="0" smtClean="0">
                <a:solidFill>
                  <a:srgbClr val="002060"/>
                </a:solidFill>
                <a:cs typeface="B Nazanin" pitchFamily="2" charset="-78"/>
              </a:rPr>
              <a:t>پدر ومادر بیماران هرکدام فقط یکی از این عوامل معیوب را دارند و</a:t>
            </a:r>
          </a:p>
          <a:p>
            <a:pPr algn="just" rtl="1">
              <a:buFont typeface="Wingdings" panose="05000000000000000000" pitchFamily="2" charset="2"/>
              <a:buNone/>
              <a:defRPr/>
            </a:pPr>
            <a:r>
              <a:rPr lang="fa-IR" sz="1600" b="1" dirty="0" smtClean="0">
                <a:solidFill>
                  <a:srgbClr val="002060"/>
                </a:solidFill>
                <a:cs typeface="B Nazanin" pitchFamily="2" charset="-78"/>
              </a:rPr>
              <a:t>زمانی متوجه ناقل بودن می شوند که یک کودک بیمار درآن خانواده متولد شده است.</a:t>
            </a:r>
          </a:p>
          <a:p>
            <a:pPr lvl="1" algn="just" rtl="1">
              <a:defRPr/>
            </a:pPr>
            <a:endParaRPr lang="fa-IR" sz="1600" b="1" dirty="0" smtClean="0">
              <a:solidFill>
                <a:srgbClr val="002060"/>
              </a:solidFill>
              <a:cs typeface="B Nazanin" pitchFamily="2" charset="-78"/>
            </a:endParaRPr>
          </a:p>
          <a:p>
            <a:pPr lvl="1" algn="just" rtl="1">
              <a:defRPr/>
            </a:pPr>
            <a:r>
              <a:rPr lang="fa-IR" sz="1600" b="1" dirty="0" smtClean="0">
                <a:solidFill>
                  <a:srgbClr val="002060"/>
                </a:solidFill>
                <a:cs typeface="B Nazanin" pitchFamily="2" charset="-78"/>
              </a:rPr>
              <a:t>متولدین از والدین ناقل: </a:t>
            </a:r>
          </a:p>
          <a:p>
            <a:pPr lvl="1" algn="just" rtl="1">
              <a:buFont typeface="Wingdings" panose="05000000000000000000" pitchFamily="2" charset="2"/>
              <a:buNone/>
              <a:defRPr/>
            </a:pPr>
            <a:r>
              <a:rPr lang="fa-IR" sz="1600" b="1" dirty="0" smtClean="0">
                <a:solidFill>
                  <a:srgbClr val="002060"/>
                </a:solidFill>
                <a:cs typeface="B Nazanin" pitchFamily="2" charset="-78"/>
              </a:rPr>
              <a:t> 25%احتمال بیماربودن،</a:t>
            </a:r>
          </a:p>
          <a:p>
            <a:pPr lvl="1" algn="just" rtl="1">
              <a:buFont typeface="Wingdings" panose="05000000000000000000" pitchFamily="2" charset="2"/>
              <a:buNone/>
              <a:defRPr/>
            </a:pPr>
            <a:r>
              <a:rPr lang="fa-IR" sz="1600" b="1" dirty="0" smtClean="0">
                <a:solidFill>
                  <a:srgbClr val="002060"/>
                </a:solidFill>
                <a:cs typeface="B Nazanin" pitchFamily="2" charset="-78"/>
              </a:rPr>
              <a:t> 25%احتمال سالم بودن</a:t>
            </a:r>
          </a:p>
          <a:p>
            <a:pPr lvl="1" algn="just" rtl="1">
              <a:buFont typeface="Wingdings" panose="05000000000000000000" pitchFamily="2" charset="2"/>
              <a:buNone/>
              <a:defRPr/>
            </a:pPr>
            <a:r>
              <a:rPr lang="fa-IR" sz="1600" b="1" dirty="0" smtClean="0">
                <a:solidFill>
                  <a:srgbClr val="002060"/>
                </a:solidFill>
                <a:cs typeface="B Nazanin" pitchFamily="2" charset="-78"/>
              </a:rPr>
              <a:t> 50%احتمال سالم ناقل</a:t>
            </a:r>
            <a:endParaRPr lang="en-US" sz="1600" dirty="0">
              <a:solidFill>
                <a:srgbClr val="002060"/>
              </a:solidFill>
              <a:cs typeface="B Nazanin" pitchFamily="2" charset="-78"/>
            </a:endParaRPr>
          </a:p>
        </p:txBody>
      </p:sp>
      <p:pic>
        <p:nvPicPr>
          <p:cNvPr id="7" name="Picture 6" descr="250px-Autorecessive_sv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260" y="128470"/>
            <a:ext cx="2327275" cy="4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61046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wipe(down)">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wipe(down)">
                                      <p:cBhvr>
                                        <p:cTn id="22" dur="500"/>
                                        <p:tgtEl>
                                          <p:spTgt spid="6">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animEffect transition="in" filter="wipe(down)">
                                      <p:cBhvr>
                                        <p:cTn id="27" dur="500"/>
                                        <p:tgtEl>
                                          <p:spTgt spid="6">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xEl>
                                              <p:pRg st="9" end="9"/>
                                            </p:txEl>
                                          </p:spTgt>
                                        </p:tgtEl>
                                        <p:attrNameLst>
                                          <p:attrName>style.visibility</p:attrName>
                                        </p:attrNameLst>
                                      </p:cBhvr>
                                      <p:to>
                                        <p:strVal val="visible"/>
                                      </p:to>
                                    </p:set>
                                    <p:animEffect transition="in" filter="wipe(down)">
                                      <p:cBhvr>
                                        <p:cTn id="32" dur="500"/>
                                        <p:tgtEl>
                                          <p:spTgt spid="6">
                                            <p:txEl>
                                              <p:pRg st="9" end="9"/>
                                            </p:txEl>
                                          </p:spTgt>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6">
                                            <p:txEl>
                                              <p:pRg st="11" end="11"/>
                                            </p:txEl>
                                          </p:spTgt>
                                        </p:tgtEl>
                                        <p:attrNameLst>
                                          <p:attrName>style.visibility</p:attrName>
                                        </p:attrNameLst>
                                      </p:cBhvr>
                                      <p:to>
                                        <p:strVal val="visible"/>
                                      </p:to>
                                    </p:set>
                                    <p:animEffect transition="in" filter="wipe(down)">
                                      <p:cBhvr>
                                        <p:cTn id="35" dur="500"/>
                                        <p:tgtEl>
                                          <p:spTgt spid="6">
                                            <p:txEl>
                                              <p:pRg st="11" end="11"/>
                                            </p:txEl>
                                          </p:spTgt>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6">
                                            <p:txEl>
                                              <p:pRg st="12" end="12"/>
                                            </p:txEl>
                                          </p:spTgt>
                                        </p:tgtEl>
                                        <p:attrNameLst>
                                          <p:attrName>style.visibility</p:attrName>
                                        </p:attrNameLst>
                                      </p:cBhvr>
                                      <p:to>
                                        <p:strVal val="visible"/>
                                      </p:to>
                                    </p:set>
                                    <p:animEffect transition="in" filter="wipe(down)">
                                      <p:cBhvr>
                                        <p:cTn id="38" dur="500"/>
                                        <p:tgtEl>
                                          <p:spTgt spid="6">
                                            <p:txEl>
                                              <p:pRg st="12" end="12"/>
                                            </p:txEl>
                                          </p:spTgt>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6">
                                            <p:txEl>
                                              <p:pRg st="13" end="13"/>
                                            </p:txEl>
                                          </p:spTgt>
                                        </p:tgtEl>
                                        <p:attrNameLst>
                                          <p:attrName>style.visibility</p:attrName>
                                        </p:attrNameLst>
                                      </p:cBhvr>
                                      <p:to>
                                        <p:strVal val="visible"/>
                                      </p:to>
                                    </p:set>
                                    <p:animEffect transition="in" filter="wipe(down)">
                                      <p:cBhvr>
                                        <p:cTn id="41" dur="500"/>
                                        <p:tgtEl>
                                          <p:spTgt spid="6">
                                            <p:txEl>
                                              <p:pRg st="13" end="13"/>
                                            </p:txEl>
                                          </p:spTgt>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
                                            <p:txEl>
                                              <p:pRg st="14" end="14"/>
                                            </p:txEl>
                                          </p:spTgt>
                                        </p:tgtEl>
                                        <p:attrNameLst>
                                          <p:attrName>style.visibility</p:attrName>
                                        </p:attrNameLst>
                                      </p:cBhvr>
                                      <p:to>
                                        <p:strVal val="visible"/>
                                      </p:to>
                                    </p:set>
                                    <p:animEffect transition="in" filter="wipe(down)">
                                      <p:cBhvr>
                                        <p:cTn id="44"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632222" y="225029"/>
            <a:ext cx="8261747" cy="4800600"/>
          </a:xfrm>
          <a:prstGeom prst="rect">
            <a:avLst/>
          </a:prstGeom>
          <a:ln w="88900" cap="sq" cmpd="thickThin">
            <a:solidFill>
              <a:srgbClr val="000000"/>
            </a:solidFill>
            <a:prstDash val="solid"/>
            <a:miter lim="800000"/>
          </a:ln>
          <a:effectLst>
            <a:innerShdw blurRad="76200">
              <a:srgbClr val="000000"/>
            </a:innerShdw>
          </a:effectLst>
        </p:spPr>
      </p:pic>
      <p:graphicFrame>
        <p:nvGraphicFramePr>
          <p:cNvPr id="5" name="Table 4"/>
          <p:cNvGraphicFramePr>
            <a:graphicFrameLocks noGrp="1"/>
          </p:cNvGraphicFramePr>
          <p:nvPr>
            <p:extLst/>
          </p:nvPr>
        </p:nvGraphicFramePr>
        <p:xfrm>
          <a:off x="921544" y="1768079"/>
          <a:ext cx="1007269" cy="222885"/>
        </p:xfrm>
        <a:graphic>
          <a:graphicData uri="http://schemas.openxmlformats.org/drawingml/2006/table">
            <a:tbl>
              <a:tblPr/>
              <a:tblGrid>
                <a:gridCol w="1007269">
                  <a:extLst>
                    <a:ext uri="{9D8B030D-6E8A-4147-A177-3AD203B41FA5}">
                      <a16:colId xmlns:a16="http://schemas.microsoft.com/office/drawing/2014/main" val="2019391569"/>
                    </a:ext>
                  </a:extLst>
                </a:gridCol>
              </a:tblGrid>
              <a:tr h="222885">
                <a:tc>
                  <a:txBody>
                    <a:bodyPr/>
                    <a:lstStyle/>
                    <a:p>
                      <a:endParaRPr lang="en-US" sz="1000" dirty="0">
                        <a:solidFill>
                          <a:srgbClr val="0070C0"/>
                        </a:solidFill>
                      </a:endParaRPr>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tx1"/>
                    </a:solidFill>
                  </a:tcPr>
                </a:tc>
                <a:extLst>
                  <a:ext uri="{0D108BD9-81ED-4DB2-BD59-A6C34878D82A}">
                    <a16:rowId xmlns:a16="http://schemas.microsoft.com/office/drawing/2014/main" val="666132460"/>
                  </a:ext>
                </a:extLst>
              </a:tr>
            </a:tbl>
          </a:graphicData>
        </a:graphic>
      </p:graphicFrame>
      <p:graphicFrame>
        <p:nvGraphicFramePr>
          <p:cNvPr id="2" name="Table 1"/>
          <p:cNvGraphicFramePr>
            <a:graphicFrameLocks noGrp="1"/>
          </p:cNvGraphicFramePr>
          <p:nvPr>
            <p:extLst/>
          </p:nvPr>
        </p:nvGraphicFramePr>
        <p:xfrm>
          <a:off x="7811692" y="1768079"/>
          <a:ext cx="792956" cy="222885"/>
        </p:xfrm>
        <a:graphic>
          <a:graphicData uri="http://schemas.openxmlformats.org/drawingml/2006/table">
            <a:tbl>
              <a:tblPr/>
              <a:tblGrid>
                <a:gridCol w="792956">
                  <a:extLst>
                    <a:ext uri="{9D8B030D-6E8A-4147-A177-3AD203B41FA5}">
                      <a16:colId xmlns:a16="http://schemas.microsoft.com/office/drawing/2014/main" val="2249483138"/>
                    </a:ext>
                  </a:extLst>
                </a:gridCol>
              </a:tblGrid>
              <a:tr h="222885">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lumMod val="50000"/>
                      </a:schemeClr>
                    </a:solidFill>
                  </a:tcPr>
                </a:tc>
                <a:extLst>
                  <a:ext uri="{0D108BD9-81ED-4DB2-BD59-A6C34878D82A}">
                    <a16:rowId xmlns:a16="http://schemas.microsoft.com/office/drawing/2014/main" val="1481423619"/>
                  </a:ext>
                </a:extLst>
              </a:tr>
            </a:tbl>
          </a:graphicData>
        </a:graphic>
      </p:graphicFrame>
      <p:graphicFrame>
        <p:nvGraphicFramePr>
          <p:cNvPr id="3" name="Table 2"/>
          <p:cNvGraphicFramePr>
            <a:graphicFrameLocks noGrp="1"/>
          </p:cNvGraphicFramePr>
          <p:nvPr>
            <p:extLst/>
          </p:nvPr>
        </p:nvGraphicFramePr>
        <p:xfrm>
          <a:off x="771525" y="2207419"/>
          <a:ext cx="1168004" cy="225029"/>
        </p:xfrm>
        <a:graphic>
          <a:graphicData uri="http://schemas.openxmlformats.org/drawingml/2006/table">
            <a:tbl>
              <a:tblPr/>
              <a:tblGrid>
                <a:gridCol w="1168004">
                  <a:extLst>
                    <a:ext uri="{9D8B030D-6E8A-4147-A177-3AD203B41FA5}">
                      <a16:colId xmlns:a16="http://schemas.microsoft.com/office/drawing/2014/main" val="4175115008"/>
                    </a:ext>
                  </a:extLst>
                </a:gridCol>
              </a:tblGrid>
              <a:tr h="225029">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lumMod val="25000"/>
                      </a:schemeClr>
                    </a:solidFill>
                  </a:tcPr>
                </a:tc>
                <a:extLst>
                  <a:ext uri="{0D108BD9-81ED-4DB2-BD59-A6C34878D82A}">
                    <a16:rowId xmlns:a16="http://schemas.microsoft.com/office/drawing/2014/main" val="2202834965"/>
                  </a:ext>
                </a:extLst>
              </a:tr>
            </a:tbl>
          </a:graphicData>
        </a:graphic>
      </p:graphicFrame>
    </p:spTree>
    <p:extLst>
      <p:ext uri="{BB962C8B-B14F-4D97-AF65-F5344CB8AC3E}">
        <p14:creationId xmlns:p14="http://schemas.microsoft.com/office/powerpoint/2010/main" val="394816409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8965" y="281175"/>
            <a:ext cx="8468915" cy="4693444"/>
          </a:xfrm>
          <a:prstGeom prst="rect">
            <a:avLst/>
          </a:prstGeom>
          <a:ln w="88900" cap="sq" cmpd="thickThin">
            <a:solidFill>
              <a:srgbClr val="000000"/>
            </a:solidFill>
            <a:prstDash val="solid"/>
            <a:miter lim="800000"/>
          </a:ln>
          <a:effectLst>
            <a:innerShdw blurRad="76200">
              <a:srgbClr val="000000"/>
            </a:innerShdw>
          </a:effectLst>
        </p:spPr>
      </p:pic>
      <p:sp>
        <p:nvSpPr>
          <p:cNvPr id="6" name="TextBox 5"/>
          <p:cNvSpPr txBox="1"/>
          <p:nvPr/>
        </p:nvSpPr>
        <p:spPr>
          <a:xfrm>
            <a:off x="5400674" y="3214687"/>
            <a:ext cx="3186000" cy="415498"/>
          </a:xfrm>
          <a:prstGeom prst="rect">
            <a:avLst/>
          </a:prstGeom>
          <a:noFill/>
          <a:ln w="9525">
            <a:solidFill>
              <a:srgbClr val="002060"/>
            </a:solidFill>
            <a:prstDash val="dash"/>
          </a:ln>
        </p:spPr>
        <p:txBody>
          <a:bodyPr wrap="square" rtlCol="0">
            <a:spAutoFit/>
          </a:bodyPr>
          <a:lstStyle/>
          <a:p>
            <a:pPr defTabSz="685800"/>
            <a:endParaRPr lang="en-US" sz="2100" dirty="0">
              <a:solidFill>
                <a:srgbClr val="0070C0"/>
              </a:solidFill>
              <a:latin typeface="BNAZANIN"/>
              <a:cs typeface="B Titr" panose="00000700000000000000" pitchFamily="2" charset="-78"/>
            </a:endParaRPr>
          </a:p>
        </p:txBody>
      </p:sp>
      <p:graphicFrame>
        <p:nvGraphicFramePr>
          <p:cNvPr id="8" name="Table 7"/>
          <p:cNvGraphicFramePr>
            <a:graphicFrameLocks noGrp="1"/>
          </p:cNvGraphicFramePr>
          <p:nvPr>
            <p:extLst>
              <p:ext uri="{D42A27DB-BD31-4B8C-83A1-F6EECF244321}">
                <p14:modId xmlns:p14="http://schemas.microsoft.com/office/powerpoint/2010/main" val="1815210566"/>
              </p:ext>
            </p:extLst>
          </p:nvPr>
        </p:nvGraphicFramePr>
        <p:xfrm>
          <a:off x="964406" y="1039416"/>
          <a:ext cx="1639491" cy="310694"/>
        </p:xfrm>
        <a:graphic>
          <a:graphicData uri="http://schemas.openxmlformats.org/drawingml/2006/table">
            <a:tbl>
              <a:tblPr/>
              <a:tblGrid>
                <a:gridCol w="1639491">
                  <a:extLst>
                    <a:ext uri="{9D8B030D-6E8A-4147-A177-3AD203B41FA5}">
                      <a16:colId xmlns:a16="http://schemas.microsoft.com/office/drawing/2014/main" val="1238019291"/>
                    </a:ext>
                  </a:extLst>
                </a:gridCol>
              </a:tblGrid>
              <a:tr h="310694">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tx1"/>
                    </a:solidFill>
                  </a:tcPr>
                </a:tc>
                <a:extLst>
                  <a:ext uri="{0D108BD9-81ED-4DB2-BD59-A6C34878D82A}">
                    <a16:rowId xmlns:a16="http://schemas.microsoft.com/office/drawing/2014/main" val="1932443366"/>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733149660"/>
              </p:ext>
            </p:extLst>
          </p:nvPr>
        </p:nvGraphicFramePr>
        <p:xfrm>
          <a:off x="5411392" y="3335274"/>
          <a:ext cx="3175283" cy="275891"/>
        </p:xfrm>
        <a:graphic>
          <a:graphicData uri="http://schemas.openxmlformats.org/drawingml/2006/table">
            <a:tbl>
              <a:tblPr/>
              <a:tblGrid>
                <a:gridCol w="3175283">
                  <a:extLst>
                    <a:ext uri="{9D8B030D-6E8A-4147-A177-3AD203B41FA5}">
                      <a16:colId xmlns:a16="http://schemas.microsoft.com/office/drawing/2014/main" val="199301790"/>
                    </a:ext>
                  </a:extLst>
                </a:gridCol>
              </a:tblGrid>
              <a:tr h="275891">
                <a:tc>
                  <a:txBody>
                    <a:bodyPr/>
                    <a:lstStyle/>
                    <a:p>
                      <a:endParaRPr lang="en-US" sz="1000" baseline="0" dirty="0">
                        <a:solidFill>
                          <a:srgbClr val="002060"/>
                        </a:solidFill>
                        <a:cs typeface="B Titr" panose="00000700000000000000" pitchFamily="2" charset="-78"/>
                      </a:endParaRPr>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902224967"/>
                  </a:ext>
                </a:extLst>
              </a:tr>
            </a:tbl>
          </a:graphicData>
        </a:graphic>
      </p:graphicFrame>
      <p:graphicFrame>
        <p:nvGraphicFramePr>
          <p:cNvPr id="2" name="Table 1"/>
          <p:cNvGraphicFramePr>
            <a:graphicFrameLocks noGrp="1"/>
          </p:cNvGraphicFramePr>
          <p:nvPr>
            <p:extLst/>
          </p:nvPr>
        </p:nvGraphicFramePr>
        <p:xfrm>
          <a:off x="4450444" y="1039416"/>
          <a:ext cx="4136231" cy="222885"/>
        </p:xfrm>
        <a:graphic>
          <a:graphicData uri="http://schemas.openxmlformats.org/drawingml/2006/table">
            <a:tbl>
              <a:tblPr/>
              <a:tblGrid>
                <a:gridCol w="4136231">
                  <a:extLst>
                    <a:ext uri="{9D8B030D-6E8A-4147-A177-3AD203B41FA5}">
                      <a16:colId xmlns:a16="http://schemas.microsoft.com/office/drawing/2014/main" val="3359556486"/>
                    </a:ext>
                  </a:extLst>
                </a:gridCol>
              </a:tblGrid>
              <a:tr h="222885">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tx2">
                        <a:lumMod val="75000"/>
                      </a:schemeClr>
                    </a:solidFill>
                  </a:tcPr>
                </a:tc>
                <a:extLst>
                  <a:ext uri="{0D108BD9-81ED-4DB2-BD59-A6C34878D82A}">
                    <a16:rowId xmlns:a16="http://schemas.microsoft.com/office/drawing/2014/main" val="3957293170"/>
                  </a:ext>
                </a:extLst>
              </a:tr>
            </a:tbl>
          </a:graphicData>
        </a:graphic>
      </p:graphicFrame>
    </p:spTree>
    <p:extLst>
      <p:ext uri="{BB962C8B-B14F-4D97-AF65-F5344CB8AC3E}">
        <p14:creationId xmlns:p14="http://schemas.microsoft.com/office/powerpoint/2010/main" val="96343954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5066" y="289322"/>
            <a:ext cx="8133159" cy="4629150"/>
          </a:xfrm>
          <a:prstGeom prst="rect">
            <a:avLst/>
          </a:prstGeom>
          <a:ln w="88900" cap="sq" cmpd="thickThin">
            <a:solidFill>
              <a:srgbClr val="000000"/>
            </a:solidFill>
            <a:prstDash val="solid"/>
            <a:miter lim="800000"/>
          </a:ln>
          <a:effectLst>
            <a:innerShdw blurRad="76200">
              <a:srgbClr val="000000"/>
            </a:innerShdw>
          </a:effectLst>
        </p:spPr>
      </p:pic>
      <p:graphicFrame>
        <p:nvGraphicFramePr>
          <p:cNvPr id="2" name="Table 1"/>
          <p:cNvGraphicFramePr>
            <a:graphicFrameLocks noGrp="1"/>
          </p:cNvGraphicFramePr>
          <p:nvPr>
            <p:extLst/>
          </p:nvPr>
        </p:nvGraphicFramePr>
        <p:xfrm>
          <a:off x="1232298" y="996554"/>
          <a:ext cx="1050131" cy="222885"/>
        </p:xfrm>
        <a:graphic>
          <a:graphicData uri="http://schemas.openxmlformats.org/drawingml/2006/table">
            <a:tbl>
              <a:tblPr/>
              <a:tblGrid>
                <a:gridCol w="1050131">
                  <a:extLst>
                    <a:ext uri="{9D8B030D-6E8A-4147-A177-3AD203B41FA5}">
                      <a16:colId xmlns:a16="http://schemas.microsoft.com/office/drawing/2014/main" val="486896759"/>
                    </a:ext>
                  </a:extLst>
                </a:gridCol>
              </a:tblGrid>
              <a:tr h="222885">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tx1"/>
                    </a:solidFill>
                  </a:tcPr>
                </a:tc>
                <a:extLst>
                  <a:ext uri="{0D108BD9-81ED-4DB2-BD59-A6C34878D82A}">
                    <a16:rowId xmlns:a16="http://schemas.microsoft.com/office/drawing/2014/main" val="3786128892"/>
                  </a:ext>
                </a:extLst>
              </a:tr>
            </a:tbl>
          </a:graphicData>
        </a:graphic>
      </p:graphicFrame>
      <p:graphicFrame>
        <p:nvGraphicFramePr>
          <p:cNvPr id="3" name="Table 2"/>
          <p:cNvGraphicFramePr>
            <a:graphicFrameLocks noGrp="1"/>
          </p:cNvGraphicFramePr>
          <p:nvPr>
            <p:extLst/>
          </p:nvPr>
        </p:nvGraphicFramePr>
        <p:xfrm>
          <a:off x="5347096" y="996554"/>
          <a:ext cx="3139679" cy="222885"/>
        </p:xfrm>
        <a:graphic>
          <a:graphicData uri="http://schemas.openxmlformats.org/drawingml/2006/table">
            <a:tbl>
              <a:tblPr/>
              <a:tblGrid>
                <a:gridCol w="3139679">
                  <a:extLst>
                    <a:ext uri="{9D8B030D-6E8A-4147-A177-3AD203B41FA5}">
                      <a16:colId xmlns:a16="http://schemas.microsoft.com/office/drawing/2014/main" val="1632497327"/>
                    </a:ext>
                  </a:extLst>
                </a:gridCol>
              </a:tblGrid>
              <a:tr h="222885">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lumMod val="25000"/>
                      </a:schemeClr>
                    </a:solidFill>
                  </a:tcPr>
                </a:tc>
                <a:extLst>
                  <a:ext uri="{0D108BD9-81ED-4DB2-BD59-A6C34878D82A}">
                    <a16:rowId xmlns:a16="http://schemas.microsoft.com/office/drawing/2014/main" val="2310533141"/>
                  </a:ext>
                </a:extLst>
              </a:tr>
            </a:tbl>
          </a:graphicData>
        </a:graphic>
      </p:graphicFrame>
      <p:graphicFrame>
        <p:nvGraphicFramePr>
          <p:cNvPr id="5" name="Table 4"/>
          <p:cNvGraphicFramePr>
            <a:graphicFrameLocks noGrp="1"/>
          </p:cNvGraphicFramePr>
          <p:nvPr>
            <p:extLst/>
          </p:nvPr>
        </p:nvGraphicFramePr>
        <p:xfrm>
          <a:off x="1232297" y="974884"/>
          <a:ext cx="353616" cy="396717"/>
        </p:xfrm>
        <a:graphic>
          <a:graphicData uri="http://schemas.openxmlformats.org/drawingml/2006/table">
            <a:tbl>
              <a:tblPr/>
              <a:tblGrid>
                <a:gridCol w="353616">
                  <a:extLst>
                    <a:ext uri="{9D8B030D-6E8A-4147-A177-3AD203B41FA5}">
                      <a16:colId xmlns:a16="http://schemas.microsoft.com/office/drawing/2014/main" val="1964852265"/>
                    </a:ext>
                  </a:extLst>
                </a:gridCol>
              </a:tblGrid>
              <a:tr h="396717">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lumMod val="25000"/>
                      </a:schemeClr>
                    </a:solidFill>
                  </a:tcPr>
                </a:tc>
                <a:extLst>
                  <a:ext uri="{0D108BD9-81ED-4DB2-BD59-A6C34878D82A}">
                    <a16:rowId xmlns:a16="http://schemas.microsoft.com/office/drawing/2014/main" val="2686253855"/>
                  </a:ext>
                </a:extLst>
              </a:tr>
            </a:tbl>
          </a:graphicData>
        </a:graphic>
      </p:graphicFrame>
    </p:spTree>
    <p:extLst>
      <p:ext uri="{BB962C8B-B14F-4D97-AF65-F5344CB8AC3E}">
        <p14:creationId xmlns:p14="http://schemas.microsoft.com/office/powerpoint/2010/main" val="341519350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0753" y="278606"/>
            <a:ext cx="8583216" cy="4511278"/>
          </a:xfrm>
          <a:prstGeom prst="rect">
            <a:avLst/>
          </a:prstGeom>
          <a:ln w="88900" cap="sq" cmpd="thickThin">
            <a:solidFill>
              <a:srgbClr val="000000"/>
            </a:solidFill>
            <a:prstDash val="solid"/>
            <a:miter lim="800000"/>
          </a:ln>
          <a:effectLst>
            <a:innerShdw blurRad="76200">
              <a:srgbClr val="000000"/>
            </a:innerShdw>
          </a:effectLst>
        </p:spPr>
      </p:pic>
      <p:graphicFrame>
        <p:nvGraphicFramePr>
          <p:cNvPr id="2" name="Table 1"/>
          <p:cNvGraphicFramePr>
            <a:graphicFrameLocks noGrp="1"/>
          </p:cNvGraphicFramePr>
          <p:nvPr>
            <p:extLst/>
          </p:nvPr>
        </p:nvGraphicFramePr>
        <p:xfrm>
          <a:off x="782241" y="878681"/>
          <a:ext cx="1660922" cy="482204"/>
        </p:xfrm>
        <a:graphic>
          <a:graphicData uri="http://schemas.openxmlformats.org/drawingml/2006/table">
            <a:tbl>
              <a:tblPr/>
              <a:tblGrid>
                <a:gridCol w="1660922">
                  <a:extLst>
                    <a:ext uri="{9D8B030D-6E8A-4147-A177-3AD203B41FA5}">
                      <a16:colId xmlns:a16="http://schemas.microsoft.com/office/drawing/2014/main" val="415279068"/>
                    </a:ext>
                  </a:extLst>
                </a:gridCol>
              </a:tblGrid>
              <a:tr h="482204">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tx1"/>
                    </a:solidFill>
                  </a:tcPr>
                </a:tc>
                <a:extLst>
                  <a:ext uri="{0D108BD9-81ED-4DB2-BD59-A6C34878D82A}">
                    <a16:rowId xmlns:a16="http://schemas.microsoft.com/office/drawing/2014/main" val="2910283321"/>
                  </a:ext>
                </a:extLst>
              </a:tr>
            </a:tbl>
          </a:graphicData>
        </a:graphic>
      </p:graphicFrame>
      <p:graphicFrame>
        <p:nvGraphicFramePr>
          <p:cNvPr id="3" name="Table 2"/>
          <p:cNvGraphicFramePr>
            <a:graphicFrameLocks noGrp="1"/>
          </p:cNvGraphicFramePr>
          <p:nvPr>
            <p:extLst/>
          </p:nvPr>
        </p:nvGraphicFramePr>
        <p:xfrm>
          <a:off x="5464969" y="953691"/>
          <a:ext cx="3225404" cy="222885"/>
        </p:xfrm>
        <a:graphic>
          <a:graphicData uri="http://schemas.openxmlformats.org/drawingml/2006/table">
            <a:tbl>
              <a:tblPr/>
              <a:tblGrid>
                <a:gridCol w="3225404">
                  <a:extLst>
                    <a:ext uri="{9D8B030D-6E8A-4147-A177-3AD203B41FA5}">
                      <a16:colId xmlns:a16="http://schemas.microsoft.com/office/drawing/2014/main" val="1060251393"/>
                    </a:ext>
                  </a:extLst>
                </a:gridCol>
              </a:tblGrid>
              <a:tr h="222885">
                <a:tc>
                  <a:txBody>
                    <a:bodyPr/>
                    <a:lstStyle/>
                    <a:p>
                      <a:endParaRPr lang="en-US" sz="1000" dirty="0">
                        <a:solidFill>
                          <a:schemeClr val="tx1"/>
                        </a:solidFill>
                      </a:endParaRPr>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tx1"/>
                    </a:solidFill>
                  </a:tcPr>
                </a:tc>
                <a:extLst>
                  <a:ext uri="{0D108BD9-81ED-4DB2-BD59-A6C34878D82A}">
                    <a16:rowId xmlns:a16="http://schemas.microsoft.com/office/drawing/2014/main" val="598292842"/>
                  </a:ext>
                </a:extLst>
              </a:tr>
            </a:tbl>
          </a:graphicData>
        </a:graphic>
      </p:graphicFrame>
    </p:spTree>
    <p:extLst>
      <p:ext uri="{BB962C8B-B14F-4D97-AF65-F5344CB8AC3E}">
        <p14:creationId xmlns:p14="http://schemas.microsoft.com/office/powerpoint/2010/main" val="164446483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8966" y="182166"/>
            <a:ext cx="8402142" cy="4961334"/>
          </a:xfrm>
          <a:prstGeom prst="rect">
            <a:avLst/>
          </a:prstGeom>
          <a:ln w="88900" cap="sq" cmpd="thickThin">
            <a:solidFill>
              <a:srgbClr val="000000"/>
            </a:solidFill>
            <a:prstDash val="solid"/>
            <a:miter lim="800000"/>
          </a:ln>
          <a:effectLst>
            <a:innerShdw blurRad="76200">
              <a:srgbClr val="000000"/>
            </a:innerShdw>
          </a:effectLst>
        </p:spPr>
      </p:pic>
      <p:graphicFrame>
        <p:nvGraphicFramePr>
          <p:cNvPr id="5" name="Table 4"/>
          <p:cNvGraphicFramePr>
            <a:graphicFrameLocks noGrp="1"/>
          </p:cNvGraphicFramePr>
          <p:nvPr>
            <p:extLst>
              <p:ext uri="{D42A27DB-BD31-4B8C-83A1-F6EECF244321}">
                <p14:modId xmlns:p14="http://schemas.microsoft.com/office/powerpoint/2010/main" val="1213899866"/>
              </p:ext>
            </p:extLst>
          </p:nvPr>
        </p:nvGraphicFramePr>
        <p:xfrm>
          <a:off x="964407" y="964406"/>
          <a:ext cx="1768078" cy="385704"/>
        </p:xfrm>
        <a:graphic>
          <a:graphicData uri="http://schemas.openxmlformats.org/drawingml/2006/table">
            <a:tbl>
              <a:tblPr/>
              <a:tblGrid>
                <a:gridCol w="1768078">
                  <a:extLst>
                    <a:ext uri="{9D8B030D-6E8A-4147-A177-3AD203B41FA5}">
                      <a16:colId xmlns:a16="http://schemas.microsoft.com/office/drawing/2014/main" val="3911177099"/>
                    </a:ext>
                  </a:extLst>
                </a:gridCol>
              </a:tblGrid>
              <a:tr h="385704">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tx1"/>
                    </a:solidFill>
                  </a:tcPr>
                </a:tc>
                <a:extLst>
                  <a:ext uri="{0D108BD9-81ED-4DB2-BD59-A6C34878D82A}">
                    <a16:rowId xmlns:a16="http://schemas.microsoft.com/office/drawing/2014/main" val="3639774201"/>
                  </a:ext>
                </a:extLst>
              </a:tr>
            </a:tbl>
          </a:graphicData>
        </a:graphic>
      </p:graphicFrame>
      <p:graphicFrame>
        <p:nvGraphicFramePr>
          <p:cNvPr id="6" name="Table 5"/>
          <p:cNvGraphicFramePr>
            <a:graphicFrameLocks noGrp="1"/>
          </p:cNvGraphicFramePr>
          <p:nvPr>
            <p:extLst/>
          </p:nvPr>
        </p:nvGraphicFramePr>
        <p:xfrm>
          <a:off x="5700713" y="964406"/>
          <a:ext cx="3150394" cy="222885"/>
        </p:xfrm>
        <a:graphic>
          <a:graphicData uri="http://schemas.openxmlformats.org/drawingml/2006/table">
            <a:tbl>
              <a:tblPr/>
              <a:tblGrid>
                <a:gridCol w="3150394">
                  <a:extLst>
                    <a:ext uri="{9D8B030D-6E8A-4147-A177-3AD203B41FA5}">
                      <a16:colId xmlns:a16="http://schemas.microsoft.com/office/drawing/2014/main" val="3706377511"/>
                    </a:ext>
                  </a:extLst>
                </a:gridCol>
              </a:tblGrid>
              <a:tr h="222885">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lumMod val="50000"/>
                      </a:schemeClr>
                    </a:solidFill>
                  </a:tcPr>
                </a:tc>
                <a:extLst>
                  <a:ext uri="{0D108BD9-81ED-4DB2-BD59-A6C34878D82A}">
                    <a16:rowId xmlns:a16="http://schemas.microsoft.com/office/drawing/2014/main" val="4192256558"/>
                  </a:ext>
                </a:extLst>
              </a:tr>
            </a:tbl>
          </a:graphicData>
        </a:graphic>
      </p:graphicFrame>
    </p:spTree>
    <p:extLst>
      <p:ext uri="{BB962C8B-B14F-4D97-AF65-F5344CB8AC3E}">
        <p14:creationId xmlns:p14="http://schemas.microsoft.com/office/powerpoint/2010/main" val="131548690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7081" y="433880"/>
            <a:ext cx="8004936" cy="4450556"/>
          </a:xfrm>
        </p:spPr>
        <p:txBody>
          <a:bodyPr>
            <a:normAutofit fontScale="92500" lnSpcReduction="10000"/>
          </a:bodyPr>
          <a:lstStyle/>
          <a:p>
            <a:pPr marL="0" indent="0" algn="ctr" defTabSz="685800">
              <a:spcBef>
                <a:spcPct val="0"/>
              </a:spcBef>
              <a:buClrTx/>
              <a:buNone/>
            </a:pPr>
            <a:endParaRPr lang="fa-IR" sz="1575" b="1" dirty="0">
              <a:solidFill>
                <a:srgbClr val="8064A2">
                  <a:lumMod val="50000"/>
                </a:srgbClr>
              </a:solidFill>
              <a:effectLst>
                <a:outerShdw blurRad="38100" dist="38100" dir="2700000" algn="tl">
                  <a:srgbClr val="000000">
                    <a:alpha val="43137"/>
                  </a:srgbClr>
                </a:outerShdw>
              </a:effectLst>
              <a:latin typeface="Calibri"/>
              <a:cs typeface="B Titr" panose="00000700000000000000" pitchFamily="2" charset="-78"/>
            </a:endParaRPr>
          </a:p>
          <a:p>
            <a:pPr marL="0" indent="0" algn="r" defTabSz="685800">
              <a:spcBef>
                <a:spcPct val="0"/>
              </a:spcBef>
              <a:buClrTx/>
              <a:buNone/>
            </a:pPr>
            <a:endParaRPr lang="fa-IR" sz="105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1125" b="1" dirty="0">
              <a:solidFill>
                <a:schemeClr val="accent6">
                  <a:lumMod val="50000"/>
                </a:schemeClr>
              </a:solidFill>
              <a:effectLst>
                <a:outerShdw blurRad="38100" dist="38100" dir="2700000" algn="tl">
                  <a:srgbClr val="000000">
                    <a:alpha val="43137"/>
                  </a:srgbClr>
                </a:outerShdw>
              </a:effectLst>
              <a:latin typeface="Calibri"/>
              <a:cs typeface="B Titr" panose="00000700000000000000" pitchFamily="2" charset="-78"/>
            </a:endParaRPr>
          </a:p>
          <a:p>
            <a:pPr marL="0" indent="0" algn="ctr" defTabSz="685800">
              <a:spcBef>
                <a:spcPct val="0"/>
              </a:spcBef>
              <a:buClrTx/>
              <a:buNone/>
            </a:pPr>
            <a:r>
              <a:rPr lang="fa-IR" sz="1500" b="1" dirty="0">
                <a:solidFill>
                  <a:schemeClr val="accent6">
                    <a:lumMod val="50000"/>
                  </a:schemeClr>
                </a:solidFill>
                <a:effectLst>
                  <a:outerShdw blurRad="38100" dist="38100" dir="2700000" algn="tl">
                    <a:srgbClr val="000000">
                      <a:alpha val="43137"/>
                    </a:srgbClr>
                  </a:outerShdw>
                </a:effectLst>
                <a:latin typeface="Calibri"/>
                <a:cs typeface="B Titr" panose="00000700000000000000" pitchFamily="2" charset="-78"/>
              </a:rPr>
              <a:t>* ارزیابی کودک از نظر فنیل کتونوری –ارزیابی بیمارستان منتخب غیرپزشک(کد 7426)</a:t>
            </a: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21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ورود به سامانه سیب</a:t>
            </a:r>
          </a:p>
          <a:p>
            <a:pPr marL="0" indent="0" algn="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ا</a:t>
            </a:r>
            <a:r>
              <a:rPr lang="fa-IR" sz="21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نتخاب خدمت گیرنده </a:t>
            </a: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50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18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مر</a:t>
            </a:r>
            <a:r>
              <a:rPr lang="fa-IR" sz="210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اقبتهای انجام نشده</a:t>
            </a:r>
          </a:p>
          <a:p>
            <a:pPr marL="0" indent="0" algn="ctr" defTabSz="685800">
              <a:spcBef>
                <a:spcPct val="0"/>
              </a:spcBef>
              <a:buClrTx/>
              <a:buNone/>
            </a:pPr>
            <a:endPar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endPar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a:spcBef>
                <a:spcPct val="0"/>
              </a:spcBef>
              <a:buClrTx/>
              <a:buNone/>
            </a:pPr>
            <a:r>
              <a:rPr lang="fa-IR" sz="19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تکمیل خدمت 7426</a:t>
            </a:r>
            <a:endParaRPr lang="fa-IR" sz="150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rtl="1">
              <a:spcBef>
                <a:spcPct val="0"/>
              </a:spcBef>
              <a:buClrTx/>
              <a:buNone/>
            </a:pPr>
            <a:endParaRPr lang="fa-IR" sz="1500" b="1" dirty="0">
              <a:solidFill>
                <a:srgbClr val="00B050"/>
              </a:solidFill>
              <a:effectLst>
                <a:outerShdw blurRad="38100" dist="38100" dir="2700000" algn="tl">
                  <a:srgbClr val="000000">
                    <a:alpha val="43137"/>
                  </a:srgbClr>
                </a:outerShdw>
              </a:effectLst>
              <a:latin typeface="Calibri"/>
              <a:cs typeface="B Nazanin" panose="00000400000000000000" pitchFamily="2" charset="-78"/>
            </a:endParaRPr>
          </a:p>
          <a:p>
            <a:pPr marL="0" indent="0" algn="ctr" defTabSz="685800" rtl="1">
              <a:spcBef>
                <a:spcPct val="0"/>
              </a:spcBef>
              <a:buClrTx/>
              <a:buNone/>
            </a:pPr>
            <a:r>
              <a:rPr lang="fa-IR" sz="16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سوالات: میزان فنیل آلانین، زمان مراجعه به بیمارستان ،</a:t>
            </a:r>
            <a:r>
              <a:rPr lang="x-none" sz="16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PKU</a:t>
            </a:r>
            <a:r>
              <a:rPr lang="fa-IR" sz="16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 بیمارستانی مثبت یا منفی بوده است، تشخیص تایید قطعی </a:t>
            </a:r>
            <a:r>
              <a:rPr lang="en-US" sz="1650" b="1" dirty="0">
                <a:solidFill>
                  <a:srgbClr val="0070C0"/>
                </a:solidFill>
                <a:effectLst>
                  <a:outerShdw blurRad="38100" dist="38100" dir="2700000" algn="tl">
                    <a:srgbClr val="000000">
                      <a:alpha val="43137"/>
                    </a:srgbClr>
                  </a:outerShdw>
                </a:effectLst>
                <a:latin typeface="Calibri"/>
                <a:cs typeface="B Nazanin" panose="00000400000000000000" pitchFamily="2" charset="-78"/>
              </a:rPr>
              <a:t>PKU</a:t>
            </a:r>
            <a:endParaRPr lang="en-US" sz="2250" b="1" dirty="0">
              <a:solidFill>
                <a:schemeClr val="accent3">
                  <a:lumMod val="50000"/>
                </a:schemeClr>
              </a:solidFill>
              <a:cs typeface="B Nazanin" panose="00000400000000000000" pitchFamily="2" charset="-78"/>
            </a:endParaRPr>
          </a:p>
        </p:txBody>
      </p:sp>
      <p:sp>
        <p:nvSpPr>
          <p:cNvPr id="5" name="Down Arrow 4"/>
          <p:cNvSpPr/>
          <p:nvPr/>
        </p:nvSpPr>
        <p:spPr>
          <a:xfrm>
            <a:off x="4656724" y="1655520"/>
            <a:ext cx="505650" cy="332185"/>
          </a:xfrm>
          <a:prstGeom prst="downArrow">
            <a:avLst>
              <a:gd name="adj1" fmla="val 50000"/>
              <a:gd name="adj2" fmla="val 6145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BNAZANIN"/>
            </a:endParaRPr>
          </a:p>
        </p:txBody>
      </p:sp>
      <p:pic>
        <p:nvPicPr>
          <p:cNvPr id="6" name="Picture 5"/>
          <p:cNvPicPr>
            <a:picLocks noChangeAspect="1"/>
          </p:cNvPicPr>
          <p:nvPr/>
        </p:nvPicPr>
        <p:blipFill>
          <a:blip r:embed="rId2"/>
          <a:stretch>
            <a:fillRect/>
          </a:stretch>
        </p:blipFill>
        <p:spPr>
          <a:xfrm>
            <a:off x="4669786" y="2582100"/>
            <a:ext cx="548687" cy="352075"/>
          </a:xfrm>
          <a:prstGeom prst="rect">
            <a:avLst/>
          </a:prstGeom>
        </p:spPr>
      </p:pic>
      <p:pic>
        <p:nvPicPr>
          <p:cNvPr id="7" name="Picture 6"/>
          <p:cNvPicPr>
            <a:picLocks noChangeAspect="1"/>
          </p:cNvPicPr>
          <p:nvPr/>
        </p:nvPicPr>
        <p:blipFill>
          <a:blip r:embed="rId2"/>
          <a:stretch>
            <a:fillRect/>
          </a:stretch>
        </p:blipFill>
        <p:spPr>
          <a:xfrm>
            <a:off x="4669786" y="3528570"/>
            <a:ext cx="548687" cy="352075"/>
          </a:xfrm>
          <a:prstGeom prst="rect">
            <a:avLst/>
          </a:prstGeom>
        </p:spPr>
      </p:pic>
    </p:spTree>
    <p:extLst>
      <p:ext uri="{BB962C8B-B14F-4D97-AF65-F5344CB8AC3E}">
        <p14:creationId xmlns:p14="http://schemas.microsoft.com/office/powerpoint/2010/main" val="169748223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5763" y="257175"/>
            <a:ext cx="8390335" cy="4672013"/>
          </a:xfrm>
          <a:prstGeom prst="rect">
            <a:avLst/>
          </a:prstGeom>
          <a:ln w="88900" cap="sq" cmpd="thickThin">
            <a:solidFill>
              <a:srgbClr val="000000"/>
            </a:solidFill>
            <a:prstDash val="solid"/>
            <a:miter lim="800000"/>
          </a:ln>
          <a:effectLst>
            <a:innerShdw blurRad="76200">
              <a:srgbClr val="000000"/>
            </a:innerShdw>
          </a:effectLst>
        </p:spPr>
      </p:pic>
      <p:graphicFrame>
        <p:nvGraphicFramePr>
          <p:cNvPr id="5" name="Table 4"/>
          <p:cNvGraphicFramePr>
            <a:graphicFrameLocks noGrp="1"/>
          </p:cNvGraphicFramePr>
          <p:nvPr>
            <p:extLst/>
          </p:nvPr>
        </p:nvGraphicFramePr>
        <p:xfrm>
          <a:off x="621507" y="1735931"/>
          <a:ext cx="1146572" cy="642938"/>
        </p:xfrm>
        <a:graphic>
          <a:graphicData uri="http://schemas.openxmlformats.org/drawingml/2006/table">
            <a:tbl>
              <a:tblPr/>
              <a:tblGrid>
                <a:gridCol w="1146572">
                  <a:extLst>
                    <a:ext uri="{9D8B030D-6E8A-4147-A177-3AD203B41FA5}">
                      <a16:colId xmlns:a16="http://schemas.microsoft.com/office/drawing/2014/main" val="2378108909"/>
                    </a:ext>
                  </a:extLst>
                </a:gridCol>
              </a:tblGrid>
              <a:tr h="642938">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tx2"/>
                    </a:solidFill>
                  </a:tcPr>
                </a:tc>
                <a:extLst>
                  <a:ext uri="{0D108BD9-81ED-4DB2-BD59-A6C34878D82A}">
                    <a16:rowId xmlns:a16="http://schemas.microsoft.com/office/drawing/2014/main" val="2790124328"/>
                  </a:ext>
                </a:extLst>
              </a:tr>
            </a:tbl>
          </a:graphicData>
        </a:graphic>
      </p:graphicFrame>
      <p:graphicFrame>
        <p:nvGraphicFramePr>
          <p:cNvPr id="2" name="Table 1"/>
          <p:cNvGraphicFramePr>
            <a:graphicFrameLocks noGrp="1"/>
          </p:cNvGraphicFramePr>
          <p:nvPr>
            <p:extLst/>
          </p:nvPr>
        </p:nvGraphicFramePr>
        <p:xfrm>
          <a:off x="7704535" y="1757363"/>
          <a:ext cx="835819" cy="252889"/>
        </p:xfrm>
        <a:graphic>
          <a:graphicData uri="http://schemas.openxmlformats.org/drawingml/2006/table">
            <a:tbl>
              <a:tblPr/>
              <a:tblGrid>
                <a:gridCol w="835819">
                  <a:extLst>
                    <a:ext uri="{9D8B030D-6E8A-4147-A177-3AD203B41FA5}">
                      <a16:colId xmlns:a16="http://schemas.microsoft.com/office/drawing/2014/main" val="2658987932"/>
                    </a:ext>
                  </a:extLst>
                </a:gridCol>
              </a:tblGrid>
              <a:tr h="252889">
                <a:tc>
                  <a:txBody>
                    <a:bodyPr/>
                    <a:lstStyle/>
                    <a:p>
                      <a:endParaRPr lang="en-US" sz="1000" dirty="0">
                        <a:solidFill>
                          <a:schemeClr val="tx1"/>
                        </a:solidFill>
                      </a:endParaRPr>
                    </a:p>
                  </a:txBody>
                  <a:tcPr marL="68580" marR="68580" marT="34290" marB="34290">
                    <a:lnL w="12700" cmpd="sng">
                      <a:solidFill>
                        <a:schemeClr val="accent6">
                          <a:lumMod val="50000"/>
                        </a:schemeClr>
                      </a:solidFill>
                      <a:prstDash val="solid"/>
                    </a:lnL>
                    <a:lnR w="12700" cmpd="sng">
                      <a:solidFill>
                        <a:schemeClr val="accent6">
                          <a:lumMod val="50000"/>
                        </a:schemeClr>
                      </a:solidFill>
                      <a:prstDash val="solid"/>
                    </a:lnR>
                    <a:lnT w="12700" cmpd="sng">
                      <a:solidFill>
                        <a:schemeClr val="accent6">
                          <a:lumMod val="50000"/>
                        </a:schemeClr>
                      </a:solidFill>
                      <a:prstDash val="solid"/>
                    </a:lnT>
                    <a:lnB w="12700" cmpd="sng">
                      <a:solidFill>
                        <a:schemeClr val="accent6">
                          <a:lumMod val="50000"/>
                        </a:schemeClr>
                      </a:solidFill>
                      <a:prstDash val="solid"/>
                    </a:lnB>
                    <a:solidFill>
                      <a:schemeClr val="tx2">
                        <a:lumMod val="75000"/>
                      </a:schemeClr>
                    </a:solidFill>
                  </a:tcPr>
                </a:tc>
                <a:extLst>
                  <a:ext uri="{0D108BD9-81ED-4DB2-BD59-A6C34878D82A}">
                    <a16:rowId xmlns:a16="http://schemas.microsoft.com/office/drawing/2014/main" val="3526897190"/>
                  </a:ext>
                </a:extLst>
              </a:tr>
            </a:tbl>
          </a:graphicData>
        </a:graphic>
      </p:graphicFrame>
    </p:spTree>
    <p:extLst>
      <p:ext uri="{BB962C8B-B14F-4D97-AF65-F5344CB8AC3E}">
        <p14:creationId xmlns:p14="http://schemas.microsoft.com/office/powerpoint/2010/main" val="4142166865"/>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0791" y="128588"/>
            <a:ext cx="8283178" cy="4736306"/>
          </a:xfrm>
          <a:prstGeom prst="rect">
            <a:avLst/>
          </a:prstGeom>
          <a:ln w="88900" cap="sq" cmpd="thickThin">
            <a:solidFill>
              <a:srgbClr val="000000"/>
            </a:solidFill>
            <a:prstDash val="solid"/>
            <a:miter lim="800000"/>
          </a:ln>
          <a:effectLst>
            <a:innerShdw blurRad="76200">
              <a:srgbClr val="000000"/>
            </a:innerShdw>
          </a:effectLst>
        </p:spPr>
      </p:pic>
      <p:graphicFrame>
        <p:nvGraphicFramePr>
          <p:cNvPr id="5" name="Table 4"/>
          <p:cNvGraphicFramePr>
            <a:graphicFrameLocks noGrp="1"/>
          </p:cNvGraphicFramePr>
          <p:nvPr>
            <p:extLst/>
          </p:nvPr>
        </p:nvGraphicFramePr>
        <p:xfrm>
          <a:off x="4425554" y="3107531"/>
          <a:ext cx="4200525" cy="222885"/>
        </p:xfrm>
        <a:graphic>
          <a:graphicData uri="http://schemas.openxmlformats.org/drawingml/2006/table">
            <a:tbl>
              <a:tblPr/>
              <a:tblGrid>
                <a:gridCol w="4200525">
                  <a:extLst>
                    <a:ext uri="{9D8B030D-6E8A-4147-A177-3AD203B41FA5}">
                      <a16:colId xmlns:a16="http://schemas.microsoft.com/office/drawing/2014/main" val="151030227"/>
                    </a:ext>
                  </a:extLst>
                </a:gridCol>
              </a:tblGrid>
              <a:tr h="222885">
                <a:tc>
                  <a:txBody>
                    <a:bodyPr/>
                    <a:lstStyle/>
                    <a:p>
                      <a:endParaRPr lang="en-US" sz="1000" dirty="0">
                        <a:solidFill>
                          <a:srgbClr val="002060"/>
                        </a:solidFill>
                      </a:endParaRPr>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2034572252"/>
                  </a:ext>
                </a:extLst>
              </a:tr>
            </a:tbl>
          </a:graphicData>
        </a:graphic>
      </p:graphicFrame>
      <p:graphicFrame>
        <p:nvGraphicFramePr>
          <p:cNvPr id="6" name="Table 5"/>
          <p:cNvGraphicFramePr>
            <a:graphicFrameLocks noGrp="1"/>
          </p:cNvGraphicFramePr>
          <p:nvPr>
            <p:extLst/>
          </p:nvPr>
        </p:nvGraphicFramePr>
        <p:xfrm>
          <a:off x="825103" y="765096"/>
          <a:ext cx="1843088" cy="222885"/>
        </p:xfrm>
        <a:graphic>
          <a:graphicData uri="http://schemas.openxmlformats.org/drawingml/2006/table">
            <a:tbl>
              <a:tblPr/>
              <a:tblGrid>
                <a:gridCol w="1843088">
                  <a:extLst>
                    <a:ext uri="{9D8B030D-6E8A-4147-A177-3AD203B41FA5}">
                      <a16:colId xmlns:a16="http://schemas.microsoft.com/office/drawing/2014/main" val="3173473526"/>
                    </a:ext>
                  </a:extLst>
                </a:gridCol>
              </a:tblGrid>
              <a:tr h="222885">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tx2"/>
                    </a:solidFill>
                  </a:tcPr>
                </a:tc>
                <a:extLst>
                  <a:ext uri="{0D108BD9-81ED-4DB2-BD59-A6C34878D82A}">
                    <a16:rowId xmlns:a16="http://schemas.microsoft.com/office/drawing/2014/main" val="2511904081"/>
                  </a:ext>
                </a:extLst>
              </a:tr>
            </a:tbl>
          </a:graphicData>
        </a:graphic>
      </p:graphicFrame>
      <p:graphicFrame>
        <p:nvGraphicFramePr>
          <p:cNvPr id="7" name="Table 6"/>
          <p:cNvGraphicFramePr>
            <a:graphicFrameLocks noGrp="1"/>
          </p:cNvGraphicFramePr>
          <p:nvPr>
            <p:extLst/>
          </p:nvPr>
        </p:nvGraphicFramePr>
        <p:xfrm>
          <a:off x="4693444" y="867966"/>
          <a:ext cx="3932635" cy="222885"/>
        </p:xfrm>
        <a:graphic>
          <a:graphicData uri="http://schemas.openxmlformats.org/drawingml/2006/table">
            <a:tbl>
              <a:tblPr/>
              <a:tblGrid>
                <a:gridCol w="3932635">
                  <a:extLst>
                    <a:ext uri="{9D8B030D-6E8A-4147-A177-3AD203B41FA5}">
                      <a16:colId xmlns:a16="http://schemas.microsoft.com/office/drawing/2014/main" val="75370959"/>
                    </a:ext>
                  </a:extLst>
                </a:gridCol>
              </a:tblGrid>
              <a:tr h="222885">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2">
                        <a:lumMod val="90000"/>
                      </a:schemeClr>
                    </a:solidFill>
                  </a:tcPr>
                </a:tc>
                <a:extLst>
                  <a:ext uri="{0D108BD9-81ED-4DB2-BD59-A6C34878D82A}">
                    <a16:rowId xmlns:a16="http://schemas.microsoft.com/office/drawing/2014/main" val="403884998"/>
                  </a:ext>
                </a:extLst>
              </a:tr>
            </a:tbl>
          </a:graphicData>
        </a:graphic>
      </p:graphicFrame>
    </p:spTree>
    <p:extLst>
      <p:ext uri="{BB962C8B-B14F-4D97-AF65-F5344CB8AC3E}">
        <p14:creationId xmlns:p14="http://schemas.microsoft.com/office/powerpoint/2010/main" val="190196895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3635" y="182166"/>
            <a:ext cx="8422481" cy="4768453"/>
          </a:xfrm>
          <a:prstGeom prst="rect">
            <a:avLst/>
          </a:prstGeom>
          <a:ln w="88900" cap="sq" cmpd="thickThin">
            <a:solidFill>
              <a:srgbClr val="000000"/>
            </a:solidFill>
            <a:prstDash val="solid"/>
            <a:miter lim="800000"/>
          </a:ln>
          <a:effectLst>
            <a:innerShdw blurRad="76200">
              <a:srgbClr val="000000"/>
            </a:innerShdw>
          </a:effectLst>
        </p:spPr>
      </p:pic>
      <p:graphicFrame>
        <p:nvGraphicFramePr>
          <p:cNvPr id="5" name="Table 4"/>
          <p:cNvGraphicFramePr>
            <a:graphicFrameLocks noGrp="1"/>
          </p:cNvGraphicFramePr>
          <p:nvPr>
            <p:extLst/>
          </p:nvPr>
        </p:nvGraphicFramePr>
        <p:xfrm>
          <a:off x="717947" y="878682"/>
          <a:ext cx="1832372" cy="417909"/>
        </p:xfrm>
        <a:graphic>
          <a:graphicData uri="http://schemas.openxmlformats.org/drawingml/2006/table">
            <a:tbl>
              <a:tblPr/>
              <a:tblGrid>
                <a:gridCol w="1832372">
                  <a:extLst>
                    <a:ext uri="{9D8B030D-6E8A-4147-A177-3AD203B41FA5}">
                      <a16:colId xmlns:a16="http://schemas.microsoft.com/office/drawing/2014/main" val="3393649302"/>
                    </a:ext>
                  </a:extLst>
                </a:gridCol>
              </a:tblGrid>
              <a:tr h="417909">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tx1"/>
                    </a:solidFill>
                  </a:tcPr>
                </a:tc>
                <a:extLst>
                  <a:ext uri="{0D108BD9-81ED-4DB2-BD59-A6C34878D82A}">
                    <a16:rowId xmlns:a16="http://schemas.microsoft.com/office/drawing/2014/main" val="2642348419"/>
                  </a:ext>
                </a:extLst>
              </a:tr>
            </a:tbl>
          </a:graphicData>
        </a:graphic>
      </p:graphicFrame>
      <p:graphicFrame>
        <p:nvGraphicFramePr>
          <p:cNvPr id="6" name="Table 5"/>
          <p:cNvGraphicFramePr>
            <a:graphicFrameLocks noGrp="1"/>
          </p:cNvGraphicFramePr>
          <p:nvPr>
            <p:extLst/>
          </p:nvPr>
        </p:nvGraphicFramePr>
        <p:xfrm>
          <a:off x="4789885" y="878682"/>
          <a:ext cx="4050506" cy="222885"/>
        </p:xfrm>
        <a:graphic>
          <a:graphicData uri="http://schemas.openxmlformats.org/drawingml/2006/table">
            <a:tbl>
              <a:tblPr/>
              <a:tblGrid>
                <a:gridCol w="4050506">
                  <a:extLst>
                    <a:ext uri="{9D8B030D-6E8A-4147-A177-3AD203B41FA5}">
                      <a16:colId xmlns:a16="http://schemas.microsoft.com/office/drawing/2014/main" val="1183891110"/>
                    </a:ext>
                  </a:extLst>
                </a:gridCol>
              </a:tblGrid>
              <a:tr h="222885">
                <a:tc>
                  <a:txBody>
                    <a:bodyPr/>
                    <a:lstStyle/>
                    <a:p>
                      <a:endParaRPr lang="en-US" sz="1000" dirty="0"/>
                    </a:p>
                  </a:txBody>
                  <a:tcPr marL="68580" marR="68580" marT="34290" marB="3429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2">
                        <a:lumMod val="60000"/>
                        <a:lumOff val="40000"/>
                      </a:schemeClr>
                    </a:solidFill>
                  </a:tcPr>
                </a:tc>
                <a:extLst>
                  <a:ext uri="{0D108BD9-81ED-4DB2-BD59-A6C34878D82A}">
                    <a16:rowId xmlns:a16="http://schemas.microsoft.com/office/drawing/2014/main" val="3668604757"/>
                  </a:ext>
                </a:extLst>
              </a:tr>
            </a:tbl>
          </a:graphicData>
        </a:graphic>
      </p:graphicFrame>
    </p:spTree>
    <p:extLst>
      <p:ext uri="{BB962C8B-B14F-4D97-AF65-F5344CB8AC3E}">
        <p14:creationId xmlns:p14="http://schemas.microsoft.com/office/powerpoint/2010/main" val="203147886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17900" y="433387"/>
            <a:ext cx="7024430" cy="4428937"/>
          </a:xfrm>
        </p:spPr>
      </p:pic>
    </p:spTree>
    <p:extLst>
      <p:ext uri="{BB962C8B-B14F-4D97-AF65-F5344CB8AC3E}">
        <p14:creationId xmlns:p14="http://schemas.microsoft.com/office/powerpoint/2010/main" val="37950346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idx="1"/>
          </p:nvPr>
        </p:nvSpPr>
        <p:spPr>
          <a:xfrm>
            <a:off x="449263" y="280988"/>
            <a:ext cx="7329487" cy="4429125"/>
          </a:xfrm>
        </p:spPr>
        <p:txBody>
          <a:bodyPr>
            <a:normAutofit fontScale="97500"/>
          </a:bodyPr>
          <a:lstStyle/>
          <a:p>
            <a:pPr algn="r" rtl="1">
              <a:defRPr/>
            </a:pPr>
            <a:r>
              <a:rPr lang="fa-IR" sz="2400" i="1" dirty="0" smtClean="0">
                <a:solidFill>
                  <a:srgbClr val="CC3300"/>
                </a:solidFill>
                <a:cs typeface="B Titr" pitchFamily="2" charset="-78"/>
              </a:rPr>
              <a:t>شیوع بیماری های متابولیک ارثی  وفنیل کتونوری درایران  </a:t>
            </a:r>
            <a:r>
              <a:rPr lang="fa-IR" sz="2400" i="1" dirty="0" smtClean="0">
                <a:solidFill>
                  <a:srgbClr val="CC3300"/>
                </a:solidFill>
              </a:rPr>
              <a:t>:</a:t>
            </a:r>
            <a:r>
              <a:rPr sz="2400" dirty="0" smtClean="0">
                <a:solidFill>
                  <a:srgbClr val="CC3300"/>
                </a:solidFill>
              </a:rPr>
              <a:t/>
            </a:r>
            <a:br>
              <a:rPr sz="2400" dirty="0" smtClean="0">
                <a:solidFill>
                  <a:srgbClr val="CC3300"/>
                </a:solidFill>
              </a:rPr>
            </a:br>
            <a:endParaRPr lang="en-US" sz="2400" dirty="0">
              <a:solidFill>
                <a:srgbClr val="CC3300"/>
              </a:solidFill>
            </a:endParaRPr>
          </a:p>
        </p:txBody>
      </p:sp>
      <p:sp>
        <p:nvSpPr>
          <p:cNvPr id="4" name="Content Placeholder 1"/>
          <p:cNvSpPr txBox="1">
            <a:spLocks/>
          </p:cNvSpPr>
          <p:nvPr/>
        </p:nvSpPr>
        <p:spPr>
          <a:xfrm>
            <a:off x="296260" y="1044700"/>
            <a:ext cx="8551480" cy="3512215"/>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rtl="1">
              <a:buFont typeface="Wingdings" panose="05000000000000000000" pitchFamily="2" charset="2"/>
              <a:buChar char="Ø"/>
              <a:defRPr/>
            </a:pPr>
            <a:r>
              <a:rPr lang="fa-IR" sz="2400" b="1" dirty="0" smtClean="0">
                <a:solidFill>
                  <a:srgbClr val="002060"/>
                </a:solidFill>
                <a:cs typeface="B Nazanin" pitchFamily="2" charset="-78"/>
              </a:rPr>
              <a:t>اگرچه هریک ازبیماری های متابولیک ارثی نادرهستند لیکن تعداد وتنوع آنها زیاد است. به این دلیل مجموعاًگروه پرتعداد وشایعی را تشکیل می دهند.</a:t>
            </a:r>
          </a:p>
          <a:p>
            <a:pPr algn="just" rtl="1">
              <a:buFont typeface="Wingdings" panose="05000000000000000000" pitchFamily="2" charset="2"/>
              <a:buChar char="Ø"/>
              <a:defRPr/>
            </a:pPr>
            <a:endParaRPr lang="fa-IR" sz="1050" b="1" dirty="0" smtClean="0">
              <a:solidFill>
                <a:srgbClr val="002060"/>
              </a:solidFill>
              <a:cs typeface="B Nazanin" pitchFamily="2" charset="-78"/>
            </a:endParaRPr>
          </a:p>
          <a:p>
            <a:pPr algn="just" rtl="1">
              <a:buFont typeface="Wingdings" panose="05000000000000000000" pitchFamily="2" charset="2"/>
              <a:buChar char="Ø"/>
              <a:defRPr/>
            </a:pPr>
            <a:r>
              <a:rPr lang="fa-IR" sz="2400" b="1" dirty="0" smtClean="0">
                <a:solidFill>
                  <a:srgbClr val="002060"/>
                </a:solidFill>
                <a:cs typeface="B Nazanin" pitchFamily="2" charset="-78"/>
              </a:rPr>
              <a:t>بیماری های متابولیک ارثی کشنده هستند ودرمواردی که زنده می مانند درمان بسیارسخت وکیفیت زندگی ناچیزاست.</a:t>
            </a:r>
          </a:p>
          <a:p>
            <a:pPr algn="just" rtl="1">
              <a:buFont typeface="Wingdings" panose="05000000000000000000" pitchFamily="2" charset="2"/>
              <a:buChar char="Ø"/>
              <a:defRPr/>
            </a:pPr>
            <a:endParaRPr lang="fa-IR" sz="1050" b="1" dirty="0" smtClean="0">
              <a:solidFill>
                <a:srgbClr val="002060"/>
              </a:solidFill>
              <a:cs typeface="B Nazanin" pitchFamily="2" charset="-78"/>
            </a:endParaRPr>
          </a:p>
          <a:p>
            <a:pPr algn="just" rtl="1">
              <a:buFont typeface="Wingdings" panose="05000000000000000000" pitchFamily="2" charset="2"/>
              <a:buChar char="Ø"/>
              <a:defRPr/>
            </a:pPr>
            <a:r>
              <a:rPr lang="fa-IR" sz="2400" b="1" dirty="0" smtClean="0">
                <a:solidFill>
                  <a:srgbClr val="002060"/>
                </a:solidFill>
                <a:cs typeface="B Nazanin" pitchFamily="2" charset="-78"/>
              </a:rPr>
              <a:t>بیماری های متابولیک ارثی بخش عمده ای از بیماری های اتوزومال مغلوب هستند .وبه همین دلیل تحت تاثیر ازدواج های فامیلی افزایش می یابند این یکی از دلایل عمده افزایش این دسته از بیماری ها درایران است.</a:t>
            </a:r>
          </a:p>
          <a:p>
            <a:pPr algn="just" rtl="1">
              <a:buFont typeface="Wingdings" panose="05000000000000000000" pitchFamily="2" charset="2"/>
              <a:buChar char="Ø"/>
              <a:defRPr/>
            </a:pPr>
            <a:endParaRPr lang="fa-IR" sz="1050" b="1" dirty="0" smtClean="0">
              <a:solidFill>
                <a:srgbClr val="002060"/>
              </a:solidFill>
              <a:cs typeface="B Nazanin" pitchFamily="2" charset="-78"/>
            </a:endParaRPr>
          </a:p>
          <a:p>
            <a:pPr algn="just" rtl="1">
              <a:buFont typeface="Wingdings" panose="05000000000000000000" pitchFamily="2" charset="2"/>
              <a:buChar char="Ø"/>
              <a:defRPr/>
            </a:pPr>
            <a:r>
              <a:rPr lang="en-US" sz="2400" b="1" dirty="0" smtClean="0">
                <a:solidFill>
                  <a:srgbClr val="002060"/>
                </a:solidFill>
                <a:cs typeface="B Nazanin" pitchFamily="2" charset="-78"/>
              </a:rPr>
              <a:t>PKU</a:t>
            </a:r>
            <a:r>
              <a:rPr lang="fa-IR" sz="2400" b="1" dirty="0" smtClean="0">
                <a:solidFill>
                  <a:srgbClr val="002060"/>
                </a:solidFill>
                <a:cs typeface="B Nazanin" pitchFamily="2" charset="-78"/>
              </a:rPr>
              <a:t>درراس بیماری های متابولیک ارثی قراردارد وهم اکنون درایران ازهر6000 تولد یک مورد مبتلا به </a:t>
            </a:r>
            <a:r>
              <a:rPr lang="en-US" sz="2400" b="1" dirty="0" err="1" smtClean="0">
                <a:solidFill>
                  <a:srgbClr val="002060"/>
                </a:solidFill>
                <a:cs typeface="B Nazanin" pitchFamily="2" charset="-78"/>
              </a:rPr>
              <a:t>pku</a:t>
            </a:r>
            <a:r>
              <a:rPr lang="fa-IR" sz="2400" b="1" dirty="0" smtClean="0">
                <a:solidFill>
                  <a:srgbClr val="002060"/>
                </a:solidFill>
                <a:cs typeface="B Nazanin" pitchFamily="2" charset="-78"/>
              </a:rPr>
              <a:t> میباشد</a:t>
            </a:r>
            <a:r>
              <a:rPr lang="fa-IR" sz="2400" b="1" dirty="0">
                <a:solidFill>
                  <a:srgbClr val="002060"/>
                </a:solidFill>
                <a:cs typeface="B Nazanin" pitchFamily="2" charset="-78"/>
              </a:rPr>
              <a:t>. </a:t>
            </a:r>
            <a:r>
              <a:rPr lang="fa-IR" sz="2400" b="1" dirty="0" smtClean="0">
                <a:solidFill>
                  <a:srgbClr val="002060"/>
                </a:solidFill>
                <a:cs typeface="B Nazanin" pitchFamily="2" charset="-78"/>
              </a:rPr>
              <a:t>اپیدمیولوژی </a:t>
            </a:r>
            <a:r>
              <a:rPr lang="fa-IR" sz="2400" b="1" dirty="0">
                <a:solidFill>
                  <a:srgbClr val="002060"/>
                </a:solidFill>
                <a:cs typeface="B Nazanin" pitchFamily="2" charset="-78"/>
              </a:rPr>
              <a:t>بر اساس اطلاعات برنامه کشوری کنترل </a:t>
            </a:r>
            <a:r>
              <a:rPr lang="en-US" sz="2400" b="1" dirty="0" smtClean="0">
                <a:solidFill>
                  <a:srgbClr val="002060"/>
                </a:solidFill>
                <a:cs typeface="B Nazanin" pitchFamily="2" charset="-78"/>
              </a:rPr>
              <a:t>PKU</a:t>
            </a:r>
            <a:r>
              <a:rPr lang="en-US" sz="2400" b="1" dirty="0">
                <a:solidFill>
                  <a:srgbClr val="002060"/>
                </a:solidFill>
                <a:cs typeface="B Nazanin" pitchFamily="2" charset="-78"/>
              </a:rPr>
              <a:t/>
            </a:r>
            <a:br>
              <a:rPr lang="en-US" sz="2400" b="1" dirty="0">
                <a:solidFill>
                  <a:srgbClr val="002060"/>
                </a:solidFill>
                <a:cs typeface="B Nazanin" pitchFamily="2" charset="-78"/>
              </a:rPr>
            </a:br>
            <a:r>
              <a:rPr lang="fa-IR" sz="2400" b="1" dirty="0" smtClean="0">
                <a:solidFill>
                  <a:srgbClr val="002060"/>
                </a:solidFill>
                <a:cs typeface="B Nazanin" pitchFamily="2" charset="-78"/>
              </a:rPr>
              <a:t> </a:t>
            </a:r>
            <a:r>
              <a:rPr lang="fa-IR" sz="2400" b="1" dirty="0">
                <a:solidFill>
                  <a:srgbClr val="002060"/>
                </a:solidFill>
                <a:cs typeface="B Nazanin" pitchFamily="2" charset="-78"/>
              </a:rPr>
              <a:t>از 1 در3000تا 1در 60/000 برحسب مناطق مختلف </a:t>
            </a:r>
            <a:r>
              <a:rPr lang="fa-IR" sz="2400" b="1" dirty="0" smtClean="0">
                <a:solidFill>
                  <a:srgbClr val="002060"/>
                </a:solidFill>
                <a:cs typeface="B Nazanin" pitchFamily="2" charset="-78"/>
              </a:rPr>
              <a:t>کشور-درآمریکا 1 در 12000و در ترکیه 1 در 2600</a:t>
            </a:r>
            <a:r>
              <a:rPr lang="fa-IR" sz="2400" b="1" dirty="0">
                <a:solidFill>
                  <a:srgbClr val="002060"/>
                </a:solidFill>
                <a:cs typeface="B Nazanin" pitchFamily="2" charset="-78"/>
              </a:rPr>
              <a:t/>
            </a:r>
            <a:br>
              <a:rPr lang="fa-IR" sz="2400" b="1" dirty="0">
                <a:solidFill>
                  <a:srgbClr val="002060"/>
                </a:solidFill>
                <a:cs typeface="B Nazanin" pitchFamily="2" charset="-78"/>
              </a:rPr>
            </a:br>
            <a:endParaRPr lang="fa-IR" sz="2400" b="1" dirty="0" smtClean="0">
              <a:solidFill>
                <a:srgbClr val="002060"/>
              </a:solidFill>
              <a:cs typeface="B Nazanin" pitchFamily="2" charset="-78"/>
            </a:endParaRPr>
          </a:p>
          <a:p>
            <a:pPr algn="just" rtl="1">
              <a:buFont typeface="Wingdings" panose="05000000000000000000" pitchFamily="2" charset="2"/>
              <a:buChar char="Ø"/>
              <a:defRPr/>
            </a:pPr>
            <a:endParaRPr lang="fa-IR" b="1" dirty="0" smtClean="0">
              <a:cs typeface="B Nazanin" pitchFamily="2" charset="-78"/>
            </a:endParaRPr>
          </a:p>
        </p:txBody>
      </p:sp>
    </p:spTree>
    <p:extLst>
      <p:ext uri="{BB962C8B-B14F-4D97-AF65-F5344CB8AC3E}">
        <p14:creationId xmlns:p14="http://schemas.microsoft.com/office/powerpoint/2010/main" val="28975872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2000"/>
                                        <p:tgtEl>
                                          <p:spTgt spid="4">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2000"/>
                                        <p:tgtEl>
                                          <p:spTgt spid="4">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fade">
                                      <p:cBhvr>
                                        <p:cTn id="24" dur="20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6591" y="281175"/>
            <a:ext cx="3077490" cy="4275739"/>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080" y="586585"/>
            <a:ext cx="3206805" cy="3206805"/>
          </a:xfrm>
          <a:prstGeom prst="rect">
            <a:avLst/>
          </a:prstGeom>
        </p:spPr>
      </p:pic>
    </p:spTree>
    <p:extLst>
      <p:ext uri="{BB962C8B-B14F-4D97-AF65-F5344CB8AC3E}">
        <p14:creationId xmlns:p14="http://schemas.microsoft.com/office/powerpoint/2010/main" val="34804098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6260" y="31500"/>
            <a:ext cx="8551479" cy="5112000"/>
          </a:xfrm>
          <a:prstGeom prst="rect">
            <a:avLst/>
          </a:prstGeom>
        </p:spPr>
      </p:pic>
      <p:pic>
        <p:nvPicPr>
          <p:cNvPr id="3" name="Picture 2"/>
          <p:cNvPicPr>
            <a:picLocks noChangeAspect="1"/>
          </p:cNvPicPr>
          <p:nvPr/>
        </p:nvPicPr>
        <p:blipFill>
          <a:blip r:embed="rId3"/>
          <a:stretch>
            <a:fillRect/>
          </a:stretch>
        </p:blipFill>
        <p:spPr>
          <a:xfrm>
            <a:off x="296260" y="31500"/>
            <a:ext cx="8551479" cy="5288940"/>
          </a:xfrm>
          <a:prstGeom prst="rect">
            <a:avLst/>
          </a:prstGeom>
        </p:spPr>
      </p:pic>
      <p:pic>
        <p:nvPicPr>
          <p:cNvPr id="4" name="Picture 3"/>
          <p:cNvPicPr>
            <a:picLocks noChangeAspect="1"/>
          </p:cNvPicPr>
          <p:nvPr/>
        </p:nvPicPr>
        <p:blipFill>
          <a:blip r:embed="rId4"/>
          <a:stretch>
            <a:fillRect/>
          </a:stretch>
        </p:blipFill>
        <p:spPr>
          <a:xfrm>
            <a:off x="754375" y="586585"/>
            <a:ext cx="3359509" cy="2443280"/>
          </a:xfrm>
          <a:prstGeom prst="rect">
            <a:avLst/>
          </a:prstGeom>
        </p:spPr>
      </p:pic>
    </p:spTree>
    <p:extLst>
      <p:ext uri="{BB962C8B-B14F-4D97-AF65-F5344CB8AC3E}">
        <p14:creationId xmlns:p14="http://schemas.microsoft.com/office/powerpoint/2010/main" val="29961452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idx="1"/>
          </p:nvPr>
        </p:nvSpPr>
        <p:spPr>
          <a:xfrm>
            <a:off x="449263" y="280988"/>
            <a:ext cx="7329487" cy="4429125"/>
          </a:xfrm>
        </p:spPr>
        <p:txBody>
          <a:bodyPr>
            <a:normAutofit fontScale="97500"/>
          </a:bodyPr>
          <a:lstStyle/>
          <a:p>
            <a:pPr algn="r" rtl="1">
              <a:defRPr/>
            </a:pPr>
            <a:r>
              <a:rPr lang="fa-IR" sz="2400" i="1" dirty="0" smtClean="0">
                <a:solidFill>
                  <a:srgbClr val="CC3300"/>
                </a:solidFill>
                <a:cs typeface="B Titr" pitchFamily="2" charset="-78"/>
              </a:rPr>
              <a:t>شیوع بیماری های متابولیک ارثی  وفنیل کتونوری درایران  </a:t>
            </a:r>
            <a:r>
              <a:rPr lang="fa-IR" sz="2400" i="1" dirty="0" smtClean="0">
                <a:solidFill>
                  <a:srgbClr val="CC3300"/>
                </a:solidFill>
              </a:rPr>
              <a:t>:</a:t>
            </a:r>
            <a:r>
              <a:rPr sz="2400" dirty="0" smtClean="0">
                <a:solidFill>
                  <a:srgbClr val="CC3300"/>
                </a:solidFill>
              </a:rPr>
              <a:t/>
            </a:r>
            <a:br>
              <a:rPr sz="2400" dirty="0" smtClean="0">
                <a:solidFill>
                  <a:srgbClr val="CC3300"/>
                </a:solidFill>
              </a:rPr>
            </a:br>
            <a:endParaRPr lang="en-US" sz="2400" dirty="0">
              <a:solidFill>
                <a:srgbClr val="CC3300"/>
              </a:solidFill>
            </a:endParaRPr>
          </a:p>
        </p:txBody>
      </p:sp>
      <p:sp>
        <p:nvSpPr>
          <p:cNvPr id="4" name="Content Placeholder 1"/>
          <p:cNvSpPr txBox="1">
            <a:spLocks/>
          </p:cNvSpPr>
          <p:nvPr/>
        </p:nvSpPr>
        <p:spPr>
          <a:xfrm>
            <a:off x="754375" y="1253218"/>
            <a:ext cx="7787955" cy="351221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rtl="1">
              <a:buFont typeface="Wingdings" panose="05000000000000000000" pitchFamily="2" charset="2"/>
              <a:buChar char="Ø"/>
              <a:defRPr/>
            </a:pPr>
            <a:r>
              <a:rPr lang="fa-IR" b="1" dirty="0" smtClean="0">
                <a:solidFill>
                  <a:srgbClr val="002060"/>
                </a:solidFill>
                <a:cs typeface="B Nazanin" pitchFamily="2" charset="-78"/>
              </a:rPr>
              <a:t>در اصفهان میانگین بروز فنیل کتونوری بیشتر از سایر استانها می باشد.</a:t>
            </a:r>
          </a:p>
          <a:p>
            <a:pPr algn="just" rtl="1">
              <a:buFont typeface="Wingdings" panose="05000000000000000000" pitchFamily="2" charset="2"/>
              <a:buChar char="Ø"/>
              <a:defRPr/>
            </a:pPr>
            <a:endParaRPr lang="fa-IR" b="1" dirty="0">
              <a:solidFill>
                <a:srgbClr val="002060"/>
              </a:solidFill>
              <a:cs typeface="B Nazanin" pitchFamily="2" charset="-78"/>
            </a:endParaRPr>
          </a:p>
          <a:p>
            <a:pPr algn="just" rtl="1">
              <a:buFont typeface="Wingdings" panose="05000000000000000000" pitchFamily="2" charset="2"/>
              <a:buChar char="Ø"/>
              <a:defRPr/>
            </a:pPr>
            <a:r>
              <a:rPr lang="fa-IR" b="1" dirty="0" smtClean="0">
                <a:solidFill>
                  <a:srgbClr val="002060"/>
                </a:solidFill>
                <a:cs typeface="B Nazanin" pitchFamily="2" charset="-78"/>
              </a:rPr>
              <a:t>92 درصد موارد بروز جهش جدید بدون سابقه خانوادگی می باشد</a:t>
            </a:r>
            <a:r>
              <a:rPr lang="fa-IR" b="1" dirty="0" smtClean="0">
                <a:cs typeface="B Nazanin" pitchFamily="2" charset="-78"/>
              </a:rPr>
              <a:t>.</a:t>
            </a:r>
          </a:p>
        </p:txBody>
      </p:sp>
    </p:spTree>
    <p:extLst>
      <p:ext uri="{BB962C8B-B14F-4D97-AF65-F5344CB8AC3E}">
        <p14:creationId xmlns:p14="http://schemas.microsoft.com/office/powerpoint/2010/main" val="18369429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7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11.xml><?xml version="1.0" encoding="utf-8"?>
<a:theme xmlns:a="http://schemas.openxmlformats.org/drawingml/2006/main" name="8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12.xml><?xml version="1.0" encoding="utf-8"?>
<a:theme xmlns:a="http://schemas.openxmlformats.org/drawingml/2006/main" name="9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13.xml><?xml version="1.0" encoding="utf-8"?>
<a:theme xmlns:a="http://schemas.openxmlformats.org/drawingml/2006/main" name="10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14.xml><?xml version="1.0" encoding="utf-8"?>
<a:theme xmlns:a="http://schemas.openxmlformats.org/drawingml/2006/main" name="11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15.xml><?xml version="1.0" encoding="utf-8"?>
<a:theme xmlns:a="http://schemas.openxmlformats.org/drawingml/2006/main" name="12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16.xml><?xml version="1.0" encoding="utf-8"?>
<a:theme xmlns:a="http://schemas.openxmlformats.org/drawingml/2006/main" name="13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17.xml><?xml version="1.0" encoding="utf-8"?>
<a:theme xmlns:a="http://schemas.openxmlformats.org/drawingml/2006/main" name="14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4.xml><?xml version="1.0" encoding="utf-8"?>
<a:theme xmlns:a="http://schemas.openxmlformats.org/drawingml/2006/main" name="1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5.xml><?xml version="1.0" encoding="utf-8"?>
<a:theme xmlns:a="http://schemas.openxmlformats.org/drawingml/2006/main" name="2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6.xml><?xml version="1.0" encoding="utf-8"?>
<a:theme xmlns:a="http://schemas.openxmlformats.org/drawingml/2006/main" name="3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7.xml><?xml version="1.0" encoding="utf-8"?>
<a:theme xmlns:a="http://schemas.openxmlformats.org/drawingml/2006/main" name="4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8.xml><?xml version="1.0" encoding="utf-8"?>
<a:theme xmlns:a="http://schemas.openxmlformats.org/drawingml/2006/main" name="5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9.xml><?xml version="1.0" encoding="utf-8"?>
<a:theme xmlns:a="http://schemas.openxmlformats.org/drawingml/2006/main" name="6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5631</TotalTime>
  <Words>4012</Words>
  <Application>Microsoft Office PowerPoint</Application>
  <PresentationFormat>On-screen Show (16:9)</PresentationFormat>
  <Paragraphs>580</Paragraphs>
  <Slides>81</Slides>
  <Notes>15</Notes>
  <HiddenSlides>0</HiddenSlides>
  <MMClips>0</MMClips>
  <ScaleCrop>false</ScaleCrop>
  <HeadingPairs>
    <vt:vector size="6" baseType="variant">
      <vt:variant>
        <vt:lpstr>Fonts Used</vt:lpstr>
      </vt:variant>
      <vt:variant>
        <vt:i4>23</vt:i4>
      </vt:variant>
      <vt:variant>
        <vt:lpstr>Theme</vt:lpstr>
      </vt:variant>
      <vt:variant>
        <vt:i4>17</vt:i4>
      </vt:variant>
      <vt:variant>
        <vt:lpstr>Slide Titles</vt:lpstr>
      </vt:variant>
      <vt:variant>
        <vt:i4>81</vt:i4>
      </vt:variant>
    </vt:vector>
  </HeadingPairs>
  <TitlesOfParts>
    <vt:vector size="121" baseType="lpstr">
      <vt:lpstr>Arial</vt:lpstr>
      <vt:lpstr>B Farnaz</vt:lpstr>
      <vt:lpstr>B Mitra</vt:lpstr>
      <vt:lpstr>B Nazanin</vt:lpstr>
      <vt:lpstr>B Titr</vt:lpstr>
      <vt:lpstr>BNAZANIN</vt:lpstr>
      <vt:lpstr>Britannic Bold</vt:lpstr>
      <vt:lpstr>Calibri</vt:lpstr>
      <vt:lpstr>Calibri Light</vt:lpstr>
      <vt:lpstr>Candara</vt:lpstr>
      <vt:lpstr>Constantia</vt:lpstr>
      <vt:lpstr>Georgia</vt:lpstr>
      <vt:lpstr>Gisha</vt:lpstr>
      <vt:lpstr>IPT.Nazanin</vt:lpstr>
      <vt:lpstr>IranNastaliq</vt:lpstr>
      <vt:lpstr>Lucida Sans Unicode</vt:lpstr>
      <vt:lpstr>Symbol</vt:lpstr>
      <vt:lpstr>Tahoma</vt:lpstr>
      <vt:lpstr>Times New Roman</vt:lpstr>
      <vt:lpstr>Trebuchet MS</vt:lpstr>
      <vt:lpstr>Wingdings</vt:lpstr>
      <vt:lpstr>Wingdings 2</vt:lpstr>
      <vt:lpstr>Wingdings 3</vt:lpstr>
      <vt:lpstr>Office Theme</vt:lpstr>
      <vt:lpstr>1_Office Theme</vt:lpstr>
      <vt:lpstr>Wisp</vt:lpstr>
      <vt:lpstr>1_Wisp</vt:lpstr>
      <vt:lpstr>2_Wisp</vt:lpstr>
      <vt:lpstr>3_Wisp</vt:lpstr>
      <vt:lpstr>4_Wisp</vt:lpstr>
      <vt:lpstr>5_Wisp</vt:lpstr>
      <vt:lpstr>6_Wisp</vt:lpstr>
      <vt:lpstr>7_Wisp</vt:lpstr>
      <vt:lpstr>8_Wisp</vt:lpstr>
      <vt:lpstr>9_Wisp</vt:lpstr>
      <vt:lpstr>10_Wisp</vt:lpstr>
      <vt:lpstr>11_Wisp</vt:lpstr>
      <vt:lpstr>12_Wisp</vt:lpstr>
      <vt:lpstr>13_Wisp</vt:lpstr>
      <vt:lpstr>14_Wisp</vt:lpstr>
      <vt:lpstr>PowerPoint Presentation</vt:lpstr>
      <vt:lpstr>PKU</vt:lpstr>
      <vt:lpstr>مباحث جلسه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اهداف اجرای برنامه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A.R.I</cp:lastModifiedBy>
  <cp:revision>727</cp:revision>
  <dcterms:created xsi:type="dcterms:W3CDTF">2013-08-21T19:17:07Z</dcterms:created>
  <dcterms:modified xsi:type="dcterms:W3CDTF">2023-07-30T06:03:38Z</dcterms:modified>
</cp:coreProperties>
</file>