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357" r:id="rId3"/>
    <p:sldId id="356" r:id="rId4"/>
    <p:sldId id="257" r:id="rId5"/>
    <p:sldId id="258" r:id="rId6"/>
    <p:sldId id="259" r:id="rId7"/>
    <p:sldId id="260" r:id="rId8"/>
    <p:sldId id="315" r:id="rId9"/>
    <p:sldId id="337" r:id="rId10"/>
    <p:sldId id="316" r:id="rId11"/>
    <p:sldId id="317" r:id="rId12"/>
    <p:sldId id="318" r:id="rId13"/>
    <p:sldId id="319" r:id="rId14"/>
    <p:sldId id="320" r:id="rId15"/>
    <p:sldId id="321" r:id="rId16"/>
    <p:sldId id="322" r:id="rId17"/>
    <p:sldId id="323" r:id="rId18"/>
    <p:sldId id="324" r:id="rId19"/>
    <p:sldId id="325" r:id="rId20"/>
    <p:sldId id="326" r:id="rId21"/>
    <p:sldId id="327" r:id="rId22"/>
    <p:sldId id="328" r:id="rId23"/>
    <p:sldId id="329" r:id="rId24"/>
    <p:sldId id="330" r:id="rId25"/>
    <p:sldId id="331" r:id="rId26"/>
    <p:sldId id="332" r:id="rId27"/>
    <p:sldId id="333" r:id="rId28"/>
    <p:sldId id="334" r:id="rId29"/>
    <p:sldId id="335" r:id="rId30"/>
    <p:sldId id="336" r:id="rId31"/>
    <p:sldId id="339" r:id="rId32"/>
    <p:sldId id="338" r:id="rId33"/>
    <p:sldId id="262" r:id="rId34"/>
    <p:sldId id="263" r:id="rId35"/>
    <p:sldId id="264" r:id="rId36"/>
    <p:sldId id="265" r:id="rId37"/>
    <p:sldId id="266" r:id="rId38"/>
    <p:sldId id="267" r:id="rId39"/>
    <p:sldId id="268" r:id="rId40"/>
    <p:sldId id="269" r:id="rId41"/>
    <p:sldId id="270" r:id="rId42"/>
    <p:sldId id="271" r:id="rId43"/>
    <p:sldId id="272" r:id="rId44"/>
    <p:sldId id="273" r:id="rId45"/>
    <p:sldId id="274" r:id="rId46"/>
    <p:sldId id="275" r:id="rId47"/>
    <p:sldId id="276" r:id="rId48"/>
    <p:sldId id="277" r:id="rId49"/>
    <p:sldId id="278" r:id="rId50"/>
    <p:sldId id="279" r:id="rId51"/>
    <p:sldId id="280" r:id="rId52"/>
    <p:sldId id="281" r:id="rId53"/>
    <p:sldId id="282" r:id="rId54"/>
    <p:sldId id="283" r:id="rId55"/>
    <p:sldId id="284" r:id="rId56"/>
    <p:sldId id="286" r:id="rId57"/>
    <p:sldId id="285" r:id="rId58"/>
    <p:sldId id="287" r:id="rId59"/>
    <p:sldId id="314" r:id="rId60"/>
    <p:sldId id="312" r:id="rId61"/>
    <p:sldId id="313" r:id="rId62"/>
    <p:sldId id="341" r:id="rId63"/>
    <p:sldId id="350" r:id="rId64"/>
    <p:sldId id="351" r:id="rId65"/>
    <p:sldId id="346" r:id="rId66"/>
    <p:sldId id="347" r:id="rId67"/>
    <p:sldId id="353" r:id="rId68"/>
    <p:sldId id="352" r:id="rId69"/>
    <p:sldId id="348" r:id="rId70"/>
    <p:sldId id="349" r:id="rId71"/>
    <p:sldId id="340" r:id="rId72"/>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3" autoAdjust="0"/>
    <p:restoredTop sz="94660"/>
  </p:normalViewPr>
  <p:slideViewPr>
    <p:cSldViewPr snapToGrid="0">
      <p:cViewPr varScale="1">
        <p:scale>
          <a:sx n="88" d="100"/>
          <a:sy n="88" d="100"/>
        </p:scale>
        <p:origin x="3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CCF1DB0E-7623-4C85-96DF-3E2A2B351653}" type="datetimeFigureOut">
              <a:rPr lang="fa-IR" smtClean="0"/>
              <a:t>01/06/1445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2885405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CF1DB0E-7623-4C85-96DF-3E2A2B351653}" type="datetimeFigureOut">
              <a:rPr lang="fa-IR" smtClean="0"/>
              <a:t>01/06/1445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249211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CF1DB0E-7623-4C85-96DF-3E2A2B351653}" type="datetimeFigureOut">
              <a:rPr lang="fa-IR" smtClean="0"/>
              <a:t>01/06/1445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434756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2227" y="1800148"/>
            <a:ext cx="8958693" cy="1845097"/>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802227" y="4243426"/>
            <a:ext cx="10791153" cy="1832460"/>
          </a:xfrm>
          <a:noFill/>
        </p:spPr>
        <p:txBody>
          <a:bodyPr>
            <a:normAutofit/>
          </a:bodyPr>
          <a:lstStyle>
            <a:lvl1pPr marL="0" indent="0" algn="l">
              <a:buNone/>
              <a:defRPr sz="3733" b="0" i="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a:t>
            </a:r>
          </a:p>
          <a:p>
            <a:r>
              <a:rPr lang="en-US" dirty="0"/>
              <a:t>Master subtitle style</a:t>
            </a:r>
          </a:p>
        </p:txBody>
      </p:sp>
      <p:sp>
        <p:nvSpPr>
          <p:cNvPr id="4" name="Date Placeholder 3"/>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50383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171294"/>
            <a:ext cx="10994760" cy="1189327"/>
          </a:xfrm>
        </p:spPr>
        <p:txBody>
          <a:bodyPr>
            <a:normAutofit/>
          </a:bodyPr>
          <a:lstStyle>
            <a:lvl1pPr algn="l">
              <a:defRPr sz="4800" baseline="0">
                <a:solidFill>
                  <a:srgbClr val="9900CC"/>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98621" y="1800147"/>
            <a:ext cx="10994760" cy="4479341"/>
          </a:xfrm>
        </p:spPr>
        <p:txBody>
          <a:bodyPr/>
          <a:lstStyle>
            <a:lvl1pPr algn="l">
              <a:defRPr sz="3733">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84547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8621" y="578507"/>
            <a:ext cx="9773120" cy="763525"/>
          </a:xfrm>
        </p:spPr>
        <p:txBody>
          <a:bodyPr>
            <a:normAutofit/>
          </a:bodyPr>
          <a:lstStyle>
            <a:lvl1pPr algn="l">
              <a:defRPr sz="4800">
                <a:solidFill>
                  <a:srgbClr val="9900CC"/>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98621" y="1598079"/>
            <a:ext cx="9773120" cy="4681415"/>
          </a:xfrm>
        </p:spPr>
        <p:txBody>
          <a:bodyPr/>
          <a:lstStyle>
            <a:lvl1pPr>
              <a:defRPr sz="3733">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338715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33884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49594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1"/>
            <a:ext cx="10994761" cy="1018033"/>
          </a:xfrm>
        </p:spPr>
        <p:txBody>
          <a:bodyPr>
            <a:normAutofit/>
          </a:bodyPr>
          <a:lstStyle>
            <a:lvl1pPr algn="l">
              <a:defRPr sz="4800" baseline="0">
                <a:solidFill>
                  <a:srgbClr val="9900CC"/>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715839" y="2242820"/>
            <a:ext cx="5386917" cy="639763"/>
          </a:xfrm>
        </p:spPr>
        <p:txBody>
          <a:bodyPr anchor="b"/>
          <a:lstStyle>
            <a:lvl1pPr marL="0" indent="0" algn="ctr">
              <a:buNone/>
              <a:defRPr sz="3200"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4" name="Content Placeholder 3"/>
          <p:cNvSpPr>
            <a:spLocks noGrp="1"/>
          </p:cNvSpPr>
          <p:nvPr>
            <p:ph sz="half" idx="2"/>
          </p:nvPr>
        </p:nvSpPr>
        <p:spPr>
          <a:xfrm>
            <a:off x="715839" y="2818181"/>
            <a:ext cx="5386917" cy="2850495"/>
          </a:xfrm>
        </p:spPr>
        <p:txBody>
          <a:bodyPr/>
          <a:lstStyle>
            <a:lvl1pPr algn="ctr">
              <a:defRPr sz="3200">
                <a:solidFill>
                  <a:schemeClr val="bg1"/>
                </a:solidFill>
              </a:defRPr>
            </a:lvl1pPr>
            <a:lvl2pPr algn="ctr">
              <a:defRPr sz="2667">
                <a:solidFill>
                  <a:schemeClr val="bg1"/>
                </a:solidFill>
              </a:defRPr>
            </a:lvl2pPr>
            <a:lvl3pPr algn="ctr">
              <a:defRPr sz="2400">
                <a:solidFill>
                  <a:schemeClr val="bg1"/>
                </a:solidFill>
              </a:defRPr>
            </a:lvl3pPr>
            <a:lvl4pPr algn="ctr">
              <a:defRPr sz="2133">
                <a:solidFill>
                  <a:schemeClr val="bg1"/>
                </a:solidFill>
              </a:defRPr>
            </a:lvl4pPr>
            <a:lvl5pPr algn="ctr">
              <a:defRPr sz="2133">
                <a:solidFill>
                  <a:schemeClr val="bg1"/>
                </a:solidFill>
              </a:defRPr>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096001" y="2242820"/>
            <a:ext cx="5389033" cy="639763"/>
          </a:xfrm>
        </p:spPr>
        <p:txBody>
          <a:bodyPr anchor="b"/>
          <a:lstStyle>
            <a:lvl1pPr marL="0" indent="0" algn="ctr">
              <a:buNone/>
              <a:defRPr sz="3200"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6" name="Content Placeholder 5"/>
          <p:cNvSpPr>
            <a:spLocks noGrp="1"/>
          </p:cNvSpPr>
          <p:nvPr>
            <p:ph sz="quarter" idx="4"/>
          </p:nvPr>
        </p:nvSpPr>
        <p:spPr>
          <a:xfrm>
            <a:off x="6096001" y="2818181"/>
            <a:ext cx="5389033" cy="2850495"/>
          </a:xfrm>
        </p:spPr>
        <p:txBody>
          <a:bodyPr/>
          <a:lstStyle>
            <a:lvl1pPr algn="ctr">
              <a:defRPr sz="3200">
                <a:solidFill>
                  <a:schemeClr val="bg1"/>
                </a:solidFill>
              </a:defRPr>
            </a:lvl1pPr>
            <a:lvl2pPr algn="ctr">
              <a:defRPr sz="2667">
                <a:solidFill>
                  <a:schemeClr val="bg1"/>
                </a:solidFill>
              </a:defRPr>
            </a:lvl2pPr>
            <a:lvl3pPr algn="ctr">
              <a:defRPr sz="2400">
                <a:solidFill>
                  <a:schemeClr val="bg1"/>
                </a:solidFill>
              </a:defRPr>
            </a:lvl3pPr>
            <a:lvl4pPr algn="ctr">
              <a:defRPr sz="2133">
                <a:solidFill>
                  <a:schemeClr val="bg1"/>
                </a:solidFill>
              </a:defRPr>
            </a:lvl4pPr>
            <a:lvl5pPr algn="ctr">
              <a:defRPr sz="2133">
                <a:solidFill>
                  <a:schemeClr val="bg1"/>
                </a:solidFill>
              </a:defRPr>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76807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22241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358543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CF1DB0E-7623-4C85-96DF-3E2A2B351653}" type="datetimeFigureOut">
              <a:rPr lang="fa-IR" smtClean="0"/>
              <a:t>01/06/1445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538767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46491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983586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97744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 name="Picture 6" descr="E:\websites\free-power-point-templates\2012\logos.png"/>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874360" y="5261461"/>
            <a:ext cx="1725376" cy="621137"/>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8036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CF1DB0E-7623-4C85-96DF-3E2A2B351653}" type="datetimeFigureOut">
              <a:rPr lang="fa-IR" smtClean="0"/>
              <a:t>01/06/1445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2358574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CCF1DB0E-7623-4C85-96DF-3E2A2B351653}" type="datetimeFigureOut">
              <a:rPr lang="fa-IR" smtClean="0"/>
              <a:t>01/06/1445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817733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CCF1DB0E-7623-4C85-96DF-3E2A2B351653}" type="datetimeFigureOut">
              <a:rPr lang="fa-IR" smtClean="0"/>
              <a:t>01/06/1445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1913676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CCF1DB0E-7623-4C85-96DF-3E2A2B351653}" type="datetimeFigureOut">
              <a:rPr lang="fa-IR" smtClean="0"/>
              <a:t>01/06/1445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236193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F1DB0E-7623-4C85-96DF-3E2A2B351653}" type="datetimeFigureOut">
              <a:rPr lang="fa-IR" smtClean="0"/>
              <a:t>01/06/1445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3810953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CF1DB0E-7623-4C85-96DF-3E2A2B351653}" type="datetimeFigureOut">
              <a:rPr lang="fa-IR" smtClean="0"/>
              <a:t>01/06/1445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3290406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CF1DB0E-7623-4C85-96DF-3E2A2B351653}" type="datetimeFigureOut">
              <a:rPr lang="fa-IR" smtClean="0"/>
              <a:t>01/06/1445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26FA2E4-1DB8-40CF-899A-08826E6A4466}" type="slidenum">
              <a:rPr lang="fa-IR" smtClean="0"/>
              <a:t>‹#›</a:t>
            </a:fld>
            <a:endParaRPr lang="fa-IR"/>
          </a:p>
        </p:txBody>
      </p:sp>
    </p:spTree>
    <p:extLst>
      <p:ext uri="{BB962C8B-B14F-4D97-AF65-F5344CB8AC3E}">
        <p14:creationId xmlns:p14="http://schemas.microsoft.com/office/powerpoint/2010/main" val="291236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F1DB0E-7623-4C85-96DF-3E2A2B351653}" type="datetimeFigureOut">
              <a:rPr lang="fa-IR" smtClean="0"/>
              <a:t>01/06/1445</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FA2E4-1DB8-40CF-899A-08826E6A4466}" type="slidenum">
              <a:rPr lang="fa-IR" smtClean="0"/>
              <a:t>‹#›</a:t>
            </a:fld>
            <a:endParaRPr lang="fa-IR"/>
          </a:p>
        </p:txBody>
      </p:sp>
    </p:spTree>
    <p:extLst>
      <p:ext uri="{BB962C8B-B14F-4D97-AF65-F5344CB8AC3E}">
        <p14:creationId xmlns:p14="http://schemas.microsoft.com/office/powerpoint/2010/main" val="4247788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fld id="{53074F12-AA26-4AC8-9962-C36BB8F32554}"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7/23/2023</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marL="0" marR="0" lvl="0" indent="0" algn="r" defTabSz="1219170" rtl="0" eaLnBrk="1" fontAlgn="auto" latinLnBrk="0" hangingPunct="1">
              <a:lnSpc>
                <a:spcPct val="100000"/>
              </a:lnSpc>
              <a:spcBef>
                <a:spcPts val="0"/>
              </a:spcBef>
              <a:spcAft>
                <a:spcPts val="0"/>
              </a:spcAft>
              <a:buClrTx/>
              <a:buSzTx/>
              <a:buFontTx/>
              <a:buNone/>
              <a:tabLst/>
              <a:defRPr/>
            </a:pPr>
            <a:fld id="{B82CCC60-E8CD-4174-8B1A-7DF615B22EEF}"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8290893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3"/>
          <p:cNvPicPr>
            <a:picLocks noChangeAspect="1" noChangeArrowheads="1"/>
          </p:cNvPicPr>
          <p:nvPr/>
        </p:nvPicPr>
        <p:blipFill>
          <a:blip r:embed="rId2" cstate="print">
            <a:clrChange>
              <a:clrFrom>
                <a:srgbClr val="FFFFFF"/>
              </a:clrFrom>
              <a:clrTo>
                <a:srgbClr val="FFFFFF">
                  <a:alpha val="0"/>
                </a:srgbClr>
              </a:clrTo>
            </a:clrChange>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1200"/>
                    </a14:imgEffect>
                  </a14:imgLayer>
                </a14:imgProps>
              </a:ext>
            </a:extLst>
          </a:blip>
          <a:srcRect/>
          <a:stretch>
            <a:fillRect/>
          </a:stretch>
        </p:blipFill>
        <p:spPr bwMode="auto">
          <a:xfrm>
            <a:off x="1005834" y="782114"/>
            <a:ext cx="8755087" cy="5836724"/>
          </a:xfrm>
          <a:prstGeom prst="rect">
            <a:avLst/>
          </a:prstGeom>
          <a:noFill/>
          <a:ln w="9525">
            <a:noFill/>
            <a:miter lim="800000"/>
            <a:headEnd/>
            <a:tailEnd/>
          </a:ln>
        </p:spPr>
      </p:pic>
    </p:spTree>
    <p:extLst>
      <p:ext uri="{BB962C8B-B14F-4D97-AF65-F5344CB8AC3E}">
        <p14:creationId xmlns:p14="http://schemas.microsoft.com/office/powerpoint/2010/main" val="13552646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44749"/>
            <a:ext cx="11935838" cy="6177063"/>
          </a:xfrm>
        </p:spPr>
        <p:txBody>
          <a:bodyPr>
            <a:normAutofit fontScale="92500" lnSpcReduction="20000"/>
          </a:bodyPr>
          <a:lstStyle/>
          <a:p>
            <a:pPr marL="0" indent="0" algn="r" rtl="1">
              <a:lnSpc>
                <a:spcPct val="150000"/>
              </a:lnSpc>
              <a:buNone/>
            </a:pPr>
            <a:r>
              <a:rPr lang="fa-IR" dirty="0" smtClean="0"/>
              <a:t>در حال حاضر با وجودی که عدد خام مرگ و میر ناشی از سرطا نها افزایش یافته است اما به طور کلی نسبت افرادی که از سرطان فوت میکنند با در نظر گرفتن جمعیت و تعداد موارد ابتلا، در مقایسه با سه دهه پیش، کاهش یافته است. نیمی از افرادی که امروز با تشخیص سرطان تحت درمان هستند، پنج سال زنده خواهند بود و بیش از 40 ٪ بعد از ده سال هنوز زندگی میکنند. </a:t>
            </a:r>
          </a:p>
          <a:p>
            <a:pPr marL="0" indent="0" algn="r" rtl="1">
              <a:lnSpc>
                <a:spcPct val="150000"/>
              </a:lnSpc>
              <a:buNone/>
            </a:pPr>
            <a:r>
              <a:rPr lang="fa-IR" dirty="0" smtClean="0"/>
              <a:t>متوسط میزان بقای ده ساله برای سرطان دو برابر 30 سال گذشته شده است.</a:t>
            </a:r>
          </a:p>
          <a:p>
            <a:pPr marL="0" indent="0" algn="r" rtl="1">
              <a:lnSpc>
                <a:spcPct val="150000"/>
              </a:lnSpc>
              <a:buNone/>
            </a:pPr>
            <a:r>
              <a:rPr lang="fa-IR" dirty="0" smtClean="0"/>
              <a:t>مهمترین دلیل بهبود در بقای بیماران، علاوه بر درما نهای موثرتری که پیدا شده است، افزایش آگاهی مردم و ارتقای رو شهای تشخیص زودهنگام است. حتی برای کسانی که احتمال بهبودی آنها کم است، شانس زنده ماندن در زمان تشخیص زودتر، بیشترخواهد بود</a:t>
            </a:r>
          </a:p>
          <a:p>
            <a:pPr marL="0" indent="0" algn="r" rtl="1">
              <a:buNone/>
            </a:pPr>
            <a:endParaRPr lang="fa-IR" dirty="0"/>
          </a:p>
          <a:p>
            <a:pPr marL="0" indent="0" algn="r" rtl="1">
              <a:buNone/>
            </a:pPr>
            <a:r>
              <a:rPr lang="fa-IR" dirty="0" smtClean="0"/>
              <a:t> دو جزء اصلی در برنامه تشخیص زودرس سرطان وجود دارد:</a:t>
            </a:r>
          </a:p>
          <a:p>
            <a:pPr marL="0" indent="0" algn="r" rtl="1">
              <a:buNone/>
            </a:pPr>
            <a:r>
              <a:rPr lang="fa-IR" dirty="0" smtClean="0"/>
              <a:t> تشخیص زودهنگام</a:t>
            </a:r>
          </a:p>
          <a:p>
            <a:pPr marL="0" indent="0" algn="r" rtl="1">
              <a:buNone/>
            </a:pPr>
            <a:r>
              <a:rPr lang="fa-IR" dirty="0" smtClean="0"/>
              <a:t> غربالگری.</a:t>
            </a:r>
            <a:endParaRPr lang="fa-IR" dirty="0"/>
          </a:p>
        </p:txBody>
      </p:sp>
    </p:spTree>
    <p:extLst>
      <p:ext uri="{BB962C8B-B14F-4D97-AF65-F5344CB8AC3E}">
        <p14:creationId xmlns:p14="http://schemas.microsoft.com/office/powerpoint/2010/main" val="912219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187" y="365125"/>
            <a:ext cx="11819107" cy="1325563"/>
          </a:xfrm>
        </p:spPr>
        <p:txBody>
          <a:bodyPr>
            <a:noAutofit/>
          </a:bodyPr>
          <a:lstStyle/>
          <a:p>
            <a:pPr algn="r" rtl="1"/>
            <a:r>
              <a:rPr lang="fa-IR" sz="3200" b="1" dirty="0" smtClean="0"/>
              <a:t>تفاوت تشخیص زودرس و غربالگری</a:t>
            </a:r>
            <a:r>
              <a:rPr lang="fa-IR" sz="3200" dirty="0" smtClean="0"/>
              <a:t/>
            </a:r>
            <a:br>
              <a:rPr lang="fa-IR" sz="3200" dirty="0" smtClean="0"/>
            </a:br>
            <a:r>
              <a:rPr lang="fa-IR" sz="3200" dirty="0" smtClean="0"/>
              <a:t>لازم است بین تشخیص زودرس </a:t>
            </a:r>
            <a:r>
              <a:rPr lang="en-US" sz="3200" dirty="0" smtClean="0"/>
              <a:t>Early Diagnosis</a:t>
            </a:r>
            <a:r>
              <a:rPr lang="fa-IR" sz="3200" dirty="0" smtClean="0"/>
              <a:t>و غربالگری </a:t>
            </a:r>
            <a:r>
              <a:rPr lang="en-US" sz="3200" dirty="0" smtClean="0"/>
              <a:t>Screening </a:t>
            </a:r>
            <a:r>
              <a:rPr lang="fa-IR" sz="3200" dirty="0" smtClean="0"/>
              <a:t>افتراق قایل شد. هر دوی این مداخات در ذیل تشخیص زودهنگام </a:t>
            </a:r>
            <a:r>
              <a:rPr lang="en-US" sz="3200" dirty="0" smtClean="0"/>
              <a:t>Early Detection </a:t>
            </a:r>
            <a:r>
              <a:rPr lang="fa-IR" sz="3200" dirty="0" smtClean="0"/>
              <a:t>قرار می گیرند:</a:t>
            </a:r>
            <a:endParaRPr lang="fa-IR" sz="3200" dirty="0"/>
          </a:p>
        </p:txBody>
      </p:sp>
      <p:sp>
        <p:nvSpPr>
          <p:cNvPr id="3" name="Content Placeholder 2"/>
          <p:cNvSpPr>
            <a:spLocks noGrp="1"/>
          </p:cNvSpPr>
          <p:nvPr>
            <p:ph idx="1"/>
          </p:nvPr>
        </p:nvSpPr>
        <p:spPr>
          <a:xfrm>
            <a:off x="243191" y="1825625"/>
            <a:ext cx="11712103" cy="4954554"/>
          </a:xfrm>
        </p:spPr>
        <p:txBody>
          <a:bodyPr>
            <a:normAutofit/>
          </a:bodyPr>
          <a:lstStyle/>
          <a:p>
            <a:pPr marL="0" indent="0" algn="r" rtl="1">
              <a:buNone/>
            </a:pPr>
            <a:r>
              <a:rPr lang="fa-IR" b="1" dirty="0">
                <a:solidFill>
                  <a:srgbClr val="00B9A5"/>
                </a:solidFill>
                <a:latin typeface="wMitra-Bold"/>
              </a:rPr>
              <a:t>تشخیص زودرس </a:t>
            </a:r>
            <a:r>
              <a:rPr lang="fa-IR" dirty="0">
                <a:solidFill>
                  <a:srgbClr val="000000"/>
                </a:solidFill>
                <a:latin typeface="wMitra"/>
              </a:rPr>
              <a:t>به مجموع مداخلاتی گفته </a:t>
            </a:r>
            <a:r>
              <a:rPr lang="fa-IR" dirty="0" smtClean="0">
                <a:solidFill>
                  <a:srgbClr val="000000"/>
                </a:solidFill>
                <a:latin typeface="wMitra"/>
              </a:rPr>
              <a:t>میشود </a:t>
            </a:r>
            <a:r>
              <a:rPr lang="fa-IR" dirty="0">
                <a:solidFill>
                  <a:srgbClr val="000000"/>
                </a:solidFill>
                <a:latin typeface="wMitra"/>
              </a:rPr>
              <a:t>که منجر به تشخیص زودتر سرطان در افرادی </a:t>
            </a:r>
            <a:r>
              <a:rPr lang="fa-IR" dirty="0" smtClean="0">
                <a:solidFill>
                  <a:srgbClr val="000000"/>
                </a:solidFill>
                <a:latin typeface="wMitra"/>
              </a:rPr>
              <a:t>میشود </a:t>
            </a:r>
            <a:r>
              <a:rPr lang="fa-IR" dirty="0">
                <a:solidFill>
                  <a:srgbClr val="000000"/>
                </a:solidFill>
                <a:latin typeface="wMitra"/>
              </a:rPr>
              <a:t>که علایم </a:t>
            </a:r>
            <a:r>
              <a:rPr lang="fa-IR" dirty="0" smtClean="0">
                <a:solidFill>
                  <a:srgbClr val="000000"/>
                </a:solidFill>
                <a:latin typeface="wMitra"/>
              </a:rPr>
              <a:t>مشکوک سرطان </a:t>
            </a:r>
            <a:r>
              <a:rPr lang="fa-IR" dirty="0">
                <a:solidFill>
                  <a:srgbClr val="000000"/>
                </a:solidFill>
                <a:latin typeface="wMitra"/>
              </a:rPr>
              <a:t>را دارند. </a:t>
            </a:r>
            <a:endParaRPr lang="fa-IR" dirty="0" smtClean="0">
              <a:solidFill>
                <a:srgbClr val="000000"/>
              </a:solidFill>
              <a:latin typeface="wMitra"/>
            </a:endParaRPr>
          </a:p>
          <a:p>
            <a:pPr marL="0" indent="0" algn="r" rtl="1">
              <a:buNone/>
            </a:pPr>
            <a:r>
              <a:rPr lang="fa-IR" dirty="0" smtClean="0">
                <a:solidFill>
                  <a:srgbClr val="000000"/>
                </a:solidFill>
                <a:latin typeface="wMitra"/>
              </a:rPr>
              <a:t>مجموعه </a:t>
            </a:r>
            <a:r>
              <a:rPr lang="fa-IR" dirty="0">
                <a:solidFill>
                  <a:srgbClr val="000000"/>
                </a:solidFill>
                <a:latin typeface="wMitra"/>
              </a:rPr>
              <a:t>اقدامات ذیل تشخیص زودرس، ضروری و از وظایف اصلی </a:t>
            </a:r>
            <a:r>
              <a:rPr lang="fa-IR" dirty="0" smtClean="0">
                <a:solidFill>
                  <a:srgbClr val="000000"/>
                </a:solidFill>
                <a:latin typeface="wMitra"/>
              </a:rPr>
              <a:t>نظام های سلامت </a:t>
            </a:r>
            <a:r>
              <a:rPr lang="fa-IR" dirty="0">
                <a:solidFill>
                  <a:srgbClr val="000000"/>
                </a:solidFill>
                <a:latin typeface="wMitra"/>
              </a:rPr>
              <a:t>و بسیار مقرون به </a:t>
            </a:r>
            <a:r>
              <a:rPr lang="fa-IR" dirty="0" smtClean="0">
                <a:solidFill>
                  <a:srgbClr val="000000"/>
                </a:solidFill>
                <a:latin typeface="wMitra"/>
              </a:rPr>
              <a:t>صرفه است</a:t>
            </a:r>
            <a:r>
              <a:rPr lang="fa-IR" dirty="0">
                <a:solidFill>
                  <a:srgbClr val="000000"/>
                </a:solidFill>
                <a:latin typeface="wMitra"/>
              </a:rPr>
              <a:t>. </a:t>
            </a:r>
            <a:endParaRPr lang="fa-IR" dirty="0" smtClean="0">
              <a:solidFill>
                <a:srgbClr val="000000"/>
              </a:solidFill>
              <a:latin typeface="wMitra"/>
            </a:endParaRPr>
          </a:p>
          <a:p>
            <a:pPr marL="0" indent="0" algn="r" rtl="1">
              <a:buNone/>
            </a:pPr>
            <a:r>
              <a:rPr lang="fa-IR" dirty="0" smtClean="0">
                <a:solidFill>
                  <a:srgbClr val="000000"/>
                </a:solidFill>
                <a:latin typeface="wMitra"/>
              </a:rPr>
              <a:t>به </a:t>
            </a:r>
            <a:r>
              <a:rPr lang="fa-IR" dirty="0">
                <a:solidFill>
                  <a:srgbClr val="000000"/>
                </a:solidFill>
                <a:latin typeface="wMitra"/>
              </a:rPr>
              <a:t>طور عام معنای تشخیص زودرس این است که ما به عنوان </a:t>
            </a:r>
            <a:r>
              <a:rPr lang="fa-IR" dirty="0" smtClean="0">
                <a:solidFill>
                  <a:srgbClr val="000000"/>
                </a:solidFill>
                <a:latin typeface="wMitra"/>
              </a:rPr>
              <a:t>ارائه دهنده </a:t>
            </a:r>
            <a:r>
              <a:rPr lang="fa-IR" dirty="0">
                <a:solidFill>
                  <a:srgbClr val="000000"/>
                </a:solidFill>
                <a:latin typeface="wMitra"/>
              </a:rPr>
              <a:t>خدمات </a:t>
            </a:r>
            <a:r>
              <a:rPr lang="fa-IR" dirty="0" smtClean="0">
                <a:solidFill>
                  <a:srgbClr val="000000"/>
                </a:solidFill>
                <a:latin typeface="wMitra"/>
              </a:rPr>
              <a:t>سلامتی </a:t>
            </a:r>
            <a:r>
              <a:rPr lang="fa-IR" dirty="0">
                <a:solidFill>
                  <a:srgbClr val="000000"/>
                </a:solidFill>
                <a:latin typeface="wMitra"/>
              </a:rPr>
              <a:t>در سطح شبکه بهداشتی </a:t>
            </a:r>
            <a:r>
              <a:rPr lang="fa-IR" dirty="0" smtClean="0">
                <a:solidFill>
                  <a:srgbClr val="000000"/>
                </a:solidFill>
                <a:latin typeface="wMitra"/>
              </a:rPr>
              <a:t>درمانی کشور</a:t>
            </a:r>
            <a:r>
              <a:rPr lang="fa-IR" dirty="0">
                <a:solidFill>
                  <a:srgbClr val="000000"/>
                </a:solidFill>
                <a:latin typeface="wMitra"/>
              </a:rPr>
              <a:t>، علایم هشداردهنده سرطان را بدانیم تا در زمان </a:t>
            </a:r>
            <a:r>
              <a:rPr lang="fa-IR" dirty="0" smtClean="0">
                <a:solidFill>
                  <a:srgbClr val="000000"/>
                </a:solidFill>
                <a:latin typeface="wMitra"/>
              </a:rPr>
              <a:t>ارزیابی های دوره ای</a:t>
            </a:r>
            <a:r>
              <a:rPr lang="fa-IR" dirty="0">
                <a:solidFill>
                  <a:srgbClr val="000000"/>
                </a:solidFill>
                <a:latin typeface="wMitra"/>
              </a:rPr>
              <a:t>، اگر فردی را بررسی کردیم و یا در فواصل بین </a:t>
            </a:r>
            <a:r>
              <a:rPr lang="fa-IR" dirty="0" smtClean="0">
                <a:solidFill>
                  <a:srgbClr val="000000"/>
                </a:solidFill>
                <a:latin typeface="wMitra"/>
              </a:rPr>
              <a:t>ارزیابی ها اگر </a:t>
            </a:r>
            <a:r>
              <a:rPr lang="fa-IR" dirty="0">
                <a:solidFill>
                  <a:srgbClr val="000000"/>
                </a:solidFill>
                <a:latin typeface="wMitra"/>
              </a:rPr>
              <a:t>فردی با این علایم مراجعه کرد، آمادگی شناسایی این علایم و جدا کردن موارد مهم از غیر مهم را داشته باشیم تا در </a:t>
            </a:r>
            <a:r>
              <a:rPr lang="fa-IR" dirty="0" smtClean="0">
                <a:solidFill>
                  <a:srgbClr val="000000"/>
                </a:solidFill>
                <a:latin typeface="wMitra"/>
              </a:rPr>
              <a:t>مرحله بعدی </a:t>
            </a:r>
            <a:r>
              <a:rPr lang="fa-IR" dirty="0">
                <a:solidFill>
                  <a:srgbClr val="000000"/>
                </a:solidFill>
                <a:latin typeface="wMitra"/>
              </a:rPr>
              <a:t>موارد مهم را برای اقدامات تشخیصی کامل تر به مراکز سطح بالاتر و مجهزتر معرفی کنیم و در عین حال نظام </a:t>
            </a:r>
            <a:r>
              <a:rPr lang="fa-IR" dirty="0" smtClean="0">
                <a:solidFill>
                  <a:srgbClr val="000000"/>
                </a:solidFill>
                <a:latin typeface="wMitra"/>
              </a:rPr>
              <a:t>سلامت آمادگی پاسخگویی </a:t>
            </a:r>
            <a:r>
              <a:rPr lang="fa-IR" dirty="0">
                <a:solidFill>
                  <a:srgbClr val="000000"/>
                </a:solidFill>
                <a:latin typeface="wMitra"/>
              </a:rPr>
              <a:t>به ارجاعات و ثبت دقیق خدمات و مراقبت ها و پیگیری فرد را داشته باشد.</a:t>
            </a:r>
            <a:endParaRPr lang="fa-IR" dirty="0"/>
          </a:p>
        </p:txBody>
      </p:sp>
    </p:spTree>
    <p:extLst>
      <p:ext uri="{BB962C8B-B14F-4D97-AF65-F5344CB8AC3E}">
        <p14:creationId xmlns:p14="http://schemas.microsoft.com/office/powerpoint/2010/main" val="1866570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1649"/>
          </a:xfrm>
        </p:spPr>
        <p:txBody>
          <a:bodyPr/>
          <a:lstStyle/>
          <a:p>
            <a:pPr algn="r" rtl="1"/>
            <a:r>
              <a:rPr lang="fa-IR" sz="2600" b="1" dirty="0">
                <a:solidFill>
                  <a:srgbClr val="00B9A5"/>
                </a:solidFill>
                <a:latin typeface="wMitra-Bold"/>
                <a:ea typeface="+mn-ea"/>
                <a:cs typeface="Arial" panose="020B0604020202020204" pitchFamily="34" charset="0"/>
              </a:rPr>
              <a:t>غربالگری</a:t>
            </a:r>
            <a:endParaRPr lang="fa-IR" dirty="0"/>
          </a:p>
        </p:txBody>
      </p:sp>
      <p:sp>
        <p:nvSpPr>
          <p:cNvPr id="3" name="Content Placeholder 2"/>
          <p:cNvSpPr>
            <a:spLocks noGrp="1"/>
          </p:cNvSpPr>
          <p:nvPr>
            <p:ph idx="1"/>
          </p:nvPr>
        </p:nvSpPr>
        <p:spPr>
          <a:xfrm>
            <a:off x="243192" y="969590"/>
            <a:ext cx="11828834" cy="5586853"/>
          </a:xfrm>
        </p:spPr>
        <p:txBody>
          <a:bodyPr>
            <a:normAutofit lnSpcReduction="10000"/>
          </a:bodyPr>
          <a:lstStyle/>
          <a:p>
            <a:pPr marL="0" indent="0" algn="r" rtl="1">
              <a:buNone/>
            </a:pPr>
            <a:r>
              <a:rPr lang="fa-IR" dirty="0" smtClean="0">
                <a:solidFill>
                  <a:srgbClr val="000000"/>
                </a:solidFill>
                <a:latin typeface="wMitra"/>
              </a:rPr>
              <a:t>به </a:t>
            </a:r>
            <a:r>
              <a:rPr lang="fa-IR" dirty="0">
                <a:solidFill>
                  <a:srgbClr val="000000"/>
                </a:solidFill>
                <a:latin typeface="wMitra"/>
              </a:rPr>
              <a:t>مجموع مداخلاتی گفته </a:t>
            </a:r>
            <a:r>
              <a:rPr lang="fa-IR" dirty="0" smtClean="0">
                <a:solidFill>
                  <a:srgbClr val="000000"/>
                </a:solidFill>
                <a:latin typeface="wMitra"/>
              </a:rPr>
              <a:t>میشود </a:t>
            </a:r>
            <a:r>
              <a:rPr lang="fa-IR" dirty="0">
                <a:solidFill>
                  <a:srgbClr val="000000"/>
                </a:solidFill>
                <a:latin typeface="wMitra"/>
              </a:rPr>
              <a:t>که منجر به تشخیص زودتر سرطان در افرادی </a:t>
            </a:r>
            <a:r>
              <a:rPr lang="fa-IR" dirty="0" smtClean="0">
                <a:solidFill>
                  <a:srgbClr val="000000"/>
                </a:solidFill>
                <a:latin typeface="wMitra"/>
              </a:rPr>
              <a:t>میشود </a:t>
            </a:r>
            <a:r>
              <a:rPr lang="fa-IR" dirty="0">
                <a:solidFill>
                  <a:srgbClr val="000000"/>
                </a:solidFill>
                <a:latin typeface="wMitra"/>
              </a:rPr>
              <a:t>که هیچ علامت </a:t>
            </a:r>
            <a:r>
              <a:rPr lang="fa-IR" dirty="0" smtClean="0">
                <a:solidFill>
                  <a:srgbClr val="000000"/>
                </a:solidFill>
                <a:latin typeface="wMitra"/>
              </a:rPr>
              <a:t>مشکوکی ندارند </a:t>
            </a:r>
            <a:r>
              <a:rPr lang="fa-IR" dirty="0">
                <a:solidFill>
                  <a:srgbClr val="000000"/>
                </a:solidFill>
                <a:latin typeface="wMitra"/>
              </a:rPr>
              <a:t>اما به دلیل شرایط جنسی </a:t>
            </a:r>
            <a:r>
              <a:rPr lang="fa-IR" dirty="0" smtClean="0">
                <a:solidFill>
                  <a:srgbClr val="000000"/>
                </a:solidFill>
                <a:latin typeface="wMitra"/>
              </a:rPr>
              <a:t>(مثلا </a:t>
            </a:r>
            <a:r>
              <a:rPr lang="fa-IR" dirty="0">
                <a:solidFill>
                  <a:srgbClr val="000000"/>
                </a:solidFill>
                <a:latin typeface="wMitra"/>
              </a:rPr>
              <a:t>سرطان </a:t>
            </a:r>
            <a:r>
              <a:rPr lang="fa-IR" dirty="0" smtClean="0">
                <a:solidFill>
                  <a:srgbClr val="000000"/>
                </a:solidFill>
                <a:latin typeface="wMitra"/>
              </a:rPr>
              <a:t>پستان) </a:t>
            </a:r>
            <a:r>
              <a:rPr lang="fa-IR" dirty="0">
                <a:solidFill>
                  <a:srgbClr val="000000"/>
                </a:solidFill>
                <a:latin typeface="wMitra"/>
              </a:rPr>
              <a:t>یا سنی خاص </a:t>
            </a:r>
            <a:r>
              <a:rPr lang="fa-IR" dirty="0" smtClean="0">
                <a:solidFill>
                  <a:srgbClr val="000000"/>
                </a:solidFill>
                <a:latin typeface="wMitra"/>
              </a:rPr>
              <a:t>(مثالً </a:t>
            </a:r>
            <a:r>
              <a:rPr lang="fa-IR" dirty="0">
                <a:solidFill>
                  <a:srgbClr val="000000"/>
                </a:solidFill>
                <a:latin typeface="wMitra"/>
              </a:rPr>
              <a:t>سن </a:t>
            </a:r>
            <a:r>
              <a:rPr lang="fa-IR" dirty="0" smtClean="0">
                <a:solidFill>
                  <a:srgbClr val="000000"/>
                </a:solidFill>
                <a:latin typeface="wMitra"/>
              </a:rPr>
              <a:t>بالا) </a:t>
            </a:r>
            <a:r>
              <a:rPr lang="fa-IR" dirty="0">
                <a:solidFill>
                  <a:srgbClr val="000000"/>
                </a:solidFill>
                <a:latin typeface="wMitra"/>
              </a:rPr>
              <a:t>بالقوه در معرض خطر هستند. </a:t>
            </a:r>
            <a:endParaRPr lang="fa-IR" dirty="0" smtClean="0">
              <a:solidFill>
                <a:srgbClr val="000000"/>
              </a:solidFill>
              <a:latin typeface="wMitra"/>
            </a:endParaRPr>
          </a:p>
          <a:p>
            <a:pPr marL="0" indent="0" algn="r" rtl="1">
              <a:buNone/>
            </a:pPr>
            <a:r>
              <a:rPr lang="fa-IR" dirty="0" smtClean="0">
                <a:solidFill>
                  <a:srgbClr val="000000"/>
                </a:solidFill>
                <a:latin typeface="wMitra"/>
              </a:rPr>
              <a:t>غربالگری میتواند </a:t>
            </a:r>
            <a:r>
              <a:rPr lang="fa-IR" dirty="0">
                <a:solidFill>
                  <a:srgbClr val="000000"/>
                </a:solidFill>
                <a:latin typeface="wMitra"/>
              </a:rPr>
              <a:t>در دو گروه با خطر متوسط و با خطر بالا انجام شود. </a:t>
            </a:r>
            <a:endParaRPr lang="fa-IR" dirty="0" smtClean="0">
              <a:solidFill>
                <a:srgbClr val="000000"/>
              </a:solidFill>
              <a:latin typeface="wMitra"/>
            </a:endParaRPr>
          </a:p>
          <a:p>
            <a:pPr marL="0" indent="0" algn="r" rtl="1">
              <a:buNone/>
            </a:pPr>
            <a:r>
              <a:rPr lang="fa-IR" dirty="0" smtClean="0">
                <a:solidFill>
                  <a:srgbClr val="000000"/>
                </a:solidFill>
                <a:latin typeface="wMitra"/>
              </a:rPr>
              <a:t>ضرورت </a:t>
            </a:r>
            <a:r>
              <a:rPr lang="fa-IR" dirty="0">
                <a:solidFill>
                  <a:srgbClr val="000000"/>
                </a:solidFill>
                <a:latin typeface="wMitra"/>
              </a:rPr>
              <a:t>انجام خدمات غربالگری به بروز و شیوع بیماری و منابع </a:t>
            </a:r>
            <a:r>
              <a:rPr lang="fa-IR" dirty="0" smtClean="0">
                <a:solidFill>
                  <a:srgbClr val="000000"/>
                </a:solidFill>
                <a:latin typeface="wMitra"/>
              </a:rPr>
              <a:t>مالی هر </a:t>
            </a:r>
            <a:r>
              <a:rPr lang="fa-IR" dirty="0">
                <a:solidFill>
                  <a:srgbClr val="000000"/>
                </a:solidFill>
                <a:latin typeface="wMitra"/>
              </a:rPr>
              <a:t>کشوری بستگی دارد و علیرغم اثربخشی ممکن است هزینه اثربخش نباشد.</a:t>
            </a:r>
          </a:p>
          <a:p>
            <a:pPr marL="0" indent="0" algn="r" rtl="1">
              <a:buNone/>
            </a:pPr>
            <a:r>
              <a:rPr lang="fa-IR" dirty="0">
                <a:solidFill>
                  <a:srgbClr val="000000"/>
                </a:solidFill>
                <a:latin typeface="wMitra"/>
              </a:rPr>
              <a:t>غربالگری به معنی شناسایی بیماری احتمالی ناشناخته با استفاده از معاینه و آزمایشات ساده در فردی است که هنوز علایم ندارد</a:t>
            </a:r>
            <a:r>
              <a:rPr lang="fa-IR" dirty="0" smtClean="0">
                <a:solidFill>
                  <a:srgbClr val="000000"/>
                </a:solidFill>
                <a:latin typeface="wMitra"/>
              </a:rPr>
              <a:t>.</a:t>
            </a:r>
          </a:p>
          <a:p>
            <a:pPr marL="0" indent="0" algn="r" rtl="1">
              <a:buNone/>
            </a:pPr>
            <a:r>
              <a:rPr lang="fa-IR" dirty="0" smtClean="0">
                <a:solidFill>
                  <a:srgbClr val="000000"/>
                </a:solidFill>
                <a:latin typeface="wMitra"/>
              </a:rPr>
              <a:t> </a:t>
            </a:r>
            <a:r>
              <a:rPr lang="fa-IR" dirty="0">
                <a:solidFill>
                  <a:srgbClr val="000000"/>
                </a:solidFill>
                <a:latin typeface="wMitra"/>
              </a:rPr>
              <a:t>در </a:t>
            </a:r>
            <a:r>
              <a:rPr lang="fa-IR" dirty="0" smtClean="0">
                <a:solidFill>
                  <a:srgbClr val="000000"/>
                </a:solidFill>
                <a:latin typeface="wMitra"/>
              </a:rPr>
              <a:t>یک برنامه </a:t>
            </a:r>
            <a:r>
              <a:rPr lang="fa-IR" dirty="0">
                <a:solidFill>
                  <a:srgbClr val="000000"/>
                </a:solidFill>
                <a:latin typeface="wMitra"/>
              </a:rPr>
              <a:t>ملی مدیریت سرطان، بعد از غربالگری، افراد تشخیص داده شده تحت درمان مناسب قرار </a:t>
            </a:r>
            <a:r>
              <a:rPr lang="fa-IR" dirty="0" smtClean="0">
                <a:solidFill>
                  <a:srgbClr val="000000"/>
                </a:solidFill>
                <a:latin typeface="wMitra"/>
              </a:rPr>
              <a:t>می گیرند. </a:t>
            </a:r>
            <a:r>
              <a:rPr lang="fa-IR" dirty="0" smtClean="0">
                <a:latin typeface="wMitra"/>
              </a:rPr>
              <a:t>بسیاری </a:t>
            </a:r>
            <a:r>
              <a:rPr lang="fa-IR" dirty="0">
                <a:latin typeface="wMitra"/>
              </a:rPr>
              <a:t>از سرطا </a:t>
            </a:r>
            <a:r>
              <a:rPr lang="fa-IR" dirty="0" smtClean="0">
                <a:latin typeface="wMitra"/>
              </a:rPr>
              <a:t>ن ها </a:t>
            </a:r>
            <a:r>
              <a:rPr lang="fa-IR" dirty="0">
                <a:latin typeface="wMitra"/>
              </a:rPr>
              <a:t>تنها با معاینه پزشكی و </a:t>
            </a:r>
            <a:r>
              <a:rPr lang="fa-IR" dirty="0" smtClean="0">
                <a:latin typeface="wMitra"/>
              </a:rPr>
              <a:t>آزمایشهای </a:t>
            </a:r>
            <a:r>
              <a:rPr lang="fa-IR" dirty="0">
                <a:latin typeface="wMitra"/>
              </a:rPr>
              <a:t>تكمیلی تشخیص داده </a:t>
            </a:r>
            <a:r>
              <a:rPr lang="fa-IR" dirty="0" smtClean="0">
                <a:latin typeface="wMitra"/>
              </a:rPr>
              <a:t>می شوند </a:t>
            </a:r>
            <a:r>
              <a:rPr lang="fa-IR" dirty="0">
                <a:latin typeface="wMitra"/>
              </a:rPr>
              <a:t>که از جمله آنها سرطا </a:t>
            </a:r>
            <a:r>
              <a:rPr lang="fa-IR" dirty="0" smtClean="0">
                <a:latin typeface="wMitra"/>
              </a:rPr>
              <a:t>ن های </a:t>
            </a:r>
            <a:r>
              <a:rPr lang="fa-IR" dirty="0">
                <a:latin typeface="wMitra"/>
              </a:rPr>
              <a:t>پستان، </a:t>
            </a:r>
            <a:r>
              <a:rPr lang="fa-IR" dirty="0" smtClean="0">
                <a:latin typeface="wMitra"/>
              </a:rPr>
              <a:t>دهانه  رحم </a:t>
            </a:r>
            <a:r>
              <a:rPr lang="fa-IR" dirty="0">
                <a:latin typeface="wMitra"/>
              </a:rPr>
              <a:t>و روده بزرگ هستند.</a:t>
            </a:r>
          </a:p>
          <a:p>
            <a:pPr marL="0" indent="0" algn="r" rtl="1">
              <a:buNone/>
            </a:pPr>
            <a:r>
              <a:rPr lang="fa-IR" dirty="0">
                <a:latin typeface="wMitra"/>
              </a:rPr>
              <a:t>لازم است هم بیمار و هم ارائه دهندگان </a:t>
            </a:r>
            <a:r>
              <a:rPr lang="fa-IR" dirty="0" smtClean="0">
                <a:latin typeface="wMitra"/>
              </a:rPr>
              <a:t>مراقبت های </a:t>
            </a:r>
            <a:r>
              <a:rPr lang="fa-IR" dirty="0">
                <a:latin typeface="wMitra"/>
              </a:rPr>
              <a:t>بهداشتی به اهمیت تشخیص زودهنگام از راه آشنایی با علایم مشکوک </a:t>
            </a:r>
            <a:r>
              <a:rPr lang="fa-IR" dirty="0" smtClean="0">
                <a:latin typeface="wMitra"/>
              </a:rPr>
              <a:t>سرطان همچنین </a:t>
            </a:r>
            <a:r>
              <a:rPr lang="fa-IR" dirty="0">
                <a:latin typeface="wMitra"/>
              </a:rPr>
              <a:t>انجام </a:t>
            </a:r>
            <a:r>
              <a:rPr lang="fa-IR" dirty="0" smtClean="0">
                <a:latin typeface="wMitra"/>
              </a:rPr>
              <a:t>فعالیتهای </a:t>
            </a:r>
            <a:r>
              <a:rPr lang="fa-IR" dirty="0">
                <a:latin typeface="wMitra"/>
              </a:rPr>
              <a:t>غربالگری سرطان پایبند باشند که منجر به بهبود نتیجه و کاهش </a:t>
            </a:r>
            <a:r>
              <a:rPr lang="fa-IR" dirty="0" smtClean="0">
                <a:latin typeface="wMitra"/>
              </a:rPr>
              <a:t>اتلاف </a:t>
            </a:r>
            <a:r>
              <a:rPr lang="fa-IR" dirty="0">
                <a:latin typeface="wMitra"/>
              </a:rPr>
              <a:t>منابع شود.</a:t>
            </a:r>
            <a:endParaRPr lang="fa-IR" dirty="0"/>
          </a:p>
        </p:txBody>
      </p:sp>
    </p:spTree>
    <p:extLst>
      <p:ext uri="{BB962C8B-B14F-4D97-AF65-F5344CB8AC3E}">
        <p14:creationId xmlns:p14="http://schemas.microsoft.com/office/powerpoint/2010/main" val="1274662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36187" y="535021"/>
            <a:ext cx="12055813" cy="6177064"/>
          </a:xfrm>
        </p:spPr>
        <p:txBody>
          <a:bodyPr>
            <a:normAutofit lnSpcReduction="10000"/>
          </a:bodyPr>
          <a:lstStyle/>
          <a:p>
            <a:pPr marL="0" indent="0" algn="r" rtl="1">
              <a:buNone/>
            </a:pPr>
            <a:r>
              <a:rPr lang="fa-IR" sz="4100" b="1" i="0" u="none" strike="noStrike" baseline="0" dirty="0" smtClean="0">
                <a:solidFill>
                  <a:srgbClr val="00B9A5"/>
                </a:solidFill>
                <a:latin typeface="IRANSansXFaNum-ExtraBold"/>
              </a:rPr>
              <a:t>اپیدمیولوژی سرطان دهانه رحم</a:t>
            </a:r>
          </a:p>
          <a:p>
            <a:pPr marL="0" indent="0" algn="just" rtl="1">
              <a:buNone/>
            </a:pPr>
            <a:r>
              <a:rPr lang="fa-IR" dirty="0" smtClean="0">
                <a:solidFill>
                  <a:srgbClr val="000000"/>
                </a:solidFill>
                <a:latin typeface="wMitra"/>
              </a:rPr>
              <a:t>سلامت </a:t>
            </a:r>
            <a:r>
              <a:rPr lang="fa-IR" dirty="0">
                <a:solidFill>
                  <a:srgbClr val="000000"/>
                </a:solidFill>
                <a:latin typeface="wMitra"/>
              </a:rPr>
              <a:t>زنان و به ویژه مادران از مفاهیم زیر بنایی در توسعه است. زنان حدود نیمی از جمعیت جهان را تشکیل </a:t>
            </a:r>
            <a:r>
              <a:rPr lang="fa-IR" dirty="0" smtClean="0">
                <a:solidFill>
                  <a:srgbClr val="000000"/>
                </a:solidFill>
                <a:latin typeface="wMitra"/>
              </a:rPr>
              <a:t>میدهند </a:t>
            </a:r>
            <a:r>
              <a:rPr lang="fa-IR" dirty="0">
                <a:solidFill>
                  <a:srgbClr val="000000"/>
                </a:solidFill>
                <a:latin typeface="wMitra"/>
              </a:rPr>
              <a:t>و نه </a:t>
            </a:r>
            <a:r>
              <a:rPr lang="fa-IR" dirty="0" smtClean="0">
                <a:solidFill>
                  <a:srgbClr val="000000"/>
                </a:solidFill>
                <a:latin typeface="wMitra"/>
              </a:rPr>
              <a:t>تنهامسئول سلامت </a:t>
            </a:r>
            <a:r>
              <a:rPr lang="fa-IR" dirty="0">
                <a:solidFill>
                  <a:srgbClr val="000000"/>
                </a:solidFill>
                <a:latin typeface="wMitra"/>
              </a:rPr>
              <a:t>خود هستند بلكه بیشترین </a:t>
            </a:r>
            <a:r>
              <a:rPr lang="fa-IR" dirty="0" smtClean="0">
                <a:solidFill>
                  <a:srgbClr val="000000"/>
                </a:solidFill>
                <a:latin typeface="wMitra"/>
              </a:rPr>
              <a:t>مراقبتها </a:t>
            </a:r>
            <a:r>
              <a:rPr lang="fa-IR" dirty="0">
                <a:solidFill>
                  <a:srgbClr val="000000"/>
                </a:solidFill>
                <a:latin typeface="wMitra"/>
              </a:rPr>
              <a:t>را براى بهداشت خانواده انجام </a:t>
            </a:r>
            <a:r>
              <a:rPr lang="fa-IR" dirty="0" smtClean="0">
                <a:solidFill>
                  <a:srgbClr val="000000"/>
                </a:solidFill>
                <a:latin typeface="wMitra"/>
              </a:rPr>
              <a:t>می دهند</a:t>
            </a:r>
            <a:r>
              <a:rPr lang="fa-IR" dirty="0">
                <a:solidFill>
                  <a:srgbClr val="000000"/>
                </a:solidFill>
                <a:latin typeface="wMitra"/>
              </a:rPr>
              <a:t>. به این ترتیب وضعیت </a:t>
            </a:r>
            <a:r>
              <a:rPr lang="fa-IR" dirty="0" smtClean="0">
                <a:solidFill>
                  <a:srgbClr val="000000"/>
                </a:solidFill>
                <a:latin typeface="wMitra"/>
              </a:rPr>
              <a:t>سلامت </a:t>
            </a:r>
            <a:r>
              <a:rPr lang="fa-IR" dirty="0">
                <a:solidFill>
                  <a:srgbClr val="000000"/>
                </a:solidFill>
                <a:latin typeface="wMitra"/>
              </a:rPr>
              <a:t>زنان </a:t>
            </a:r>
            <a:r>
              <a:rPr lang="fa-IR" dirty="0" smtClean="0">
                <a:solidFill>
                  <a:srgbClr val="000000"/>
                </a:solidFill>
                <a:latin typeface="wMitra"/>
              </a:rPr>
              <a:t>تأثیربه </a:t>
            </a:r>
            <a:r>
              <a:rPr lang="fa-IR" dirty="0">
                <a:solidFill>
                  <a:srgbClr val="000000"/>
                </a:solidFill>
                <a:latin typeface="wMitra"/>
              </a:rPr>
              <a:t>سزایی بر </a:t>
            </a:r>
            <a:r>
              <a:rPr lang="fa-IR" dirty="0" smtClean="0">
                <a:solidFill>
                  <a:srgbClr val="000000"/>
                </a:solidFill>
                <a:latin typeface="wMitra"/>
              </a:rPr>
              <a:t>سلامت </a:t>
            </a:r>
            <a:r>
              <a:rPr lang="fa-IR" dirty="0">
                <a:solidFill>
                  <a:srgbClr val="000000"/>
                </a:solidFill>
                <a:latin typeface="wMitra"/>
              </a:rPr>
              <a:t>فرزندان، خانواده و جامعه پیرامون آنها دارد و چنانچه این موضوع نادیده گرفته شود، </a:t>
            </a:r>
            <a:r>
              <a:rPr lang="fa-IR" dirty="0" smtClean="0">
                <a:solidFill>
                  <a:srgbClr val="000000"/>
                </a:solidFill>
                <a:latin typeface="wMitra"/>
              </a:rPr>
              <a:t>سلامت </a:t>
            </a:r>
            <a:r>
              <a:rPr lang="fa-IR" dirty="0">
                <a:solidFill>
                  <a:srgbClr val="000000"/>
                </a:solidFill>
                <a:latin typeface="wMitra"/>
              </a:rPr>
              <a:t>خانواده و جامعه </a:t>
            </a:r>
            <a:r>
              <a:rPr lang="fa-IR" dirty="0" smtClean="0">
                <a:solidFill>
                  <a:srgbClr val="000000"/>
                </a:solidFill>
                <a:latin typeface="wMitra"/>
              </a:rPr>
              <a:t>نیزدچار </a:t>
            </a:r>
            <a:r>
              <a:rPr lang="fa-IR" dirty="0">
                <a:solidFill>
                  <a:srgbClr val="000000"/>
                </a:solidFill>
                <a:latin typeface="wMitra"/>
              </a:rPr>
              <a:t>آسیب خواهد شد.</a:t>
            </a:r>
          </a:p>
          <a:p>
            <a:pPr marL="0" indent="0" algn="just" rtl="1">
              <a:buNone/>
            </a:pPr>
            <a:r>
              <a:rPr lang="fa-IR" dirty="0">
                <a:solidFill>
                  <a:srgbClr val="000000"/>
                </a:solidFill>
                <a:latin typeface="wMitra"/>
              </a:rPr>
              <a:t>سرطان دهانه رحم چهارمین سرطان پربروز زنان و هفتمین سرطان پربروز در بین هر دو جنس در جهان است. سرطان دهانه رحم </a:t>
            </a:r>
            <a:r>
              <a:rPr lang="fa-IR" dirty="0" smtClean="0">
                <a:solidFill>
                  <a:srgbClr val="000000"/>
                </a:solidFill>
                <a:latin typeface="wMitra"/>
              </a:rPr>
              <a:t>یکی از </a:t>
            </a:r>
            <a:r>
              <a:rPr lang="fa-IR" dirty="0">
                <a:solidFill>
                  <a:srgbClr val="000000"/>
                </a:solidFill>
                <a:latin typeface="wMitra"/>
              </a:rPr>
              <a:t>علل مهم مرگ ناشی از سرطان در کشورهای درحال توسعه به شمار </a:t>
            </a:r>
            <a:r>
              <a:rPr lang="fa-IR" dirty="0" smtClean="0">
                <a:solidFill>
                  <a:srgbClr val="000000"/>
                </a:solidFill>
                <a:latin typeface="wMitra"/>
              </a:rPr>
              <a:t>میرود</a:t>
            </a:r>
            <a:r>
              <a:rPr lang="fa-IR" dirty="0">
                <a:solidFill>
                  <a:srgbClr val="000000"/>
                </a:solidFill>
                <a:latin typeface="wMitra"/>
              </a:rPr>
              <a:t>، چراکه در اکثر موارد در مراحل پیشرفته تشخیص </a:t>
            </a:r>
            <a:r>
              <a:rPr lang="fa-IR" dirty="0" smtClean="0">
                <a:solidFill>
                  <a:srgbClr val="000000"/>
                </a:solidFill>
                <a:latin typeface="wMitra"/>
              </a:rPr>
              <a:t>داده میشود</a:t>
            </a:r>
            <a:r>
              <a:rPr lang="fa-IR" dirty="0">
                <a:solidFill>
                  <a:srgbClr val="000000"/>
                </a:solidFill>
                <a:latin typeface="wMitra"/>
              </a:rPr>
              <a:t>. خوشبختانه میزان بروز سرطان دهانه رحم در ایران پایین است اما به نظر </a:t>
            </a:r>
            <a:r>
              <a:rPr lang="fa-IR" dirty="0" smtClean="0">
                <a:solidFill>
                  <a:srgbClr val="000000"/>
                </a:solidFill>
                <a:latin typeface="wMitra"/>
              </a:rPr>
              <a:t>میرسد </a:t>
            </a:r>
            <a:r>
              <a:rPr lang="fa-IR" dirty="0">
                <a:solidFill>
                  <a:srgbClr val="000000"/>
                </a:solidFill>
                <a:latin typeface="wMitra"/>
              </a:rPr>
              <a:t>بروز آن در سا لهای آینده افزایش یابد.</a:t>
            </a:r>
          </a:p>
          <a:p>
            <a:pPr marL="0" indent="0" algn="just" rtl="1">
              <a:buNone/>
            </a:pPr>
            <a:r>
              <a:rPr lang="fa-IR" dirty="0">
                <a:solidFill>
                  <a:srgbClr val="000000"/>
                </a:solidFill>
                <a:latin typeface="wMitra"/>
              </a:rPr>
              <a:t>نسبت مرگ و میر به بروز، شاخص مهمی در کنترل این بیماری است. در کشورهای پیشرفته که </a:t>
            </a:r>
            <a:r>
              <a:rPr lang="fa-IR" dirty="0" smtClean="0">
                <a:solidFill>
                  <a:srgbClr val="000000"/>
                </a:solidFill>
                <a:latin typeface="wMitra"/>
              </a:rPr>
              <a:t>برنامه های </a:t>
            </a:r>
            <a:r>
              <a:rPr lang="fa-IR" dirty="0">
                <a:solidFill>
                  <a:srgbClr val="000000"/>
                </a:solidFill>
                <a:latin typeface="wMitra"/>
              </a:rPr>
              <a:t>موثر غربالگری وجود </a:t>
            </a:r>
            <a:r>
              <a:rPr lang="fa-IR" dirty="0" smtClean="0">
                <a:solidFill>
                  <a:srgbClr val="000000"/>
                </a:solidFill>
                <a:latin typeface="wMitra"/>
              </a:rPr>
              <a:t>دارد بیشتر </a:t>
            </a:r>
            <a:r>
              <a:rPr lang="fa-IR" dirty="0">
                <a:solidFill>
                  <a:srgbClr val="000000"/>
                </a:solidFill>
                <a:latin typeface="wMitra"/>
              </a:rPr>
              <a:t>بیماران در مراحل اولیه تشخیص داده شده و درمان </a:t>
            </a:r>
            <a:r>
              <a:rPr lang="fa-IR" dirty="0" smtClean="0">
                <a:solidFill>
                  <a:srgbClr val="000000"/>
                </a:solidFill>
                <a:latin typeface="wMitra"/>
              </a:rPr>
              <a:t>به موقع </a:t>
            </a:r>
            <a:r>
              <a:rPr lang="fa-IR" dirty="0">
                <a:solidFill>
                  <a:srgbClr val="000000"/>
                </a:solidFill>
                <a:latin typeface="wMitra"/>
              </a:rPr>
              <a:t>بیماران از مرگ و میر آنان جلوگیری </a:t>
            </a:r>
            <a:r>
              <a:rPr lang="fa-IR" dirty="0" smtClean="0">
                <a:solidFill>
                  <a:srgbClr val="000000"/>
                </a:solidFill>
                <a:latin typeface="wMitra"/>
              </a:rPr>
              <a:t>میکند </a:t>
            </a:r>
            <a:r>
              <a:rPr lang="fa-IR" dirty="0">
                <a:solidFill>
                  <a:srgbClr val="000000"/>
                </a:solidFill>
                <a:latin typeface="wMitra"/>
              </a:rPr>
              <a:t>در حالی که در </a:t>
            </a:r>
            <a:r>
              <a:rPr lang="fa-IR" dirty="0" smtClean="0">
                <a:solidFill>
                  <a:srgbClr val="000000"/>
                </a:solidFill>
                <a:latin typeface="wMitra"/>
              </a:rPr>
              <a:t>کشورهای در </a:t>
            </a:r>
            <a:r>
              <a:rPr lang="fa-IR" dirty="0">
                <a:solidFill>
                  <a:srgbClr val="000000"/>
                </a:solidFill>
                <a:latin typeface="wMitra"/>
              </a:rPr>
              <a:t>حال توسعه، این بیماران در مراحل بسیار پیشرفته مراجعه </a:t>
            </a:r>
            <a:r>
              <a:rPr lang="fa-IR" dirty="0" smtClean="0">
                <a:solidFill>
                  <a:srgbClr val="000000"/>
                </a:solidFill>
                <a:latin typeface="wMitra"/>
              </a:rPr>
              <a:t>میکنند </a:t>
            </a:r>
            <a:r>
              <a:rPr lang="fa-IR" dirty="0">
                <a:solidFill>
                  <a:srgbClr val="000000"/>
                </a:solidFill>
                <a:latin typeface="wMitra"/>
              </a:rPr>
              <a:t>و معمولاً به دلیل عدم درمان به موقع و یا عدم دسترسی </a:t>
            </a:r>
            <a:r>
              <a:rPr lang="fa-IR" dirty="0" smtClean="0">
                <a:solidFill>
                  <a:srgbClr val="000000"/>
                </a:solidFill>
                <a:latin typeface="wMitra"/>
              </a:rPr>
              <a:t>به درما ن های </a:t>
            </a:r>
            <a:r>
              <a:rPr lang="fa-IR" dirty="0">
                <a:solidFill>
                  <a:srgbClr val="000000"/>
                </a:solidFill>
                <a:latin typeface="wMitra"/>
              </a:rPr>
              <a:t>مناسب، میزان مرگ در اثر سرطان دهانه رحم بالا </a:t>
            </a:r>
            <a:r>
              <a:rPr lang="fa-IR" dirty="0" smtClean="0">
                <a:solidFill>
                  <a:srgbClr val="000000"/>
                </a:solidFill>
                <a:latin typeface="wMitra"/>
              </a:rPr>
              <a:t>میباشد.</a:t>
            </a:r>
            <a:endParaRPr lang="fa-IR" dirty="0">
              <a:solidFill>
                <a:srgbClr val="000000"/>
              </a:solidFill>
              <a:latin typeface="wMitra"/>
            </a:endParaRPr>
          </a:p>
        </p:txBody>
      </p:sp>
    </p:spTree>
    <p:extLst>
      <p:ext uri="{BB962C8B-B14F-4D97-AF65-F5344CB8AC3E}">
        <p14:creationId xmlns:p14="http://schemas.microsoft.com/office/powerpoint/2010/main" val="402438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589" y="252919"/>
            <a:ext cx="11643360" cy="1437769"/>
          </a:xfrm>
        </p:spPr>
        <p:txBody>
          <a:bodyPr>
            <a:noAutofit/>
          </a:bodyPr>
          <a:lstStyle/>
          <a:p>
            <a:pPr algn="r" rtl="1"/>
            <a:r>
              <a:rPr lang="fa-IR" sz="2800" b="1" i="0" u="none" strike="noStrike" baseline="0" dirty="0" smtClean="0">
                <a:solidFill>
                  <a:srgbClr val="00B9A5"/>
                </a:solidFill>
                <a:latin typeface="IRANSansXFaNum-ExtraBold"/>
                <a:cs typeface="B Titr" panose="00000700000000000000" pitchFamily="2" charset="-78"/>
              </a:rPr>
              <a:t>سن بروز سرطان دهانه رحم</a:t>
            </a:r>
            <a:r>
              <a:rPr lang="fa-IR" sz="2800" b="1" i="0" u="none" strike="noStrike" baseline="0" dirty="0" smtClean="0">
                <a:solidFill>
                  <a:srgbClr val="00B9A5"/>
                </a:solidFill>
                <a:latin typeface="IRANSansXFaNum-ExtraBold"/>
              </a:rPr>
              <a:t/>
            </a:r>
            <a:br>
              <a:rPr lang="fa-IR" sz="2800" b="1" i="0" u="none" strike="noStrike" baseline="0" dirty="0" smtClean="0">
                <a:solidFill>
                  <a:srgbClr val="00B9A5"/>
                </a:solidFill>
                <a:latin typeface="IRANSansXFaNum-ExtraBold"/>
              </a:rPr>
            </a:br>
            <a:r>
              <a:rPr lang="fa-IR" sz="3200" dirty="0">
                <a:solidFill>
                  <a:srgbClr val="000000"/>
                </a:solidFill>
                <a:latin typeface="wMitra"/>
              </a:rPr>
              <a:t>هرچند امکان وقوع سرطان دهانه رحم در هر سنی وجود دارد، اما این سرطان دارای دو پیک سنی 38 - 35 و 64 - 60 سالگی است.</a:t>
            </a:r>
            <a:endParaRPr lang="fa-IR" sz="3200" dirty="0"/>
          </a:p>
        </p:txBody>
      </p:sp>
      <p:sp>
        <p:nvSpPr>
          <p:cNvPr id="3" name="Content Placeholder 2"/>
          <p:cNvSpPr>
            <a:spLocks noGrp="1"/>
          </p:cNvSpPr>
          <p:nvPr>
            <p:ph idx="1"/>
          </p:nvPr>
        </p:nvSpPr>
        <p:spPr>
          <a:xfrm>
            <a:off x="97277" y="1690688"/>
            <a:ext cx="12033763" cy="4953952"/>
          </a:xfrm>
        </p:spPr>
        <p:txBody>
          <a:bodyPr>
            <a:normAutofit fontScale="92500" lnSpcReduction="20000"/>
          </a:bodyPr>
          <a:lstStyle/>
          <a:p>
            <a:pPr algn="r" rtl="1"/>
            <a:r>
              <a:rPr lang="fa-IR" sz="3000" b="1" i="0" u="none" strike="noStrike" baseline="0" dirty="0" smtClean="0">
                <a:solidFill>
                  <a:srgbClr val="00B9A5"/>
                </a:solidFill>
                <a:latin typeface="IRANSansXFaNum-ExtraBold"/>
                <a:cs typeface="B Titr" panose="00000700000000000000" pitchFamily="2" charset="-78"/>
              </a:rPr>
              <a:t>چگونگی شکل گیری سرطان دهانه رحم و انواع آن</a:t>
            </a:r>
          </a:p>
          <a:p>
            <a:pPr marL="0" indent="0" algn="just" rtl="1">
              <a:lnSpc>
                <a:spcPct val="150000"/>
              </a:lnSpc>
              <a:buNone/>
            </a:pPr>
            <a:r>
              <a:rPr lang="fa-IR" dirty="0">
                <a:solidFill>
                  <a:srgbClr val="000000"/>
                </a:solidFill>
                <a:latin typeface="wMitra"/>
              </a:rPr>
              <a:t>سرطان دهانه رحم در مراحل اولیه </a:t>
            </a:r>
            <a:r>
              <a:rPr lang="fa-IR" dirty="0" smtClean="0">
                <a:solidFill>
                  <a:srgbClr val="000000"/>
                </a:solidFill>
                <a:latin typeface="wMitra"/>
              </a:rPr>
              <a:t>کاملا </a:t>
            </a:r>
            <a:r>
              <a:rPr lang="fa-IR" dirty="0">
                <a:solidFill>
                  <a:srgbClr val="000000"/>
                </a:solidFill>
                <a:latin typeface="wMitra"/>
              </a:rPr>
              <a:t>بدون علامت </a:t>
            </a:r>
            <a:r>
              <a:rPr lang="fa-IR" dirty="0" smtClean="0">
                <a:solidFill>
                  <a:srgbClr val="000000"/>
                </a:solidFill>
                <a:latin typeface="wMitra"/>
              </a:rPr>
              <a:t>میباشد</a:t>
            </a:r>
            <a:r>
              <a:rPr lang="fa-IR" dirty="0">
                <a:solidFill>
                  <a:srgbClr val="000000"/>
                </a:solidFill>
                <a:latin typeface="wMitra"/>
              </a:rPr>
              <a:t>. سرطان دهانه رحم زمانی ایجاد </a:t>
            </a:r>
            <a:r>
              <a:rPr lang="fa-IR" dirty="0" smtClean="0">
                <a:solidFill>
                  <a:srgbClr val="000000"/>
                </a:solidFill>
                <a:latin typeface="wMitra"/>
              </a:rPr>
              <a:t>میشود </a:t>
            </a:r>
            <a:r>
              <a:rPr lang="fa-IR" dirty="0">
                <a:solidFill>
                  <a:srgbClr val="000000"/>
                </a:solidFill>
                <a:latin typeface="wMitra"/>
              </a:rPr>
              <a:t>که </a:t>
            </a:r>
            <a:r>
              <a:rPr lang="fa-IR" dirty="0" smtClean="0">
                <a:solidFill>
                  <a:srgbClr val="000000"/>
                </a:solidFill>
                <a:latin typeface="wMitra"/>
              </a:rPr>
              <a:t>سلول های </a:t>
            </a:r>
            <a:r>
              <a:rPr lang="fa-IR" dirty="0">
                <a:solidFill>
                  <a:srgbClr val="000000"/>
                </a:solidFill>
                <a:latin typeface="wMitra"/>
              </a:rPr>
              <a:t>سالم روی </a:t>
            </a:r>
            <a:r>
              <a:rPr lang="fa-IR" dirty="0" smtClean="0">
                <a:solidFill>
                  <a:srgbClr val="000000"/>
                </a:solidFill>
                <a:latin typeface="wMitra"/>
              </a:rPr>
              <a:t>سطح دهانه </a:t>
            </a:r>
            <a:r>
              <a:rPr lang="fa-IR" dirty="0">
                <a:solidFill>
                  <a:srgbClr val="000000"/>
                </a:solidFill>
                <a:latin typeface="wMitra"/>
              </a:rPr>
              <a:t>رحم طی دیسپلازی تغییر می کنند و رشد آنها از کنترل خارج و باعث ایجاد تومور </a:t>
            </a:r>
            <a:r>
              <a:rPr lang="fa-IR" dirty="0" smtClean="0">
                <a:solidFill>
                  <a:srgbClr val="000000"/>
                </a:solidFill>
                <a:latin typeface="wMitra"/>
              </a:rPr>
              <a:t>میشود</a:t>
            </a:r>
            <a:r>
              <a:rPr lang="fa-IR" dirty="0">
                <a:solidFill>
                  <a:srgbClr val="000000"/>
                </a:solidFill>
                <a:latin typeface="wMitra"/>
              </a:rPr>
              <a:t>. روند ایجاد سرطان دهانه رحم </a:t>
            </a:r>
            <a:r>
              <a:rPr lang="fa-IR" dirty="0" smtClean="0">
                <a:solidFill>
                  <a:srgbClr val="000000"/>
                </a:solidFill>
                <a:latin typeface="wMitra"/>
              </a:rPr>
              <a:t>بسیارآهسته </a:t>
            </a:r>
            <a:r>
              <a:rPr lang="fa-IR" dirty="0">
                <a:solidFill>
                  <a:srgbClr val="000000"/>
                </a:solidFill>
                <a:latin typeface="wMitra"/>
              </a:rPr>
              <a:t>رخ </a:t>
            </a:r>
            <a:r>
              <a:rPr lang="fa-IR" dirty="0" smtClean="0">
                <a:solidFill>
                  <a:srgbClr val="000000"/>
                </a:solidFill>
                <a:latin typeface="wMitra"/>
              </a:rPr>
              <a:t>می دهد</a:t>
            </a:r>
            <a:r>
              <a:rPr lang="fa-IR" dirty="0">
                <a:solidFill>
                  <a:srgbClr val="000000"/>
                </a:solidFill>
                <a:latin typeface="wMitra"/>
              </a:rPr>
              <a:t>. </a:t>
            </a:r>
            <a:endParaRPr lang="fa-IR" dirty="0" smtClean="0">
              <a:solidFill>
                <a:srgbClr val="000000"/>
              </a:solidFill>
              <a:latin typeface="wMitra"/>
            </a:endParaRPr>
          </a:p>
          <a:p>
            <a:pPr marL="0" indent="0" algn="just" rtl="1">
              <a:lnSpc>
                <a:spcPct val="150000"/>
              </a:lnSpc>
              <a:buNone/>
            </a:pPr>
            <a:r>
              <a:rPr lang="fa-IR" dirty="0" smtClean="0">
                <a:solidFill>
                  <a:srgbClr val="000000"/>
                </a:solidFill>
                <a:latin typeface="wMitra"/>
              </a:rPr>
              <a:t>در </a:t>
            </a:r>
            <a:r>
              <a:rPr lang="fa-IR" dirty="0">
                <a:solidFill>
                  <a:srgbClr val="000000"/>
                </a:solidFill>
                <a:latin typeface="wMitra"/>
              </a:rPr>
              <a:t>ابتدا تغییرات غیر طبیعی در سلو لها ایجاد </a:t>
            </a:r>
            <a:r>
              <a:rPr lang="fa-IR" dirty="0" smtClean="0">
                <a:solidFill>
                  <a:srgbClr val="000000"/>
                </a:solidFill>
                <a:latin typeface="wMitra"/>
              </a:rPr>
              <a:t>میشود </a:t>
            </a:r>
            <a:r>
              <a:rPr lang="fa-IR" dirty="0">
                <a:solidFill>
                  <a:srgbClr val="000000"/>
                </a:solidFill>
                <a:latin typeface="wMitra"/>
              </a:rPr>
              <a:t>که با بررسی آزمایشگاهی </a:t>
            </a:r>
            <a:r>
              <a:rPr lang="fa-IR" dirty="0" smtClean="0">
                <a:solidFill>
                  <a:srgbClr val="000000"/>
                </a:solidFill>
                <a:latin typeface="wMitra"/>
              </a:rPr>
              <a:t>سلول های </a:t>
            </a:r>
            <a:r>
              <a:rPr lang="fa-IR" dirty="0">
                <a:solidFill>
                  <a:srgbClr val="000000"/>
                </a:solidFill>
                <a:latin typeface="wMitra"/>
              </a:rPr>
              <a:t>ریزش کرده از دهانه </a:t>
            </a:r>
            <a:r>
              <a:rPr lang="fa-IR" dirty="0" smtClean="0">
                <a:solidFill>
                  <a:srgbClr val="000000"/>
                </a:solidFill>
                <a:latin typeface="wMitra"/>
              </a:rPr>
              <a:t>رحم قابل </a:t>
            </a:r>
            <a:r>
              <a:rPr lang="fa-IR" dirty="0">
                <a:solidFill>
                  <a:srgbClr val="000000"/>
                </a:solidFill>
                <a:latin typeface="wMitra"/>
              </a:rPr>
              <a:t>تشخیص است. این تغییرات غیر طبیعی اولین گام در یکسری تغییرات آهسته هستند که </a:t>
            </a:r>
            <a:r>
              <a:rPr lang="fa-IR" dirty="0" smtClean="0">
                <a:solidFill>
                  <a:srgbClr val="000000"/>
                </a:solidFill>
                <a:latin typeface="wMitra"/>
              </a:rPr>
              <a:t>میتوانند </a:t>
            </a:r>
            <a:r>
              <a:rPr lang="fa-IR" dirty="0">
                <a:solidFill>
                  <a:srgbClr val="000000"/>
                </a:solidFill>
                <a:latin typeface="wMitra"/>
              </a:rPr>
              <a:t>منجر به سرطان شوند. با </a:t>
            </a:r>
            <a:r>
              <a:rPr lang="fa-IR" dirty="0" smtClean="0">
                <a:solidFill>
                  <a:srgbClr val="000000"/>
                </a:solidFill>
                <a:latin typeface="wMitra"/>
              </a:rPr>
              <a:t>این حال </a:t>
            </a:r>
            <a:r>
              <a:rPr lang="fa-IR" dirty="0">
                <a:solidFill>
                  <a:srgbClr val="000000"/>
                </a:solidFill>
                <a:latin typeface="wMitra"/>
              </a:rPr>
              <a:t>برخی از این سلو </a:t>
            </a:r>
            <a:r>
              <a:rPr lang="fa-IR" dirty="0" smtClean="0">
                <a:solidFill>
                  <a:srgbClr val="000000"/>
                </a:solidFill>
                <a:latin typeface="wMitra"/>
              </a:rPr>
              <a:t>ل های </a:t>
            </a:r>
            <a:r>
              <a:rPr lang="fa-IR" dirty="0">
                <a:solidFill>
                  <a:srgbClr val="000000"/>
                </a:solidFill>
                <a:latin typeface="wMitra"/>
              </a:rPr>
              <a:t>غیرطبیعی </a:t>
            </a:r>
            <a:r>
              <a:rPr lang="fa-IR" dirty="0" smtClean="0">
                <a:solidFill>
                  <a:srgbClr val="000000"/>
                </a:solidFill>
                <a:latin typeface="wMitra"/>
              </a:rPr>
              <a:t>خود به </a:t>
            </a:r>
            <a:r>
              <a:rPr lang="fa-IR" dirty="0">
                <a:solidFill>
                  <a:srgbClr val="000000"/>
                </a:solidFill>
                <a:latin typeface="wMitra"/>
              </a:rPr>
              <a:t>خود و یا از طریق مراقبتهای کمکی و مداخات درمانی ساده رفع </a:t>
            </a:r>
            <a:r>
              <a:rPr lang="fa-IR" dirty="0" smtClean="0">
                <a:solidFill>
                  <a:srgbClr val="000000"/>
                </a:solidFill>
                <a:latin typeface="wMitra"/>
              </a:rPr>
              <a:t>میشوند </a:t>
            </a:r>
            <a:r>
              <a:rPr lang="fa-IR" dirty="0">
                <a:solidFill>
                  <a:srgbClr val="000000"/>
                </a:solidFill>
                <a:latin typeface="wMitra"/>
              </a:rPr>
              <a:t>و بعضی </a:t>
            </a:r>
            <a:r>
              <a:rPr lang="fa-IR" dirty="0" smtClean="0">
                <a:solidFill>
                  <a:srgbClr val="000000"/>
                </a:solidFill>
                <a:latin typeface="wMitra"/>
              </a:rPr>
              <a:t>دیگرمیتوانند </a:t>
            </a:r>
            <a:r>
              <a:rPr lang="fa-IR" dirty="0">
                <a:solidFill>
                  <a:srgbClr val="000000"/>
                </a:solidFill>
                <a:latin typeface="wMitra"/>
              </a:rPr>
              <a:t>سرطانی شوند و باید برای جلوگیری از پیشرفت و تبدیل شدن به سرطان از بین بروند.</a:t>
            </a:r>
            <a:endParaRPr lang="fa-IR" dirty="0"/>
          </a:p>
        </p:txBody>
      </p:sp>
    </p:spTree>
    <p:extLst>
      <p:ext uri="{BB962C8B-B14F-4D97-AF65-F5344CB8AC3E}">
        <p14:creationId xmlns:p14="http://schemas.microsoft.com/office/powerpoint/2010/main" val="41391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55643" y="470263"/>
            <a:ext cx="11838561" cy="6043748"/>
          </a:xfrm>
        </p:spPr>
        <p:txBody>
          <a:bodyPr>
            <a:normAutofit/>
          </a:bodyPr>
          <a:lstStyle/>
          <a:p>
            <a:pPr marL="0" indent="0" algn="r" rtl="1">
              <a:buNone/>
            </a:pPr>
            <a:r>
              <a:rPr lang="fa-IR" dirty="0">
                <a:latin typeface="wMitra"/>
              </a:rPr>
              <a:t>دو نوع اصلی سرطان دهانه رحم وجود دارد که بر اساس نوع سلولی که سرطان از آنجا آغاز </a:t>
            </a:r>
            <a:r>
              <a:rPr lang="fa-IR" dirty="0" smtClean="0">
                <a:latin typeface="wMitra"/>
              </a:rPr>
              <a:t>میشود </a:t>
            </a:r>
            <a:r>
              <a:rPr lang="fa-IR" dirty="0">
                <a:latin typeface="wMitra"/>
              </a:rPr>
              <a:t>نامگذاری شد </a:t>
            </a:r>
            <a:r>
              <a:rPr lang="fa-IR" dirty="0" smtClean="0">
                <a:latin typeface="wMitra"/>
              </a:rPr>
              <a:t>ه اند:</a:t>
            </a:r>
          </a:p>
          <a:p>
            <a:pPr marL="0" indent="0" algn="r" rtl="1">
              <a:buNone/>
            </a:pPr>
            <a:endParaRPr lang="fa-IR" dirty="0" smtClean="0">
              <a:latin typeface="wMitra"/>
            </a:endParaRPr>
          </a:p>
          <a:p>
            <a:pPr marL="0" indent="0" algn="r" rtl="1">
              <a:buNone/>
            </a:pPr>
            <a:r>
              <a:rPr lang="fa-IR" b="1" dirty="0" smtClean="0">
                <a:solidFill>
                  <a:srgbClr val="FF0000"/>
                </a:solidFill>
                <a:latin typeface="wMitra"/>
              </a:rPr>
              <a:t>کارسینوم </a:t>
            </a:r>
            <a:r>
              <a:rPr lang="fa-IR" b="1" dirty="0">
                <a:solidFill>
                  <a:srgbClr val="FF0000"/>
                </a:solidFill>
                <a:latin typeface="wMitra"/>
              </a:rPr>
              <a:t>سلول سنگفرشی </a:t>
            </a:r>
            <a:r>
              <a:rPr lang="fa-IR" dirty="0">
                <a:latin typeface="wMitra"/>
              </a:rPr>
              <a:t>حدود 80 تا 90 درصد از سرطا نهای دهانه رحم را تشکیل </a:t>
            </a:r>
            <a:r>
              <a:rPr lang="fa-IR" dirty="0" smtClean="0">
                <a:latin typeface="wMitra"/>
              </a:rPr>
              <a:t>میدهد</a:t>
            </a:r>
            <a:r>
              <a:rPr lang="fa-IR" dirty="0">
                <a:latin typeface="wMitra"/>
              </a:rPr>
              <a:t>. این نوع سرطان سرویکس در </a:t>
            </a:r>
            <a:r>
              <a:rPr lang="fa-IR" dirty="0" smtClean="0">
                <a:latin typeface="wMitra"/>
              </a:rPr>
              <a:t>سلولهای پوشش </a:t>
            </a:r>
            <a:r>
              <a:rPr lang="fa-IR" dirty="0">
                <a:latin typeface="wMitra"/>
              </a:rPr>
              <a:t>خارجی دهانه رحم به وجود می آیند.</a:t>
            </a:r>
          </a:p>
          <a:p>
            <a:pPr marL="0" indent="0" algn="r" rtl="1">
              <a:buNone/>
            </a:pPr>
            <a:r>
              <a:rPr lang="fa-IR" dirty="0">
                <a:solidFill>
                  <a:srgbClr val="FF0000"/>
                </a:solidFill>
                <a:latin typeface="wMitra"/>
              </a:rPr>
              <a:t>آدنوکارسینوما </a:t>
            </a:r>
            <a:r>
              <a:rPr lang="fa-IR" dirty="0">
                <a:latin typeface="wMitra"/>
              </a:rPr>
              <a:t>که حدود 10 تا 20 درصد از سرطا نهای دهانه رحم را تشکیل م یدهد. این نوع سرطان دهانه رحم از سلو لهای </a:t>
            </a:r>
            <a:r>
              <a:rPr lang="fa-IR" dirty="0" smtClean="0">
                <a:latin typeface="wMitra"/>
              </a:rPr>
              <a:t>غددی تولید </a:t>
            </a:r>
            <a:r>
              <a:rPr lang="fa-IR" dirty="0">
                <a:latin typeface="wMitra"/>
              </a:rPr>
              <a:t>کننده موکوس در بخش درونی گردن رحم (</a:t>
            </a:r>
            <a:r>
              <a:rPr lang="fa-IR" dirty="0" smtClean="0">
                <a:latin typeface="wMitra"/>
              </a:rPr>
              <a:t>اندوسرویکس) </a:t>
            </a:r>
            <a:r>
              <a:rPr lang="fa-IR" dirty="0">
                <a:latin typeface="wMitra"/>
              </a:rPr>
              <a:t>ایجاد </a:t>
            </a:r>
            <a:r>
              <a:rPr lang="fa-IR" dirty="0" smtClean="0">
                <a:latin typeface="wMitra"/>
              </a:rPr>
              <a:t>می شود</a:t>
            </a:r>
            <a:r>
              <a:rPr lang="fa-IR" dirty="0">
                <a:latin typeface="wMitra"/>
              </a:rPr>
              <a:t>.</a:t>
            </a:r>
          </a:p>
          <a:p>
            <a:pPr marL="0" indent="0" algn="r" rtl="1">
              <a:buNone/>
            </a:pPr>
            <a:r>
              <a:rPr lang="fa-IR" dirty="0">
                <a:latin typeface="wMitra"/>
              </a:rPr>
              <a:t>موارد نادر سرطان سرویکس شامل مثل لنفوم، سارکوم، ملانوم وکارسینوم با منشا نورو اندوکراین و کارسینوم کیستیک آدنوئید </a:t>
            </a:r>
            <a:r>
              <a:rPr lang="fa-IR" dirty="0" smtClean="0">
                <a:latin typeface="wMitra"/>
              </a:rPr>
              <a:t>می باشد</a:t>
            </a:r>
            <a:r>
              <a:rPr lang="fa-IR" dirty="0">
                <a:latin typeface="wMitra"/>
              </a:rPr>
              <a:t>.</a:t>
            </a:r>
            <a:endParaRPr lang="fa-IR" dirty="0"/>
          </a:p>
        </p:txBody>
      </p:sp>
    </p:spTree>
    <p:extLst>
      <p:ext uri="{BB962C8B-B14F-4D97-AF65-F5344CB8AC3E}">
        <p14:creationId xmlns:p14="http://schemas.microsoft.com/office/powerpoint/2010/main" val="1607345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115" y="365125"/>
            <a:ext cx="10750685" cy="1325563"/>
          </a:xfrm>
        </p:spPr>
        <p:txBody>
          <a:bodyPr>
            <a:noAutofit/>
          </a:bodyPr>
          <a:lstStyle/>
          <a:p>
            <a:pPr algn="r" rtl="1"/>
            <a:r>
              <a:rPr lang="fa-IR" sz="2400" b="1" i="0" u="none" strike="noStrike" baseline="0" dirty="0" smtClean="0">
                <a:solidFill>
                  <a:srgbClr val="00B9A5"/>
                </a:solidFill>
                <a:latin typeface="IRANSansXFaNum-ExtraBold"/>
                <a:cs typeface="B Titr" panose="00000700000000000000" pitchFamily="2" charset="-78"/>
              </a:rPr>
              <a:t>اصول خود مراقبتی برای پیشگیری و تشخیص زودهنگام سرطان دهانۀ رحم</a:t>
            </a:r>
            <a:br>
              <a:rPr lang="fa-IR" sz="2400" b="1" i="0" u="none" strike="noStrike" baseline="0" dirty="0" smtClean="0">
                <a:solidFill>
                  <a:srgbClr val="00B9A5"/>
                </a:solidFill>
                <a:latin typeface="IRANSansXFaNum-ExtraBold"/>
                <a:cs typeface="B Titr" panose="00000700000000000000" pitchFamily="2" charset="-78"/>
              </a:rPr>
            </a:br>
            <a:r>
              <a:rPr lang="fa-IR" sz="2400" b="1" i="0" u="none" strike="noStrike" baseline="0" dirty="0" smtClean="0">
                <a:solidFill>
                  <a:srgbClr val="00B9A5"/>
                </a:solidFill>
                <a:latin typeface="IRANSansXFaNum-ExtraBold"/>
              </a:rPr>
              <a:t/>
            </a:r>
            <a:br>
              <a:rPr lang="fa-IR" sz="2400" b="1" i="0" u="none" strike="noStrike" baseline="0" dirty="0" smtClean="0">
                <a:solidFill>
                  <a:srgbClr val="00B9A5"/>
                </a:solidFill>
                <a:latin typeface="IRANSansXFaNum-ExtraBold"/>
              </a:rPr>
            </a:br>
            <a:r>
              <a:rPr lang="fa-IR" sz="3200" dirty="0">
                <a:solidFill>
                  <a:srgbClr val="000000"/>
                </a:solidFill>
                <a:latin typeface="wMitra"/>
              </a:rPr>
              <a:t>برای آموزش خود مراقبتی به افراد شرکت کننده در </a:t>
            </a:r>
            <a:r>
              <a:rPr lang="fa-IR" sz="3200" dirty="0" smtClean="0">
                <a:solidFill>
                  <a:srgbClr val="000000"/>
                </a:solidFill>
                <a:latin typeface="wMitra"/>
              </a:rPr>
              <a:t>برنامه های </a:t>
            </a:r>
            <a:r>
              <a:rPr lang="fa-IR" sz="3200" dirty="0">
                <a:solidFill>
                  <a:srgbClr val="000000"/>
                </a:solidFill>
                <a:latin typeface="wMitra"/>
              </a:rPr>
              <a:t>پیشگیری و تشخیص زودهنگام سرطا </a:t>
            </a:r>
            <a:r>
              <a:rPr lang="fa-IR" sz="3200" dirty="0" smtClean="0">
                <a:solidFill>
                  <a:srgbClr val="000000"/>
                </a:solidFill>
                <a:latin typeface="wMitra"/>
              </a:rPr>
              <a:t>ن ها </a:t>
            </a:r>
            <a:r>
              <a:rPr lang="fa-IR" sz="3200" dirty="0">
                <a:solidFill>
                  <a:srgbClr val="000000"/>
                </a:solidFill>
                <a:latin typeface="wMitra"/>
              </a:rPr>
              <a:t>دو اصل مهم باید آموزش داده شود:</a:t>
            </a:r>
            <a:endParaRPr lang="fa-IR" sz="3200" dirty="0"/>
          </a:p>
        </p:txBody>
      </p:sp>
      <p:sp>
        <p:nvSpPr>
          <p:cNvPr id="3" name="Content Placeholder 2"/>
          <p:cNvSpPr>
            <a:spLocks noGrp="1"/>
          </p:cNvSpPr>
          <p:nvPr>
            <p:ph idx="1"/>
          </p:nvPr>
        </p:nvSpPr>
        <p:spPr>
          <a:xfrm>
            <a:off x="838200" y="2238103"/>
            <a:ext cx="10515600" cy="3938859"/>
          </a:xfrm>
        </p:spPr>
        <p:txBody>
          <a:bodyPr/>
          <a:lstStyle/>
          <a:p>
            <a:pPr marL="0" indent="0" algn="r" rtl="1">
              <a:buNone/>
            </a:pPr>
            <a:r>
              <a:rPr lang="fa-IR" sz="1800" b="1" i="0" u="none" strike="noStrike" baseline="0" dirty="0" smtClean="0">
                <a:solidFill>
                  <a:srgbClr val="000000"/>
                </a:solidFill>
                <a:latin typeface="IRANSansXFaNum-ExtraBold"/>
              </a:rPr>
              <a:t>1</a:t>
            </a:r>
            <a:r>
              <a:rPr lang="fa-IR" b="1" i="0" u="none" strike="noStrike" baseline="0" dirty="0" smtClean="0">
                <a:solidFill>
                  <a:srgbClr val="000000"/>
                </a:solidFill>
                <a:latin typeface="IRANSansXFaNum-ExtraBold"/>
              </a:rPr>
              <a:t>. را ههای پیشگیری از سرطان</a:t>
            </a:r>
          </a:p>
          <a:p>
            <a:pPr marL="0" indent="0" algn="r" rtl="1">
              <a:buNone/>
            </a:pPr>
            <a:r>
              <a:rPr lang="fa-IR" b="1" dirty="0">
                <a:solidFill>
                  <a:srgbClr val="00B9A5"/>
                </a:solidFill>
                <a:latin typeface="wMitra-Bold"/>
              </a:rPr>
              <a:t>• </a:t>
            </a:r>
            <a:r>
              <a:rPr lang="fa-IR" dirty="0">
                <a:solidFill>
                  <a:srgbClr val="000000"/>
                </a:solidFill>
                <a:latin typeface="wMitra"/>
              </a:rPr>
              <a:t>به طور کلی باید به افراد آموزش داده شود که سرطان بر خاف تصور عام، یک بیماری قابل پیشگیری است به طور </a:t>
            </a:r>
            <a:r>
              <a:rPr lang="fa-IR" dirty="0" smtClean="0">
                <a:solidFill>
                  <a:srgbClr val="000000"/>
                </a:solidFill>
                <a:latin typeface="wMitra"/>
              </a:rPr>
              <a:t>ی که </a:t>
            </a:r>
            <a:r>
              <a:rPr lang="fa-IR" dirty="0">
                <a:solidFill>
                  <a:srgbClr val="000000"/>
                </a:solidFill>
                <a:latin typeface="wMitra"/>
              </a:rPr>
              <a:t>بیش </a:t>
            </a:r>
            <a:r>
              <a:rPr lang="fa-IR" dirty="0" smtClean="0">
                <a:solidFill>
                  <a:srgbClr val="000000"/>
                </a:solidFill>
                <a:latin typeface="wMitra"/>
              </a:rPr>
              <a:t>از40 </a:t>
            </a:r>
            <a:r>
              <a:rPr lang="fa-IR" dirty="0">
                <a:solidFill>
                  <a:srgbClr val="000000"/>
                </a:solidFill>
                <a:latin typeface="wMitra"/>
              </a:rPr>
              <a:t>درصد سرطا </a:t>
            </a:r>
            <a:r>
              <a:rPr lang="fa-IR" dirty="0" smtClean="0">
                <a:solidFill>
                  <a:srgbClr val="000000"/>
                </a:solidFill>
                <a:latin typeface="wMitra"/>
              </a:rPr>
              <a:t>ن ها </a:t>
            </a:r>
            <a:r>
              <a:rPr lang="fa-IR" dirty="0">
                <a:solidFill>
                  <a:srgbClr val="000000"/>
                </a:solidFill>
                <a:latin typeface="wMitra"/>
              </a:rPr>
              <a:t>قابل پیشگیری اند.</a:t>
            </a:r>
          </a:p>
          <a:p>
            <a:pPr marL="0" indent="0" algn="r" rtl="1">
              <a:buNone/>
            </a:pPr>
            <a:r>
              <a:rPr lang="fa-IR" b="1" dirty="0">
                <a:solidFill>
                  <a:srgbClr val="00B9A5"/>
                </a:solidFill>
                <a:latin typeface="wMitra-Bold"/>
              </a:rPr>
              <a:t>• </a:t>
            </a:r>
            <a:r>
              <a:rPr lang="fa-IR" dirty="0">
                <a:solidFill>
                  <a:srgbClr val="000000"/>
                </a:solidFill>
                <a:latin typeface="wMitra"/>
              </a:rPr>
              <a:t>برای پیشگیری از سرطان دهانۀ رحم باید بدانیم که علل ایجادکننده سرطان و را ههای دوری کردن از آن کدامند همچنین </a:t>
            </a:r>
            <a:r>
              <a:rPr lang="fa-IR" dirty="0" smtClean="0">
                <a:solidFill>
                  <a:srgbClr val="000000"/>
                </a:solidFill>
                <a:latin typeface="wMitra"/>
              </a:rPr>
              <a:t>چه عواملی </a:t>
            </a:r>
            <a:r>
              <a:rPr lang="fa-IR" dirty="0">
                <a:solidFill>
                  <a:srgbClr val="000000"/>
                </a:solidFill>
                <a:latin typeface="wMitra"/>
              </a:rPr>
              <a:t>اثر محافظتی در برابر این سرطان دارند.</a:t>
            </a:r>
            <a:endParaRPr lang="fa-IR" dirty="0"/>
          </a:p>
        </p:txBody>
      </p:sp>
    </p:spTree>
    <p:extLst>
      <p:ext uri="{BB962C8B-B14F-4D97-AF65-F5344CB8AC3E}">
        <p14:creationId xmlns:p14="http://schemas.microsoft.com/office/powerpoint/2010/main" val="4208852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87020"/>
          </a:xfrm>
        </p:spPr>
        <p:txBody>
          <a:bodyPr/>
          <a:lstStyle/>
          <a:p>
            <a:pPr lvl="0" algn="r" rtl="1">
              <a:spcBef>
                <a:spcPts val="1000"/>
              </a:spcBef>
            </a:pPr>
            <a:r>
              <a:rPr lang="fa-IR" sz="1400" b="1" dirty="0">
                <a:solidFill>
                  <a:srgbClr val="000000"/>
                </a:solidFill>
                <a:latin typeface="IRANSansXFaNum-ExtraBold"/>
                <a:ea typeface="+mn-ea"/>
                <a:cs typeface="Arial" panose="020B0604020202020204" pitchFamily="34" charset="0"/>
              </a:rPr>
              <a:t>. </a:t>
            </a:r>
            <a:r>
              <a:rPr lang="fa-IR" sz="2800" b="1" dirty="0" smtClean="0">
                <a:solidFill>
                  <a:srgbClr val="000000"/>
                </a:solidFill>
                <a:latin typeface="IRANSansXFaNum-ExtraBold"/>
                <a:ea typeface="+mn-ea"/>
                <a:cs typeface="Arial" panose="020B0604020202020204" pitchFamily="34" charset="0"/>
              </a:rPr>
              <a:t>2- علایم </a:t>
            </a:r>
            <a:r>
              <a:rPr lang="fa-IR" sz="2800" b="1" dirty="0">
                <a:solidFill>
                  <a:srgbClr val="000000"/>
                </a:solidFill>
                <a:latin typeface="IRANSansXFaNum-ExtraBold"/>
                <a:ea typeface="+mn-ea"/>
                <a:cs typeface="Arial" panose="020B0604020202020204" pitchFamily="34" charset="0"/>
              </a:rPr>
              <a:t>هشداردهنده </a:t>
            </a:r>
            <a:r>
              <a:rPr lang="fa-IR" sz="2800" b="1" dirty="0" smtClean="0">
                <a:solidFill>
                  <a:srgbClr val="000000"/>
                </a:solidFill>
                <a:latin typeface="IRANSansXFaNum-ExtraBold"/>
                <a:ea typeface="+mn-ea"/>
                <a:cs typeface="Arial" panose="020B0604020202020204" pitchFamily="34" charset="0"/>
              </a:rPr>
              <a:t>سرطان</a:t>
            </a:r>
            <a:endParaRPr lang="fa-IR" dirty="0"/>
          </a:p>
        </p:txBody>
      </p:sp>
      <p:sp>
        <p:nvSpPr>
          <p:cNvPr id="3" name="Content Placeholder 2"/>
          <p:cNvSpPr>
            <a:spLocks noGrp="1"/>
          </p:cNvSpPr>
          <p:nvPr>
            <p:ph idx="1"/>
          </p:nvPr>
        </p:nvSpPr>
        <p:spPr>
          <a:xfrm>
            <a:off x="838199" y="1352146"/>
            <a:ext cx="11253281" cy="5266368"/>
          </a:xfrm>
        </p:spPr>
        <p:txBody>
          <a:bodyPr>
            <a:normAutofit lnSpcReduction="10000"/>
          </a:bodyPr>
          <a:lstStyle/>
          <a:p>
            <a:pPr marL="0" indent="0" algn="r" rtl="1">
              <a:buNone/>
            </a:pPr>
            <a:r>
              <a:rPr lang="fa-IR" b="1" dirty="0" smtClean="0">
                <a:solidFill>
                  <a:srgbClr val="00B9A5"/>
                </a:solidFill>
                <a:latin typeface="wMitra-Bold"/>
              </a:rPr>
              <a:t> </a:t>
            </a:r>
            <a:r>
              <a:rPr lang="fa-IR" dirty="0">
                <a:solidFill>
                  <a:srgbClr val="000000"/>
                </a:solidFill>
                <a:latin typeface="wMitra"/>
              </a:rPr>
              <a:t>سرطان دهانه رحم در مراحل اولیه </a:t>
            </a:r>
            <a:r>
              <a:rPr lang="fa-IR" dirty="0" smtClean="0">
                <a:solidFill>
                  <a:srgbClr val="000000"/>
                </a:solidFill>
                <a:latin typeface="wMitra"/>
              </a:rPr>
              <a:t>کاملا </a:t>
            </a:r>
            <a:r>
              <a:rPr lang="fa-IR" dirty="0">
                <a:solidFill>
                  <a:srgbClr val="000000"/>
                </a:solidFill>
                <a:latin typeface="wMitra"/>
              </a:rPr>
              <a:t>بدون علامت </a:t>
            </a:r>
            <a:r>
              <a:rPr lang="fa-IR" dirty="0" smtClean="0">
                <a:solidFill>
                  <a:srgbClr val="000000"/>
                </a:solidFill>
                <a:latin typeface="wMitra"/>
              </a:rPr>
              <a:t>میباشد</a:t>
            </a:r>
            <a:r>
              <a:rPr lang="fa-IR" dirty="0">
                <a:solidFill>
                  <a:srgbClr val="000000"/>
                </a:solidFill>
                <a:latin typeface="wMitra"/>
              </a:rPr>
              <a:t>. غربالگری منظم بهترین راه شناسایی زودهنگام خطر </a:t>
            </a:r>
            <a:r>
              <a:rPr lang="fa-IR" dirty="0" smtClean="0">
                <a:solidFill>
                  <a:srgbClr val="000000"/>
                </a:solidFill>
                <a:latin typeface="wMitra"/>
              </a:rPr>
              <a:t>ابتلا به سرطان </a:t>
            </a:r>
            <a:r>
              <a:rPr lang="fa-IR" dirty="0">
                <a:solidFill>
                  <a:srgbClr val="000000"/>
                </a:solidFill>
                <a:latin typeface="wMitra"/>
              </a:rPr>
              <a:t>دهانه رحم </a:t>
            </a:r>
            <a:r>
              <a:rPr lang="fa-IR" dirty="0" smtClean="0">
                <a:solidFill>
                  <a:srgbClr val="000000"/>
                </a:solidFill>
                <a:latin typeface="wMitra"/>
              </a:rPr>
              <a:t>می باشد</a:t>
            </a:r>
            <a:r>
              <a:rPr lang="fa-IR" dirty="0">
                <a:solidFill>
                  <a:srgbClr val="000000"/>
                </a:solidFill>
                <a:latin typeface="wMitra"/>
              </a:rPr>
              <a:t>.</a:t>
            </a:r>
          </a:p>
          <a:p>
            <a:pPr marL="0" indent="0" algn="r" rtl="1">
              <a:buNone/>
            </a:pPr>
            <a:r>
              <a:rPr lang="fa-IR" dirty="0">
                <a:solidFill>
                  <a:srgbClr val="000000"/>
                </a:solidFill>
                <a:latin typeface="wMitra"/>
              </a:rPr>
              <a:t>◦ بر این مبنا زنان باید به مشارکت در </a:t>
            </a:r>
            <a:r>
              <a:rPr lang="fa-IR" dirty="0" smtClean="0">
                <a:solidFill>
                  <a:srgbClr val="000000"/>
                </a:solidFill>
                <a:latin typeface="wMitra"/>
              </a:rPr>
              <a:t>برنامه های </a:t>
            </a:r>
            <a:r>
              <a:rPr lang="fa-IR" dirty="0">
                <a:solidFill>
                  <a:srgbClr val="000000"/>
                </a:solidFill>
                <a:latin typeface="wMitra"/>
              </a:rPr>
              <a:t>غربالگری سرطان دهانه رحم و انجام منظم آزمایش</a:t>
            </a:r>
          </a:p>
          <a:p>
            <a:pPr marL="0" indent="0" algn="r" rtl="1">
              <a:buNone/>
            </a:pPr>
            <a:r>
              <a:rPr lang="fa-IR" dirty="0">
                <a:solidFill>
                  <a:srgbClr val="000000"/>
                </a:solidFill>
                <a:latin typeface="wMitra"/>
              </a:rPr>
              <a:t>غربالگری </a:t>
            </a:r>
            <a:r>
              <a:rPr lang="en-US" sz="2000" b="0" i="0" u="none" strike="noStrike" baseline="0" dirty="0" smtClean="0">
                <a:solidFill>
                  <a:srgbClr val="000000"/>
                </a:solidFill>
                <a:latin typeface="Calibri" panose="020F0502020204030204" pitchFamily="34" charset="0"/>
              </a:rPr>
              <a:t>HPV </a:t>
            </a:r>
            <a:r>
              <a:rPr lang="fa-IR" sz="2000" b="0" i="0" u="none" strike="noStrike" baseline="0" dirty="0" smtClean="0">
                <a:solidFill>
                  <a:srgbClr val="000000"/>
                </a:solidFill>
                <a:latin typeface="Calibri" panose="020F0502020204030204" pitchFamily="34" charset="0"/>
              </a:rPr>
              <a:t> </a:t>
            </a:r>
            <a:r>
              <a:rPr lang="fa-IR" dirty="0" smtClean="0">
                <a:solidFill>
                  <a:srgbClr val="000000"/>
                </a:solidFill>
                <a:latin typeface="wMitra"/>
              </a:rPr>
              <a:t>ترغیب </a:t>
            </a:r>
            <a:r>
              <a:rPr lang="fa-IR" dirty="0">
                <a:solidFill>
                  <a:srgbClr val="000000"/>
                </a:solidFill>
                <a:latin typeface="wMitra"/>
              </a:rPr>
              <a:t>شوند و به شبکه بهداشتی مراجعه کنند.</a:t>
            </a:r>
          </a:p>
          <a:p>
            <a:pPr marL="0" indent="0" algn="r" rtl="1">
              <a:buNone/>
            </a:pPr>
            <a:r>
              <a:rPr lang="fa-IR" b="1" dirty="0">
                <a:solidFill>
                  <a:srgbClr val="00B9A5"/>
                </a:solidFill>
                <a:latin typeface="wMitra-Bold"/>
              </a:rPr>
              <a:t>• </a:t>
            </a:r>
            <a:r>
              <a:rPr lang="fa-IR" dirty="0">
                <a:solidFill>
                  <a:srgbClr val="000000"/>
                </a:solidFill>
                <a:latin typeface="wMitra"/>
              </a:rPr>
              <a:t>تعدادی از علایم هشدار دهنده سرطان دهانه رحم که معمولا با شروع شکل گیری تغییرات غیر طبیعی سلولی شکل می گیرد عبارتند از:</a:t>
            </a:r>
          </a:p>
          <a:p>
            <a:pPr marL="0" indent="0" algn="r" rtl="1">
              <a:buNone/>
            </a:pPr>
            <a:r>
              <a:rPr lang="fa-IR" dirty="0">
                <a:solidFill>
                  <a:srgbClr val="000000"/>
                </a:solidFill>
                <a:latin typeface="wMitra"/>
              </a:rPr>
              <a:t>◦ خونریزی غیر طبیعی واژینال </a:t>
            </a:r>
            <a:r>
              <a:rPr lang="fa-IR" dirty="0" smtClean="0">
                <a:solidFill>
                  <a:srgbClr val="000000"/>
                </a:solidFill>
                <a:latin typeface="wMitra"/>
              </a:rPr>
              <a:t>(از </a:t>
            </a:r>
            <a:r>
              <a:rPr lang="fa-IR" dirty="0">
                <a:solidFill>
                  <a:srgbClr val="000000"/>
                </a:solidFill>
                <a:latin typeface="wMitra"/>
              </a:rPr>
              <a:t>جمله پس از نزدیکی جنسی، در فواصل دور </a:t>
            </a:r>
            <a:r>
              <a:rPr lang="fa-IR" dirty="0" smtClean="0">
                <a:solidFill>
                  <a:srgbClr val="000000"/>
                </a:solidFill>
                <a:latin typeface="wMitra"/>
              </a:rPr>
              <a:t>ه های </a:t>
            </a:r>
            <a:r>
              <a:rPr lang="fa-IR" dirty="0">
                <a:solidFill>
                  <a:srgbClr val="000000"/>
                </a:solidFill>
                <a:latin typeface="wMitra"/>
              </a:rPr>
              <a:t>قاعدگی و پس از </a:t>
            </a:r>
            <a:r>
              <a:rPr lang="fa-IR" dirty="0" smtClean="0">
                <a:solidFill>
                  <a:srgbClr val="000000"/>
                </a:solidFill>
                <a:latin typeface="wMitra"/>
              </a:rPr>
              <a:t>یائسگی)</a:t>
            </a:r>
            <a:endParaRPr lang="fa-IR" dirty="0">
              <a:solidFill>
                <a:srgbClr val="000000"/>
              </a:solidFill>
              <a:latin typeface="wMitra"/>
            </a:endParaRPr>
          </a:p>
          <a:p>
            <a:pPr marL="0" indent="0" algn="r" rtl="1">
              <a:buNone/>
            </a:pPr>
            <a:r>
              <a:rPr lang="fa-IR" dirty="0">
                <a:solidFill>
                  <a:srgbClr val="000000"/>
                </a:solidFill>
                <a:latin typeface="wMitra"/>
              </a:rPr>
              <a:t>◦ ترشحات بدبوی واژینال</a:t>
            </a:r>
          </a:p>
          <a:p>
            <a:pPr marL="0" indent="0" algn="r" rtl="1">
              <a:buNone/>
            </a:pPr>
            <a:r>
              <a:rPr lang="fa-IR" dirty="0">
                <a:solidFill>
                  <a:srgbClr val="000000"/>
                </a:solidFill>
                <a:latin typeface="wMitra"/>
              </a:rPr>
              <a:t>◦ درد هنگام نزدیکی جنسی</a:t>
            </a:r>
          </a:p>
          <a:p>
            <a:pPr marL="0" indent="0" algn="r" rtl="1">
              <a:buNone/>
            </a:pPr>
            <a:r>
              <a:rPr lang="fa-IR" b="1" dirty="0">
                <a:solidFill>
                  <a:srgbClr val="00B9A5"/>
                </a:solidFill>
                <a:latin typeface="wMitra-Bold"/>
              </a:rPr>
              <a:t>•</a:t>
            </a:r>
            <a:endParaRPr lang="fa-IR" dirty="0"/>
          </a:p>
        </p:txBody>
      </p:sp>
    </p:spTree>
    <p:extLst>
      <p:ext uri="{BB962C8B-B14F-4D97-AF65-F5344CB8AC3E}">
        <p14:creationId xmlns:p14="http://schemas.microsoft.com/office/powerpoint/2010/main" val="728092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7004" y="1825625"/>
            <a:ext cx="11060349" cy="4351338"/>
          </a:xfrm>
        </p:spPr>
        <p:txBody>
          <a:bodyPr/>
          <a:lstStyle/>
          <a:p>
            <a:pPr marL="0" indent="0" algn="r" rtl="1">
              <a:buNone/>
            </a:pPr>
            <a:r>
              <a:rPr lang="fa-IR" dirty="0">
                <a:solidFill>
                  <a:srgbClr val="000000"/>
                </a:solidFill>
                <a:latin typeface="wMitra"/>
              </a:rPr>
              <a:t>با شناخت علایم هشداردهنده سرطان دهانه رحم و مراجعه به موقع به </a:t>
            </a:r>
            <a:r>
              <a:rPr lang="fa-IR" dirty="0" smtClean="0">
                <a:solidFill>
                  <a:srgbClr val="000000"/>
                </a:solidFill>
                <a:latin typeface="wMitra"/>
              </a:rPr>
              <a:t>خانه ها </a:t>
            </a:r>
            <a:r>
              <a:rPr lang="fa-IR" dirty="0">
                <a:solidFill>
                  <a:srgbClr val="000000"/>
                </a:solidFill>
                <a:latin typeface="wMitra"/>
              </a:rPr>
              <a:t>و پایگا </a:t>
            </a:r>
            <a:r>
              <a:rPr lang="fa-IR" dirty="0" smtClean="0">
                <a:solidFill>
                  <a:srgbClr val="000000"/>
                </a:solidFill>
                <a:latin typeface="wMitra"/>
              </a:rPr>
              <a:t>ه های </a:t>
            </a:r>
            <a:r>
              <a:rPr lang="fa-IR" dirty="0">
                <a:solidFill>
                  <a:srgbClr val="000000"/>
                </a:solidFill>
                <a:latin typeface="wMitra"/>
              </a:rPr>
              <a:t>بهداشتی </a:t>
            </a:r>
            <a:r>
              <a:rPr lang="fa-IR" dirty="0" smtClean="0">
                <a:solidFill>
                  <a:srgbClr val="000000"/>
                </a:solidFill>
                <a:latin typeface="wMitra"/>
              </a:rPr>
              <a:t>میتوان </a:t>
            </a:r>
            <a:r>
              <a:rPr lang="fa-IR" dirty="0">
                <a:solidFill>
                  <a:srgbClr val="000000"/>
                </a:solidFill>
                <a:latin typeface="wMitra"/>
              </a:rPr>
              <a:t>ضایعات </a:t>
            </a:r>
            <a:r>
              <a:rPr lang="fa-IR" dirty="0" smtClean="0">
                <a:solidFill>
                  <a:srgbClr val="000000"/>
                </a:solidFill>
                <a:latin typeface="wMitra"/>
              </a:rPr>
              <a:t>پیش سرطانی </a:t>
            </a:r>
            <a:r>
              <a:rPr lang="fa-IR" dirty="0">
                <a:solidFill>
                  <a:srgbClr val="000000"/>
                </a:solidFill>
                <a:latin typeface="wMitra"/>
              </a:rPr>
              <a:t>را پیش از تبدیل شدن به سرطان، تشخیص و مداخات درمانی را آغاز نمود.</a:t>
            </a:r>
          </a:p>
          <a:p>
            <a:pPr marL="0" indent="0" algn="r" rtl="1">
              <a:buNone/>
            </a:pPr>
            <a:r>
              <a:rPr lang="fa-IR" b="1" dirty="0">
                <a:solidFill>
                  <a:srgbClr val="00B9A5"/>
                </a:solidFill>
                <a:latin typeface="wMitra-Bold"/>
              </a:rPr>
              <a:t>• </a:t>
            </a:r>
            <a:r>
              <a:rPr lang="fa-IR" dirty="0">
                <a:solidFill>
                  <a:srgbClr val="000000"/>
                </a:solidFill>
                <a:latin typeface="wMitra"/>
              </a:rPr>
              <a:t>تاکید </a:t>
            </a:r>
            <a:r>
              <a:rPr lang="fa-IR" dirty="0" smtClean="0">
                <a:solidFill>
                  <a:srgbClr val="000000"/>
                </a:solidFill>
                <a:latin typeface="wMitra"/>
              </a:rPr>
              <a:t>میگردد </a:t>
            </a:r>
            <a:r>
              <a:rPr lang="fa-IR" dirty="0">
                <a:solidFill>
                  <a:srgbClr val="000000"/>
                </a:solidFill>
                <a:latin typeface="wMitra"/>
              </a:rPr>
              <a:t>که بهترین راه كاهش خطر سرطان دهانه رحم ضمن آشنایی با عوامل خطر و رعایت شیوه زندگی سالم، </a:t>
            </a:r>
            <a:r>
              <a:rPr lang="fa-IR" dirty="0" smtClean="0">
                <a:solidFill>
                  <a:srgbClr val="000000"/>
                </a:solidFill>
                <a:latin typeface="wMitra"/>
              </a:rPr>
              <a:t>انجام غربالگری دوره ای </a:t>
            </a:r>
            <a:r>
              <a:rPr lang="fa-IR" dirty="0">
                <a:solidFill>
                  <a:srgbClr val="000000"/>
                </a:solidFill>
                <a:latin typeface="wMitra"/>
              </a:rPr>
              <a:t>و منظم است.</a:t>
            </a:r>
            <a:endParaRPr lang="fa-IR" dirty="0"/>
          </a:p>
        </p:txBody>
      </p:sp>
    </p:spTree>
    <p:extLst>
      <p:ext uri="{BB962C8B-B14F-4D97-AF65-F5344CB8AC3E}">
        <p14:creationId xmlns:p14="http://schemas.microsoft.com/office/powerpoint/2010/main" val="1878600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9574"/>
            <a:ext cx="10515600" cy="680937"/>
          </a:xfrm>
        </p:spPr>
        <p:txBody>
          <a:bodyPr>
            <a:noAutofit/>
          </a:bodyPr>
          <a:lstStyle/>
          <a:p>
            <a:pPr marL="228600" lvl="0" indent="-228600" algn="r" rtl="1">
              <a:spcBef>
                <a:spcPts val="1000"/>
              </a:spcBef>
            </a:pPr>
            <a:r>
              <a:rPr lang="fa-IR" sz="3200" b="1" dirty="0">
                <a:solidFill>
                  <a:srgbClr val="00B9A5"/>
                </a:solidFill>
                <a:latin typeface="IRANSansXFaNum-ExtraBold"/>
                <a:ea typeface="+mn-ea"/>
                <a:cs typeface="Arial" panose="020B0604020202020204" pitchFamily="34" charset="0"/>
              </a:rPr>
              <a:t>عوامل خطر سرطان دهانه رحم و پیشگیری از آن</a:t>
            </a:r>
            <a:br>
              <a:rPr lang="fa-IR" sz="3200" b="1" dirty="0">
                <a:solidFill>
                  <a:srgbClr val="00B9A5"/>
                </a:solidFill>
                <a:latin typeface="IRANSansXFaNum-ExtraBold"/>
                <a:ea typeface="+mn-ea"/>
                <a:cs typeface="Arial" panose="020B0604020202020204" pitchFamily="34" charset="0"/>
              </a:rPr>
            </a:br>
            <a:endParaRPr lang="fa-IR" sz="6000" dirty="0"/>
          </a:p>
        </p:txBody>
      </p:sp>
      <p:sp>
        <p:nvSpPr>
          <p:cNvPr id="3" name="Content Placeholder 2"/>
          <p:cNvSpPr>
            <a:spLocks noGrp="1"/>
          </p:cNvSpPr>
          <p:nvPr>
            <p:ph idx="1"/>
          </p:nvPr>
        </p:nvSpPr>
        <p:spPr>
          <a:xfrm>
            <a:off x="239949" y="1410511"/>
            <a:ext cx="11712102" cy="4351338"/>
          </a:xfrm>
        </p:spPr>
        <p:txBody>
          <a:bodyPr/>
          <a:lstStyle/>
          <a:p>
            <a:pPr marL="0" indent="0" algn="r" rtl="1">
              <a:buNone/>
            </a:pPr>
            <a:r>
              <a:rPr lang="fa-IR" dirty="0" smtClean="0">
                <a:solidFill>
                  <a:srgbClr val="000000"/>
                </a:solidFill>
                <a:latin typeface="wMitra"/>
              </a:rPr>
              <a:t>هرکسی میتواند </a:t>
            </a:r>
            <a:r>
              <a:rPr lang="fa-IR" dirty="0">
                <a:solidFill>
                  <a:srgbClr val="000000"/>
                </a:solidFill>
                <a:latin typeface="wMitra"/>
              </a:rPr>
              <a:t>برای کاهش خطر سرطان و دیگر بیمار یهای مزمن، تغییراتی را در شیو </a:t>
            </a:r>
            <a:r>
              <a:rPr lang="fa-IR" dirty="0" smtClean="0">
                <a:solidFill>
                  <a:srgbClr val="000000"/>
                </a:solidFill>
                <a:latin typeface="wMitra"/>
              </a:rPr>
              <a:t>ه ی </a:t>
            </a:r>
            <a:r>
              <a:rPr lang="fa-IR" dirty="0">
                <a:solidFill>
                  <a:srgbClr val="000000"/>
                </a:solidFill>
                <a:latin typeface="wMitra"/>
              </a:rPr>
              <a:t>زندگی خود ایجاد کند. </a:t>
            </a:r>
            <a:r>
              <a:rPr lang="fa-IR" dirty="0" smtClean="0">
                <a:solidFill>
                  <a:srgbClr val="000000"/>
                </a:solidFill>
                <a:latin typeface="wMitra"/>
              </a:rPr>
              <a:t> </a:t>
            </a:r>
          </a:p>
          <a:p>
            <a:pPr marL="0" indent="0" algn="r" rtl="1">
              <a:buNone/>
            </a:pPr>
            <a:r>
              <a:rPr lang="fa-IR" dirty="0" smtClean="0">
                <a:solidFill>
                  <a:srgbClr val="000000"/>
                </a:solidFill>
                <a:latin typeface="wMitra"/>
              </a:rPr>
              <a:t>افراد </a:t>
            </a:r>
            <a:r>
              <a:rPr lang="fa-IR" dirty="0">
                <a:solidFill>
                  <a:srgbClr val="000000"/>
                </a:solidFill>
                <a:latin typeface="wMitra"/>
              </a:rPr>
              <a:t>در معرض </a:t>
            </a:r>
            <a:r>
              <a:rPr lang="fa-IR" dirty="0" smtClean="0">
                <a:solidFill>
                  <a:srgbClr val="000000"/>
                </a:solidFill>
                <a:latin typeface="wMitra"/>
              </a:rPr>
              <a:t>خطر باید </a:t>
            </a:r>
            <a:r>
              <a:rPr lang="fa-IR" dirty="0">
                <a:solidFill>
                  <a:srgbClr val="000000"/>
                </a:solidFill>
                <a:latin typeface="wMitra"/>
              </a:rPr>
              <a:t>به خاطر داشته باشند که ترکیبی از عوامل برای ایجاد سرطان لازم است از جمله عوامل ژنتیک، محیطی و </a:t>
            </a:r>
            <a:r>
              <a:rPr lang="fa-IR" dirty="0" smtClean="0">
                <a:solidFill>
                  <a:srgbClr val="000000"/>
                </a:solidFill>
                <a:latin typeface="wMitra"/>
              </a:rPr>
              <a:t>شیوه ی </a:t>
            </a:r>
            <a:r>
              <a:rPr lang="fa-IR" dirty="0">
                <a:solidFill>
                  <a:srgbClr val="000000"/>
                </a:solidFill>
                <a:latin typeface="wMitra"/>
              </a:rPr>
              <a:t>زندگی</a:t>
            </a:r>
            <a:r>
              <a:rPr lang="fa-IR" dirty="0" smtClean="0">
                <a:solidFill>
                  <a:srgbClr val="000000"/>
                </a:solidFill>
                <a:latin typeface="wMitra"/>
              </a:rPr>
              <a:t>.</a:t>
            </a:r>
          </a:p>
          <a:p>
            <a:pPr marL="0" indent="0" algn="r" rtl="1">
              <a:buNone/>
            </a:pPr>
            <a:r>
              <a:rPr lang="fa-IR" dirty="0" smtClean="0">
                <a:solidFill>
                  <a:srgbClr val="000000"/>
                </a:solidFill>
                <a:latin typeface="wMitra"/>
              </a:rPr>
              <a:t> </a:t>
            </a:r>
            <a:r>
              <a:rPr lang="fa-IR" dirty="0">
                <a:solidFill>
                  <a:srgbClr val="000000"/>
                </a:solidFill>
                <a:latin typeface="wMitra"/>
              </a:rPr>
              <a:t>بعضی </a:t>
            </a:r>
            <a:r>
              <a:rPr lang="fa-IR" dirty="0" smtClean="0">
                <a:solidFill>
                  <a:srgbClr val="000000"/>
                </a:solidFill>
                <a:latin typeface="wMitra"/>
              </a:rPr>
              <a:t>ازاین </a:t>
            </a:r>
            <a:r>
              <a:rPr lang="fa-IR" dirty="0">
                <a:solidFill>
                  <a:srgbClr val="000000"/>
                </a:solidFill>
                <a:latin typeface="wMitra"/>
              </a:rPr>
              <a:t>عوامل </a:t>
            </a:r>
            <a:r>
              <a:rPr lang="fa-IR" dirty="0" smtClean="0">
                <a:solidFill>
                  <a:srgbClr val="000000"/>
                </a:solidFill>
                <a:latin typeface="wMitra"/>
              </a:rPr>
              <a:t>میتوانند اصلاح </a:t>
            </a:r>
            <a:r>
              <a:rPr lang="fa-IR" dirty="0">
                <a:solidFill>
                  <a:srgbClr val="000000"/>
                </a:solidFill>
                <a:latin typeface="wMitra"/>
              </a:rPr>
              <a:t>شوند و بعضی دیگر خارج از اراده افراد هستند بنابراین افراد </a:t>
            </a:r>
            <a:r>
              <a:rPr lang="fa-IR" dirty="0" smtClean="0">
                <a:solidFill>
                  <a:srgbClr val="000000"/>
                </a:solidFill>
                <a:latin typeface="wMitra"/>
              </a:rPr>
              <a:t>می توانند </a:t>
            </a:r>
            <a:r>
              <a:rPr lang="fa-IR" dirty="0">
                <a:solidFill>
                  <a:srgbClr val="000000"/>
                </a:solidFill>
                <a:latin typeface="wMitra"/>
              </a:rPr>
              <a:t>قد </a:t>
            </a:r>
            <a:r>
              <a:rPr lang="fa-IR" dirty="0" smtClean="0">
                <a:solidFill>
                  <a:srgbClr val="000000"/>
                </a:solidFill>
                <a:latin typeface="wMitra"/>
              </a:rPr>
              <a:t>م هایی </a:t>
            </a:r>
            <a:r>
              <a:rPr lang="fa-IR" dirty="0">
                <a:solidFill>
                  <a:srgbClr val="000000"/>
                </a:solidFill>
                <a:latin typeface="wMitra"/>
              </a:rPr>
              <a:t>را برای کاهش خطر </a:t>
            </a:r>
            <a:r>
              <a:rPr lang="fa-IR" dirty="0" smtClean="0">
                <a:solidFill>
                  <a:srgbClr val="000000"/>
                </a:solidFill>
                <a:latin typeface="wMitra"/>
              </a:rPr>
              <a:t>بیماری بردارند</a:t>
            </a:r>
            <a:r>
              <a:rPr lang="fa-IR" dirty="0">
                <a:solidFill>
                  <a:srgbClr val="000000"/>
                </a:solidFill>
                <a:latin typeface="wMitra"/>
              </a:rPr>
              <a:t>.</a:t>
            </a:r>
            <a:endParaRPr lang="fa-IR" dirty="0"/>
          </a:p>
        </p:txBody>
      </p:sp>
    </p:spTree>
    <p:extLst>
      <p:ext uri="{BB962C8B-B14F-4D97-AF65-F5344CB8AC3E}">
        <p14:creationId xmlns:p14="http://schemas.microsoft.com/office/powerpoint/2010/main" val="2597127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2"/>
            <a:ext cx="9144000" cy="4636412"/>
          </a:xfrm>
        </p:spPr>
        <p:txBody>
          <a:bodyPr>
            <a:normAutofit/>
          </a:bodyPr>
          <a:lstStyle/>
          <a:p>
            <a:r>
              <a:rPr lang="fa-IR" b="1" dirty="0">
                <a:solidFill>
                  <a:srgbClr val="FF0000"/>
                </a:solidFill>
                <a:latin typeface="IRANSansXFaNum-Bold"/>
                <a:cs typeface="B Titr" panose="00000700000000000000" pitchFamily="2" charset="-78"/>
              </a:rPr>
              <a:t>دستورالعمل برنامه ملی</a:t>
            </a:r>
            <a:br>
              <a:rPr lang="fa-IR" b="1" dirty="0">
                <a:solidFill>
                  <a:srgbClr val="FF0000"/>
                </a:solidFill>
                <a:latin typeface="IRANSansXFaNum-Bold"/>
                <a:cs typeface="B Titr" panose="00000700000000000000" pitchFamily="2" charset="-78"/>
              </a:rPr>
            </a:br>
            <a:r>
              <a:rPr lang="fa-IR" b="1" dirty="0">
                <a:solidFill>
                  <a:srgbClr val="FF0000"/>
                </a:solidFill>
                <a:latin typeface="IRANSansXFaNum-Bold"/>
                <a:cs typeface="B Titr" panose="00000700000000000000" pitchFamily="2" charset="-78"/>
              </a:rPr>
              <a:t>تشخیص زودهنگام</a:t>
            </a:r>
            <a:br>
              <a:rPr lang="fa-IR" b="1" dirty="0">
                <a:solidFill>
                  <a:srgbClr val="FF0000"/>
                </a:solidFill>
                <a:latin typeface="IRANSansXFaNum-Bold"/>
                <a:cs typeface="B Titr" panose="00000700000000000000" pitchFamily="2" charset="-78"/>
              </a:rPr>
            </a:br>
            <a:r>
              <a:rPr lang="fa-IR" sz="8800" b="0" i="0" u="none" strike="noStrike" baseline="0" dirty="0" smtClean="0">
                <a:solidFill>
                  <a:srgbClr val="FF0000"/>
                </a:solidFill>
                <a:latin typeface="IRANSansXFaNum-Black"/>
                <a:cs typeface="B Titr" panose="00000700000000000000" pitchFamily="2" charset="-78"/>
              </a:rPr>
              <a:t>سرطان دهانۀ رحم</a:t>
            </a:r>
            <a:endParaRPr lang="fa-IR" dirty="0">
              <a:solidFill>
                <a:srgbClr val="FF0000"/>
              </a:solidFill>
              <a:cs typeface="B Titr" panose="00000700000000000000" pitchFamily="2" charset="-78"/>
            </a:endParaRPr>
          </a:p>
        </p:txBody>
      </p:sp>
      <p:sp>
        <p:nvSpPr>
          <p:cNvPr id="3" name="Subtitle 2"/>
          <p:cNvSpPr>
            <a:spLocks noGrp="1"/>
          </p:cNvSpPr>
          <p:nvPr>
            <p:ph type="subTitle" idx="1"/>
          </p:nvPr>
        </p:nvSpPr>
        <p:spPr>
          <a:xfrm>
            <a:off x="1524000" y="1201783"/>
            <a:ext cx="9144000" cy="4963886"/>
          </a:xfrm>
        </p:spPr>
        <p:txBody>
          <a:bodyPr/>
          <a:lstStyle/>
          <a:p>
            <a:endParaRPr lang="fa-IR" dirty="0">
              <a:solidFill>
                <a:schemeClr val="accent2">
                  <a:lumMod val="75000"/>
                </a:schemeClr>
              </a:solidFill>
            </a:endParaRPr>
          </a:p>
        </p:txBody>
      </p:sp>
    </p:spTree>
    <p:extLst>
      <p:ext uri="{BB962C8B-B14F-4D97-AF65-F5344CB8AC3E}">
        <p14:creationId xmlns:p14="http://schemas.microsoft.com/office/powerpoint/2010/main" val="1122625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45915" y="670560"/>
            <a:ext cx="11877472" cy="5791200"/>
          </a:xfrm>
        </p:spPr>
        <p:txBody>
          <a:bodyPr>
            <a:normAutofit/>
          </a:bodyPr>
          <a:lstStyle/>
          <a:p>
            <a:pPr marL="0" indent="0" algn="r" rtl="1">
              <a:buNone/>
            </a:pPr>
            <a:r>
              <a:rPr lang="fa-IR" dirty="0">
                <a:latin typeface="wMitra"/>
              </a:rPr>
              <a:t>◦ </a:t>
            </a:r>
            <a:r>
              <a:rPr lang="fa-IR" b="1" dirty="0">
                <a:solidFill>
                  <a:srgbClr val="FF0000"/>
                </a:solidFill>
                <a:latin typeface="wMitra-SemiBold"/>
              </a:rPr>
              <a:t>عفونت ویروس پاپیلومای انسانی) </a:t>
            </a:r>
            <a:r>
              <a:rPr lang="en-US" sz="2000" b="1" i="0" u="none" strike="noStrike" baseline="0" dirty="0" smtClean="0">
                <a:latin typeface="Calibri-Bold"/>
              </a:rPr>
              <a:t>Human Papillomavirus: HPV </a:t>
            </a:r>
            <a:r>
              <a:rPr lang="en-US" b="1" dirty="0" smtClean="0">
                <a:latin typeface="wMitra-SemiBold"/>
              </a:rPr>
              <a:t>(</a:t>
            </a:r>
            <a:r>
              <a:rPr lang="en-US" dirty="0" smtClean="0">
                <a:latin typeface="wMitra"/>
              </a:rPr>
              <a:t>:</a:t>
            </a:r>
          </a:p>
          <a:p>
            <a:pPr marL="0" indent="0" algn="r" rtl="1">
              <a:buNone/>
            </a:pPr>
            <a:r>
              <a:rPr lang="en-US" dirty="0" smtClean="0">
                <a:latin typeface="wMitra"/>
              </a:rPr>
              <a:t> </a:t>
            </a:r>
            <a:r>
              <a:rPr lang="fa-IR" dirty="0">
                <a:latin typeface="wMitra"/>
              </a:rPr>
              <a:t>مهمترین و </a:t>
            </a:r>
            <a:r>
              <a:rPr lang="fa-IR" dirty="0" smtClean="0">
                <a:latin typeface="wMitra"/>
              </a:rPr>
              <a:t>شناخته شد ه ترین</a:t>
            </a:r>
            <a:r>
              <a:rPr lang="fa-IR" dirty="0">
                <a:latin typeface="wMitra"/>
              </a:rPr>
              <a:t> </a:t>
            </a:r>
            <a:r>
              <a:rPr lang="fa-IR" dirty="0" smtClean="0">
                <a:latin typeface="wMitra"/>
              </a:rPr>
              <a:t>علل </a:t>
            </a:r>
            <a:r>
              <a:rPr lang="fa-IR" dirty="0">
                <a:latin typeface="wMitra"/>
              </a:rPr>
              <a:t>محیطی ایجاد سرطان دهانۀ رحم، عفونت ویروس </a:t>
            </a:r>
            <a:r>
              <a:rPr lang="en-US" sz="2000" b="0" i="0" u="none" strike="noStrike" baseline="0" dirty="0" smtClean="0">
                <a:latin typeface="Calibri" panose="020F0502020204030204" pitchFamily="34" charset="0"/>
              </a:rPr>
              <a:t>HPV </a:t>
            </a:r>
            <a:r>
              <a:rPr lang="fa-IR" dirty="0">
                <a:latin typeface="wMitra"/>
              </a:rPr>
              <a:t>م یباشد. این عامل در سال 1970 میلادی </a:t>
            </a:r>
            <a:r>
              <a:rPr lang="fa-IR" dirty="0" smtClean="0">
                <a:latin typeface="wMitra"/>
              </a:rPr>
              <a:t>به عنوان </a:t>
            </a:r>
            <a:r>
              <a:rPr lang="fa-IR" dirty="0">
                <a:latin typeface="wMitra"/>
              </a:rPr>
              <a:t>عامل اصلی بروز سرطان دهانه رحم معرفی گردید و مطالعات مختلف صورت گرفته در سراسر </a:t>
            </a:r>
            <a:r>
              <a:rPr lang="fa-IR" dirty="0" smtClean="0">
                <a:latin typeface="wMitra"/>
              </a:rPr>
              <a:t>جهان نشا ن دهنده </a:t>
            </a:r>
            <a:r>
              <a:rPr lang="fa-IR" dirty="0">
                <a:latin typeface="wMitra"/>
              </a:rPr>
              <a:t>ارتباط قوی میان </a:t>
            </a:r>
            <a:r>
              <a:rPr lang="en-US" sz="2000" b="0" i="0" u="none" strike="noStrike" baseline="0" dirty="0" smtClean="0">
                <a:latin typeface="Calibri" panose="020F0502020204030204" pitchFamily="34" charset="0"/>
              </a:rPr>
              <a:t>HPV </a:t>
            </a:r>
            <a:r>
              <a:rPr lang="fa-IR" dirty="0">
                <a:latin typeface="wMitra"/>
              </a:rPr>
              <a:t>و تغییرات پیش سرطانی و سرطانی در سلو لهای </a:t>
            </a:r>
            <a:r>
              <a:rPr lang="fa-IR" dirty="0" smtClean="0">
                <a:latin typeface="wMitra"/>
              </a:rPr>
              <a:t>اپیتلیالی میباشد</a:t>
            </a:r>
            <a:r>
              <a:rPr lang="fa-IR" dirty="0">
                <a:latin typeface="wMitra"/>
              </a:rPr>
              <a:t>.</a:t>
            </a:r>
          </a:p>
          <a:p>
            <a:pPr marL="0" indent="0" algn="r" rtl="1">
              <a:buNone/>
            </a:pPr>
            <a:r>
              <a:rPr lang="fa-IR" dirty="0">
                <a:latin typeface="wMitra"/>
              </a:rPr>
              <a:t>عفونت ویروس پاپیلومای انسانی عامل بیش از 99 درصد موارد سرطان دهانه رحم و 95 درصد </a:t>
            </a:r>
            <a:r>
              <a:rPr lang="fa-IR" dirty="0" smtClean="0">
                <a:latin typeface="wMitra"/>
              </a:rPr>
              <a:t>سرطان مقعد </a:t>
            </a:r>
            <a:r>
              <a:rPr lang="fa-IR" dirty="0">
                <a:latin typeface="wMitra"/>
              </a:rPr>
              <a:t>در زنان </a:t>
            </a:r>
            <a:r>
              <a:rPr lang="fa-IR" dirty="0" smtClean="0">
                <a:latin typeface="wMitra"/>
              </a:rPr>
              <a:t>میباشد</a:t>
            </a:r>
            <a:r>
              <a:rPr lang="fa-IR" dirty="0">
                <a:latin typeface="wMitra"/>
              </a:rPr>
              <a:t>. </a:t>
            </a:r>
            <a:endParaRPr lang="fa-IR" dirty="0" smtClean="0">
              <a:latin typeface="wMitra"/>
            </a:endParaRPr>
          </a:p>
          <a:p>
            <a:pPr marL="0" indent="0" algn="r" rtl="1">
              <a:buNone/>
            </a:pPr>
            <a:r>
              <a:rPr lang="fa-IR" dirty="0" smtClean="0">
                <a:latin typeface="wMitra"/>
              </a:rPr>
              <a:t>عفونت </a:t>
            </a:r>
            <a:r>
              <a:rPr lang="fa-IR" dirty="0">
                <a:latin typeface="wMitra"/>
              </a:rPr>
              <a:t>با </a:t>
            </a:r>
            <a:r>
              <a:rPr lang="en-US" sz="2000" b="0" i="0" u="none" strike="noStrike" baseline="0" dirty="0" smtClean="0">
                <a:latin typeface="Calibri" panose="020F0502020204030204" pitchFamily="34" charset="0"/>
              </a:rPr>
              <a:t>HPV </a:t>
            </a:r>
            <a:r>
              <a:rPr lang="fa-IR" dirty="0">
                <a:latin typeface="wMitra"/>
              </a:rPr>
              <a:t>همچنین عامل سرطان </a:t>
            </a:r>
            <a:r>
              <a:rPr lang="en-US" sz="2000" b="0" i="0" u="none" strike="noStrike" baseline="0" dirty="0" smtClean="0">
                <a:latin typeface="Calibri" panose="020F0502020204030204" pitchFamily="34" charset="0"/>
              </a:rPr>
              <a:t>penile </a:t>
            </a:r>
            <a:r>
              <a:rPr lang="fa-IR" dirty="0">
                <a:latin typeface="wMitra"/>
              </a:rPr>
              <a:t>در مردان و سرطان زبان، لوزه </a:t>
            </a:r>
            <a:r>
              <a:rPr lang="fa-IR" dirty="0" smtClean="0">
                <a:latin typeface="wMitra"/>
              </a:rPr>
              <a:t>وحنجره </a:t>
            </a:r>
            <a:r>
              <a:rPr lang="fa-IR" dirty="0">
                <a:latin typeface="wMitra"/>
              </a:rPr>
              <a:t>) </a:t>
            </a:r>
            <a:r>
              <a:rPr lang="en-US" sz="2000" b="0" i="0" u="none" strike="noStrike" baseline="0" dirty="0" smtClean="0">
                <a:latin typeface="Calibri" panose="020F0502020204030204" pitchFamily="34" charset="0"/>
              </a:rPr>
              <a:t>oropharyngeal cancer </a:t>
            </a:r>
            <a:r>
              <a:rPr lang="en-US" dirty="0">
                <a:latin typeface="wMitra"/>
              </a:rPr>
              <a:t>( </a:t>
            </a:r>
            <a:r>
              <a:rPr lang="fa-IR" dirty="0" smtClean="0">
                <a:latin typeface="wMitra"/>
              </a:rPr>
              <a:t> در </a:t>
            </a:r>
            <a:r>
              <a:rPr lang="fa-IR" dirty="0">
                <a:latin typeface="wMitra"/>
              </a:rPr>
              <a:t>هر دو جنس </a:t>
            </a:r>
            <a:r>
              <a:rPr lang="fa-IR" dirty="0" smtClean="0">
                <a:latin typeface="wMitra"/>
              </a:rPr>
              <a:t>میشود</a:t>
            </a:r>
            <a:r>
              <a:rPr lang="fa-IR" dirty="0">
                <a:latin typeface="wMitra"/>
              </a:rPr>
              <a:t>. </a:t>
            </a:r>
            <a:endParaRPr lang="fa-IR" dirty="0" smtClean="0">
              <a:latin typeface="wMitra"/>
            </a:endParaRPr>
          </a:p>
          <a:p>
            <a:pPr marL="0" indent="0" algn="r" rtl="1">
              <a:buNone/>
            </a:pPr>
            <a:r>
              <a:rPr lang="fa-IR" dirty="0" smtClean="0">
                <a:latin typeface="wMitra"/>
              </a:rPr>
              <a:t>فعالیت </a:t>
            </a:r>
            <a:r>
              <a:rPr lang="fa-IR" dirty="0">
                <a:latin typeface="wMitra"/>
              </a:rPr>
              <a:t>جنسی با فردی که </a:t>
            </a:r>
            <a:r>
              <a:rPr lang="fa-IR" dirty="0" smtClean="0">
                <a:latin typeface="wMitra"/>
              </a:rPr>
              <a:t>مبتلا به </a:t>
            </a:r>
            <a:r>
              <a:rPr lang="en-US" sz="2000" b="0" i="0" u="none" strike="noStrike" baseline="0" dirty="0" smtClean="0">
                <a:latin typeface="Calibri" panose="020F0502020204030204" pitchFamily="34" charset="0"/>
              </a:rPr>
              <a:t>HPV</a:t>
            </a:r>
            <a:r>
              <a:rPr lang="en-US" sz="2000" b="0" i="0" u="none" strike="noStrike" dirty="0" smtClean="0">
                <a:latin typeface="Calibri" panose="020F0502020204030204" pitchFamily="34" charset="0"/>
              </a:rPr>
              <a:t> </a:t>
            </a:r>
            <a:r>
              <a:rPr lang="fa-IR" dirty="0" smtClean="0">
                <a:latin typeface="wMitra"/>
              </a:rPr>
              <a:t>است </a:t>
            </a:r>
            <a:r>
              <a:rPr lang="fa-IR" dirty="0">
                <a:latin typeface="wMitra"/>
              </a:rPr>
              <a:t>شایع ترین شیوه </a:t>
            </a:r>
            <a:r>
              <a:rPr lang="fa-IR" dirty="0" smtClean="0">
                <a:latin typeface="wMitra"/>
              </a:rPr>
              <a:t>ابتلابه </a:t>
            </a:r>
            <a:r>
              <a:rPr lang="fa-IR" dirty="0">
                <a:latin typeface="wMitra"/>
              </a:rPr>
              <a:t>این ویروس است.</a:t>
            </a:r>
            <a:endParaRPr lang="fa-IR" dirty="0"/>
          </a:p>
        </p:txBody>
      </p:sp>
    </p:spTree>
    <p:extLst>
      <p:ext uri="{BB962C8B-B14F-4D97-AF65-F5344CB8AC3E}">
        <p14:creationId xmlns:p14="http://schemas.microsoft.com/office/powerpoint/2010/main" val="771561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55643" y="1027906"/>
            <a:ext cx="11577535" cy="5476672"/>
          </a:xfrm>
        </p:spPr>
        <p:txBody>
          <a:bodyPr/>
          <a:lstStyle/>
          <a:p>
            <a:pPr marL="0" indent="0" algn="r" rtl="1">
              <a:buNone/>
            </a:pPr>
            <a:r>
              <a:rPr lang="fa-IR" b="1" dirty="0">
                <a:solidFill>
                  <a:srgbClr val="FF0000"/>
                </a:solidFill>
                <a:latin typeface="wMitra-SemiBold"/>
              </a:rPr>
              <a:t>ضعف سیستم ایمنی</a:t>
            </a:r>
            <a:r>
              <a:rPr lang="fa-IR" dirty="0">
                <a:solidFill>
                  <a:srgbClr val="FF0000"/>
                </a:solidFill>
                <a:latin typeface="wMitra"/>
              </a:rPr>
              <a:t>: </a:t>
            </a:r>
            <a:r>
              <a:rPr lang="fa-IR" dirty="0">
                <a:latin typeface="wMitra"/>
              </a:rPr>
              <a:t>زنان </a:t>
            </a:r>
            <a:r>
              <a:rPr lang="fa-IR" dirty="0" smtClean="0">
                <a:latin typeface="wMitra"/>
              </a:rPr>
              <a:t>مبتلا </a:t>
            </a:r>
            <a:r>
              <a:rPr lang="fa-IR" dirty="0">
                <a:latin typeface="wMitra"/>
              </a:rPr>
              <a:t>به ضعف سیستم ایمنی خطر ابتا به سرطان دهانه رحم را افزایش </a:t>
            </a:r>
            <a:r>
              <a:rPr lang="fa-IR" dirty="0" smtClean="0">
                <a:latin typeface="wMitra"/>
              </a:rPr>
              <a:t>میدهند</a:t>
            </a:r>
            <a:r>
              <a:rPr lang="fa-IR" dirty="0">
                <a:latin typeface="wMitra"/>
              </a:rPr>
              <a:t>. ضعف سیستم ایمنی </a:t>
            </a:r>
            <a:r>
              <a:rPr lang="fa-IR" dirty="0" smtClean="0">
                <a:latin typeface="wMitra"/>
              </a:rPr>
              <a:t>میتواند </a:t>
            </a:r>
            <a:r>
              <a:rPr lang="fa-IR" dirty="0">
                <a:latin typeface="wMitra"/>
              </a:rPr>
              <a:t>ناشی از سرکوب سیستم ایمنی توسط داروهای </a:t>
            </a:r>
            <a:r>
              <a:rPr lang="fa-IR" dirty="0" smtClean="0">
                <a:latin typeface="wMitra"/>
              </a:rPr>
              <a:t>کورتیکواستروئید،پیوند </a:t>
            </a:r>
            <a:r>
              <a:rPr lang="fa-IR" dirty="0">
                <a:latin typeface="wMitra"/>
              </a:rPr>
              <a:t>اعضا، درمان انواع دیگر سرطان و یا ویروس نقص ایمنی بدن </a:t>
            </a:r>
            <a:r>
              <a:rPr lang="fa-IR" dirty="0" smtClean="0">
                <a:latin typeface="wMitra"/>
              </a:rPr>
              <a:t>(ایدز) باشد.</a:t>
            </a:r>
          </a:p>
          <a:p>
            <a:pPr marL="0" indent="0" algn="r" rtl="1">
              <a:buNone/>
            </a:pPr>
            <a:endParaRPr lang="fa-IR" dirty="0" smtClean="0">
              <a:latin typeface="wMitra"/>
            </a:endParaRPr>
          </a:p>
          <a:p>
            <a:pPr marL="0" indent="0" algn="r" rtl="1">
              <a:buNone/>
            </a:pPr>
            <a:r>
              <a:rPr lang="fa-IR" dirty="0" smtClean="0">
                <a:solidFill>
                  <a:srgbClr val="FF0000"/>
                </a:solidFill>
                <a:latin typeface="wMitra"/>
              </a:rPr>
              <a:t>.</a:t>
            </a:r>
            <a:r>
              <a:rPr lang="fa-IR" dirty="0">
                <a:solidFill>
                  <a:srgbClr val="FF0000"/>
                </a:solidFill>
                <a:latin typeface="wMitra"/>
              </a:rPr>
              <a:t> ◦ </a:t>
            </a:r>
            <a:r>
              <a:rPr lang="fa-IR" b="1" dirty="0">
                <a:solidFill>
                  <a:srgbClr val="FF0000"/>
                </a:solidFill>
                <a:latin typeface="wMitra-SemiBold"/>
              </a:rPr>
              <a:t>سیگار کشیدن و مصرف قلیان</a:t>
            </a:r>
            <a:r>
              <a:rPr lang="fa-IR" dirty="0">
                <a:solidFill>
                  <a:srgbClr val="FF0000"/>
                </a:solidFill>
                <a:latin typeface="wMitra"/>
              </a:rPr>
              <a:t>: </a:t>
            </a:r>
            <a:r>
              <a:rPr lang="fa-IR" dirty="0">
                <a:latin typeface="wMitra"/>
              </a:rPr>
              <a:t>احتمال ابتا به سرطان دهانۀ رحم در زنان سیگاری نسبت به زنان </a:t>
            </a:r>
            <a:r>
              <a:rPr lang="fa-IR" dirty="0" smtClean="0">
                <a:latin typeface="wMitra"/>
              </a:rPr>
              <a:t>غیرسیگاری</a:t>
            </a:r>
            <a:r>
              <a:rPr lang="fa-IR" dirty="0">
                <a:latin typeface="wMitra"/>
              </a:rPr>
              <a:t>، 2 برابر </a:t>
            </a:r>
            <a:r>
              <a:rPr lang="fa-IR" dirty="0" smtClean="0">
                <a:latin typeface="wMitra"/>
              </a:rPr>
              <a:t>میباشد.</a:t>
            </a:r>
          </a:p>
          <a:p>
            <a:pPr marL="0" indent="0" algn="r" rtl="1">
              <a:buNone/>
            </a:pPr>
            <a:r>
              <a:rPr lang="fa-IR" dirty="0">
                <a:latin typeface="wMitra"/>
              </a:rPr>
              <a:t>◦ </a:t>
            </a:r>
            <a:r>
              <a:rPr lang="fa-IR" b="1" dirty="0">
                <a:solidFill>
                  <a:srgbClr val="FF0000"/>
                </a:solidFill>
                <a:latin typeface="wMitra-SemiBold"/>
              </a:rPr>
              <a:t>سن</a:t>
            </a:r>
            <a:r>
              <a:rPr lang="fa-IR" dirty="0">
                <a:solidFill>
                  <a:srgbClr val="FF0000"/>
                </a:solidFill>
                <a:latin typeface="wMitra"/>
              </a:rPr>
              <a:t>: </a:t>
            </a:r>
            <a:r>
              <a:rPr lang="fa-IR" dirty="0">
                <a:latin typeface="wMitra"/>
              </a:rPr>
              <a:t>دختران زیر 15 سال به ندرت به سرطان دهانه رحم </a:t>
            </a:r>
            <a:r>
              <a:rPr lang="fa-IR" dirty="0" smtClean="0">
                <a:latin typeface="wMitra"/>
              </a:rPr>
              <a:t>مبتلا میشوند</a:t>
            </a:r>
            <a:r>
              <a:rPr lang="fa-IR" dirty="0">
                <a:latin typeface="wMitra"/>
              </a:rPr>
              <a:t>. خطر </a:t>
            </a:r>
            <a:r>
              <a:rPr lang="fa-IR" dirty="0" smtClean="0">
                <a:latin typeface="wMitra"/>
              </a:rPr>
              <a:t>ابتلا </a:t>
            </a:r>
            <a:r>
              <a:rPr lang="fa-IR" dirty="0">
                <a:latin typeface="wMitra"/>
              </a:rPr>
              <a:t>بین اواخر نوجوانی </a:t>
            </a:r>
            <a:r>
              <a:rPr lang="fa-IR" dirty="0" smtClean="0">
                <a:latin typeface="wMitra"/>
              </a:rPr>
              <a:t>واواسط </a:t>
            </a:r>
            <a:r>
              <a:rPr lang="fa-IR" dirty="0">
                <a:latin typeface="wMitra"/>
              </a:rPr>
              <a:t>دهه 30 افزایش می یابد. زنان بالای 40 سال بیشتر در معرض خطر قرار دارند و نیاز به </a:t>
            </a:r>
            <a:r>
              <a:rPr lang="fa-IR" dirty="0" smtClean="0">
                <a:latin typeface="wMitra"/>
              </a:rPr>
              <a:t>برنامه های غربالگری </a:t>
            </a:r>
            <a:r>
              <a:rPr lang="fa-IR" dirty="0">
                <a:latin typeface="wMitra"/>
              </a:rPr>
              <a:t>سرطان دهانه رحم دارند</a:t>
            </a:r>
            <a:r>
              <a:rPr lang="fa-IR" dirty="0" smtClean="0">
                <a:latin typeface="wMitra"/>
              </a:rPr>
              <a:t>.</a:t>
            </a:r>
          </a:p>
          <a:p>
            <a:pPr marL="0" indent="0" algn="r" rtl="1">
              <a:buNone/>
            </a:pPr>
            <a:r>
              <a:rPr lang="fa-IR" b="1" dirty="0">
                <a:solidFill>
                  <a:srgbClr val="FF0000"/>
                </a:solidFill>
                <a:latin typeface="wMitra-SemiBold"/>
              </a:rPr>
              <a:t>عوامل اجتماعی-اقتصادی</a:t>
            </a:r>
            <a:r>
              <a:rPr lang="fa-IR" dirty="0">
                <a:solidFill>
                  <a:srgbClr val="FF0000"/>
                </a:solidFill>
                <a:latin typeface="wMitra"/>
              </a:rPr>
              <a:t>: </a:t>
            </a:r>
            <a:r>
              <a:rPr lang="fa-IR" dirty="0">
                <a:latin typeface="wMitra"/>
              </a:rPr>
              <a:t>سرطان دهانه رحم در میان گروهی از زنان که احتمال دسترسی کمتری </a:t>
            </a:r>
            <a:r>
              <a:rPr lang="fa-IR" dirty="0" smtClean="0">
                <a:latin typeface="wMitra"/>
              </a:rPr>
              <a:t>به غربالگر ی های </a:t>
            </a:r>
            <a:r>
              <a:rPr lang="fa-IR" dirty="0">
                <a:latin typeface="wMitra"/>
              </a:rPr>
              <a:t>سرطان دهانه رحم دارند، شایع تر است.</a:t>
            </a:r>
            <a:endParaRPr lang="fa-IR" dirty="0"/>
          </a:p>
        </p:txBody>
      </p:sp>
    </p:spTree>
    <p:extLst>
      <p:ext uri="{BB962C8B-B14F-4D97-AF65-F5344CB8AC3E}">
        <p14:creationId xmlns:p14="http://schemas.microsoft.com/office/powerpoint/2010/main" val="3124069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496111" y="1825625"/>
            <a:ext cx="11614825" cy="4351338"/>
          </a:xfrm>
        </p:spPr>
        <p:txBody>
          <a:bodyPr/>
          <a:lstStyle/>
          <a:p>
            <a:pPr marL="0" indent="0" algn="r" rtl="1">
              <a:buNone/>
            </a:pPr>
            <a:r>
              <a:rPr lang="fa-IR" b="1" dirty="0">
                <a:solidFill>
                  <a:srgbClr val="FF0000"/>
                </a:solidFill>
                <a:latin typeface="wMitra-SemiBold"/>
              </a:rPr>
              <a:t>پیشگیری از بارداری توسط قر صهای ضد بارداری</a:t>
            </a:r>
            <a:r>
              <a:rPr lang="fa-IR" dirty="0">
                <a:latin typeface="wMitra"/>
              </a:rPr>
              <a:t>: بعضی از مطالعات نشان </a:t>
            </a:r>
            <a:r>
              <a:rPr lang="fa-IR" dirty="0" smtClean="0">
                <a:latin typeface="wMitra"/>
              </a:rPr>
              <a:t>میدهند </a:t>
            </a:r>
            <a:r>
              <a:rPr lang="fa-IR" dirty="0">
                <a:latin typeface="wMitra"/>
              </a:rPr>
              <a:t>که قر </a:t>
            </a:r>
            <a:r>
              <a:rPr lang="fa-IR" dirty="0" smtClean="0">
                <a:latin typeface="wMitra"/>
              </a:rPr>
              <a:t>صهای ضد </a:t>
            </a:r>
            <a:r>
              <a:rPr lang="fa-IR" dirty="0">
                <a:latin typeface="wMitra"/>
              </a:rPr>
              <a:t>بارداری ممکن است با افزایش خطر سرطان دهانه رحم همراه باشد</a:t>
            </a:r>
            <a:r>
              <a:rPr lang="fa-IR" dirty="0" smtClean="0">
                <a:latin typeface="wMitra"/>
              </a:rPr>
              <a:t>.</a:t>
            </a:r>
          </a:p>
          <a:p>
            <a:pPr marL="0" indent="0" algn="r" rtl="1">
              <a:buNone/>
            </a:pPr>
            <a:endParaRPr lang="fa-IR" dirty="0">
              <a:latin typeface="wMitra"/>
            </a:endParaRPr>
          </a:p>
          <a:p>
            <a:pPr marL="0" indent="0" algn="r" rtl="1">
              <a:buNone/>
            </a:pPr>
            <a:r>
              <a:rPr lang="fa-IR" dirty="0">
                <a:latin typeface="wMitra"/>
              </a:rPr>
              <a:t>◦ </a:t>
            </a:r>
            <a:r>
              <a:rPr lang="fa-IR" b="1" dirty="0">
                <a:solidFill>
                  <a:srgbClr val="FF0000"/>
                </a:solidFill>
                <a:latin typeface="wMitra-SemiBold"/>
              </a:rPr>
              <a:t>قرار گرفتن در معرض رژیم </a:t>
            </a:r>
            <a:r>
              <a:rPr lang="fa-IR" sz="2000" b="1" i="0" u="none" strike="noStrike" baseline="0" dirty="0" smtClean="0">
                <a:solidFill>
                  <a:srgbClr val="FF0000"/>
                </a:solidFill>
                <a:latin typeface="Calibri-Bold"/>
              </a:rPr>
              <a:t>( </a:t>
            </a:r>
            <a:r>
              <a:rPr lang="en-US" sz="2000" b="1" i="0" u="none" strike="noStrike" baseline="0" dirty="0" smtClean="0">
                <a:solidFill>
                  <a:srgbClr val="FF0000"/>
                </a:solidFill>
                <a:latin typeface="Calibri-Bold"/>
              </a:rPr>
              <a:t>Diethylstilbestrol (DES </a:t>
            </a:r>
            <a:r>
              <a:rPr lang="en-US" b="1" dirty="0">
                <a:solidFill>
                  <a:srgbClr val="FF0000"/>
                </a:solidFill>
                <a:latin typeface="wMitra-Bold"/>
              </a:rPr>
              <a:t>: </a:t>
            </a:r>
            <a:r>
              <a:rPr lang="fa-IR" dirty="0">
                <a:latin typeface="wMitra"/>
              </a:rPr>
              <a:t>مصرف </a:t>
            </a:r>
            <a:r>
              <a:rPr lang="en-US" sz="2000" b="0" i="0" u="none" strike="noStrike" baseline="0" dirty="0" smtClean="0">
                <a:latin typeface="Calibri" panose="020F0502020204030204" pitchFamily="34" charset="0"/>
              </a:rPr>
              <a:t>DES </a:t>
            </a:r>
            <a:r>
              <a:rPr lang="fa-IR" dirty="0">
                <a:latin typeface="wMitra"/>
              </a:rPr>
              <a:t>در دوران بارداری به منظور </a:t>
            </a:r>
            <a:r>
              <a:rPr lang="fa-IR" dirty="0" smtClean="0">
                <a:latin typeface="wMitra"/>
              </a:rPr>
              <a:t>ممانعت از </a:t>
            </a:r>
            <a:r>
              <a:rPr lang="fa-IR" dirty="0">
                <a:latin typeface="wMitra"/>
              </a:rPr>
              <a:t>سقط جنین خطر بروز نوع نادرتری از سرطان در ناحیه واژن و سرویکس از نوع </a:t>
            </a:r>
            <a:r>
              <a:rPr lang="en-US" sz="2000" b="0" i="0" u="none" strike="noStrike" baseline="0" dirty="0" smtClean="0">
                <a:latin typeface="Calibri" panose="020F0502020204030204" pitchFamily="34" charset="0"/>
              </a:rPr>
              <a:t>Adenocarcinoma </a:t>
            </a:r>
            <a:r>
              <a:rPr lang="fa-IR" dirty="0" smtClean="0">
                <a:latin typeface="wMitra"/>
              </a:rPr>
              <a:t>راافزایش میدهد</a:t>
            </a:r>
            <a:r>
              <a:rPr lang="fa-IR" dirty="0">
                <a:latin typeface="wMitra"/>
              </a:rPr>
              <a:t>.</a:t>
            </a:r>
          </a:p>
          <a:p>
            <a:pPr marL="0" indent="0" algn="r" rtl="1">
              <a:buNone/>
            </a:pPr>
            <a:r>
              <a:rPr lang="fa-IR" sz="1800" b="1" i="0" u="none" strike="noStrike" baseline="0" dirty="0" smtClean="0">
                <a:latin typeface="IRANSansXFaNum-ExtraBold"/>
              </a:rPr>
              <a:t>بر</a:t>
            </a:r>
            <a:endParaRPr lang="fa-IR" dirty="0"/>
          </a:p>
        </p:txBody>
      </p:sp>
    </p:spTree>
    <p:extLst>
      <p:ext uri="{BB962C8B-B14F-4D97-AF65-F5344CB8AC3E}">
        <p14:creationId xmlns:p14="http://schemas.microsoft.com/office/powerpoint/2010/main" val="2348786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003" y="603115"/>
            <a:ext cx="11916382" cy="6157608"/>
          </a:xfrm>
        </p:spPr>
        <p:txBody>
          <a:bodyPr>
            <a:normAutofit/>
          </a:bodyPr>
          <a:lstStyle/>
          <a:p>
            <a:pPr algn="r" rtl="1">
              <a:lnSpc>
                <a:spcPct val="150000"/>
              </a:lnSpc>
            </a:pPr>
            <a:r>
              <a:rPr lang="fa-IR" b="1" i="0" u="none" strike="noStrike" baseline="0" dirty="0" smtClean="0">
                <a:solidFill>
                  <a:srgbClr val="FF0000"/>
                </a:solidFill>
                <a:latin typeface="IRANSansXFaNum-ExtraBold"/>
              </a:rPr>
              <a:t>بر مبنای عوامل خطری که در بالا گفته شد، مهمترین توصیه های خود مراقبتی برای پیشگیری از سرطان دهانه رحم عبارتند از:</a:t>
            </a:r>
          </a:p>
          <a:p>
            <a:pPr algn="r" rtl="1"/>
            <a:r>
              <a:rPr lang="fa-IR" dirty="0">
                <a:latin typeface="wMitra"/>
              </a:rPr>
              <a:t>◦ تاخیر در اولین مقاربت جنسی تا نوجوانی و سنین بالاتر</a:t>
            </a:r>
          </a:p>
          <a:p>
            <a:pPr algn="r" rtl="1"/>
            <a:r>
              <a:rPr lang="fa-IR" dirty="0">
                <a:latin typeface="wMitra"/>
              </a:rPr>
              <a:t>◦ محدود کردن تعداد شرکای جنسی</a:t>
            </a:r>
          </a:p>
          <a:p>
            <a:pPr algn="r" rtl="1"/>
            <a:r>
              <a:rPr lang="fa-IR" dirty="0">
                <a:latin typeface="wMitra"/>
              </a:rPr>
              <a:t>◦ اجتناب از مقاربت جنسی با افرادی که شرکای جنسی بسیاری </a:t>
            </a:r>
            <a:r>
              <a:rPr lang="fa-IR" dirty="0" smtClean="0">
                <a:latin typeface="wMitra"/>
              </a:rPr>
              <a:t>داشته اند</a:t>
            </a:r>
            <a:r>
              <a:rPr lang="fa-IR" dirty="0">
                <a:latin typeface="wMitra"/>
              </a:rPr>
              <a:t>.</a:t>
            </a:r>
          </a:p>
          <a:p>
            <a:pPr algn="r" rtl="1"/>
            <a:r>
              <a:rPr lang="fa-IR" dirty="0">
                <a:latin typeface="wMitra"/>
              </a:rPr>
              <a:t>◦ اجتناب از مقاربت جنسی با افرادی که آشکارا مبتلا به </a:t>
            </a:r>
            <a:r>
              <a:rPr lang="fa-IR" dirty="0" smtClean="0">
                <a:latin typeface="wMitra"/>
              </a:rPr>
              <a:t>زگیلهای </a:t>
            </a:r>
            <a:r>
              <a:rPr lang="fa-IR" dirty="0">
                <a:latin typeface="wMitra"/>
              </a:rPr>
              <a:t>تناسلی بوده و علایم دیگر را نشان </a:t>
            </a:r>
            <a:r>
              <a:rPr lang="fa-IR" dirty="0" smtClean="0">
                <a:latin typeface="wMitra"/>
              </a:rPr>
              <a:t>میدهند</a:t>
            </a:r>
            <a:r>
              <a:rPr lang="fa-IR" dirty="0">
                <a:latin typeface="wMitra"/>
              </a:rPr>
              <a:t>.</a:t>
            </a:r>
          </a:p>
          <a:p>
            <a:pPr algn="r" rtl="1"/>
            <a:r>
              <a:rPr lang="fa-IR" dirty="0">
                <a:latin typeface="wMitra"/>
              </a:rPr>
              <a:t>◦ ترک </a:t>
            </a:r>
            <a:r>
              <a:rPr lang="fa-IR" dirty="0" smtClean="0">
                <a:latin typeface="wMitra"/>
              </a:rPr>
              <a:t>سیگار</a:t>
            </a:r>
          </a:p>
          <a:p>
            <a:pPr algn="r" rtl="1"/>
            <a:r>
              <a:rPr lang="fa-IR" b="1" dirty="0">
                <a:latin typeface="wMitra-SemiBold"/>
              </a:rPr>
              <a:t>غربالگری</a:t>
            </a:r>
            <a:r>
              <a:rPr lang="fa-IR" dirty="0">
                <a:latin typeface="wMitra"/>
              </a:rPr>
              <a:t>: غربالگری </a:t>
            </a:r>
            <a:r>
              <a:rPr lang="en-US" sz="2000" b="0" i="0" u="none" strike="noStrike" baseline="0" dirty="0" smtClean="0">
                <a:latin typeface="Calibri" panose="020F0502020204030204" pitchFamily="34" charset="0"/>
              </a:rPr>
              <a:t>HPV </a:t>
            </a:r>
            <a:r>
              <a:rPr lang="fa-IR" dirty="0">
                <a:latin typeface="wMitra"/>
              </a:rPr>
              <a:t>بویژه در سنین 30 تا 49 سال به عنوان روش موثر پیشگیری و </a:t>
            </a:r>
            <a:r>
              <a:rPr lang="fa-IR" dirty="0" smtClean="0">
                <a:latin typeface="wMitra"/>
              </a:rPr>
              <a:t>تشخیص زودهنگام </a:t>
            </a:r>
            <a:r>
              <a:rPr lang="fa-IR" dirty="0">
                <a:latin typeface="wMitra"/>
              </a:rPr>
              <a:t>سرطان دهانه رحم پیشنهاد </a:t>
            </a:r>
            <a:r>
              <a:rPr lang="fa-IR" dirty="0" smtClean="0">
                <a:latin typeface="wMitra"/>
              </a:rPr>
              <a:t>میگردد</a:t>
            </a:r>
            <a:r>
              <a:rPr lang="fa-IR" dirty="0">
                <a:latin typeface="wMitra"/>
              </a:rPr>
              <a:t>.</a:t>
            </a:r>
            <a:endParaRPr lang="fa-IR" dirty="0"/>
          </a:p>
        </p:txBody>
      </p:sp>
    </p:spTree>
    <p:extLst>
      <p:ext uri="{BB962C8B-B14F-4D97-AF65-F5344CB8AC3E}">
        <p14:creationId xmlns:p14="http://schemas.microsoft.com/office/powerpoint/2010/main" val="3989599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92466"/>
          </a:xfrm>
        </p:spPr>
        <p:txBody>
          <a:bodyPr>
            <a:normAutofit/>
          </a:bodyPr>
          <a:lstStyle/>
          <a:p>
            <a:pPr algn="r" rtl="1"/>
            <a:r>
              <a:rPr lang="fa-IR" sz="3600" b="1" dirty="0">
                <a:solidFill>
                  <a:srgbClr val="FF0000"/>
                </a:solidFill>
                <a:latin typeface="wMitra-SemiBold"/>
                <a:ea typeface="+mn-ea"/>
                <a:cs typeface="Arial" panose="020B0604020202020204" pitchFamily="34" charset="0"/>
              </a:rPr>
              <a:t>واکسیناسیون</a:t>
            </a:r>
            <a:r>
              <a:rPr lang="fa-IR" sz="3600" dirty="0">
                <a:solidFill>
                  <a:srgbClr val="FF0000"/>
                </a:solidFill>
                <a:latin typeface="wMitra"/>
                <a:ea typeface="+mn-ea"/>
                <a:cs typeface="Arial" panose="020B0604020202020204" pitchFamily="34" charset="0"/>
              </a:rPr>
              <a:t>:</a:t>
            </a:r>
            <a:endParaRPr lang="fa-IR" sz="6000" dirty="0">
              <a:solidFill>
                <a:srgbClr val="FF0000"/>
              </a:solidFill>
            </a:endParaRPr>
          </a:p>
        </p:txBody>
      </p:sp>
      <p:sp>
        <p:nvSpPr>
          <p:cNvPr id="3" name="Content Placeholder 2"/>
          <p:cNvSpPr>
            <a:spLocks noGrp="1"/>
          </p:cNvSpPr>
          <p:nvPr>
            <p:ph idx="1"/>
          </p:nvPr>
        </p:nvSpPr>
        <p:spPr>
          <a:xfrm>
            <a:off x="97277" y="1235412"/>
            <a:ext cx="11877471" cy="5330757"/>
          </a:xfrm>
        </p:spPr>
        <p:txBody>
          <a:bodyPr>
            <a:normAutofit lnSpcReduction="10000"/>
          </a:bodyPr>
          <a:lstStyle/>
          <a:p>
            <a:pPr marL="0" indent="0" algn="r" rtl="1">
              <a:lnSpc>
                <a:spcPct val="150000"/>
              </a:lnSpc>
              <a:buNone/>
            </a:pPr>
            <a:r>
              <a:rPr lang="fa-IR" dirty="0">
                <a:latin typeface="wMitra"/>
              </a:rPr>
              <a:t>◦ </a:t>
            </a:r>
            <a:r>
              <a:rPr lang="fa-IR" dirty="0" smtClean="0">
                <a:latin typeface="wMitra"/>
              </a:rPr>
              <a:t>هدف </a:t>
            </a:r>
            <a:r>
              <a:rPr lang="fa-IR" dirty="0">
                <a:latin typeface="wMitra"/>
              </a:rPr>
              <a:t>واکسیناسیون جلوگیری از عفونت پایدار </a:t>
            </a:r>
            <a:r>
              <a:rPr lang="en-US" sz="2000" b="0" i="0" u="none" strike="noStrike" baseline="0" dirty="0" smtClean="0">
                <a:latin typeface="Calibri" panose="020F0502020204030204" pitchFamily="34" charset="0"/>
              </a:rPr>
              <a:t>HPV </a:t>
            </a:r>
            <a:r>
              <a:rPr lang="fa-IR" dirty="0">
                <a:latin typeface="wMitra"/>
              </a:rPr>
              <a:t>پس از اینکه یک فرد در </a:t>
            </a:r>
            <a:r>
              <a:rPr lang="fa-IR" dirty="0" smtClean="0">
                <a:latin typeface="wMitra"/>
              </a:rPr>
              <a:t>معرض ویروس </a:t>
            </a:r>
            <a:r>
              <a:rPr lang="fa-IR" dirty="0">
                <a:latin typeface="wMitra"/>
              </a:rPr>
              <a:t>قرار گرفت، </a:t>
            </a:r>
            <a:r>
              <a:rPr lang="fa-IR" dirty="0" smtClean="0">
                <a:latin typeface="wMitra"/>
              </a:rPr>
              <a:t>میباشد</a:t>
            </a:r>
            <a:r>
              <a:rPr lang="fa-IR" dirty="0">
                <a:latin typeface="wMitra"/>
              </a:rPr>
              <a:t>. </a:t>
            </a:r>
            <a:endParaRPr lang="fa-IR" dirty="0" smtClean="0">
              <a:latin typeface="wMitra"/>
            </a:endParaRPr>
          </a:p>
          <a:p>
            <a:pPr marL="0" indent="0" algn="r" rtl="1">
              <a:lnSpc>
                <a:spcPct val="150000"/>
              </a:lnSpc>
              <a:buNone/>
            </a:pPr>
            <a:r>
              <a:rPr lang="fa-IR" dirty="0" smtClean="0">
                <a:latin typeface="wMitra"/>
              </a:rPr>
              <a:t>دریافت </a:t>
            </a:r>
            <a:r>
              <a:rPr lang="fa-IR" dirty="0">
                <a:latin typeface="wMitra"/>
              </a:rPr>
              <a:t>واکسن </a:t>
            </a:r>
            <a:r>
              <a:rPr lang="en-US" sz="2000" b="0" i="0" u="none" strike="noStrike" baseline="0" dirty="0" smtClean="0">
                <a:latin typeface="Calibri" panose="020F0502020204030204" pitchFamily="34" charset="0"/>
              </a:rPr>
              <a:t>HPV </a:t>
            </a:r>
            <a:r>
              <a:rPr lang="fa-IR" dirty="0">
                <a:latin typeface="wMitra"/>
              </a:rPr>
              <a:t>خطر ابتا به عفونت پایدار را کاهش </a:t>
            </a:r>
            <a:r>
              <a:rPr lang="fa-IR" dirty="0" smtClean="0">
                <a:latin typeface="wMitra"/>
              </a:rPr>
              <a:t>میدهد </a:t>
            </a:r>
            <a:r>
              <a:rPr lang="fa-IR" dirty="0">
                <a:latin typeface="wMitra"/>
              </a:rPr>
              <a:t>و </a:t>
            </a:r>
            <a:r>
              <a:rPr lang="fa-IR" dirty="0" smtClean="0">
                <a:latin typeface="wMitra"/>
              </a:rPr>
              <a:t>بسته به </a:t>
            </a:r>
            <a:r>
              <a:rPr lang="fa-IR" dirty="0">
                <a:latin typeface="wMitra"/>
              </a:rPr>
              <a:t>نظر متخصص به صورت دوزهای 2 تا 3 مرحله ای تزریق </a:t>
            </a:r>
            <a:r>
              <a:rPr lang="fa-IR" dirty="0" smtClean="0">
                <a:latin typeface="wMitra"/>
              </a:rPr>
              <a:t>میگردد</a:t>
            </a:r>
            <a:r>
              <a:rPr lang="fa-IR" dirty="0">
                <a:latin typeface="wMitra"/>
              </a:rPr>
              <a:t>. </a:t>
            </a:r>
            <a:endParaRPr lang="fa-IR" dirty="0" smtClean="0">
              <a:latin typeface="wMitra"/>
            </a:endParaRPr>
          </a:p>
          <a:p>
            <a:pPr marL="0" indent="0" algn="r" rtl="1">
              <a:lnSpc>
                <a:spcPct val="150000"/>
              </a:lnSpc>
              <a:buNone/>
            </a:pPr>
            <a:r>
              <a:rPr lang="fa-IR" dirty="0" smtClean="0">
                <a:latin typeface="wMitra"/>
              </a:rPr>
              <a:t>واکسن </a:t>
            </a:r>
            <a:r>
              <a:rPr lang="en-US" sz="2000" b="0" i="0" u="none" strike="noStrike" baseline="0" dirty="0" smtClean="0">
                <a:latin typeface="Calibri" panose="020F0502020204030204" pitchFamily="34" charset="0"/>
              </a:rPr>
              <a:t>HPV </a:t>
            </a:r>
            <a:r>
              <a:rPr lang="fa-IR" dirty="0">
                <a:latin typeface="wMitra"/>
              </a:rPr>
              <a:t>برای پیشگیری </a:t>
            </a:r>
            <a:r>
              <a:rPr lang="fa-IR" dirty="0" smtClean="0">
                <a:latin typeface="wMitra"/>
              </a:rPr>
              <a:t>ازسرطان </a:t>
            </a:r>
            <a:r>
              <a:rPr lang="fa-IR" dirty="0">
                <a:latin typeface="wMitra"/>
              </a:rPr>
              <a:t>دهانه رحم، واژن در دختران و زنان و همچنین برای جلوگیری از سرطان مقعد در زنان و </a:t>
            </a:r>
            <a:r>
              <a:rPr lang="fa-IR" dirty="0" smtClean="0">
                <a:latin typeface="wMitra"/>
              </a:rPr>
              <a:t>مردان و زگیلهای </a:t>
            </a:r>
            <a:r>
              <a:rPr lang="fa-IR" dirty="0">
                <a:latin typeface="wMitra"/>
              </a:rPr>
              <a:t>تناسلی در مردان و پسران توصیه </a:t>
            </a:r>
            <a:r>
              <a:rPr lang="fa-IR" dirty="0" smtClean="0">
                <a:latin typeface="wMitra"/>
              </a:rPr>
              <a:t>میشود</a:t>
            </a:r>
            <a:r>
              <a:rPr lang="fa-IR" dirty="0">
                <a:latin typeface="wMitra"/>
              </a:rPr>
              <a:t>. تزریق این واکسن بویژه در سنین 9 تا 25 </a:t>
            </a:r>
            <a:r>
              <a:rPr lang="fa-IR" dirty="0" smtClean="0">
                <a:latin typeface="wMitra"/>
              </a:rPr>
              <a:t>سال و </a:t>
            </a:r>
            <a:r>
              <a:rPr lang="fa-IR" dirty="0">
                <a:latin typeface="wMitra"/>
              </a:rPr>
              <a:t>قبل از شروع روابط جنسی توصیه </a:t>
            </a:r>
            <a:r>
              <a:rPr lang="fa-IR" dirty="0" smtClean="0">
                <a:latin typeface="wMitra"/>
              </a:rPr>
              <a:t>میشود</a:t>
            </a:r>
            <a:r>
              <a:rPr lang="fa-IR" dirty="0">
                <a:latin typeface="wMitra"/>
              </a:rPr>
              <a:t>. </a:t>
            </a:r>
            <a:endParaRPr lang="fa-IR" dirty="0" smtClean="0">
              <a:latin typeface="wMitra"/>
            </a:endParaRPr>
          </a:p>
          <a:p>
            <a:pPr marL="0" indent="0" algn="r" rtl="1">
              <a:lnSpc>
                <a:spcPct val="150000"/>
              </a:lnSpc>
              <a:buNone/>
            </a:pPr>
            <a:r>
              <a:rPr lang="fa-IR" dirty="0" smtClean="0">
                <a:latin typeface="wMitra"/>
              </a:rPr>
              <a:t>در </a:t>
            </a:r>
            <a:r>
              <a:rPr lang="fa-IR" dirty="0">
                <a:latin typeface="wMitra"/>
              </a:rPr>
              <a:t>نظر داشته باشید که تاثیر این واکسن های </a:t>
            </a:r>
            <a:r>
              <a:rPr lang="fa-IR" dirty="0" smtClean="0">
                <a:latin typeface="wMitra"/>
              </a:rPr>
              <a:t>پیشگیری نمیتوانند </a:t>
            </a:r>
            <a:r>
              <a:rPr lang="fa-IR" dirty="0">
                <a:latin typeface="wMitra"/>
              </a:rPr>
              <a:t>عفونت </a:t>
            </a:r>
            <a:r>
              <a:rPr lang="en-US" sz="2000" b="0" i="0" u="none" strike="noStrike" baseline="0" dirty="0" smtClean="0">
                <a:latin typeface="Calibri" panose="020F0502020204030204" pitchFamily="34" charset="0"/>
              </a:rPr>
              <a:t>HPV </a:t>
            </a:r>
            <a:r>
              <a:rPr lang="fa-IR" dirty="0">
                <a:latin typeface="wMitra"/>
              </a:rPr>
              <a:t>موجود را درمان کنند.</a:t>
            </a:r>
            <a:endParaRPr lang="fa-IR" dirty="0"/>
          </a:p>
        </p:txBody>
      </p:sp>
    </p:spTree>
    <p:extLst>
      <p:ext uri="{BB962C8B-B14F-4D97-AF65-F5344CB8AC3E}">
        <p14:creationId xmlns:p14="http://schemas.microsoft.com/office/powerpoint/2010/main" val="938827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rgbClr val="00B9A5"/>
                </a:solidFill>
                <a:latin typeface="IRANSansXFaNum-ExtraBold"/>
              </a:rPr>
              <a:t>ویروس پاپیلومای انسانی ) </a:t>
            </a:r>
            <a:r>
              <a:rPr lang="en-US" b="1" dirty="0">
                <a:solidFill>
                  <a:srgbClr val="00B9A5"/>
                </a:solidFill>
                <a:latin typeface="IRANSansXFaNum-ExtraBold"/>
              </a:rPr>
              <a:t>HPV (</a:t>
            </a:r>
            <a:r>
              <a:rPr lang="fa-IR" b="1" dirty="0">
                <a:solidFill>
                  <a:srgbClr val="00B9A5"/>
                </a:solidFill>
                <a:latin typeface="IRANSansXFaNum-ExtraBold"/>
              </a:rPr>
              <a:t>و راه های انتقال آن</a:t>
            </a:r>
            <a:endParaRPr lang="fa-IR" dirty="0"/>
          </a:p>
        </p:txBody>
      </p:sp>
      <p:sp>
        <p:nvSpPr>
          <p:cNvPr id="3" name="Content Placeholder 2"/>
          <p:cNvSpPr>
            <a:spLocks noGrp="1"/>
          </p:cNvSpPr>
          <p:nvPr>
            <p:ph idx="1"/>
          </p:nvPr>
        </p:nvSpPr>
        <p:spPr>
          <a:xfrm>
            <a:off x="269966" y="1227909"/>
            <a:ext cx="11773988" cy="5390605"/>
          </a:xfrm>
        </p:spPr>
        <p:txBody>
          <a:bodyPr>
            <a:normAutofit lnSpcReduction="10000"/>
          </a:bodyPr>
          <a:lstStyle/>
          <a:p>
            <a:pPr marL="0" indent="0" algn="r" rtl="1">
              <a:lnSpc>
                <a:spcPct val="150000"/>
              </a:lnSpc>
              <a:buNone/>
            </a:pPr>
            <a:r>
              <a:rPr lang="fa-IR" dirty="0">
                <a:latin typeface="wMitra"/>
              </a:rPr>
              <a:t>تا به امروز بیش از 200 نوع پاپیلوماویروس به طور کامل توالی یابی شد </a:t>
            </a:r>
            <a:r>
              <a:rPr lang="fa-IR" dirty="0" smtClean="0">
                <a:latin typeface="wMitra"/>
              </a:rPr>
              <a:t>ه اند </a:t>
            </a:r>
            <a:r>
              <a:rPr lang="fa-IR" dirty="0">
                <a:latin typeface="wMitra"/>
              </a:rPr>
              <a:t>که قریب به 40 نوع آن </a:t>
            </a:r>
            <a:r>
              <a:rPr lang="fa-IR" dirty="0" smtClean="0">
                <a:latin typeface="wMitra"/>
              </a:rPr>
              <a:t>به بافتهای </a:t>
            </a:r>
            <a:r>
              <a:rPr lang="fa-IR" dirty="0">
                <a:latin typeface="wMitra"/>
              </a:rPr>
              <a:t>دستگاه تناسلی تروپیسم دارند.</a:t>
            </a:r>
          </a:p>
          <a:p>
            <a:pPr marL="0" indent="0" algn="r" rtl="1">
              <a:lnSpc>
                <a:spcPct val="150000"/>
              </a:lnSpc>
              <a:buNone/>
            </a:pPr>
            <a:r>
              <a:rPr lang="fa-IR" dirty="0">
                <a:latin typeface="wMitra"/>
              </a:rPr>
              <a:t>◦ پاپیلوما ویرو سها به دو زیر گروه </a:t>
            </a:r>
            <a:r>
              <a:rPr lang="fa-IR" dirty="0" smtClean="0">
                <a:latin typeface="wMitra"/>
              </a:rPr>
              <a:t>میتوانند </a:t>
            </a:r>
            <a:r>
              <a:rPr lang="fa-IR" dirty="0">
                <a:latin typeface="wMitra"/>
              </a:rPr>
              <a:t>تقسیم شوند</a:t>
            </a:r>
            <a:r>
              <a:rPr lang="fa-IR" dirty="0" smtClean="0">
                <a:latin typeface="wMitra"/>
              </a:rPr>
              <a:t>:</a:t>
            </a:r>
          </a:p>
          <a:p>
            <a:pPr marL="0" indent="0" algn="r" rtl="1">
              <a:lnSpc>
                <a:spcPct val="150000"/>
              </a:lnSpc>
              <a:buNone/>
            </a:pPr>
            <a:r>
              <a:rPr lang="fa-IR" b="1" dirty="0">
                <a:latin typeface="wMitra-SemiBold"/>
              </a:rPr>
              <a:t>گروه کم </a:t>
            </a:r>
            <a:r>
              <a:rPr lang="fa-IR" b="1" dirty="0" smtClean="0">
                <a:latin typeface="wMitra-SemiBold"/>
              </a:rPr>
              <a:t>خطر</a:t>
            </a:r>
            <a:r>
              <a:rPr lang="en-US" dirty="0">
                <a:solidFill>
                  <a:prstClr val="black"/>
                </a:solidFill>
                <a:latin typeface="wMitra"/>
              </a:rPr>
              <a:t> </a:t>
            </a:r>
            <a:r>
              <a:rPr lang="en-US" sz="2100" dirty="0">
                <a:solidFill>
                  <a:prstClr val="black"/>
                </a:solidFill>
                <a:latin typeface="Calibri" panose="020F0502020204030204" pitchFamily="34" charset="0"/>
              </a:rPr>
              <a:t>Low-Risk HPV</a:t>
            </a:r>
            <a:endParaRPr lang="en-US" dirty="0" smtClean="0">
              <a:latin typeface="wMitra"/>
            </a:endParaRPr>
          </a:p>
          <a:p>
            <a:pPr marL="0" indent="0" algn="just" rtl="1">
              <a:lnSpc>
                <a:spcPct val="150000"/>
              </a:lnSpc>
              <a:buNone/>
            </a:pPr>
            <a:r>
              <a:rPr lang="fa-IR" dirty="0" smtClean="0">
                <a:latin typeface="wMitra"/>
              </a:rPr>
              <a:t>این </a:t>
            </a:r>
            <a:r>
              <a:rPr lang="fa-IR" dirty="0">
                <a:latin typeface="wMitra"/>
              </a:rPr>
              <a:t>انواع زگیل پوستی و تناسلی، عفونت پاپیلومای حنجره </a:t>
            </a:r>
            <a:r>
              <a:rPr lang="fa-IR" dirty="0" smtClean="0">
                <a:latin typeface="wMitra"/>
              </a:rPr>
              <a:t>و ضایعات </a:t>
            </a:r>
            <a:r>
              <a:rPr lang="fa-IR" dirty="0">
                <a:latin typeface="wMitra"/>
              </a:rPr>
              <a:t>خوش خیم دهانه رحم را ظاهر می نماید. شایعترین انواع کم خطر شامل </a:t>
            </a:r>
            <a:r>
              <a:rPr lang="en-US" sz="2000" b="0" i="0" u="none" strike="noStrike" baseline="0" dirty="0" smtClean="0">
                <a:latin typeface="Calibri" panose="020F0502020204030204" pitchFamily="34" charset="0"/>
              </a:rPr>
              <a:t>HPV-6 </a:t>
            </a:r>
            <a:r>
              <a:rPr lang="fa-IR" dirty="0">
                <a:latin typeface="wMitra"/>
              </a:rPr>
              <a:t>و </a:t>
            </a:r>
            <a:r>
              <a:rPr lang="en-US" sz="2000" b="0" i="0" u="none" strike="noStrike" baseline="0" dirty="0" smtClean="0">
                <a:latin typeface="Calibri" panose="020F0502020204030204" pitchFamily="34" charset="0"/>
              </a:rPr>
              <a:t>HPV-11</a:t>
            </a:r>
            <a:r>
              <a:rPr lang="en-US" sz="2000" b="0" i="0" u="none" strike="noStrike" dirty="0" smtClean="0">
                <a:latin typeface="Calibri" panose="020F0502020204030204" pitchFamily="34" charset="0"/>
              </a:rPr>
              <a:t> </a:t>
            </a:r>
            <a:r>
              <a:rPr lang="fa-IR" dirty="0" smtClean="0">
                <a:latin typeface="wMitra"/>
              </a:rPr>
              <a:t>میباشد </a:t>
            </a:r>
            <a:r>
              <a:rPr lang="fa-IR" dirty="0">
                <a:latin typeface="wMitra"/>
              </a:rPr>
              <a:t>که عامل بیشترین موارد </a:t>
            </a:r>
            <a:r>
              <a:rPr lang="fa-IR" dirty="0" smtClean="0">
                <a:latin typeface="wMitra"/>
              </a:rPr>
              <a:t>زگیلهای </a:t>
            </a:r>
            <a:r>
              <a:rPr lang="fa-IR" dirty="0">
                <a:latin typeface="wMitra"/>
              </a:rPr>
              <a:t>تناسلی گزارش شد </a:t>
            </a:r>
            <a:r>
              <a:rPr lang="fa-IR" dirty="0" smtClean="0">
                <a:latin typeface="wMitra"/>
              </a:rPr>
              <a:t>ه اند</a:t>
            </a:r>
            <a:r>
              <a:rPr lang="fa-IR" dirty="0">
                <a:latin typeface="wMitra"/>
              </a:rPr>
              <a:t>. این گروه از ویرو سها </a:t>
            </a:r>
            <a:r>
              <a:rPr lang="fa-IR" dirty="0" smtClean="0">
                <a:latin typeface="wMitra"/>
              </a:rPr>
              <a:t>انکوژنیک نبوده </a:t>
            </a:r>
            <a:r>
              <a:rPr lang="fa-IR" dirty="0">
                <a:latin typeface="wMitra"/>
              </a:rPr>
              <a:t>ولی </a:t>
            </a:r>
            <a:r>
              <a:rPr lang="fa-IR" dirty="0" smtClean="0">
                <a:latin typeface="wMitra"/>
              </a:rPr>
              <a:t>میتوانند </a:t>
            </a:r>
            <a:r>
              <a:rPr lang="fa-IR" dirty="0">
                <a:latin typeface="wMitra"/>
              </a:rPr>
              <a:t>در صورت پایداری، محیط را برای تهاجم و تکثیر انواع انکوژنیک فراهم نمایند.</a:t>
            </a:r>
            <a:endParaRPr lang="fa-IR" dirty="0"/>
          </a:p>
        </p:txBody>
      </p:sp>
    </p:spTree>
    <p:extLst>
      <p:ext uri="{BB962C8B-B14F-4D97-AF65-F5344CB8AC3E}">
        <p14:creationId xmlns:p14="http://schemas.microsoft.com/office/powerpoint/2010/main" val="23149615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3115"/>
            <a:ext cx="10515600" cy="379379"/>
          </a:xfrm>
        </p:spPr>
        <p:txBody>
          <a:bodyPr>
            <a:normAutofit fontScale="90000"/>
          </a:bodyPr>
          <a:lstStyle/>
          <a:p>
            <a:pPr lvl="0" algn="r" rtl="1">
              <a:spcBef>
                <a:spcPts val="1000"/>
              </a:spcBef>
            </a:pPr>
            <a:r>
              <a:rPr lang="fa-IR" sz="2800" b="1" dirty="0">
                <a:solidFill>
                  <a:srgbClr val="FF0000"/>
                </a:solidFill>
                <a:latin typeface="wMitra-SemiBold"/>
                <a:ea typeface="+mn-ea"/>
                <a:cs typeface="Arial" panose="020B0604020202020204" pitchFamily="34" charset="0"/>
              </a:rPr>
              <a:t>گروه پرخطر </a:t>
            </a:r>
            <a:r>
              <a:rPr lang="fa-IR" sz="2800" dirty="0">
                <a:solidFill>
                  <a:srgbClr val="FF0000"/>
                </a:solidFill>
                <a:latin typeface="wMitra"/>
                <a:ea typeface="+mn-ea"/>
                <a:cs typeface="Arial" panose="020B0604020202020204" pitchFamily="34" charset="0"/>
              </a:rPr>
              <a:t>) </a:t>
            </a:r>
            <a:r>
              <a:rPr lang="en-US" sz="2000" dirty="0">
                <a:solidFill>
                  <a:srgbClr val="FF0000"/>
                </a:solidFill>
                <a:latin typeface="Calibri" panose="020F0502020204030204" pitchFamily="34" charset="0"/>
                <a:ea typeface="+mn-ea"/>
                <a:cs typeface="+mn-cs"/>
              </a:rPr>
              <a:t>High-Risk HPV </a:t>
            </a:r>
            <a:r>
              <a:rPr lang="en-US" sz="2800" dirty="0">
                <a:solidFill>
                  <a:srgbClr val="FF0000"/>
                </a:solidFill>
                <a:latin typeface="wMitra"/>
                <a:ea typeface="+mn-ea"/>
                <a:cs typeface="+mn-cs"/>
              </a:rPr>
              <a:t>(: </a:t>
            </a:r>
            <a:br>
              <a:rPr lang="en-US" sz="2800" dirty="0">
                <a:solidFill>
                  <a:srgbClr val="FF0000"/>
                </a:solidFill>
                <a:latin typeface="wMitra"/>
                <a:ea typeface="+mn-ea"/>
                <a:cs typeface="+mn-cs"/>
              </a:rPr>
            </a:br>
            <a:endParaRPr lang="fa-IR" sz="5400" dirty="0">
              <a:solidFill>
                <a:srgbClr val="FF0000"/>
              </a:solidFill>
            </a:endParaRPr>
          </a:p>
        </p:txBody>
      </p:sp>
      <p:sp>
        <p:nvSpPr>
          <p:cNvPr id="3" name="Content Placeholder 2"/>
          <p:cNvSpPr>
            <a:spLocks noGrp="1"/>
          </p:cNvSpPr>
          <p:nvPr>
            <p:ph idx="1"/>
          </p:nvPr>
        </p:nvSpPr>
        <p:spPr>
          <a:xfrm>
            <a:off x="68094" y="836580"/>
            <a:ext cx="12123906" cy="6021420"/>
          </a:xfrm>
        </p:spPr>
        <p:txBody>
          <a:bodyPr>
            <a:normAutofit/>
          </a:bodyPr>
          <a:lstStyle/>
          <a:p>
            <a:pPr marL="0" indent="0" algn="r" rtl="1">
              <a:buNone/>
            </a:pPr>
            <a:r>
              <a:rPr lang="fa-IR" dirty="0" smtClean="0">
                <a:latin typeface="wMitra"/>
              </a:rPr>
              <a:t>این </a:t>
            </a:r>
            <a:r>
              <a:rPr lang="fa-IR" dirty="0">
                <a:latin typeface="wMitra"/>
              </a:rPr>
              <a:t>گروه قابلیت انکوژنیک بالایی دارند. حداقل 14 </a:t>
            </a:r>
            <a:r>
              <a:rPr lang="fa-IR" dirty="0" smtClean="0">
                <a:latin typeface="wMitra"/>
              </a:rPr>
              <a:t>ژنوتیپ</a:t>
            </a:r>
            <a:r>
              <a:rPr lang="fa-IR" dirty="0" smtClean="0">
                <a:solidFill>
                  <a:prstClr val="black"/>
                </a:solidFill>
                <a:latin typeface="wMitra"/>
              </a:rPr>
              <a:t>16،18،31،33 ،35،39،45،51،</a:t>
            </a:r>
            <a:endParaRPr lang="fa-IR" dirty="0">
              <a:latin typeface="wMitra"/>
            </a:endParaRPr>
          </a:p>
          <a:p>
            <a:pPr marL="0" indent="0" algn="r" rtl="1">
              <a:buNone/>
            </a:pPr>
            <a:r>
              <a:rPr lang="fa-IR" dirty="0" smtClean="0">
                <a:latin typeface="wMitra"/>
              </a:rPr>
              <a:t>52،56،58،59،68،82 از </a:t>
            </a:r>
            <a:r>
              <a:rPr lang="fa-IR" dirty="0">
                <a:latin typeface="wMitra"/>
              </a:rPr>
              <a:t>این ویروس </a:t>
            </a:r>
            <a:r>
              <a:rPr lang="fa-IR" dirty="0" smtClean="0">
                <a:latin typeface="wMitra"/>
              </a:rPr>
              <a:t>میتوانند </a:t>
            </a:r>
            <a:r>
              <a:rPr lang="fa-IR" dirty="0">
                <a:latin typeface="wMitra"/>
              </a:rPr>
              <a:t>سرطان سرویکس </a:t>
            </a:r>
            <a:r>
              <a:rPr lang="fa-IR" dirty="0" smtClean="0">
                <a:latin typeface="wMitra"/>
              </a:rPr>
              <a:t>راایجاد </a:t>
            </a:r>
            <a:r>
              <a:rPr lang="fa-IR" dirty="0">
                <a:latin typeface="wMitra"/>
              </a:rPr>
              <a:t>کنند. انواع پرخطر ویروس </a:t>
            </a:r>
            <a:r>
              <a:rPr lang="en-US" sz="2000" b="0" i="0" u="none" strike="noStrike" baseline="0" dirty="0" smtClean="0">
                <a:latin typeface="Calibri" panose="020F0502020204030204" pitchFamily="34" charset="0"/>
              </a:rPr>
              <a:t>HPV </a:t>
            </a:r>
            <a:r>
              <a:rPr lang="fa-IR" dirty="0">
                <a:latin typeface="wMitra"/>
              </a:rPr>
              <a:t>با 99 درصد موارد سرطان دهانه رحم </a:t>
            </a:r>
            <a:r>
              <a:rPr lang="fa-IR" dirty="0" smtClean="0">
                <a:latin typeface="wMitra"/>
              </a:rPr>
              <a:t>و </a:t>
            </a:r>
            <a:r>
              <a:rPr lang="fa-IR" dirty="0">
                <a:latin typeface="wMitra"/>
              </a:rPr>
              <a:t>95 </a:t>
            </a:r>
            <a:r>
              <a:rPr lang="fa-IR" dirty="0" smtClean="0">
                <a:latin typeface="wMitra"/>
              </a:rPr>
              <a:t>درصد موارد </a:t>
            </a:r>
            <a:r>
              <a:rPr lang="fa-IR" dirty="0">
                <a:latin typeface="wMitra"/>
              </a:rPr>
              <a:t>سرطان مقعد در زنان مرتبط </a:t>
            </a:r>
            <a:r>
              <a:rPr lang="fa-IR" dirty="0" smtClean="0">
                <a:latin typeface="wMitra"/>
              </a:rPr>
              <a:t>میباشند</a:t>
            </a:r>
            <a:r>
              <a:rPr lang="fa-IR" dirty="0">
                <a:latin typeface="wMitra"/>
              </a:rPr>
              <a:t>. عفونت با </a:t>
            </a:r>
            <a:r>
              <a:rPr lang="en-US" sz="2000" b="0" i="0" u="none" strike="noStrike" baseline="0" dirty="0" smtClean="0">
                <a:latin typeface="Calibri" panose="020F0502020204030204" pitchFamily="34" charset="0"/>
              </a:rPr>
              <a:t>HPV </a:t>
            </a:r>
            <a:r>
              <a:rPr lang="fa-IR" sz="2000" b="0" i="0" u="none" strike="noStrike" baseline="0" dirty="0" smtClean="0">
                <a:latin typeface="Calibri" panose="020F0502020204030204" pitchFamily="34" charset="0"/>
              </a:rPr>
              <a:t> </a:t>
            </a:r>
            <a:r>
              <a:rPr lang="fa-IR" dirty="0" smtClean="0">
                <a:latin typeface="wMitra"/>
              </a:rPr>
              <a:t>پر </a:t>
            </a:r>
            <a:r>
              <a:rPr lang="fa-IR" dirty="0">
                <a:latin typeface="wMitra"/>
              </a:rPr>
              <a:t>خطر همچنین عامل سرطان </a:t>
            </a:r>
            <a:r>
              <a:rPr lang="en-US" sz="2000" b="0" i="0" u="none" strike="noStrike" baseline="0" dirty="0" smtClean="0">
                <a:latin typeface="Calibri" panose="020F0502020204030204" pitchFamily="34" charset="0"/>
              </a:rPr>
              <a:t>penile </a:t>
            </a:r>
            <a:r>
              <a:rPr lang="fa-IR" dirty="0" smtClean="0">
                <a:latin typeface="wMitra"/>
              </a:rPr>
              <a:t>درمردان </a:t>
            </a:r>
            <a:r>
              <a:rPr lang="fa-IR" dirty="0">
                <a:latin typeface="wMitra"/>
              </a:rPr>
              <a:t>و سرطان زبان، لوزه و حنجره ) </a:t>
            </a:r>
            <a:r>
              <a:rPr lang="en-US" sz="2000" b="0" i="0" u="none" strike="noStrike" baseline="0" dirty="0" smtClean="0">
                <a:latin typeface="Calibri" panose="020F0502020204030204" pitchFamily="34" charset="0"/>
              </a:rPr>
              <a:t>Oropharyngeal cancer </a:t>
            </a:r>
            <a:r>
              <a:rPr lang="en-US" dirty="0">
                <a:latin typeface="wMitra"/>
              </a:rPr>
              <a:t>( </a:t>
            </a:r>
            <a:r>
              <a:rPr lang="fa-IR" dirty="0" smtClean="0">
                <a:latin typeface="wMitra"/>
              </a:rPr>
              <a:t> در </a:t>
            </a:r>
            <a:r>
              <a:rPr lang="fa-IR" dirty="0">
                <a:latin typeface="wMitra"/>
              </a:rPr>
              <a:t>هر دو جنس </a:t>
            </a:r>
            <a:r>
              <a:rPr lang="fa-IR" dirty="0" smtClean="0">
                <a:latin typeface="wMitra"/>
              </a:rPr>
              <a:t>میباشند</a:t>
            </a:r>
            <a:r>
              <a:rPr lang="fa-IR" dirty="0">
                <a:latin typeface="wMitra"/>
              </a:rPr>
              <a:t>. </a:t>
            </a:r>
            <a:endParaRPr lang="fa-IR" dirty="0" smtClean="0">
              <a:latin typeface="wMitra"/>
            </a:endParaRPr>
          </a:p>
          <a:p>
            <a:pPr marL="0" indent="0" algn="r" rtl="1">
              <a:buNone/>
            </a:pPr>
            <a:r>
              <a:rPr lang="fa-IR" dirty="0" smtClean="0">
                <a:latin typeface="wMitra"/>
              </a:rPr>
              <a:t>شایعترین و </a:t>
            </a:r>
            <a:r>
              <a:rPr lang="fa-IR" dirty="0">
                <a:latin typeface="wMitra"/>
              </a:rPr>
              <a:t>مهاجم ترین انواع ویروس به ترتیب ژنوتی پهای </a:t>
            </a:r>
            <a:r>
              <a:rPr lang="en-US" sz="2000" b="0" i="0" u="none" strike="noStrike" baseline="0" dirty="0" smtClean="0">
                <a:latin typeface="Calibri" panose="020F0502020204030204" pitchFamily="34" charset="0"/>
              </a:rPr>
              <a:t>HPV-16 </a:t>
            </a:r>
            <a:r>
              <a:rPr lang="fa-IR" dirty="0">
                <a:latin typeface="wMitra"/>
              </a:rPr>
              <a:t>و </a:t>
            </a:r>
            <a:r>
              <a:rPr lang="en-US" sz="2000" b="0" i="0" u="none" strike="noStrike" baseline="0" dirty="0" smtClean="0">
                <a:latin typeface="Calibri" panose="020F0502020204030204" pitchFamily="34" charset="0"/>
              </a:rPr>
              <a:t>HPV-18 </a:t>
            </a:r>
            <a:r>
              <a:rPr lang="fa-IR" dirty="0">
                <a:latin typeface="wMitra"/>
              </a:rPr>
              <a:t>م یباشند که مسوول </a:t>
            </a:r>
            <a:r>
              <a:rPr lang="fa-IR" dirty="0" smtClean="0">
                <a:latin typeface="wMitra"/>
              </a:rPr>
              <a:t>اکثریت موارد </a:t>
            </a:r>
            <a:r>
              <a:rPr lang="fa-IR" dirty="0">
                <a:latin typeface="wMitra"/>
              </a:rPr>
              <a:t>سرطا نهای سرویکس در سراسر جهان گزارش شد </a:t>
            </a:r>
            <a:r>
              <a:rPr lang="fa-IR" dirty="0" smtClean="0">
                <a:latin typeface="wMitra"/>
              </a:rPr>
              <a:t>ه اند</a:t>
            </a:r>
            <a:r>
              <a:rPr lang="fa-IR" dirty="0">
                <a:latin typeface="wMitra"/>
              </a:rPr>
              <a:t>. </a:t>
            </a:r>
            <a:endParaRPr lang="fa-IR" dirty="0" smtClean="0">
              <a:latin typeface="wMitra"/>
            </a:endParaRPr>
          </a:p>
          <a:p>
            <a:pPr marL="0" indent="0" algn="r" rtl="1">
              <a:buNone/>
            </a:pPr>
            <a:r>
              <a:rPr lang="fa-IR" dirty="0" smtClean="0">
                <a:latin typeface="wMitra"/>
              </a:rPr>
              <a:t>از </a:t>
            </a:r>
            <a:r>
              <a:rPr lang="fa-IR" dirty="0">
                <a:latin typeface="wMitra"/>
              </a:rPr>
              <a:t>این رو در بسیاری از </a:t>
            </a:r>
            <a:r>
              <a:rPr lang="fa-IR" dirty="0" smtClean="0">
                <a:latin typeface="wMitra"/>
              </a:rPr>
              <a:t>برنامه های غربالگری سراسر </a:t>
            </a:r>
            <a:r>
              <a:rPr lang="fa-IR" dirty="0">
                <a:latin typeface="wMitra"/>
              </a:rPr>
              <a:t>دنیا در مرحله تریاژ، ژنوتایپینگ 16 و 18 پیشنهاد </a:t>
            </a:r>
            <a:r>
              <a:rPr lang="fa-IR" dirty="0" smtClean="0">
                <a:latin typeface="wMitra"/>
              </a:rPr>
              <a:t>میشود</a:t>
            </a:r>
            <a:r>
              <a:rPr lang="fa-IR" dirty="0">
                <a:latin typeface="wMitra"/>
              </a:rPr>
              <a:t>. </a:t>
            </a:r>
            <a:endParaRPr lang="fa-IR" dirty="0" smtClean="0">
              <a:latin typeface="wMitra"/>
            </a:endParaRPr>
          </a:p>
          <a:p>
            <a:pPr marL="0" indent="0" algn="r" rtl="1">
              <a:buNone/>
            </a:pPr>
            <a:r>
              <a:rPr lang="fa-IR" dirty="0" smtClean="0">
                <a:latin typeface="wMitra"/>
              </a:rPr>
              <a:t>بدین </a:t>
            </a:r>
            <a:r>
              <a:rPr lang="fa-IR" dirty="0">
                <a:latin typeface="wMitra"/>
              </a:rPr>
              <a:t>معنا افرادی که از نظر آلودگی </a:t>
            </a:r>
            <a:r>
              <a:rPr lang="fa-IR" dirty="0" smtClean="0">
                <a:latin typeface="wMitra"/>
              </a:rPr>
              <a:t>به ویروس </a:t>
            </a:r>
            <a:r>
              <a:rPr lang="fa-IR" dirty="0">
                <a:latin typeface="wMitra"/>
              </a:rPr>
              <a:t>مثبت تشخیص داده </a:t>
            </a:r>
            <a:r>
              <a:rPr lang="fa-IR" dirty="0" smtClean="0">
                <a:latin typeface="wMitra"/>
              </a:rPr>
              <a:t>میشوند</a:t>
            </a:r>
            <a:r>
              <a:rPr lang="fa-IR" dirty="0">
                <a:latin typeface="wMitra"/>
              </a:rPr>
              <a:t>، برای حضور آلودگی به این دو ژنوتیپ </a:t>
            </a:r>
            <a:r>
              <a:rPr lang="fa-IR" dirty="0" smtClean="0">
                <a:latin typeface="wMitra"/>
              </a:rPr>
              <a:t>می بایست </a:t>
            </a:r>
            <a:r>
              <a:rPr lang="fa-IR" dirty="0">
                <a:latin typeface="wMitra"/>
              </a:rPr>
              <a:t>بررسی گردند.</a:t>
            </a:r>
            <a:endParaRPr lang="fa-IR" dirty="0"/>
          </a:p>
        </p:txBody>
      </p:sp>
    </p:spTree>
    <p:extLst>
      <p:ext uri="{BB962C8B-B14F-4D97-AF65-F5344CB8AC3E}">
        <p14:creationId xmlns:p14="http://schemas.microsoft.com/office/powerpoint/2010/main" val="390592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3284"/>
          </a:xfrm>
        </p:spPr>
        <p:txBody>
          <a:bodyPr>
            <a:noAutofit/>
          </a:bodyPr>
          <a:lstStyle/>
          <a:p>
            <a:pPr marL="228600" lvl="0" indent="-228600" algn="r" rtl="1">
              <a:spcBef>
                <a:spcPts val="1000"/>
              </a:spcBef>
            </a:pPr>
            <a:r>
              <a:rPr lang="fa-IR" sz="2800" b="1" dirty="0">
                <a:solidFill>
                  <a:srgbClr val="00B9A5"/>
                </a:solidFill>
                <a:latin typeface="IRANSansXFaNum-ExtraBold"/>
                <a:ea typeface="+mn-ea"/>
                <a:cs typeface="Arial" panose="020B0604020202020204" pitchFamily="34" charset="0"/>
              </a:rPr>
              <a:t>رو شهای غربالگری سرطان دهانه </a:t>
            </a:r>
            <a:r>
              <a:rPr lang="fa-IR" sz="2800" b="1" dirty="0" smtClean="0">
                <a:solidFill>
                  <a:srgbClr val="00B9A5"/>
                </a:solidFill>
                <a:latin typeface="IRANSansXFaNum-ExtraBold"/>
                <a:ea typeface="+mn-ea"/>
                <a:cs typeface="Arial" panose="020B0604020202020204" pitchFamily="34" charset="0"/>
              </a:rPr>
              <a:t>رحم</a:t>
            </a:r>
            <a:endParaRPr lang="fa-IR" sz="7200" dirty="0"/>
          </a:p>
        </p:txBody>
      </p:sp>
      <p:sp>
        <p:nvSpPr>
          <p:cNvPr id="3" name="Content Placeholder 2"/>
          <p:cNvSpPr>
            <a:spLocks noGrp="1"/>
          </p:cNvSpPr>
          <p:nvPr>
            <p:ph idx="1"/>
          </p:nvPr>
        </p:nvSpPr>
        <p:spPr>
          <a:xfrm>
            <a:off x="136187" y="1060314"/>
            <a:ext cx="11858017" cy="5797686"/>
          </a:xfrm>
        </p:spPr>
        <p:txBody>
          <a:bodyPr>
            <a:normAutofit fontScale="92500" lnSpcReduction="10000"/>
          </a:bodyPr>
          <a:lstStyle/>
          <a:p>
            <a:pPr marL="0" indent="0" algn="r" rtl="1">
              <a:lnSpc>
                <a:spcPct val="150000"/>
              </a:lnSpc>
              <a:buNone/>
            </a:pPr>
            <a:r>
              <a:rPr lang="fa-IR" b="1" dirty="0" smtClean="0">
                <a:solidFill>
                  <a:srgbClr val="00B9A5"/>
                </a:solidFill>
                <a:latin typeface="wMitra-Bold"/>
              </a:rPr>
              <a:t>• </a:t>
            </a:r>
            <a:r>
              <a:rPr lang="fa-IR" b="1" dirty="0">
                <a:solidFill>
                  <a:srgbClr val="00B9A5"/>
                </a:solidFill>
                <a:latin typeface="wMitra-Bold"/>
              </a:rPr>
              <a:t>آزمایش پاپ اسمیر </a:t>
            </a:r>
            <a:r>
              <a:rPr lang="fa-IR" b="1" dirty="0">
                <a:solidFill>
                  <a:srgbClr val="00B9A5"/>
                </a:solidFill>
                <a:latin typeface="Calibri-Bold"/>
              </a:rPr>
              <a:t>) </a:t>
            </a:r>
            <a:r>
              <a:rPr lang="en-US" b="1" dirty="0" smtClean="0">
                <a:solidFill>
                  <a:srgbClr val="00B9A5"/>
                </a:solidFill>
                <a:latin typeface="Calibri-Bold"/>
              </a:rPr>
              <a:t> Pap </a:t>
            </a:r>
            <a:r>
              <a:rPr lang="en-US" b="1" dirty="0">
                <a:solidFill>
                  <a:srgbClr val="00B9A5"/>
                </a:solidFill>
                <a:latin typeface="Calibri-Bold"/>
              </a:rPr>
              <a:t>Smear Test (: </a:t>
            </a:r>
            <a:r>
              <a:rPr lang="fa-IR" dirty="0">
                <a:solidFill>
                  <a:srgbClr val="000000"/>
                </a:solidFill>
                <a:latin typeface="wMitra"/>
              </a:rPr>
              <a:t>ازمایش پاپ اسمیر از دهه 1940 به عنوان روش </a:t>
            </a:r>
            <a:r>
              <a:rPr lang="en-US" sz="2000" b="0" i="0" u="none" strike="noStrike" baseline="0" dirty="0" smtClean="0">
                <a:solidFill>
                  <a:srgbClr val="000000"/>
                </a:solidFill>
                <a:latin typeface="Calibri" panose="020F0502020204030204" pitchFamily="34" charset="0"/>
              </a:rPr>
              <a:t>Gold Standard </a:t>
            </a:r>
            <a:r>
              <a:rPr lang="fa-IR" dirty="0">
                <a:solidFill>
                  <a:srgbClr val="000000"/>
                </a:solidFill>
                <a:latin typeface="wMitra"/>
              </a:rPr>
              <a:t>جهت </a:t>
            </a:r>
            <a:r>
              <a:rPr lang="fa-IR" dirty="0" smtClean="0">
                <a:solidFill>
                  <a:srgbClr val="000000"/>
                </a:solidFill>
                <a:latin typeface="wMitra"/>
              </a:rPr>
              <a:t>تشخیص ضایعات </a:t>
            </a:r>
            <a:r>
              <a:rPr lang="fa-IR" dirty="0">
                <a:solidFill>
                  <a:srgbClr val="000000"/>
                </a:solidFill>
                <a:latin typeface="wMitra"/>
              </a:rPr>
              <a:t>پیش سرطانی برای غربالگری سرطان دهانه رحم پیشنهاد شد</a:t>
            </a:r>
            <a:r>
              <a:rPr lang="fa-IR" dirty="0" smtClean="0">
                <a:solidFill>
                  <a:srgbClr val="000000"/>
                </a:solidFill>
                <a:latin typeface="wMitra"/>
              </a:rPr>
              <a:t>.</a:t>
            </a:r>
          </a:p>
          <a:p>
            <a:pPr marL="0" indent="0" algn="r" rtl="1">
              <a:lnSpc>
                <a:spcPct val="150000"/>
              </a:lnSpc>
              <a:buNone/>
            </a:pPr>
            <a:r>
              <a:rPr lang="fa-IR" dirty="0" smtClean="0">
                <a:solidFill>
                  <a:srgbClr val="000000"/>
                </a:solidFill>
                <a:latin typeface="wMitra"/>
              </a:rPr>
              <a:t> </a:t>
            </a:r>
            <a:r>
              <a:rPr lang="fa-IR" dirty="0">
                <a:solidFill>
                  <a:srgbClr val="000000"/>
                </a:solidFill>
                <a:latin typeface="wMitra"/>
              </a:rPr>
              <a:t>آزمون پاپ اسمیر سلو لهای ناهنجار و پیش سرطانی </a:t>
            </a:r>
            <a:r>
              <a:rPr lang="fa-IR" dirty="0" smtClean="0">
                <a:solidFill>
                  <a:srgbClr val="000000"/>
                </a:solidFill>
                <a:latin typeface="wMitra"/>
              </a:rPr>
              <a:t>را در </a:t>
            </a:r>
            <a:r>
              <a:rPr lang="fa-IR" dirty="0">
                <a:solidFill>
                  <a:srgbClr val="000000"/>
                </a:solidFill>
                <a:latin typeface="wMitra"/>
              </a:rPr>
              <a:t>داخل یا اطراف رحم شناسایی </a:t>
            </a:r>
            <a:r>
              <a:rPr lang="fa-IR" dirty="0" smtClean="0">
                <a:solidFill>
                  <a:srgbClr val="000000"/>
                </a:solidFill>
                <a:latin typeface="wMitra"/>
              </a:rPr>
              <a:t>میکند</a:t>
            </a:r>
            <a:r>
              <a:rPr lang="fa-IR" dirty="0">
                <a:solidFill>
                  <a:srgbClr val="000000"/>
                </a:solidFill>
                <a:latin typeface="wMitra"/>
              </a:rPr>
              <a:t>. علی رغم موفقیت </a:t>
            </a:r>
            <a:r>
              <a:rPr lang="fa-IR" dirty="0" smtClean="0">
                <a:solidFill>
                  <a:srgbClr val="000000"/>
                </a:solidFill>
                <a:latin typeface="wMitra"/>
              </a:rPr>
              <a:t>بررسی های </a:t>
            </a:r>
            <a:r>
              <a:rPr lang="fa-IR" dirty="0">
                <a:solidFill>
                  <a:srgbClr val="000000"/>
                </a:solidFill>
                <a:latin typeface="wMitra"/>
              </a:rPr>
              <a:t>غربالگری در سطح وسیع، انجام غربالگری با </a:t>
            </a:r>
            <a:r>
              <a:rPr lang="fa-IR" dirty="0" smtClean="0">
                <a:solidFill>
                  <a:srgbClr val="000000"/>
                </a:solidFill>
                <a:latin typeface="wMitra"/>
              </a:rPr>
              <a:t>سیتولوژی به </a:t>
            </a:r>
            <a:r>
              <a:rPr lang="fa-IR" dirty="0">
                <a:solidFill>
                  <a:srgbClr val="000000"/>
                </a:solidFill>
                <a:latin typeface="wMitra"/>
              </a:rPr>
              <a:t>دلیل حساسیت کمتر و تشخیص دیرهنگام ارزش محدودی دارد. در غربالگری سرطان سرویکس به روش پاپ اسمیر دو </a:t>
            </a:r>
            <a:r>
              <a:rPr lang="fa-IR" dirty="0" smtClean="0">
                <a:solidFill>
                  <a:srgbClr val="000000"/>
                </a:solidFill>
                <a:latin typeface="wMitra"/>
              </a:rPr>
              <a:t>خطای عمده </a:t>
            </a:r>
            <a:r>
              <a:rPr lang="fa-IR" dirty="0">
                <a:solidFill>
                  <a:srgbClr val="000000"/>
                </a:solidFill>
                <a:latin typeface="wMitra"/>
              </a:rPr>
              <a:t>باعث کاهش حساسیت آزمون </a:t>
            </a:r>
            <a:r>
              <a:rPr lang="fa-IR" dirty="0" smtClean="0">
                <a:solidFill>
                  <a:srgbClr val="000000"/>
                </a:solidFill>
                <a:latin typeface="wMitra"/>
              </a:rPr>
              <a:t>میشود.</a:t>
            </a:r>
          </a:p>
          <a:p>
            <a:pPr marL="0" indent="0" algn="r" rtl="1">
              <a:lnSpc>
                <a:spcPct val="150000"/>
              </a:lnSpc>
              <a:buNone/>
            </a:pPr>
            <a:r>
              <a:rPr lang="fa-IR" dirty="0" smtClean="0">
                <a:solidFill>
                  <a:srgbClr val="000000"/>
                </a:solidFill>
                <a:latin typeface="wMitra"/>
              </a:rPr>
              <a:t> </a:t>
            </a:r>
            <a:r>
              <a:rPr lang="fa-IR" dirty="0">
                <a:solidFill>
                  <a:srgbClr val="000000"/>
                </a:solidFill>
                <a:latin typeface="wMitra"/>
              </a:rPr>
              <a:t>اولین خطا در </a:t>
            </a:r>
            <a:r>
              <a:rPr lang="fa-IR" dirty="0" smtClean="0">
                <a:solidFill>
                  <a:srgbClr val="000000"/>
                </a:solidFill>
                <a:latin typeface="wMitra"/>
              </a:rPr>
              <a:t>نمونه گیری </a:t>
            </a:r>
            <a:r>
              <a:rPr lang="fa-IR" dirty="0">
                <a:solidFill>
                  <a:srgbClr val="000000"/>
                </a:solidFill>
                <a:latin typeface="wMitra"/>
              </a:rPr>
              <a:t>است که ممکن است از ضایعه </a:t>
            </a:r>
            <a:r>
              <a:rPr lang="fa-IR" dirty="0" smtClean="0">
                <a:solidFill>
                  <a:srgbClr val="000000"/>
                </a:solidFill>
                <a:latin typeface="wMitra"/>
              </a:rPr>
              <a:t>نمونه برداری </a:t>
            </a:r>
            <a:r>
              <a:rPr lang="fa-IR" dirty="0">
                <a:solidFill>
                  <a:srgbClr val="000000"/>
                </a:solidFill>
                <a:latin typeface="wMitra"/>
              </a:rPr>
              <a:t>نشود یا </a:t>
            </a:r>
            <a:r>
              <a:rPr lang="fa-IR" dirty="0" smtClean="0">
                <a:solidFill>
                  <a:srgbClr val="000000"/>
                </a:solidFill>
                <a:latin typeface="wMitra"/>
              </a:rPr>
              <a:t>اگرنمونه </a:t>
            </a:r>
            <a:r>
              <a:rPr lang="fa-IR" dirty="0">
                <a:solidFill>
                  <a:srgbClr val="000000"/>
                </a:solidFill>
                <a:latin typeface="wMitra"/>
              </a:rPr>
              <a:t>هم برداشته شود به لام منتقل نشود. خطای بعدی در تشخیص است، هنگامی که سلو لهای بدخیم در نمونه وجود </a:t>
            </a:r>
            <a:r>
              <a:rPr lang="fa-IR" dirty="0" smtClean="0">
                <a:solidFill>
                  <a:srgbClr val="000000"/>
                </a:solidFill>
                <a:latin typeface="wMitra"/>
              </a:rPr>
              <a:t>داردولی </a:t>
            </a:r>
            <a:r>
              <a:rPr lang="fa-IR" dirty="0">
                <a:solidFill>
                  <a:srgbClr val="000000"/>
                </a:solidFill>
                <a:latin typeface="wMitra"/>
              </a:rPr>
              <a:t>تشخیص داده </a:t>
            </a:r>
            <a:r>
              <a:rPr lang="fa-IR" dirty="0" smtClean="0">
                <a:solidFill>
                  <a:srgbClr val="000000"/>
                </a:solidFill>
                <a:latin typeface="wMitra"/>
              </a:rPr>
              <a:t>نمیشوند </a:t>
            </a:r>
            <a:r>
              <a:rPr lang="fa-IR" dirty="0">
                <a:solidFill>
                  <a:srgbClr val="000000"/>
                </a:solidFill>
                <a:latin typeface="wMitra"/>
              </a:rPr>
              <a:t>همچنین این تست پس از بروز آسیب های سلولی قادر به تشخیص </a:t>
            </a:r>
            <a:r>
              <a:rPr lang="fa-IR" dirty="0" smtClean="0">
                <a:solidFill>
                  <a:srgbClr val="000000"/>
                </a:solidFill>
                <a:latin typeface="wMitra"/>
              </a:rPr>
              <a:t>می باشد</a:t>
            </a:r>
            <a:r>
              <a:rPr lang="fa-IR" dirty="0">
                <a:solidFill>
                  <a:srgbClr val="000000"/>
                </a:solidFill>
                <a:latin typeface="wMitra"/>
              </a:rPr>
              <a:t>. </a:t>
            </a:r>
            <a:endParaRPr lang="fa-IR" dirty="0" smtClean="0">
              <a:solidFill>
                <a:srgbClr val="000000"/>
              </a:solidFill>
              <a:latin typeface="wMitra"/>
            </a:endParaRPr>
          </a:p>
          <a:p>
            <a:pPr marL="0" indent="0" algn="r" rtl="1">
              <a:buNone/>
            </a:pPr>
            <a:r>
              <a:rPr lang="fa-IR" dirty="0" smtClean="0">
                <a:solidFill>
                  <a:srgbClr val="000000"/>
                </a:solidFill>
                <a:latin typeface="wMitra"/>
              </a:rPr>
              <a:t>تست </a:t>
            </a:r>
            <a:r>
              <a:rPr lang="fa-IR" dirty="0">
                <a:solidFill>
                  <a:srgbClr val="000000"/>
                </a:solidFill>
                <a:latin typeface="wMitra"/>
              </a:rPr>
              <a:t>پاپ اسمیر </a:t>
            </a:r>
            <a:r>
              <a:rPr lang="fa-IR" dirty="0" smtClean="0">
                <a:solidFill>
                  <a:srgbClr val="000000"/>
                </a:solidFill>
                <a:latin typeface="wMitra"/>
              </a:rPr>
              <a:t>اگر به </a:t>
            </a:r>
            <a:r>
              <a:rPr lang="fa-IR" dirty="0">
                <a:solidFill>
                  <a:srgbClr val="000000"/>
                </a:solidFill>
                <a:latin typeface="wMitra"/>
              </a:rPr>
              <a:t>تنهایی تجویز گردد، هر </a:t>
            </a:r>
            <a:r>
              <a:rPr lang="fa-IR" dirty="0">
                <a:solidFill>
                  <a:srgbClr val="FF0000"/>
                </a:solidFill>
                <a:latin typeface="wMitra"/>
              </a:rPr>
              <a:t>سه سال یکبار </a:t>
            </a:r>
            <a:r>
              <a:rPr lang="fa-IR" dirty="0">
                <a:solidFill>
                  <a:srgbClr val="000000"/>
                </a:solidFill>
                <a:latin typeface="wMitra"/>
              </a:rPr>
              <a:t>می بایست انجام گیرد.</a:t>
            </a:r>
            <a:endParaRPr lang="fa-IR" dirty="0"/>
          </a:p>
        </p:txBody>
      </p:sp>
    </p:spTree>
    <p:extLst>
      <p:ext uri="{BB962C8B-B14F-4D97-AF65-F5344CB8AC3E}">
        <p14:creationId xmlns:p14="http://schemas.microsoft.com/office/powerpoint/2010/main" val="470993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262647" y="1235413"/>
            <a:ext cx="11770467" cy="5408578"/>
          </a:xfrm>
        </p:spPr>
        <p:txBody>
          <a:bodyPr>
            <a:normAutofit/>
          </a:bodyPr>
          <a:lstStyle/>
          <a:p>
            <a:pPr marL="0" indent="0" algn="r" rtl="1">
              <a:buNone/>
            </a:pPr>
            <a:r>
              <a:rPr lang="fa-IR" b="1" dirty="0">
                <a:solidFill>
                  <a:srgbClr val="00B9A5"/>
                </a:solidFill>
                <a:latin typeface="wMitra-Bold"/>
              </a:rPr>
              <a:t>آزمایش </a:t>
            </a:r>
            <a:r>
              <a:rPr lang="fa-IR" sz="2000" b="1" i="0" u="none" strike="noStrike" baseline="0" dirty="0" smtClean="0">
                <a:solidFill>
                  <a:srgbClr val="00B9A5"/>
                </a:solidFill>
                <a:latin typeface="Calibri-Bold"/>
              </a:rPr>
              <a:t>( </a:t>
            </a:r>
            <a:r>
              <a:rPr lang="en-US" sz="2000" b="1" i="0" u="none" strike="noStrike" baseline="0" dirty="0" smtClean="0">
                <a:solidFill>
                  <a:srgbClr val="00B9A5"/>
                </a:solidFill>
                <a:latin typeface="Calibri-Bold"/>
              </a:rPr>
              <a:t>HPV (HPV Test </a:t>
            </a:r>
            <a:r>
              <a:rPr lang="en-US" b="1" dirty="0">
                <a:solidFill>
                  <a:srgbClr val="00B9A5"/>
                </a:solidFill>
                <a:latin typeface="Calibri-Bold"/>
              </a:rPr>
              <a:t>: </a:t>
            </a:r>
            <a:r>
              <a:rPr lang="fa-IR" dirty="0">
                <a:solidFill>
                  <a:srgbClr val="000000"/>
                </a:solidFill>
                <a:latin typeface="wMitra"/>
              </a:rPr>
              <a:t>آزمایش </a:t>
            </a:r>
            <a:r>
              <a:rPr lang="en-US" sz="2000" b="0" i="0" u="none" strike="noStrike" baseline="0" dirty="0" smtClean="0">
                <a:solidFill>
                  <a:srgbClr val="000000"/>
                </a:solidFill>
                <a:latin typeface="Calibri" panose="020F0502020204030204" pitchFamily="34" charset="0"/>
              </a:rPr>
              <a:t>HPV </a:t>
            </a:r>
            <a:r>
              <a:rPr lang="en-US" dirty="0" smtClean="0">
                <a:solidFill>
                  <a:srgbClr val="000000"/>
                </a:solidFill>
                <a:latin typeface="wMitra"/>
              </a:rPr>
              <a:t>،</a:t>
            </a:r>
          </a:p>
          <a:p>
            <a:pPr marL="0" indent="0" algn="just" rtl="1">
              <a:buNone/>
            </a:pPr>
            <a:r>
              <a:rPr lang="en-US" dirty="0" smtClean="0">
                <a:solidFill>
                  <a:srgbClr val="000000"/>
                </a:solidFill>
                <a:latin typeface="wMitra"/>
              </a:rPr>
              <a:t> </a:t>
            </a:r>
            <a:r>
              <a:rPr lang="fa-IR" dirty="0">
                <a:solidFill>
                  <a:srgbClr val="000000"/>
                </a:solidFill>
                <a:latin typeface="wMitra"/>
              </a:rPr>
              <a:t>در سال 2011 توسط سازمان غذا و داروی آمریکا </a:t>
            </a:r>
            <a:r>
              <a:rPr lang="en-US" sz="2000" b="0" i="0" u="none" strike="noStrike" baseline="0" dirty="0" smtClean="0">
                <a:solidFill>
                  <a:srgbClr val="000000"/>
                </a:solidFill>
                <a:latin typeface="Calibri" panose="020F0502020204030204" pitchFamily="34" charset="0"/>
              </a:rPr>
              <a:t>FDA </a:t>
            </a:r>
            <a:r>
              <a:rPr lang="fa-IR" sz="2000" b="0" i="0" u="none" strike="noStrike" baseline="0" dirty="0" smtClean="0">
                <a:solidFill>
                  <a:srgbClr val="000000"/>
                </a:solidFill>
                <a:latin typeface="Calibri" panose="020F0502020204030204" pitchFamily="34" charset="0"/>
              </a:rPr>
              <a:t> </a:t>
            </a:r>
            <a:r>
              <a:rPr lang="fa-IR" dirty="0" smtClean="0">
                <a:solidFill>
                  <a:srgbClr val="000000"/>
                </a:solidFill>
                <a:latin typeface="wMitra"/>
              </a:rPr>
              <a:t>به </a:t>
            </a:r>
            <a:r>
              <a:rPr lang="fa-IR" dirty="0">
                <a:solidFill>
                  <a:srgbClr val="000000"/>
                </a:solidFill>
                <a:latin typeface="wMitra"/>
              </a:rPr>
              <a:t>عنوان غربالگری </a:t>
            </a:r>
            <a:r>
              <a:rPr lang="fa-IR" dirty="0" smtClean="0">
                <a:solidFill>
                  <a:srgbClr val="000000"/>
                </a:solidFill>
                <a:latin typeface="wMitra"/>
              </a:rPr>
              <a:t>اولیه سرطان </a:t>
            </a:r>
            <a:r>
              <a:rPr lang="fa-IR" dirty="0">
                <a:solidFill>
                  <a:srgbClr val="000000"/>
                </a:solidFill>
                <a:latin typeface="wMitra"/>
              </a:rPr>
              <a:t>دهانه رحم پذیرفته شد. این آزمایش عفونت ویروس پاپیلومای انسانی را از طریق حضور ماده ژنتیکی </a:t>
            </a:r>
            <a:r>
              <a:rPr lang="en-US" sz="2000" b="0" i="0" u="none" strike="noStrike" baseline="0" dirty="0" smtClean="0">
                <a:solidFill>
                  <a:srgbClr val="000000"/>
                </a:solidFill>
                <a:latin typeface="Calibri" panose="020F0502020204030204" pitchFamily="34" charset="0"/>
              </a:rPr>
              <a:t>DNA </a:t>
            </a:r>
            <a:r>
              <a:rPr lang="fa-IR" dirty="0">
                <a:solidFill>
                  <a:srgbClr val="000000"/>
                </a:solidFill>
                <a:latin typeface="wMitra"/>
              </a:rPr>
              <a:t>و یا </a:t>
            </a:r>
            <a:r>
              <a:rPr lang="en-US" sz="2000" b="0" i="0" u="none" strike="noStrike" baseline="0" dirty="0" smtClean="0">
                <a:solidFill>
                  <a:srgbClr val="000000"/>
                </a:solidFill>
                <a:latin typeface="Calibri" panose="020F0502020204030204" pitchFamily="34" charset="0"/>
              </a:rPr>
              <a:t>RNA </a:t>
            </a:r>
            <a:r>
              <a:rPr lang="fa-IR" dirty="0" smtClean="0">
                <a:solidFill>
                  <a:srgbClr val="000000"/>
                </a:solidFill>
                <a:latin typeface="wMitra"/>
              </a:rPr>
              <a:t>در نمونه های </a:t>
            </a:r>
            <a:r>
              <a:rPr lang="fa-IR" dirty="0">
                <a:solidFill>
                  <a:srgbClr val="000000"/>
                </a:solidFill>
                <a:latin typeface="wMitra"/>
              </a:rPr>
              <a:t>انسانی سا لها قبل از بروز آسیب سلولی </a:t>
            </a:r>
            <a:r>
              <a:rPr lang="fa-IR" dirty="0" smtClean="0">
                <a:solidFill>
                  <a:srgbClr val="000000"/>
                </a:solidFill>
                <a:latin typeface="wMitra"/>
              </a:rPr>
              <a:t>( </a:t>
            </a:r>
            <a:r>
              <a:rPr lang="fa-IR" dirty="0">
                <a:solidFill>
                  <a:srgbClr val="000000"/>
                </a:solidFill>
                <a:latin typeface="wMitra"/>
              </a:rPr>
              <a:t>10 الی 15 </a:t>
            </a:r>
            <a:r>
              <a:rPr lang="fa-IR" dirty="0" smtClean="0">
                <a:solidFill>
                  <a:srgbClr val="000000"/>
                </a:solidFill>
                <a:latin typeface="wMitra"/>
              </a:rPr>
              <a:t>سال) </a:t>
            </a:r>
            <a:r>
              <a:rPr lang="fa-IR" dirty="0">
                <a:solidFill>
                  <a:srgbClr val="000000"/>
                </a:solidFill>
                <a:latin typeface="wMitra"/>
              </a:rPr>
              <a:t>و در مراحل بسیار ابتدایی تشخیص </a:t>
            </a:r>
            <a:r>
              <a:rPr lang="fa-IR" dirty="0" smtClean="0">
                <a:solidFill>
                  <a:srgbClr val="000000"/>
                </a:solidFill>
                <a:latin typeface="wMitra"/>
              </a:rPr>
              <a:t>میدهد</a:t>
            </a:r>
            <a:r>
              <a:rPr lang="fa-IR" dirty="0">
                <a:solidFill>
                  <a:srgbClr val="000000"/>
                </a:solidFill>
                <a:latin typeface="wMitra"/>
              </a:rPr>
              <a:t>. </a:t>
            </a:r>
            <a:endParaRPr lang="fa-IR" dirty="0" smtClean="0">
              <a:solidFill>
                <a:srgbClr val="000000"/>
              </a:solidFill>
              <a:latin typeface="wMitra"/>
            </a:endParaRPr>
          </a:p>
          <a:p>
            <a:pPr marL="0" indent="0" algn="just" rtl="1">
              <a:buNone/>
            </a:pPr>
            <a:r>
              <a:rPr lang="fa-IR" dirty="0" smtClean="0">
                <a:solidFill>
                  <a:srgbClr val="000000"/>
                </a:solidFill>
                <a:latin typeface="wMitra"/>
              </a:rPr>
              <a:t>در </a:t>
            </a:r>
            <a:r>
              <a:rPr lang="fa-IR" dirty="0">
                <a:solidFill>
                  <a:srgbClr val="000000"/>
                </a:solidFill>
                <a:latin typeface="wMitra"/>
              </a:rPr>
              <a:t>زنان بالاتر </a:t>
            </a:r>
            <a:r>
              <a:rPr lang="fa-IR" dirty="0" smtClean="0">
                <a:solidFill>
                  <a:srgbClr val="000000"/>
                </a:solidFill>
                <a:latin typeface="wMitra"/>
              </a:rPr>
              <a:t>از30 </a:t>
            </a:r>
            <a:r>
              <a:rPr lang="fa-IR" dirty="0">
                <a:solidFill>
                  <a:srgbClr val="000000"/>
                </a:solidFill>
                <a:latin typeface="wMitra"/>
              </a:rPr>
              <a:t>سال، این روش از حساسیت تشخیصی بسیار بالایی در مقایسه با آزمایش پاپ اسمیر برای تعیین استعداد </a:t>
            </a:r>
            <a:r>
              <a:rPr lang="fa-IR" dirty="0" smtClean="0">
                <a:solidFill>
                  <a:srgbClr val="000000"/>
                </a:solidFill>
                <a:latin typeface="wMitra"/>
              </a:rPr>
              <a:t>ابتلا </a:t>
            </a:r>
            <a:r>
              <a:rPr lang="fa-IR" dirty="0">
                <a:solidFill>
                  <a:srgbClr val="000000"/>
                </a:solidFill>
                <a:latin typeface="wMitra"/>
              </a:rPr>
              <a:t>به سرطان </a:t>
            </a:r>
            <a:r>
              <a:rPr lang="fa-IR" dirty="0" smtClean="0">
                <a:solidFill>
                  <a:srgbClr val="000000"/>
                </a:solidFill>
                <a:latin typeface="wMitra"/>
              </a:rPr>
              <a:t>دهانه رحم </a:t>
            </a:r>
            <a:r>
              <a:rPr lang="fa-IR" dirty="0">
                <a:solidFill>
                  <a:srgbClr val="000000"/>
                </a:solidFill>
                <a:latin typeface="wMitra"/>
              </a:rPr>
              <a:t>برخوردار است تا با تشخیص به موقع، درمان موثر انجام گردد</a:t>
            </a:r>
            <a:r>
              <a:rPr lang="fa-IR" dirty="0" smtClean="0">
                <a:solidFill>
                  <a:srgbClr val="000000"/>
                </a:solidFill>
                <a:latin typeface="wMitra"/>
              </a:rPr>
              <a:t>.</a:t>
            </a:r>
          </a:p>
          <a:p>
            <a:pPr marL="0" indent="0" algn="just" rtl="1">
              <a:buNone/>
            </a:pPr>
            <a:r>
              <a:rPr lang="fa-IR" dirty="0" smtClean="0">
                <a:solidFill>
                  <a:srgbClr val="000000"/>
                </a:solidFill>
                <a:latin typeface="wMitra"/>
              </a:rPr>
              <a:t> </a:t>
            </a:r>
            <a:r>
              <a:rPr lang="fa-IR" dirty="0">
                <a:solidFill>
                  <a:srgbClr val="000000"/>
                </a:solidFill>
                <a:latin typeface="wMitra"/>
              </a:rPr>
              <a:t>آزمون مولکولی </a:t>
            </a:r>
            <a:r>
              <a:rPr lang="en-US" sz="20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هر ده سال یکبار پیشنهاد </a:t>
            </a:r>
            <a:r>
              <a:rPr lang="fa-IR" dirty="0" smtClean="0">
                <a:solidFill>
                  <a:srgbClr val="000000"/>
                </a:solidFill>
                <a:latin typeface="wMitra"/>
              </a:rPr>
              <a:t>می گردد</a:t>
            </a:r>
            <a:r>
              <a:rPr lang="fa-IR" dirty="0">
                <a:solidFill>
                  <a:srgbClr val="000000"/>
                </a:solidFill>
                <a:latin typeface="wMitra"/>
              </a:rPr>
              <a:t>.</a:t>
            </a:r>
            <a:endParaRPr lang="fa-IR" dirty="0"/>
          </a:p>
        </p:txBody>
      </p:sp>
    </p:spTree>
    <p:extLst>
      <p:ext uri="{BB962C8B-B14F-4D97-AF65-F5344CB8AC3E}">
        <p14:creationId xmlns:p14="http://schemas.microsoft.com/office/powerpoint/2010/main" val="1987162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r" rtl="1">
              <a:spcBef>
                <a:spcPts val="1000"/>
              </a:spcBef>
            </a:pPr>
            <a:r>
              <a:rPr lang="fa-IR" sz="3200" b="1" dirty="0">
                <a:solidFill>
                  <a:srgbClr val="00B9A5"/>
                </a:solidFill>
                <a:latin typeface="IRANSansXFaNum-ExtraBold"/>
                <a:ea typeface="+mn-ea"/>
                <a:cs typeface="Arial" panose="020B0604020202020204" pitchFamily="34" charset="0"/>
              </a:rPr>
              <a:t>آزمایش </a:t>
            </a:r>
            <a:r>
              <a:rPr lang="en-US" sz="3200" b="1" dirty="0">
                <a:solidFill>
                  <a:srgbClr val="00B9A5"/>
                </a:solidFill>
                <a:latin typeface="IRANSansXFaNum-ExtraBold"/>
                <a:ea typeface="+mn-ea"/>
                <a:cs typeface="+mn-cs"/>
              </a:rPr>
              <a:t>HPV </a:t>
            </a:r>
            <a:r>
              <a:rPr lang="fa-IR" sz="3200" b="1" dirty="0">
                <a:solidFill>
                  <a:srgbClr val="00B9A5"/>
                </a:solidFill>
                <a:latin typeface="IRANSansXFaNum-ExtraBold"/>
                <a:ea typeface="+mn-ea"/>
                <a:cs typeface="Arial" panose="020B0604020202020204" pitchFamily="34" charset="0"/>
              </a:rPr>
              <a:t>به چه افرادی توصیه میشود؟</a:t>
            </a:r>
            <a:br>
              <a:rPr lang="fa-IR" sz="3200" b="1" dirty="0">
                <a:solidFill>
                  <a:srgbClr val="00B9A5"/>
                </a:solidFill>
                <a:latin typeface="IRANSansXFaNum-ExtraBold"/>
                <a:ea typeface="+mn-ea"/>
                <a:cs typeface="Arial" panose="020B0604020202020204" pitchFamily="34" charset="0"/>
              </a:rPr>
            </a:br>
            <a:endParaRPr lang="fa-IR" sz="6600" dirty="0"/>
          </a:p>
        </p:txBody>
      </p:sp>
      <p:sp>
        <p:nvSpPr>
          <p:cNvPr id="3" name="Content Placeholder 2"/>
          <p:cNvSpPr>
            <a:spLocks noGrp="1"/>
          </p:cNvSpPr>
          <p:nvPr>
            <p:ph idx="1"/>
          </p:nvPr>
        </p:nvSpPr>
        <p:spPr>
          <a:xfrm>
            <a:off x="68095" y="924128"/>
            <a:ext cx="11935838" cy="5846323"/>
          </a:xfrm>
        </p:spPr>
        <p:txBody>
          <a:bodyPr>
            <a:noAutofit/>
          </a:bodyPr>
          <a:lstStyle/>
          <a:p>
            <a:pPr marL="0" indent="0" algn="r" rtl="1">
              <a:buNone/>
            </a:pPr>
            <a:r>
              <a:rPr lang="fa-IR" b="1" dirty="0" smtClean="0">
                <a:solidFill>
                  <a:srgbClr val="00B9A5"/>
                </a:solidFill>
                <a:latin typeface="wMitra-Bold"/>
              </a:rPr>
              <a:t>• </a:t>
            </a:r>
            <a:r>
              <a:rPr lang="fa-IR" dirty="0">
                <a:solidFill>
                  <a:srgbClr val="000000"/>
                </a:solidFill>
                <a:latin typeface="wMitra"/>
              </a:rPr>
              <a:t>در زنان 30 - 49 سال انجام غربالگری با استفاده از آزمایش </a:t>
            </a:r>
            <a:r>
              <a:rPr lang="en-US" sz="18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هر 5 الی 10 سال یکبار توصیه شده است. انجام آزمایش </a:t>
            </a:r>
            <a:r>
              <a:rPr lang="fa-IR" dirty="0" smtClean="0">
                <a:solidFill>
                  <a:srgbClr val="000000"/>
                </a:solidFill>
                <a:latin typeface="wMitra"/>
              </a:rPr>
              <a:t>غربالگری </a:t>
            </a:r>
            <a:r>
              <a:rPr lang="en-US" dirty="0" smtClean="0">
                <a:solidFill>
                  <a:srgbClr val="000000"/>
                </a:solidFill>
                <a:latin typeface="wMitra"/>
              </a:rPr>
              <a:t>HPV </a:t>
            </a:r>
            <a:r>
              <a:rPr lang="en-US" sz="1800" b="0" i="0" u="none" strike="noStrike" baseline="0" dirty="0" smtClean="0">
                <a:solidFill>
                  <a:srgbClr val="000000"/>
                </a:solidFill>
                <a:latin typeface="Calibri" panose="020F0502020204030204" pitchFamily="34" charset="0"/>
              </a:rPr>
              <a:t> </a:t>
            </a:r>
            <a:r>
              <a:rPr lang="fa-IR" dirty="0">
                <a:solidFill>
                  <a:srgbClr val="000000"/>
                </a:solidFill>
                <a:latin typeface="wMitra"/>
              </a:rPr>
              <a:t>و پاپ اسمیر برای زنان 39 - 59 سال حداقل هر 10 سال یکبار ضروری </a:t>
            </a:r>
            <a:r>
              <a:rPr lang="fa-IR" dirty="0" smtClean="0">
                <a:solidFill>
                  <a:srgbClr val="000000"/>
                </a:solidFill>
                <a:latin typeface="wMitra"/>
              </a:rPr>
              <a:t>می باشد</a:t>
            </a:r>
            <a:r>
              <a:rPr lang="fa-IR" dirty="0">
                <a:solidFill>
                  <a:srgbClr val="000000"/>
                </a:solidFill>
                <a:latin typeface="wMitra"/>
              </a:rPr>
              <a:t>.</a:t>
            </a:r>
          </a:p>
          <a:p>
            <a:pPr marL="0" indent="0" algn="r" rtl="1">
              <a:buNone/>
            </a:pPr>
            <a:r>
              <a:rPr lang="fa-IR" b="1" dirty="0">
                <a:solidFill>
                  <a:srgbClr val="00B9A5"/>
                </a:solidFill>
                <a:latin typeface="wMitra-Bold"/>
              </a:rPr>
              <a:t>• </a:t>
            </a:r>
            <a:r>
              <a:rPr lang="fa-IR" dirty="0">
                <a:solidFill>
                  <a:srgbClr val="000000"/>
                </a:solidFill>
                <a:latin typeface="wMitra"/>
              </a:rPr>
              <a:t>زنانی که هیسترکتومی انجام داده اند و رحم آنها برداشته شده است نیز نیاز به غربالگری جهت پیشگیری و تشخیص </a:t>
            </a:r>
            <a:r>
              <a:rPr lang="fa-IR" dirty="0" smtClean="0">
                <a:solidFill>
                  <a:srgbClr val="000000"/>
                </a:solidFill>
                <a:latin typeface="wMitra"/>
              </a:rPr>
              <a:t>بهنگام سرطان </a:t>
            </a:r>
            <a:r>
              <a:rPr lang="fa-IR" dirty="0">
                <a:solidFill>
                  <a:srgbClr val="000000"/>
                </a:solidFill>
                <a:latin typeface="wMitra"/>
              </a:rPr>
              <a:t>دهانه رحم دارند.</a:t>
            </a:r>
          </a:p>
          <a:p>
            <a:pPr marL="0" indent="0" algn="r" rtl="1">
              <a:buNone/>
            </a:pPr>
            <a:r>
              <a:rPr lang="fa-IR" b="1" dirty="0">
                <a:solidFill>
                  <a:srgbClr val="00B9A5"/>
                </a:solidFill>
                <a:latin typeface="wMitra-Bold"/>
              </a:rPr>
              <a:t>• </a:t>
            </a:r>
            <a:r>
              <a:rPr lang="fa-IR" dirty="0">
                <a:solidFill>
                  <a:srgbClr val="000000"/>
                </a:solidFill>
                <a:latin typeface="wMitra"/>
              </a:rPr>
              <a:t>غربالگری با استفاده از آزمایش </a:t>
            </a:r>
            <a:r>
              <a:rPr lang="en-US" sz="18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در سنین زیر 21 سال توصیه </a:t>
            </a:r>
            <a:r>
              <a:rPr lang="fa-IR" dirty="0" smtClean="0">
                <a:solidFill>
                  <a:srgbClr val="000000"/>
                </a:solidFill>
                <a:latin typeface="wMitra"/>
              </a:rPr>
              <a:t>نمیشود</a:t>
            </a:r>
            <a:r>
              <a:rPr lang="fa-IR" dirty="0">
                <a:solidFill>
                  <a:srgbClr val="000000"/>
                </a:solidFill>
                <a:latin typeface="wMitra"/>
              </a:rPr>
              <a:t>. چراکه سیستم ایمنی در افراد بسیار جوان </a:t>
            </a:r>
            <a:r>
              <a:rPr lang="fa-IR" dirty="0" smtClean="0">
                <a:solidFill>
                  <a:srgbClr val="000000"/>
                </a:solidFill>
                <a:latin typeface="wMitra"/>
              </a:rPr>
              <a:t>میتواند آلودگی </a:t>
            </a:r>
            <a:r>
              <a:rPr lang="en-US" sz="18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را از بین ببرد</a:t>
            </a:r>
            <a:r>
              <a:rPr lang="fa-IR" dirty="0" smtClean="0">
                <a:solidFill>
                  <a:srgbClr val="000000"/>
                </a:solidFill>
                <a:latin typeface="wMitra"/>
              </a:rPr>
              <a:t>.</a:t>
            </a:r>
          </a:p>
          <a:p>
            <a:pPr marL="0" indent="0" algn="r" rtl="1">
              <a:buNone/>
            </a:pPr>
            <a:r>
              <a:rPr lang="fa-IR" dirty="0" smtClean="0">
                <a:solidFill>
                  <a:srgbClr val="000000"/>
                </a:solidFill>
                <a:latin typeface="wMitra"/>
              </a:rPr>
              <a:t> </a:t>
            </a:r>
            <a:r>
              <a:rPr lang="fa-IR" dirty="0">
                <a:solidFill>
                  <a:srgbClr val="000000"/>
                </a:solidFill>
                <a:latin typeface="wMitra"/>
              </a:rPr>
              <a:t>همچنین زنان بالای 65 سال که </a:t>
            </a:r>
            <a:r>
              <a:rPr lang="fa-IR" dirty="0" smtClean="0">
                <a:solidFill>
                  <a:srgbClr val="000000"/>
                </a:solidFill>
                <a:latin typeface="wMitra"/>
              </a:rPr>
              <a:t>غربالگری های </a:t>
            </a:r>
            <a:r>
              <a:rPr lang="fa-IR" dirty="0">
                <a:solidFill>
                  <a:srgbClr val="000000"/>
                </a:solidFill>
                <a:latin typeface="wMitra"/>
              </a:rPr>
              <a:t>منظم داشته اند و نتایج آزمون </a:t>
            </a:r>
            <a:r>
              <a:rPr lang="en-US" sz="18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آن ها در 10 سال</a:t>
            </a:r>
          </a:p>
          <a:p>
            <a:pPr marL="0" indent="0" algn="r" rtl="1">
              <a:buNone/>
            </a:pPr>
            <a:r>
              <a:rPr lang="fa-IR" dirty="0">
                <a:solidFill>
                  <a:srgbClr val="000000"/>
                </a:solidFill>
                <a:latin typeface="wMitra"/>
              </a:rPr>
              <a:t>گذشته منفی بوده است و در معرض خطر ابتای سرطان دهانه رحم نیستند، نیازی به انجام غربالگری ندارند.</a:t>
            </a:r>
          </a:p>
          <a:p>
            <a:pPr marL="0" indent="0" algn="r" rtl="1">
              <a:buNone/>
            </a:pPr>
            <a:r>
              <a:rPr lang="fa-IR" b="1" dirty="0">
                <a:solidFill>
                  <a:srgbClr val="00B9A5"/>
                </a:solidFill>
                <a:latin typeface="wMitra-Bold"/>
              </a:rPr>
              <a:t>• </a:t>
            </a:r>
            <a:r>
              <a:rPr lang="fa-IR" dirty="0">
                <a:solidFill>
                  <a:srgbClr val="000000"/>
                </a:solidFill>
                <a:latin typeface="wMitra"/>
              </a:rPr>
              <a:t>در افراد دارای ضعف سیستم ایمنی </a:t>
            </a:r>
            <a:r>
              <a:rPr lang="fa-IR" dirty="0" smtClean="0">
                <a:solidFill>
                  <a:srgbClr val="000000"/>
                </a:solidFill>
                <a:latin typeface="wMitra"/>
              </a:rPr>
              <a:t>(مانند </a:t>
            </a:r>
            <a:r>
              <a:rPr lang="fa-IR" dirty="0">
                <a:solidFill>
                  <a:srgbClr val="000000"/>
                </a:solidFill>
                <a:latin typeface="wMitra"/>
              </a:rPr>
              <a:t>افراد مبتا به </a:t>
            </a:r>
            <a:r>
              <a:rPr lang="en-US" sz="1800" b="0" i="0" u="none" strike="noStrike" baseline="0" dirty="0" smtClean="0">
                <a:solidFill>
                  <a:srgbClr val="000000"/>
                </a:solidFill>
                <a:latin typeface="Calibri" panose="020F0502020204030204" pitchFamily="34" charset="0"/>
              </a:rPr>
              <a:t>HIV </a:t>
            </a:r>
            <a:r>
              <a:rPr lang="fa-IR" dirty="0" smtClean="0">
                <a:solidFill>
                  <a:srgbClr val="000000"/>
                </a:solidFill>
                <a:latin typeface="wMitra"/>
              </a:rPr>
              <a:t>) و </a:t>
            </a:r>
            <a:r>
              <a:rPr lang="fa-IR" dirty="0">
                <a:solidFill>
                  <a:srgbClr val="000000"/>
                </a:solidFill>
                <a:latin typeface="wMitra"/>
              </a:rPr>
              <a:t>یا </a:t>
            </a:r>
            <a:r>
              <a:rPr lang="fa-IR" dirty="0" smtClean="0">
                <a:solidFill>
                  <a:srgbClr val="000000"/>
                </a:solidFill>
                <a:latin typeface="wMitra"/>
              </a:rPr>
              <a:t>مبتلا </a:t>
            </a:r>
            <a:r>
              <a:rPr lang="fa-IR" dirty="0">
                <a:solidFill>
                  <a:srgbClr val="000000"/>
                </a:solidFill>
                <a:latin typeface="wMitra"/>
              </a:rPr>
              <a:t>به ضایعات پیش سرطانی و سرطان، انجام غربالگری </a:t>
            </a:r>
            <a:r>
              <a:rPr lang="fa-IR" dirty="0" smtClean="0">
                <a:solidFill>
                  <a:srgbClr val="000000"/>
                </a:solidFill>
                <a:latin typeface="wMitra"/>
              </a:rPr>
              <a:t>ازسنین </a:t>
            </a:r>
            <a:r>
              <a:rPr lang="fa-IR" dirty="0">
                <a:solidFill>
                  <a:srgbClr val="000000"/>
                </a:solidFill>
                <a:latin typeface="wMitra"/>
              </a:rPr>
              <a:t>زیر 21 سال با روش پاپ اسمیر و زنان بالای 21 سال از طریق آزمایش </a:t>
            </a:r>
            <a:r>
              <a:rPr lang="en-US" sz="1800" b="0" i="0" u="none" strike="noStrike" baseline="0" dirty="0" smtClean="0">
                <a:solidFill>
                  <a:srgbClr val="000000"/>
                </a:solidFill>
                <a:latin typeface="Calibri" panose="020F0502020204030204" pitchFamily="34" charset="0"/>
              </a:rPr>
              <a:t>HPV </a:t>
            </a:r>
            <a:r>
              <a:rPr lang="fa-IR" sz="1800" b="0" i="0" u="none" strike="noStrike" baseline="0" dirty="0" smtClean="0">
                <a:solidFill>
                  <a:srgbClr val="000000"/>
                </a:solidFill>
                <a:latin typeface="Calibri" panose="020F0502020204030204" pitchFamily="34" charset="0"/>
              </a:rPr>
              <a:t> </a:t>
            </a:r>
            <a:r>
              <a:rPr lang="fa-IR" dirty="0" smtClean="0">
                <a:solidFill>
                  <a:srgbClr val="000000"/>
                </a:solidFill>
                <a:latin typeface="wMitra"/>
              </a:rPr>
              <a:t>ضروری می باشد</a:t>
            </a:r>
            <a:r>
              <a:rPr lang="fa-IR" dirty="0">
                <a:solidFill>
                  <a:srgbClr val="000000"/>
                </a:solidFill>
                <a:latin typeface="wMitra"/>
              </a:rPr>
              <a:t>.</a:t>
            </a:r>
            <a:endParaRPr lang="fa-IR" dirty="0"/>
          </a:p>
        </p:txBody>
      </p:sp>
    </p:spTree>
    <p:extLst>
      <p:ext uri="{BB962C8B-B14F-4D97-AF65-F5344CB8AC3E}">
        <p14:creationId xmlns:p14="http://schemas.microsoft.com/office/powerpoint/2010/main" val="1255597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3515"/>
          </a:xfrm>
        </p:spPr>
        <p:txBody>
          <a:bodyPr>
            <a:normAutofit fontScale="90000"/>
          </a:bodyPr>
          <a:lstStyle/>
          <a:p>
            <a:endParaRPr lang="fa-IR" dirty="0"/>
          </a:p>
        </p:txBody>
      </p:sp>
      <p:sp>
        <p:nvSpPr>
          <p:cNvPr id="3" name="Content Placeholder 2"/>
          <p:cNvSpPr>
            <a:spLocks noGrp="1"/>
          </p:cNvSpPr>
          <p:nvPr>
            <p:ph idx="1"/>
          </p:nvPr>
        </p:nvSpPr>
        <p:spPr>
          <a:xfrm>
            <a:off x="478971" y="1349829"/>
            <a:ext cx="11364686" cy="5146766"/>
          </a:xfrm>
        </p:spPr>
        <p:txBody>
          <a:bodyPr>
            <a:normAutofit/>
          </a:bodyPr>
          <a:lstStyle/>
          <a:p>
            <a:pPr marL="0" indent="0" algn="r">
              <a:buNone/>
            </a:pPr>
            <a:r>
              <a:rPr lang="fa-IR" dirty="0" smtClean="0"/>
              <a:t>در این برنامه، هدف شناسایی و ثبت افراد در معرض خطر یا مبتلا به سرطان دهانه رحم و سپس ارائه خدمات مناسب در سطوح مختلف</a:t>
            </a:r>
            <a:r>
              <a:rPr lang="fa-IR" dirty="0"/>
              <a:t> </a:t>
            </a:r>
            <a:r>
              <a:rPr lang="fa-IR" dirty="0" smtClean="0"/>
              <a:t>شبكه بهداشتی و ساماندهی درمان و مراقبت افراد شناسایی شده است.</a:t>
            </a:r>
          </a:p>
          <a:p>
            <a:pPr marL="0" indent="0" algn="r" rtl="1">
              <a:buNone/>
            </a:pPr>
            <a:r>
              <a:rPr lang="fa-IR" dirty="0" smtClean="0"/>
              <a:t>در این دستورالعمل مراحل اجرایی برنامه تشخیص زودهنگام سرطان دهانه رحم و غربالگری سرطان دهانه رحم با استفاده از آزمایش </a:t>
            </a:r>
            <a:r>
              <a:rPr lang="fa-IR" dirty="0">
                <a:solidFill>
                  <a:prstClr val="black"/>
                </a:solidFill>
              </a:rPr>
              <a:t>تشخیص ویروس پاپیلومای انسانی </a:t>
            </a:r>
            <a:r>
              <a:rPr lang="en-US" dirty="0" smtClean="0">
                <a:solidFill>
                  <a:prstClr val="black"/>
                </a:solidFill>
              </a:rPr>
              <a:t>HPV </a:t>
            </a:r>
            <a:endParaRPr lang="fa-IR" dirty="0" smtClean="0"/>
          </a:p>
          <a:p>
            <a:pPr marL="0" indent="0" algn="r">
              <a:buNone/>
            </a:pPr>
            <a:r>
              <a:rPr lang="fa-IR" dirty="0" smtClean="0"/>
              <a:t>شرح داده شده است</a:t>
            </a:r>
          </a:p>
          <a:p>
            <a:pPr marL="0" indent="0" algn="r">
              <a:buNone/>
            </a:pPr>
            <a:endParaRPr lang="fa-IR" dirty="0" smtClean="0"/>
          </a:p>
          <a:p>
            <a:pPr marL="0" indent="0" algn="r">
              <a:buNone/>
            </a:pPr>
            <a:r>
              <a:rPr lang="fa-IR" dirty="0" smtClean="0"/>
              <a:t>همچنین در این دستورالعمل راهنمای لازم برای بهورز/مراقب سامت،ماما و پزشک متخصص زنان و نیز مدیریت برنامه توسط مدیر برنامه در سطح دانشگاه و ناظر برنامه در سطح شهرستان ارائه گردیده است.</a:t>
            </a:r>
            <a:endParaRPr lang="fa-IR" dirty="0"/>
          </a:p>
        </p:txBody>
      </p:sp>
    </p:spTree>
    <p:extLst>
      <p:ext uri="{BB962C8B-B14F-4D97-AF65-F5344CB8AC3E}">
        <p14:creationId xmlns:p14="http://schemas.microsoft.com/office/powerpoint/2010/main" val="27867265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971" y="278674"/>
            <a:ext cx="11390812" cy="6579326"/>
          </a:xfrm>
        </p:spPr>
      </p:pic>
    </p:spTree>
    <p:extLst>
      <p:ext uri="{BB962C8B-B14F-4D97-AF65-F5344CB8AC3E}">
        <p14:creationId xmlns:p14="http://schemas.microsoft.com/office/powerpoint/2010/main" val="39667485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marL="0" indent="0" algn="ctr">
              <a:buNone/>
            </a:pPr>
            <a:r>
              <a:rPr lang="fa-IR" sz="4000" dirty="0">
                <a:solidFill>
                  <a:srgbClr val="FF0000"/>
                </a:solidFill>
                <a:latin typeface="IRANSansXFaNum-Black"/>
                <a:ea typeface="+mj-ea"/>
                <a:cs typeface="B Titr" panose="00000700000000000000" pitchFamily="2" charset="-78"/>
              </a:rPr>
              <a:t>دستورالعمل ویژه مامای شبکه</a:t>
            </a:r>
            <a:endParaRPr lang="fa-IR" dirty="0">
              <a:cs typeface="B Titr" panose="00000700000000000000" pitchFamily="2" charset="-78"/>
            </a:endParaRPr>
          </a:p>
        </p:txBody>
      </p:sp>
    </p:spTree>
    <p:extLst>
      <p:ext uri="{BB962C8B-B14F-4D97-AF65-F5344CB8AC3E}">
        <p14:creationId xmlns:p14="http://schemas.microsoft.com/office/powerpoint/2010/main" val="41647226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4281" y="418011"/>
            <a:ext cx="11887200" cy="6216254"/>
          </a:xfrm>
        </p:spPr>
        <p:txBody>
          <a:bodyPr>
            <a:normAutofit fontScale="85000" lnSpcReduction="10000"/>
          </a:bodyPr>
          <a:lstStyle/>
          <a:p>
            <a:pPr marL="0" indent="0" algn="r" rtl="1">
              <a:lnSpc>
                <a:spcPct val="150000"/>
              </a:lnSpc>
              <a:buNone/>
            </a:pPr>
            <a:r>
              <a:rPr lang="fa-IR" dirty="0" smtClean="0"/>
              <a:t>افرادی كه هنگام ارزیابی اولیه در گروه هدف برنامه قرار دارند، توسط کارشناس مراقب سلامت یا بهورز، به مامای دوره دیده مركز خدمات جامع سلامت معرفی شد ه اند. </a:t>
            </a:r>
          </a:p>
          <a:p>
            <a:pPr marL="0" indent="0" algn="r" rtl="1">
              <a:lnSpc>
                <a:spcPct val="150000"/>
              </a:lnSpc>
              <a:buNone/>
            </a:pPr>
            <a:r>
              <a:rPr lang="fa-IR" dirty="0" smtClean="0"/>
              <a:t>به طور کلی وظیفه مامای دوره دیده در این دستورالعمل از یک سو تشخیص زودهنگام سرطان دهانه رحم و از سوی دیگر انجام نمونه برداری برای آزمایش غربالگری </a:t>
            </a:r>
            <a:r>
              <a:rPr lang="en-US" dirty="0" smtClean="0"/>
              <a:t>HPV </a:t>
            </a:r>
            <a:r>
              <a:rPr lang="fa-IR" dirty="0" smtClean="0"/>
              <a:t>است. توجه داشته باشید که در هر برنامه گروه هدف و افراد مشمول برنامه، ویژه آن برنامه است. </a:t>
            </a:r>
          </a:p>
          <a:p>
            <a:pPr marL="0" indent="0" algn="r" rtl="1">
              <a:lnSpc>
                <a:spcPct val="150000"/>
              </a:lnSpc>
              <a:buNone/>
            </a:pPr>
            <a:r>
              <a:rPr lang="fa-IR" dirty="0" smtClean="0"/>
              <a:t>به منظور تشخیص زودهنگام سرطان دهانه رحم، وظیفه ماما این است که با شرح حال دقیق و ارزیابی علایم بالینی ، گرفتن سوابق فرد و در صورت نیاز معاینه بالینی سرویکس موارد مشکوک را به درستی جدا کند وموارد غیر مشکوک را برای برنامه ریزی جهت ارزیابی دور ه ای به بهورز/ مراقب سلامت برگرداند. همچنین بر اساس دستورالعمل آزمایش</a:t>
            </a:r>
          </a:p>
          <a:p>
            <a:pPr marL="0" indent="0" algn="r" rtl="1">
              <a:lnSpc>
                <a:spcPct val="150000"/>
              </a:lnSpc>
              <a:buNone/>
            </a:pPr>
            <a:r>
              <a:rPr lang="fa-IR" dirty="0" smtClean="0"/>
              <a:t>غربالگری </a:t>
            </a:r>
            <a:r>
              <a:rPr lang="en-US" dirty="0" smtClean="0"/>
              <a:t>HPV </a:t>
            </a:r>
            <a:r>
              <a:rPr lang="fa-IR" dirty="0" smtClean="0"/>
              <a:t>از افراد واجد شرایط </a:t>
            </a:r>
            <a:r>
              <a:rPr lang="fa-IR" dirty="0" smtClean="0">
                <a:solidFill>
                  <a:srgbClr val="FF0000"/>
                </a:solidFill>
              </a:rPr>
              <a:t>(سن 30 تا 49 سال و هر ده سال یکبار) </a:t>
            </a:r>
            <a:r>
              <a:rPr lang="fa-IR" dirty="0" smtClean="0"/>
              <a:t>نمونه برداری انجام داده و برای انجام آزمایش تشخیص ویروس پاپیلومای انسانی </a:t>
            </a:r>
            <a:r>
              <a:rPr lang="en-US" dirty="0" smtClean="0"/>
              <a:t>HPV </a:t>
            </a:r>
            <a:r>
              <a:rPr lang="fa-IR" dirty="0" smtClean="0"/>
              <a:t> به آزمایشگاه مورد تایید آزمایشگاه مرجع سلامت ارجاع نماید.</a:t>
            </a:r>
          </a:p>
        </p:txBody>
      </p:sp>
    </p:spTree>
    <p:extLst>
      <p:ext uri="{BB962C8B-B14F-4D97-AF65-F5344CB8AC3E}">
        <p14:creationId xmlns:p14="http://schemas.microsoft.com/office/powerpoint/2010/main" val="23202839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96686"/>
            <a:ext cx="10515600" cy="2499360"/>
          </a:xfrm>
        </p:spPr>
        <p:txBody>
          <a:bodyPr>
            <a:normAutofit/>
          </a:bodyPr>
          <a:lstStyle/>
          <a:p>
            <a:pPr lvl="0" algn="r" rtl="1">
              <a:spcBef>
                <a:spcPts val="1000"/>
              </a:spcBef>
            </a:pPr>
            <a:r>
              <a:rPr lang="fa-IR" sz="2800" dirty="0">
                <a:solidFill>
                  <a:prstClr val="black"/>
                </a:solidFill>
                <a:latin typeface="Calibri" panose="020F0502020204030204"/>
                <a:ea typeface="+mn-ea"/>
                <a:cs typeface="Arial" panose="020B0604020202020204" pitchFamily="34" charset="0"/>
              </a:rPr>
              <a:t>بر اساس این دستورالعمل، وظایف مامای دوره دید ه شامل موارد زیر است:</a:t>
            </a:r>
            <a:br>
              <a:rPr lang="fa-IR" sz="2800" dirty="0">
                <a:solidFill>
                  <a:prstClr val="black"/>
                </a:solidFill>
                <a:latin typeface="Calibri" panose="020F0502020204030204"/>
                <a:ea typeface="+mn-ea"/>
                <a:cs typeface="Arial" panose="020B0604020202020204" pitchFamily="34" charset="0"/>
              </a:rPr>
            </a:br>
            <a:r>
              <a:rPr lang="fa-IR" sz="2800" dirty="0">
                <a:solidFill>
                  <a:prstClr val="black"/>
                </a:solidFill>
                <a:latin typeface="Calibri" panose="020F0502020204030204"/>
                <a:ea typeface="+mn-ea"/>
                <a:cs typeface="Arial" panose="020B0604020202020204" pitchFamily="34" charset="0"/>
              </a:rPr>
              <a:t>1 . ارزیابی اولیه</a:t>
            </a:r>
            <a:br>
              <a:rPr lang="fa-IR" sz="2800" dirty="0">
                <a:solidFill>
                  <a:prstClr val="black"/>
                </a:solidFill>
                <a:latin typeface="Calibri" panose="020F0502020204030204"/>
                <a:ea typeface="+mn-ea"/>
                <a:cs typeface="Arial" panose="020B0604020202020204" pitchFamily="34" charset="0"/>
              </a:rPr>
            </a:br>
            <a:r>
              <a:rPr lang="fa-IR" sz="2800" dirty="0">
                <a:solidFill>
                  <a:prstClr val="black"/>
                </a:solidFill>
                <a:latin typeface="Calibri" panose="020F0502020204030204"/>
                <a:ea typeface="+mn-ea"/>
                <a:cs typeface="Arial" panose="020B0604020202020204" pitchFamily="34" charset="0"/>
              </a:rPr>
              <a:t>2 . طبقه بندی</a:t>
            </a:r>
            <a:br>
              <a:rPr lang="fa-IR" sz="2800" dirty="0">
                <a:solidFill>
                  <a:prstClr val="black"/>
                </a:solidFill>
                <a:latin typeface="Calibri" panose="020F0502020204030204"/>
                <a:ea typeface="+mn-ea"/>
                <a:cs typeface="Arial" panose="020B0604020202020204" pitchFamily="34" charset="0"/>
              </a:rPr>
            </a:br>
            <a:r>
              <a:rPr lang="fa-IR" sz="2800" dirty="0">
                <a:solidFill>
                  <a:prstClr val="black"/>
                </a:solidFill>
                <a:latin typeface="Calibri" panose="020F0502020204030204"/>
                <a:ea typeface="+mn-ea"/>
                <a:cs typeface="Arial" panose="020B0604020202020204" pitchFamily="34" charset="0"/>
              </a:rPr>
              <a:t>3 . مراقبت و پیگیری</a:t>
            </a:r>
            <a:r>
              <a:rPr lang="fa-IR" sz="2600" dirty="0">
                <a:solidFill>
                  <a:prstClr val="black"/>
                </a:solidFill>
                <a:latin typeface="Calibri" panose="020F0502020204030204"/>
                <a:ea typeface="+mn-ea"/>
                <a:cs typeface="Arial" panose="020B0604020202020204" pitchFamily="34" charset="0"/>
              </a:rPr>
              <a:t/>
            </a:r>
            <a:br>
              <a:rPr lang="fa-IR" sz="2600" dirty="0">
                <a:solidFill>
                  <a:prstClr val="black"/>
                </a:solidFill>
                <a:latin typeface="Calibri" panose="020F0502020204030204"/>
                <a:ea typeface="+mn-ea"/>
                <a:cs typeface="Arial" panose="020B0604020202020204" pitchFamily="34" charset="0"/>
              </a:rPr>
            </a:br>
            <a:endParaRPr lang="fa-IR" dirty="0"/>
          </a:p>
        </p:txBody>
      </p:sp>
      <p:sp>
        <p:nvSpPr>
          <p:cNvPr id="3" name="Content Placeholder 2"/>
          <p:cNvSpPr>
            <a:spLocks noGrp="1"/>
          </p:cNvSpPr>
          <p:nvPr>
            <p:ph idx="1"/>
          </p:nvPr>
        </p:nvSpPr>
        <p:spPr>
          <a:xfrm>
            <a:off x="838200" y="3727268"/>
            <a:ext cx="10515600" cy="2734491"/>
          </a:xfrm>
        </p:spPr>
        <p:txBody>
          <a:bodyPr>
            <a:normAutofit/>
          </a:bodyPr>
          <a:lstStyle/>
          <a:p>
            <a:pPr algn="r" rtl="1"/>
            <a:r>
              <a:rPr lang="fa-IR" sz="3200" b="0" i="0" u="none" strike="noStrike" baseline="0" dirty="0" smtClean="0">
                <a:solidFill>
                  <a:srgbClr val="FDB017"/>
                </a:solidFill>
                <a:latin typeface="IRANSansXFaNum-Black"/>
              </a:rPr>
              <a:t>ارزیابی اولیه</a:t>
            </a:r>
          </a:p>
          <a:p>
            <a:pPr algn="r" rtl="1"/>
            <a:r>
              <a:rPr lang="fa-IR" dirty="0">
                <a:solidFill>
                  <a:srgbClr val="000000"/>
                </a:solidFill>
                <a:latin typeface="wMitra"/>
              </a:rPr>
              <a:t>ارزیابی بیمار توسط ماما شامل موارد زیر است:</a:t>
            </a:r>
          </a:p>
          <a:p>
            <a:pPr algn="r" rtl="1"/>
            <a:r>
              <a:rPr lang="fa-IR" b="1" dirty="0">
                <a:solidFill>
                  <a:srgbClr val="00B9A5"/>
                </a:solidFill>
                <a:latin typeface="wMitra-Bold"/>
              </a:rPr>
              <a:t>• </a:t>
            </a:r>
            <a:r>
              <a:rPr lang="fa-IR" dirty="0">
                <a:solidFill>
                  <a:srgbClr val="000000"/>
                </a:solidFill>
                <a:latin typeface="wMitra"/>
              </a:rPr>
              <a:t>شرح حال و علایم </a:t>
            </a:r>
            <a:r>
              <a:rPr lang="fa-IR" dirty="0" smtClean="0">
                <a:solidFill>
                  <a:srgbClr val="000000"/>
                </a:solidFill>
                <a:latin typeface="wMitra"/>
              </a:rPr>
              <a:t>سه گانه</a:t>
            </a:r>
            <a:endParaRPr lang="fa-IR" dirty="0">
              <a:solidFill>
                <a:srgbClr val="000000"/>
              </a:solidFill>
              <a:latin typeface="wMitra"/>
            </a:endParaRPr>
          </a:p>
          <a:p>
            <a:pPr algn="r" rtl="1"/>
            <a:r>
              <a:rPr lang="fa-IR" b="1" dirty="0">
                <a:solidFill>
                  <a:srgbClr val="00B9A5"/>
                </a:solidFill>
                <a:latin typeface="wMitra-Bold"/>
              </a:rPr>
              <a:t>• </a:t>
            </a:r>
            <a:r>
              <a:rPr lang="fa-IR" dirty="0">
                <a:solidFill>
                  <a:srgbClr val="000000"/>
                </a:solidFill>
                <a:latin typeface="wMitra"/>
              </a:rPr>
              <a:t>سوابق فردی سرطان یا ضایعات پیش بدخیم دهانه رحم</a:t>
            </a:r>
          </a:p>
          <a:p>
            <a:pPr algn="r" rtl="1"/>
            <a:r>
              <a:rPr lang="fa-IR" b="1" dirty="0">
                <a:solidFill>
                  <a:srgbClr val="00B9A5"/>
                </a:solidFill>
                <a:latin typeface="wMitra-Bold"/>
              </a:rPr>
              <a:t>• </a:t>
            </a:r>
            <a:r>
              <a:rPr lang="fa-IR" dirty="0">
                <a:solidFill>
                  <a:srgbClr val="000000"/>
                </a:solidFill>
                <a:latin typeface="wMitra"/>
              </a:rPr>
              <a:t>شرایط غربالگری </a:t>
            </a:r>
            <a:r>
              <a:rPr lang="en-US" sz="2000" b="0" i="0" u="none" strike="noStrike" baseline="0" dirty="0" smtClean="0">
                <a:solidFill>
                  <a:srgbClr val="000000"/>
                </a:solidFill>
                <a:latin typeface="Calibri" panose="020F0502020204030204" pitchFamily="34" charset="0"/>
              </a:rPr>
              <a:t>HPV</a:t>
            </a:r>
            <a:endParaRPr lang="fa-IR" dirty="0"/>
          </a:p>
        </p:txBody>
      </p:sp>
    </p:spTree>
    <p:extLst>
      <p:ext uri="{BB962C8B-B14F-4D97-AF65-F5344CB8AC3E}">
        <p14:creationId xmlns:p14="http://schemas.microsoft.com/office/powerpoint/2010/main" val="749532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0952"/>
          </a:xfrm>
        </p:spPr>
        <p:txBody>
          <a:bodyPr>
            <a:noAutofit/>
          </a:bodyPr>
          <a:lstStyle/>
          <a:p>
            <a:pPr lvl="0" algn="r" rtl="1">
              <a:spcBef>
                <a:spcPts val="1000"/>
              </a:spcBef>
            </a:pPr>
            <a:r>
              <a:rPr lang="fa-IR" sz="3600" b="1" dirty="0">
                <a:solidFill>
                  <a:srgbClr val="00B9A5"/>
                </a:solidFill>
                <a:latin typeface="IRANSansXFaNum-ExtraBold"/>
                <a:ea typeface="+mn-ea"/>
                <a:cs typeface="Arial" panose="020B0604020202020204" pitchFamily="34" charset="0"/>
              </a:rPr>
              <a:t>شرح حال و علایم سه گانه</a:t>
            </a:r>
            <a:br>
              <a:rPr lang="fa-IR" sz="3600" b="1" dirty="0">
                <a:solidFill>
                  <a:srgbClr val="00B9A5"/>
                </a:solidFill>
                <a:latin typeface="IRANSansXFaNum-ExtraBold"/>
                <a:ea typeface="+mn-ea"/>
                <a:cs typeface="Arial" panose="020B0604020202020204" pitchFamily="34" charset="0"/>
              </a:rPr>
            </a:br>
            <a:endParaRPr lang="fa-IR" sz="6600" dirty="0"/>
          </a:p>
        </p:txBody>
      </p:sp>
      <p:sp>
        <p:nvSpPr>
          <p:cNvPr id="3" name="Content Placeholder 2"/>
          <p:cNvSpPr>
            <a:spLocks noGrp="1"/>
          </p:cNvSpPr>
          <p:nvPr>
            <p:ph idx="1"/>
          </p:nvPr>
        </p:nvSpPr>
        <p:spPr>
          <a:xfrm>
            <a:off x="838200" y="1186774"/>
            <a:ext cx="10515600" cy="5107022"/>
          </a:xfrm>
        </p:spPr>
        <p:txBody>
          <a:bodyPr/>
          <a:lstStyle/>
          <a:p>
            <a:pPr marL="0" indent="0" algn="r" rtl="1">
              <a:buNone/>
            </a:pPr>
            <a:r>
              <a:rPr lang="fa-IR" dirty="0" smtClean="0">
                <a:solidFill>
                  <a:srgbClr val="000000"/>
                </a:solidFill>
                <a:latin typeface="wMitra"/>
              </a:rPr>
              <a:t>علایم </a:t>
            </a:r>
            <a:r>
              <a:rPr lang="fa-IR" dirty="0">
                <a:solidFill>
                  <a:srgbClr val="000000"/>
                </a:solidFill>
                <a:latin typeface="wMitra"/>
              </a:rPr>
              <a:t>و نشانه های بالینی که غیر طبیعی تلقی </a:t>
            </a:r>
            <a:r>
              <a:rPr lang="fa-IR" dirty="0" smtClean="0">
                <a:solidFill>
                  <a:srgbClr val="000000"/>
                </a:solidFill>
                <a:latin typeface="wMitra"/>
              </a:rPr>
              <a:t>میشوند </a:t>
            </a:r>
            <a:r>
              <a:rPr lang="fa-IR" dirty="0">
                <a:solidFill>
                  <a:srgbClr val="000000"/>
                </a:solidFill>
                <a:latin typeface="wMitra"/>
              </a:rPr>
              <a:t>عبارتند از</a:t>
            </a:r>
            <a:r>
              <a:rPr lang="fa-IR" dirty="0" smtClean="0">
                <a:solidFill>
                  <a:srgbClr val="000000"/>
                </a:solidFill>
                <a:latin typeface="wMitra"/>
              </a:rPr>
              <a:t>:</a:t>
            </a:r>
          </a:p>
          <a:p>
            <a:pPr marL="0" indent="0" algn="r" rtl="1">
              <a:buNone/>
            </a:pPr>
            <a:endParaRPr lang="fa-IR" dirty="0">
              <a:solidFill>
                <a:srgbClr val="000000"/>
              </a:solidFill>
              <a:latin typeface="wMitra"/>
            </a:endParaRPr>
          </a:p>
          <a:p>
            <a:pPr marL="0" indent="0" algn="r" rtl="1">
              <a:buNone/>
            </a:pPr>
            <a:r>
              <a:rPr lang="fa-IR" b="1" dirty="0">
                <a:solidFill>
                  <a:srgbClr val="00B9A5"/>
                </a:solidFill>
                <a:latin typeface="wMitra-Bold"/>
              </a:rPr>
              <a:t>• </a:t>
            </a:r>
            <a:r>
              <a:rPr lang="fa-IR" dirty="0">
                <a:solidFill>
                  <a:srgbClr val="000000"/>
                </a:solidFill>
                <a:latin typeface="wMitra"/>
              </a:rPr>
              <a:t>خونریزی غیر طبیعی واژینال </a:t>
            </a:r>
            <a:r>
              <a:rPr lang="fa-IR" dirty="0" smtClean="0">
                <a:solidFill>
                  <a:srgbClr val="000000"/>
                </a:solidFill>
                <a:latin typeface="wMitra"/>
              </a:rPr>
              <a:t>(از </a:t>
            </a:r>
            <a:r>
              <a:rPr lang="fa-IR" dirty="0">
                <a:solidFill>
                  <a:srgbClr val="000000"/>
                </a:solidFill>
                <a:latin typeface="wMitra"/>
              </a:rPr>
              <a:t>جمله پس از نزدیکی جنسی، در فواصل </a:t>
            </a:r>
            <a:r>
              <a:rPr lang="fa-IR" dirty="0" smtClean="0">
                <a:solidFill>
                  <a:srgbClr val="000000"/>
                </a:solidFill>
                <a:latin typeface="wMitra"/>
              </a:rPr>
              <a:t>دوره های </a:t>
            </a:r>
            <a:r>
              <a:rPr lang="fa-IR" dirty="0">
                <a:solidFill>
                  <a:srgbClr val="000000"/>
                </a:solidFill>
                <a:latin typeface="wMitra"/>
              </a:rPr>
              <a:t>قاعدگی و پس از </a:t>
            </a:r>
            <a:r>
              <a:rPr lang="fa-IR" dirty="0" smtClean="0">
                <a:solidFill>
                  <a:srgbClr val="000000"/>
                </a:solidFill>
                <a:latin typeface="wMitra"/>
              </a:rPr>
              <a:t>یائسگی)</a:t>
            </a:r>
            <a:endParaRPr lang="fa-IR" dirty="0">
              <a:solidFill>
                <a:srgbClr val="000000"/>
              </a:solidFill>
              <a:latin typeface="wMitra"/>
            </a:endParaRPr>
          </a:p>
          <a:p>
            <a:pPr marL="0" indent="0" algn="r" rtl="1">
              <a:buNone/>
            </a:pPr>
            <a:r>
              <a:rPr lang="fa-IR" b="1" dirty="0">
                <a:solidFill>
                  <a:srgbClr val="00B9A5"/>
                </a:solidFill>
                <a:latin typeface="wMitra-Bold"/>
              </a:rPr>
              <a:t>• </a:t>
            </a:r>
            <a:r>
              <a:rPr lang="fa-IR" dirty="0">
                <a:solidFill>
                  <a:srgbClr val="000000"/>
                </a:solidFill>
                <a:latin typeface="wMitra"/>
              </a:rPr>
              <a:t>ترشحات بدبوی واژینال</a:t>
            </a:r>
          </a:p>
          <a:p>
            <a:pPr marL="0" indent="0" algn="r" rtl="1">
              <a:buNone/>
            </a:pPr>
            <a:r>
              <a:rPr lang="fa-IR" b="1" dirty="0">
                <a:solidFill>
                  <a:srgbClr val="00B9A5"/>
                </a:solidFill>
                <a:latin typeface="wMitra-Bold"/>
              </a:rPr>
              <a:t>• </a:t>
            </a:r>
            <a:r>
              <a:rPr lang="fa-IR" dirty="0">
                <a:solidFill>
                  <a:srgbClr val="000000"/>
                </a:solidFill>
                <a:latin typeface="wMitra"/>
              </a:rPr>
              <a:t>درد هنگام نزدیکی جنسی</a:t>
            </a:r>
          </a:p>
          <a:p>
            <a:pPr marL="0" indent="0" algn="r" rtl="1">
              <a:buNone/>
            </a:pPr>
            <a:r>
              <a:rPr lang="fa-IR" dirty="0">
                <a:solidFill>
                  <a:srgbClr val="000000"/>
                </a:solidFill>
                <a:latin typeface="wMitra"/>
              </a:rPr>
              <a:t>این علایم به عنوان علایم سه گانه ارزیابی اولیه در این دستورالعمل شناخته شده و لازم است در سامانه ثبت شوند.</a:t>
            </a:r>
            <a:endParaRPr lang="fa-IR" dirty="0"/>
          </a:p>
        </p:txBody>
      </p:sp>
    </p:spTree>
    <p:extLst>
      <p:ext uri="{BB962C8B-B14F-4D97-AF65-F5344CB8AC3E}">
        <p14:creationId xmlns:p14="http://schemas.microsoft.com/office/powerpoint/2010/main" val="32344249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7745"/>
            <a:ext cx="10515600" cy="875489"/>
          </a:xfrm>
        </p:spPr>
        <p:txBody>
          <a:bodyPr>
            <a:normAutofit fontScale="90000"/>
          </a:bodyPr>
          <a:lstStyle/>
          <a:p>
            <a:pPr lvl="0" algn="r" rtl="1">
              <a:spcBef>
                <a:spcPts val="1000"/>
              </a:spcBef>
            </a:pPr>
            <a:r>
              <a:rPr lang="fa-IR" sz="3600" b="1" dirty="0">
                <a:solidFill>
                  <a:srgbClr val="00B9A5"/>
                </a:solidFill>
                <a:latin typeface="IRANSansXFaNum-ExtraBold"/>
                <a:ea typeface="+mn-ea"/>
                <a:cs typeface="Arial" panose="020B0604020202020204" pitchFamily="34" charset="0"/>
              </a:rPr>
              <a:t>سوابق فردی سرطان دهانه رحم یا ضایعات پیش بدخیم دهانه رحم</a:t>
            </a:r>
            <a:r>
              <a:rPr lang="fa-IR" sz="1900" b="1" dirty="0">
                <a:solidFill>
                  <a:srgbClr val="00B9A5"/>
                </a:solidFill>
                <a:latin typeface="IRANSansXFaNum-ExtraBold"/>
                <a:ea typeface="+mn-ea"/>
                <a:cs typeface="Arial" panose="020B0604020202020204" pitchFamily="34" charset="0"/>
              </a:rPr>
              <a:t/>
            </a:r>
            <a:br>
              <a:rPr lang="fa-IR" sz="1900" b="1" dirty="0">
                <a:solidFill>
                  <a:srgbClr val="00B9A5"/>
                </a:solidFill>
                <a:latin typeface="IRANSansXFaNum-ExtraBold"/>
                <a:ea typeface="+mn-ea"/>
                <a:cs typeface="Arial" panose="020B0604020202020204" pitchFamily="34" charset="0"/>
              </a:rPr>
            </a:br>
            <a:endParaRPr lang="fa-IR" dirty="0"/>
          </a:p>
        </p:txBody>
      </p:sp>
      <p:sp>
        <p:nvSpPr>
          <p:cNvPr id="3" name="Content Placeholder 2"/>
          <p:cNvSpPr>
            <a:spLocks noGrp="1"/>
          </p:cNvSpPr>
          <p:nvPr>
            <p:ph idx="1"/>
          </p:nvPr>
        </p:nvSpPr>
        <p:spPr>
          <a:xfrm>
            <a:off x="359923" y="1183599"/>
            <a:ext cx="11439727" cy="4857277"/>
          </a:xfrm>
        </p:spPr>
        <p:txBody>
          <a:bodyPr>
            <a:normAutofit/>
          </a:bodyPr>
          <a:lstStyle/>
          <a:p>
            <a:pPr marL="0" indent="0" algn="r" rtl="1">
              <a:buNone/>
            </a:pPr>
            <a:r>
              <a:rPr lang="fa-IR" dirty="0" smtClean="0">
                <a:solidFill>
                  <a:srgbClr val="000000"/>
                </a:solidFill>
                <a:latin typeface="wMitra"/>
              </a:rPr>
              <a:t>با </a:t>
            </a:r>
            <a:r>
              <a:rPr lang="fa-IR" dirty="0">
                <a:solidFill>
                  <a:srgbClr val="000000"/>
                </a:solidFill>
                <a:latin typeface="wMitra"/>
              </a:rPr>
              <a:t>پرسش از فرد و نیز بررسی مدارکی که ممکن است همراه فرد باشد، سوابق را ارزیابی و نتیجه را در سامانه ثبت نمایید:</a:t>
            </a:r>
          </a:p>
          <a:p>
            <a:pPr marL="0" indent="0" algn="r" rtl="1">
              <a:buNone/>
            </a:pPr>
            <a:r>
              <a:rPr lang="fa-IR" b="1" dirty="0">
                <a:solidFill>
                  <a:srgbClr val="00B9A5"/>
                </a:solidFill>
                <a:latin typeface="wMitra-Bold"/>
              </a:rPr>
              <a:t>• </a:t>
            </a:r>
            <a:r>
              <a:rPr lang="fa-IR" dirty="0">
                <a:solidFill>
                  <a:srgbClr val="000000"/>
                </a:solidFill>
                <a:latin typeface="wMitra"/>
              </a:rPr>
              <a:t>آیا سابقه فردی سرطان یا ضایعات پیش بدخیم دهانه رحم را </a:t>
            </a:r>
            <a:r>
              <a:rPr lang="fa-IR" dirty="0" smtClean="0">
                <a:solidFill>
                  <a:srgbClr val="000000"/>
                </a:solidFill>
                <a:latin typeface="wMitra"/>
              </a:rPr>
              <a:t>داشته اید</a:t>
            </a:r>
            <a:r>
              <a:rPr lang="fa-IR" dirty="0">
                <a:solidFill>
                  <a:srgbClr val="000000"/>
                </a:solidFill>
                <a:latin typeface="wMitra"/>
              </a:rPr>
              <a:t>؟</a:t>
            </a:r>
          </a:p>
          <a:p>
            <a:pPr marL="0" indent="0" algn="r" rtl="1">
              <a:buNone/>
            </a:pPr>
            <a:r>
              <a:rPr lang="fa-IR" dirty="0">
                <a:solidFill>
                  <a:srgbClr val="000000"/>
                </a:solidFill>
                <a:latin typeface="wMitra"/>
              </a:rPr>
              <a:t>◦ بیمار در صورت داشتن سابقه سرطان دهانه رحم، دست کم یکی از اقدامات جراحی، رادیوتراپی یا </a:t>
            </a:r>
            <a:r>
              <a:rPr lang="fa-IR" dirty="0" smtClean="0">
                <a:solidFill>
                  <a:srgbClr val="000000"/>
                </a:solidFill>
                <a:latin typeface="wMitra"/>
              </a:rPr>
              <a:t>شیمی درمانی </a:t>
            </a:r>
            <a:r>
              <a:rPr lang="fa-IR" dirty="0">
                <a:solidFill>
                  <a:srgbClr val="000000"/>
                </a:solidFill>
                <a:latin typeface="wMitra"/>
              </a:rPr>
              <a:t>را انجام داده است.</a:t>
            </a:r>
          </a:p>
          <a:p>
            <a:pPr marL="0" indent="0" algn="r" rtl="1">
              <a:buNone/>
            </a:pPr>
            <a:r>
              <a:rPr lang="fa-IR" dirty="0">
                <a:solidFill>
                  <a:srgbClr val="000000"/>
                </a:solidFill>
                <a:latin typeface="wMitra"/>
              </a:rPr>
              <a:t>◦ بیمار در صورت داشتن سابقه ضایعات پیش بدخیم، معمولا </a:t>
            </a:r>
            <a:r>
              <a:rPr lang="fa-IR" dirty="0" smtClean="0">
                <a:solidFill>
                  <a:srgbClr val="000000"/>
                </a:solidFill>
                <a:latin typeface="wMitra"/>
              </a:rPr>
              <a:t>بررسیهای </a:t>
            </a:r>
            <a:r>
              <a:rPr lang="fa-IR" dirty="0">
                <a:solidFill>
                  <a:srgbClr val="000000"/>
                </a:solidFill>
                <a:latin typeface="wMitra"/>
              </a:rPr>
              <a:t>کامل تر مانند کولپوسکوپی </a:t>
            </a:r>
            <a:r>
              <a:rPr lang="fa-IR" dirty="0" smtClean="0">
                <a:solidFill>
                  <a:srgbClr val="000000"/>
                </a:solidFill>
                <a:latin typeface="wMitra"/>
              </a:rPr>
              <a:t>را انجام </a:t>
            </a:r>
            <a:r>
              <a:rPr lang="fa-IR" dirty="0">
                <a:solidFill>
                  <a:srgbClr val="000000"/>
                </a:solidFill>
                <a:latin typeface="wMitra"/>
              </a:rPr>
              <a:t>داده است</a:t>
            </a:r>
            <a:r>
              <a:rPr lang="fa-IR" dirty="0" smtClean="0">
                <a:solidFill>
                  <a:srgbClr val="000000"/>
                </a:solidFill>
                <a:latin typeface="wMitra"/>
              </a:rPr>
              <a:t>.</a:t>
            </a:r>
            <a:endParaRPr lang="fa-IR" dirty="0">
              <a:solidFill>
                <a:srgbClr val="000000"/>
              </a:solidFill>
              <a:latin typeface="wMitra"/>
            </a:endParaRPr>
          </a:p>
        </p:txBody>
      </p:sp>
    </p:spTree>
    <p:extLst>
      <p:ext uri="{BB962C8B-B14F-4D97-AF65-F5344CB8AC3E}">
        <p14:creationId xmlns:p14="http://schemas.microsoft.com/office/powerpoint/2010/main" val="42135417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838200" y="661482"/>
            <a:ext cx="10883630" cy="5865778"/>
          </a:xfrm>
        </p:spPr>
        <p:txBody>
          <a:bodyPr>
            <a:normAutofit fontScale="92500" lnSpcReduction="10000"/>
          </a:bodyPr>
          <a:lstStyle/>
          <a:p>
            <a:pPr marL="0" indent="0" algn="r" rtl="1">
              <a:buNone/>
            </a:pPr>
            <a:r>
              <a:rPr lang="fa-IR" dirty="0">
                <a:latin typeface="wMitra"/>
              </a:rPr>
              <a:t>نوع ضایعه تشخیص داده شده را مشخص نمایید.</a:t>
            </a:r>
          </a:p>
          <a:p>
            <a:pPr marL="0" indent="0" algn="r" rtl="1">
              <a:buNone/>
            </a:pPr>
            <a:r>
              <a:rPr lang="en-US" sz="2600" b="0" i="0" u="none" strike="noStrike" baseline="0" dirty="0" smtClean="0">
                <a:latin typeface="Calibri" panose="020F0502020204030204" pitchFamily="34" charset="0"/>
              </a:rPr>
              <a:t>Squamous intraepithelial lesion (SIL)</a:t>
            </a:r>
            <a:r>
              <a:rPr lang="en-US" sz="3500" dirty="0">
                <a:latin typeface="wMitra"/>
              </a:rPr>
              <a:t>◦</a:t>
            </a:r>
          </a:p>
          <a:p>
            <a:pPr marL="0" indent="0" algn="r" rtl="1">
              <a:buNone/>
            </a:pPr>
            <a:r>
              <a:rPr lang="en-US" dirty="0">
                <a:latin typeface="wMitra"/>
              </a:rPr>
              <a:t>:</a:t>
            </a:r>
            <a:r>
              <a:rPr lang="en-US" dirty="0">
                <a:latin typeface="Calibri-Light"/>
              </a:rPr>
              <a:t>Grades</a:t>
            </a:r>
            <a:r>
              <a:rPr lang="fa-IR" dirty="0">
                <a:latin typeface="Calibri-Light"/>
              </a:rPr>
              <a:t>٭</a:t>
            </a:r>
          </a:p>
          <a:p>
            <a:pPr marL="0" indent="0" algn="r" rtl="1">
              <a:buNone/>
            </a:pPr>
            <a:r>
              <a:rPr lang="pt-BR" dirty="0">
                <a:latin typeface="Calibri-Light"/>
              </a:rPr>
              <a:t>Low grade SIL (LSIL)(CIN1( -</a:t>
            </a:r>
          </a:p>
          <a:p>
            <a:pPr marL="0" indent="0" algn="r" rtl="1">
              <a:buNone/>
            </a:pPr>
            <a:r>
              <a:rPr lang="pt-BR" dirty="0">
                <a:latin typeface="Calibri-Light"/>
              </a:rPr>
              <a:t>High grade SIL (HSIL)(CIN 2/3( -</a:t>
            </a:r>
          </a:p>
          <a:p>
            <a:pPr marL="0" indent="0" algn="r" rtl="1">
              <a:buNone/>
            </a:pPr>
            <a:r>
              <a:rPr lang="en-US" b="0" i="0" u="none" strike="noStrike" baseline="0" dirty="0" smtClean="0">
                <a:latin typeface="Calibri" panose="020F0502020204030204" pitchFamily="34" charset="0"/>
              </a:rPr>
              <a:t>Cervical glandular intraepithelial neoplasia (HG CGIN)</a:t>
            </a:r>
            <a:r>
              <a:rPr lang="en-US" sz="3600" dirty="0">
                <a:latin typeface="wMitra"/>
              </a:rPr>
              <a:t>◦</a:t>
            </a:r>
          </a:p>
          <a:p>
            <a:pPr marL="0" indent="0" algn="r" rtl="1">
              <a:buNone/>
            </a:pPr>
            <a:r>
              <a:rPr lang="en-US" b="0" i="0" u="none" strike="noStrike" baseline="0" dirty="0" smtClean="0">
                <a:latin typeface="Calibri" panose="020F0502020204030204" pitchFamily="34" charset="0"/>
              </a:rPr>
              <a:t>Stratified mucin-producing intraepithelial lesion (SMILE)</a:t>
            </a:r>
            <a:r>
              <a:rPr lang="en-US" sz="3600" dirty="0">
                <a:latin typeface="wMitra"/>
              </a:rPr>
              <a:t>◦</a:t>
            </a:r>
          </a:p>
          <a:p>
            <a:pPr marL="0" indent="0" algn="r" rtl="1">
              <a:buNone/>
            </a:pPr>
            <a:r>
              <a:rPr lang="en-US" b="0" i="0" u="none" strike="noStrike" baseline="0" dirty="0" smtClean="0">
                <a:latin typeface="Calibri" panose="020F0502020204030204" pitchFamily="34" charset="0"/>
              </a:rPr>
              <a:t>Other possible precursor lesions</a:t>
            </a:r>
            <a:r>
              <a:rPr lang="en-US" sz="3600" dirty="0">
                <a:latin typeface="wMitra"/>
              </a:rPr>
              <a:t>◦</a:t>
            </a:r>
          </a:p>
          <a:p>
            <a:pPr marL="0" indent="0" algn="r" rtl="1">
              <a:buNone/>
            </a:pPr>
            <a:r>
              <a:rPr lang="en-US" sz="2600" dirty="0">
                <a:latin typeface="Calibri-Light"/>
              </a:rPr>
              <a:t>Adenocarcinoma in situ of gastric type -</a:t>
            </a:r>
          </a:p>
          <a:p>
            <a:pPr marL="0" indent="0" algn="r" rtl="1">
              <a:buNone/>
            </a:pPr>
            <a:r>
              <a:rPr lang="en-US" sz="2600" dirty="0">
                <a:latin typeface="Calibri-Light"/>
              </a:rPr>
              <a:t>Lobular </a:t>
            </a:r>
            <a:r>
              <a:rPr lang="en-US" sz="2600" dirty="0" err="1">
                <a:latin typeface="Calibri-Light"/>
              </a:rPr>
              <a:t>endocervical</a:t>
            </a:r>
            <a:r>
              <a:rPr lang="en-US" sz="2600" dirty="0">
                <a:latin typeface="Calibri-Light"/>
              </a:rPr>
              <a:t> glandular hyperplasia -</a:t>
            </a:r>
          </a:p>
          <a:p>
            <a:pPr marL="0" indent="0" algn="r" rtl="1">
              <a:buNone/>
            </a:pPr>
            <a:r>
              <a:rPr lang="en-US" sz="2600" dirty="0">
                <a:latin typeface="Calibri-Light"/>
              </a:rPr>
              <a:t>Atypical lobular </a:t>
            </a:r>
            <a:r>
              <a:rPr lang="en-US" sz="2600" dirty="0" err="1">
                <a:latin typeface="Calibri-Light"/>
              </a:rPr>
              <a:t>endocervical</a:t>
            </a:r>
            <a:r>
              <a:rPr lang="en-US" sz="2600" dirty="0">
                <a:latin typeface="Calibri-Light"/>
              </a:rPr>
              <a:t> glandular hyperplasia -</a:t>
            </a:r>
          </a:p>
          <a:p>
            <a:pPr marL="0" indent="0" algn="r" rtl="1">
              <a:buNone/>
            </a:pPr>
            <a:r>
              <a:rPr lang="en-US" sz="2600" dirty="0">
                <a:latin typeface="Calibri-Light"/>
              </a:rPr>
              <a:t>Others</a:t>
            </a:r>
            <a:endParaRPr lang="fa-IR" sz="2600" dirty="0"/>
          </a:p>
        </p:txBody>
      </p:sp>
    </p:spTree>
    <p:extLst>
      <p:ext uri="{BB962C8B-B14F-4D97-AF65-F5344CB8AC3E}">
        <p14:creationId xmlns:p14="http://schemas.microsoft.com/office/powerpoint/2010/main" val="1184553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rgbClr val="00B9A5"/>
                </a:solidFill>
                <a:latin typeface="wMitra-Bold"/>
              </a:rPr>
              <a:t>• </a:t>
            </a:r>
            <a:r>
              <a:rPr lang="fa-IR" dirty="0">
                <a:solidFill>
                  <a:srgbClr val="000000"/>
                </a:solidFill>
                <a:latin typeface="wMitra"/>
              </a:rPr>
              <a:t>آیا آزمایش غربالگری </a:t>
            </a:r>
            <a:r>
              <a:rPr lang="en-US" sz="3600" b="0" i="0" u="none" strike="noStrike" baseline="0" dirty="0" smtClean="0">
                <a:solidFill>
                  <a:srgbClr val="000000"/>
                </a:solidFill>
                <a:latin typeface="Calibri" panose="020F0502020204030204" pitchFamily="34" charset="0"/>
              </a:rPr>
              <a:t>HPV </a:t>
            </a:r>
            <a:r>
              <a:rPr lang="fa-IR" dirty="0" smtClean="0">
                <a:solidFill>
                  <a:srgbClr val="000000"/>
                </a:solidFill>
                <a:latin typeface="wMitra"/>
              </a:rPr>
              <a:t>داشته اید</a:t>
            </a:r>
            <a:r>
              <a:rPr lang="fa-IR" dirty="0">
                <a:solidFill>
                  <a:srgbClr val="000000"/>
                </a:solidFill>
                <a:latin typeface="wMitra"/>
              </a:rPr>
              <a:t>؟ نوع عفونت </a:t>
            </a:r>
            <a:r>
              <a:rPr lang="en-US" sz="36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در آخرین آزمایش را مشخص نمایید.</a:t>
            </a:r>
            <a:endParaRPr lang="fa-IR" dirty="0"/>
          </a:p>
        </p:txBody>
      </p:sp>
      <p:sp>
        <p:nvSpPr>
          <p:cNvPr id="3" name="Content Placeholder 2"/>
          <p:cNvSpPr>
            <a:spLocks noGrp="1"/>
          </p:cNvSpPr>
          <p:nvPr>
            <p:ph idx="1"/>
          </p:nvPr>
        </p:nvSpPr>
        <p:spPr>
          <a:xfrm>
            <a:off x="593387" y="1825624"/>
            <a:ext cx="11235447" cy="4711363"/>
          </a:xfrm>
        </p:spPr>
        <p:txBody>
          <a:bodyPr/>
          <a:lstStyle/>
          <a:p>
            <a:pPr algn="r" rtl="1"/>
            <a:r>
              <a:rPr lang="en-US" dirty="0" smtClean="0">
                <a:latin typeface="Calibri" panose="020F0502020204030204" pitchFamily="34" charset="0"/>
              </a:rPr>
              <a:t>HPV-16 </a:t>
            </a:r>
            <a:r>
              <a:rPr lang="en-US" sz="3600" b="0" i="0" u="none" strike="noStrike" baseline="0" dirty="0" smtClean="0">
                <a:latin typeface="wMitra"/>
              </a:rPr>
              <a:t>◦</a:t>
            </a:r>
            <a:endParaRPr lang="fa-IR" sz="3600" b="0" i="0" u="none" strike="noStrike" baseline="0" dirty="0" smtClean="0">
              <a:latin typeface="wMitra"/>
            </a:endParaRPr>
          </a:p>
          <a:p>
            <a:pPr lvl="0" algn="r" rtl="1"/>
            <a:r>
              <a:rPr lang="en-US" dirty="0">
                <a:solidFill>
                  <a:prstClr val="black"/>
                </a:solidFill>
                <a:latin typeface="Calibri" panose="020F0502020204030204" pitchFamily="34" charset="0"/>
              </a:rPr>
              <a:t>HPV-18 </a:t>
            </a:r>
            <a:r>
              <a:rPr lang="en-US" sz="3600" dirty="0" smtClean="0">
                <a:solidFill>
                  <a:prstClr val="black"/>
                </a:solidFill>
                <a:latin typeface="wMitra"/>
              </a:rPr>
              <a:t>◦</a:t>
            </a:r>
            <a:endParaRPr lang="en-US" sz="3600" b="0" i="0" u="none" strike="noStrike" baseline="0" dirty="0" smtClean="0">
              <a:latin typeface="wMitra"/>
            </a:endParaRPr>
          </a:p>
          <a:p>
            <a:pPr algn="r" rtl="1"/>
            <a:r>
              <a:rPr lang="en-US" dirty="0">
                <a:latin typeface="Calibri" panose="020F0502020204030204" pitchFamily="34" charset="0"/>
              </a:rPr>
              <a:t>Other High Risk-HPV </a:t>
            </a:r>
            <a:r>
              <a:rPr lang="en-US" sz="3600" b="0" i="0" u="none" strike="noStrike" baseline="0" dirty="0" smtClean="0">
                <a:latin typeface="wMitra"/>
              </a:rPr>
              <a:t>◦</a:t>
            </a:r>
          </a:p>
          <a:p>
            <a:pPr algn="r" rtl="1"/>
            <a:r>
              <a:rPr lang="en-US" dirty="0">
                <a:latin typeface="Calibri" panose="020F0502020204030204" pitchFamily="34" charset="0"/>
              </a:rPr>
              <a:t>Other Low Risk-HPV </a:t>
            </a:r>
            <a:r>
              <a:rPr lang="en-US" sz="3600" b="0" i="0" u="none" strike="noStrike" baseline="0" dirty="0" smtClean="0">
                <a:latin typeface="wMitra"/>
              </a:rPr>
              <a:t>◦</a:t>
            </a:r>
            <a:endParaRPr lang="fa-IR" dirty="0"/>
          </a:p>
        </p:txBody>
      </p:sp>
    </p:spTree>
    <p:extLst>
      <p:ext uri="{BB962C8B-B14F-4D97-AF65-F5344CB8AC3E}">
        <p14:creationId xmlns:p14="http://schemas.microsoft.com/office/powerpoint/2010/main" val="24378116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4" y="365125"/>
            <a:ext cx="10831286" cy="1325563"/>
          </a:xfrm>
        </p:spPr>
        <p:txBody>
          <a:bodyPr/>
          <a:lstStyle/>
          <a:p>
            <a:pPr algn="r" rtl="1"/>
            <a:r>
              <a:rPr lang="fa-IR" b="1" dirty="0">
                <a:solidFill>
                  <a:srgbClr val="00B9A5"/>
                </a:solidFill>
                <a:latin typeface="wMitra-Bold"/>
              </a:rPr>
              <a:t>•</a:t>
            </a:r>
            <a:r>
              <a:rPr lang="fa-IR" sz="4000" dirty="0">
                <a:solidFill>
                  <a:srgbClr val="000000"/>
                </a:solidFill>
                <a:latin typeface="wMitra"/>
              </a:rPr>
              <a:t>آیا آزمایش پاپ اسمیر </a:t>
            </a:r>
            <a:r>
              <a:rPr lang="fa-IR" sz="4000" dirty="0" smtClean="0">
                <a:solidFill>
                  <a:srgbClr val="000000"/>
                </a:solidFill>
                <a:latin typeface="wMitra"/>
              </a:rPr>
              <a:t>داشته اید</a:t>
            </a:r>
            <a:r>
              <a:rPr lang="fa-IR" sz="4000" dirty="0">
                <a:solidFill>
                  <a:srgbClr val="000000"/>
                </a:solidFill>
                <a:latin typeface="wMitra"/>
              </a:rPr>
              <a:t>؟ نوع موارد غیر طبیعی در آخرین آزمایش را مشخص نمایید.</a:t>
            </a:r>
            <a:endParaRPr lang="fa-IR" sz="4000" dirty="0"/>
          </a:p>
        </p:txBody>
      </p:sp>
      <p:sp>
        <p:nvSpPr>
          <p:cNvPr id="3" name="Content Placeholder 2"/>
          <p:cNvSpPr>
            <a:spLocks noGrp="1"/>
          </p:cNvSpPr>
          <p:nvPr>
            <p:ph idx="1"/>
          </p:nvPr>
        </p:nvSpPr>
        <p:spPr/>
        <p:txBody>
          <a:bodyPr/>
          <a:lstStyle/>
          <a:p>
            <a:pPr algn="r" rtl="1"/>
            <a:r>
              <a:rPr lang="en-US" dirty="0">
                <a:latin typeface="Calibri" panose="020F0502020204030204" pitchFamily="34" charset="0"/>
              </a:rPr>
              <a:t>AGUS </a:t>
            </a:r>
            <a:r>
              <a:rPr lang="en-US" sz="3600" b="0" i="0" u="none" strike="noStrike" baseline="0" dirty="0" smtClean="0">
                <a:latin typeface="wMitra"/>
              </a:rPr>
              <a:t>◦</a:t>
            </a:r>
          </a:p>
          <a:p>
            <a:pPr algn="r" rtl="1"/>
            <a:r>
              <a:rPr lang="en-US" sz="3600" b="0" i="0" u="none" strike="noStrike" baseline="0" dirty="0" smtClean="0">
                <a:latin typeface="Calibri" panose="020F0502020204030204" pitchFamily="34" charset="0"/>
              </a:rPr>
              <a:t>ASCUS</a:t>
            </a:r>
            <a:endParaRPr lang="en-US" sz="3600" b="0" i="0" u="none" strike="noStrike" baseline="0" dirty="0" smtClean="0">
              <a:latin typeface="wMitra"/>
            </a:endParaRPr>
          </a:p>
          <a:p>
            <a:pPr algn="r" rtl="1"/>
            <a:r>
              <a:rPr lang="en-US" dirty="0">
                <a:latin typeface="Calibri" panose="020F0502020204030204" pitchFamily="34" charset="0"/>
              </a:rPr>
              <a:t>LSIL (Low Grade Squamous Intraepithelial Lesion) </a:t>
            </a:r>
            <a:r>
              <a:rPr lang="en-US" sz="3600" b="0" i="0" u="none" strike="noStrike" baseline="0" dirty="0" smtClean="0">
                <a:latin typeface="wMitra"/>
              </a:rPr>
              <a:t>◦</a:t>
            </a:r>
          </a:p>
          <a:p>
            <a:pPr algn="r" rtl="1"/>
            <a:r>
              <a:rPr lang="en-US" dirty="0">
                <a:latin typeface="Calibri" panose="020F0502020204030204" pitchFamily="34" charset="0"/>
              </a:rPr>
              <a:t>HSIL (High Grade Squamous Intraepithelial Lesion) </a:t>
            </a:r>
            <a:r>
              <a:rPr lang="en-US" sz="3600" b="0" i="0" u="none" strike="noStrike" baseline="0" dirty="0" smtClean="0">
                <a:latin typeface="wMitra"/>
              </a:rPr>
              <a:t>◦</a:t>
            </a:r>
          </a:p>
          <a:p>
            <a:pPr algn="r" rtl="1"/>
            <a:r>
              <a:rPr lang="en-US" dirty="0">
                <a:latin typeface="Calibri" panose="020F0502020204030204" pitchFamily="34" charset="0"/>
              </a:rPr>
              <a:t>Unsatisfactory / insufficient </a:t>
            </a:r>
            <a:r>
              <a:rPr lang="en-US" sz="3600" b="0" i="0" u="none" strike="noStrike" baseline="0" dirty="0" smtClean="0">
                <a:latin typeface="wMitra"/>
              </a:rPr>
              <a:t>◦</a:t>
            </a:r>
          </a:p>
          <a:p>
            <a:pPr algn="r" rtl="1"/>
            <a:r>
              <a:rPr lang="en-US" dirty="0">
                <a:latin typeface="Calibri" panose="020F0502020204030204" pitchFamily="34" charset="0"/>
              </a:rPr>
              <a:t>Inflammation or infection </a:t>
            </a:r>
            <a:r>
              <a:rPr lang="en-US" sz="3600" b="0" i="0" u="none" strike="noStrike" baseline="0" dirty="0" smtClean="0">
                <a:latin typeface="wMitra"/>
              </a:rPr>
              <a:t>◦</a:t>
            </a:r>
            <a:endParaRPr lang="fa-IR" dirty="0"/>
          </a:p>
        </p:txBody>
      </p:sp>
    </p:spTree>
    <p:extLst>
      <p:ext uri="{BB962C8B-B14F-4D97-AF65-F5344CB8AC3E}">
        <p14:creationId xmlns:p14="http://schemas.microsoft.com/office/powerpoint/2010/main" val="19428870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sz="3600" b="1" i="0" u="none" strike="noStrike" baseline="0" dirty="0" smtClean="0">
                <a:solidFill>
                  <a:srgbClr val="00B9A5"/>
                </a:solidFill>
                <a:latin typeface="IRANSansXFaNum-ExtraBold"/>
              </a:rPr>
              <a:t>شرایط غربالگری </a:t>
            </a:r>
            <a:r>
              <a:rPr lang="en-US" sz="3600" b="1" i="0" u="none" strike="noStrike" baseline="0" dirty="0" smtClean="0">
                <a:solidFill>
                  <a:srgbClr val="00B9A5"/>
                </a:solidFill>
                <a:latin typeface="IRANSansXFaNum-ExtraBold"/>
              </a:rPr>
              <a:t>HPV</a:t>
            </a:r>
            <a:br>
              <a:rPr lang="en-US" sz="3600" b="1" i="0" u="none" strike="noStrike" baseline="0" dirty="0" smtClean="0">
                <a:solidFill>
                  <a:srgbClr val="00B9A5"/>
                </a:solidFill>
                <a:latin typeface="IRANSansXFaNum-ExtraBold"/>
              </a:rPr>
            </a:br>
            <a:r>
              <a:rPr lang="fa-IR" dirty="0">
                <a:solidFill>
                  <a:srgbClr val="000000"/>
                </a:solidFill>
                <a:latin typeface="wMitra"/>
              </a:rPr>
              <a:t>زنان با شرایط زیر مشمول برنامه غربالگری </a:t>
            </a:r>
            <a:r>
              <a:rPr lang="en-US" dirty="0">
                <a:solidFill>
                  <a:srgbClr val="000000"/>
                </a:solidFill>
                <a:latin typeface="wMitra"/>
              </a:rPr>
              <a:t>HPV </a:t>
            </a:r>
            <a:r>
              <a:rPr lang="fa-IR" dirty="0" smtClean="0">
                <a:solidFill>
                  <a:srgbClr val="000000"/>
                </a:solidFill>
                <a:latin typeface="wMitra"/>
              </a:rPr>
              <a:t>می باشند</a:t>
            </a:r>
            <a:r>
              <a:rPr lang="fa-IR" dirty="0">
                <a:solidFill>
                  <a:srgbClr val="000000"/>
                </a:solidFill>
                <a:latin typeface="wMitra"/>
              </a:rPr>
              <a:t>.</a:t>
            </a:r>
            <a:endParaRPr lang="fa-IR" dirty="0"/>
          </a:p>
        </p:txBody>
      </p:sp>
      <p:sp>
        <p:nvSpPr>
          <p:cNvPr id="3" name="Content Placeholder 2"/>
          <p:cNvSpPr>
            <a:spLocks noGrp="1"/>
          </p:cNvSpPr>
          <p:nvPr>
            <p:ph idx="1"/>
          </p:nvPr>
        </p:nvSpPr>
        <p:spPr>
          <a:xfrm>
            <a:off x="155643" y="1825625"/>
            <a:ext cx="11198157" cy="4351338"/>
          </a:xfrm>
        </p:spPr>
        <p:txBody>
          <a:bodyPr/>
          <a:lstStyle/>
          <a:p>
            <a:pPr algn="r" rtl="1"/>
            <a:r>
              <a:rPr lang="fa-IR" dirty="0">
                <a:latin typeface="wMitra"/>
              </a:rPr>
              <a:t>در فاصله سنی 30 تا 49 سال باشند.</a:t>
            </a:r>
          </a:p>
          <a:p>
            <a:pPr algn="r" rtl="1"/>
            <a:r>
              <a:rPr lang="fa-IR" dirty="0">
                <a:latin typeface="wMitra"/>
              </a:rPr>
              <a:t>◦ حداقل سه سال از رابطه جنسی آنها گذشته باشد.</a:t>
            </a:r>
          </a:p>
          <a:p>
            <a:pPr algn="r" rtl="1"/>
            <a:r>
              <a:rPr lang="fa-IR" dirty="0">
                <a:latin typeface="wMitra"/>
              </a:rPr>
              <a:t>◦ تا کنون تست پاپ اسمیر انجام نداده باشند یا از تست پاپ اسمیر به تنهایی با نتیجه طبیعی، بیش </a:t>
            </a:r>
            <a:r>
              <a:rPr lang="fa-IR" dirty="0" smtClean="0">
                <a:latin typeface="wMitra"/>
              </a:rPr>
              <a:t>ازیکسال </a:t>
            </a:r>
            <a:r>
              <a:rPr lang="fa-IR" dirty="0">
                <a:latin typeface="wMitra"/>
              </a:rPr>
              <a:t>گذشته باشد.</a:t>
            </a:r>
          </a:p>
          <a:p>
            <a:pPr algn="r" rtl="1"/>
            <a:r>
              <a:rPr lang="fa-IR" dirty="0">
                <a:latin typeface="wMitra"/>
              </a:rPr>
              <a:t>◦ تا کنون آزمایش غربالگری </a:t>
            </a:r>
            <a:r>
              <a:rPr lang="en-US" sz="2000" b="0" i="0" u="none" strike="noStrike" baseline="0" dirty="0" smtClean="0">
                <a:latin typeface="Calibri" panose="020F0502020204030204" pitchFamily="34" charset="0"/>
              </a:rPr>
              <a:t>HPV </a:t>
            </a:r>
            <a:r>
              <a:rPr lang="fa-IR" dirty="0">
                <a:latin typeface="wMitra"/>
              </a:rPr>
              <a:t>انجام نداده باشند یا ده سال و بیشتر از آزمایش غربالگری </a:t>
            </a:r>
            <a:r>
              <a:rPr lang="en-US" sz="2000" b="0" i="0" u="none" strike="noStrike" baseline="0" dirty="0" smtClean="0">
                <a:latin typeface="Calibri" panose="020F0502020204030204" pitchFamily="34" charset="0"/>
              </a:rPr>
              <a:t>HPV </a:t>
            </a:r>
            <a:r>
              <a:rPr lang="fa-IR" dirty="0" smtClean="0">
                <a:latin typeface="wMitra"/>
              </a:rPr>
              <a:t>آنان گذشته باشد</a:t>
            </a:r>
            <a:r>
              <a:rPr lang="fa-IR" dirty="0">
                <a:latin typeface="wMitra"/>
              </a:rPr>
              <a:t>.</a:t>
            </a:r>
            <a:endParaRPr lang="fa-IR" dirty="0"/>
          </a:p>
        </p:txBody>
      </p:sp>
    </p:spTree>
    <p:extLst>
      <p:ext uri="{BB962C8B-B14F-4D97-AF65-F5344CB8AC3E}">
        <p14:creationId xmlns:p14="http://schemas.microsoft.com/office/powerpoint/2010/main" val="352155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74418"/>
          </a:xfrm>
        </p:spPr>
        <p:txBody>
          <a:bodyPr>
            <a:normAutofit fontScale="90000"/>
          </a:bodyPr>
          <a:lstStyle/>
          <a:p>
            <a:pPr algn="r" rtl="1"/>
            <a:r>
              <a:rPr lang="fa-IR" sz="5400" b="0" i="0" u="none" strike="noStrike" baseline="0" dirty="0" smtClean="0">
                <a:solidFill>
                  <a:srgbClr val="FF0000"/>
                </a:solidFill>
                <a:latin typeface="IRANSansXFaNum-Black"/>
                <a:cs typeface="B Titr" panose="00000700000000000000" pitchFamily="2" charset="-78"/>
              </a:rPr>
              <a:t>دستورالعمل ویژه بهورز/ مراقب سلامت</a:t>
            </a:r>
            <a:br>
              <a:rPr lang="fa-IR" sz="5400" b="0" i="0" u="none" strike="noStrike" baseline="0" dirty="0" smtClean="0">
                <a:solidFill>
                  <a:srgbClr val="FF0000"/>
                </a:solidFill>
                <a:latin typeface="IRANSansXFaNum-Black"/>
                <a:cs typeface="B Titr" panose="00000700000000000000" pitchFamily="2" charset="-78"/>
              </a:rPr>
            </a:br>
            <a:r>
              <a:rPr lang="fa-IR" sz="5400" b="0" i="0" u="none" strike="noStrike" baseline="0" dirty="0" smtClean="0">
                <a:solidFill>
                  <a:srgbClr val="FFFFFF"/>
                </a:solidFill>
                <a:latin typeface="IRANSansXFaNum-Black"/>
              </a:rPr>
              <a:t/>
            </a:r>
            <a:br>
              <a:rPr lang="fa-IR" sz="5400" b="0" i="0" u="none" strike="noStrike" baseline="0" dirty="0" smtClean="0">
                <a:solidFill>
                  <a:srgbClr val="FFFFFF"/>
                </a:solidFill>
                <a:latin typeface="IRANSansXFaNum-Black"/>
              </a:rPr>
            </a:br>
            <a:r>
              <a:rPr lang="fa-IR" dirty="0">
                <a:solidFill>
                  <a:srgbClr val="000000"/>
                </a:solidFill>
                <a:latin typeface="wMitra"/>
              </a:rPr>
              <a:t>بر اساس این دستورالعمل، وظایف بهورز/ مراقب سلامت شامل موارد زیر است</a:t>
            </a:r>
            <a:r>
              <a:rPr lang="fa-IR" dirty="0" smtClean="0">
                <a:solidFill>
                  <a:srgbClr val="000000"/>
                </a:solidFill>
                <a:latin typeface="wMitra"/>
              </a:rPr>
              <a:t>:</a:t>
            </a:r>
            <a:br>
              <a:rPr lang="fa-IR" dirty="0" smtClean="0">
                <a:solidFill>
                  <a:srgbClr val="000000"/>
                </a:solidFill>
                <a:latin typeface="wMitra"/>
              </a:rPr>
            </a:br>
            <a:r>
              <a:rPr lang="fa-IR" dirty="0">
                <a:solidFill>
                  <a:srgbClr val="000000"/>
                </a:solidFill>
                <a:latin typeface="wMitra"/>
              </a:rPr>
              <a:t/>
            </a:r>
            <a:br>
              <a:rPr lang="fa-IR" dirty="0">
                <a:solidFill>
                  <a:srgbClr val="000000"/>
                </a:solidFill>
                <a:latin typeface="wMitra"/>
              </a:rPr>
            </a:br>
            <a:r>
              <a:rPr lang="fa-IR" dirty="0">
                <a:solidFill>
                  <a:srgbClr val="000000"/>
                </a:solidFill>
                <a:latin typeface="wMitra"/>
              </a:rPr>
              <a:t>1 - فراخوان و ثبت</a:t>
            </a:r>
            <a:br>
              <a:rPr lang="fa-IR" dirty="0">
                <a:solidFill>
                  <a:srgbClr val="000000"/>
                </a:solidFill>
                <a:latin typeface="wMitra"/>
              </a:rPr>
            </a:br>
            <a:r>
              <a:rPr lang="fa-IR" dirty="0">
                <a:solidFill>
                  <a:srgbClr val="000000"/>
                </a:solidFill>
                <a:latin typeface="wMitra"/>
              </a:rPr>
              <a:t>2 </a:t>
            </a:r>
            <a:r>
              <a:rPr lang="fa-IR" dirty="0" smtClean="0">
                <a:solidFill>
                  <a:srgbClr val="000000"/>
                </a:solidFill>
                <a:latin typeface="wMitra"/>
              </a:rPr>
              <a:t>– تصمیم گیری </a:t>
            </a:r>
            <a:r>
              <a:rPr lang="fa-IR" dirty="0">
                <a:solidFill>
                  <a:srgbClr val="000000"/>
                </a:solidFill>
                <a:latin typeface="wMitra"/>
              </a:rPr>
              <a:t>و اقدام</a:t>
            </a:r>
            <a:br>
              <a:rPr lang="fa-IR" dirty="0">
                <a:solidFill>
                  <a:srgbClr val="000000"/>
                </a:solidFill>
                <a:latin typeface="wMitra"/>
              </a:rPr>
            </a:br>
            <a:r>
              <a:rPr lang="fa-IR" dirty="0">
                <a:solidFill>
                  <a:srgbClr val="000000"/>
                </a:solidFill>
                <a:latin typeface="wMitra"/>
              </a:rPr>
              <a:t>3 - پیگیری و مراقبت بیماران</a:t>
            </a:r>
            <a:br>
              <a:rPr lang="fa-IR" dirty="0">
                <a:solidFill>
                  <a:srgbClr val="000000"/>
                </a:solidFill>
                <a:latin typeface="wMitra"/>
              </a:rPr>
            </a:br>
            <a:endParaRPr lang="fa-IR" dirty="0"/>
          </a:p>
        </p:txBody>
      </p:sp>
    </p:spTree>
    <p:extLst>
      <p:ext uri="{BB962C8B-B14F-4D97-AF65-F5344CB8AC3E}">
        <p14:creationId xmlns:p14="http://schemas.microsoft.com/office/powerpoint/2010/main" val="18454258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468" y="165371"/>
            <a:ext cx="11527277" cy="1391055"/>
          </a:xfrm>
        </p:spPr>
        <p:txBody>
          <a:bodyPr>
            <a:normAutofit fontScale="90000"/>
          </a:bodyPr>
          <a:lstStyle/>
          <a:p>
            <a:pPr algn="r" rtl="1"/>
            <a:r>
              <a:rPr lang="fa-IR" sz="4800" b="0" i="0" u="none" strike="noStrike" baseline="0" dirty="0" smtClean="0">
                <a:solidFill>
                  <a:srgbClr val="FDB017"/>
                </a:solidFill>
                <a:latin typeface="IRANSansXFaNum-Black"/>
              </a:rPr>
              <a:t>طبقه بندی</a:t>
            </a:r>
            <a:br>
              <a:rPr lang="fa-IR" sz="4800" b="0" i="0" u="none" strike="noStrike" baseline="0" dirty="0" smtClean="0">
                <a:solidFill>
                  <a:srgbClr val="FDB017"/>
                </a:solidFill>
                <a:latin typeface="IRANSansXFaNum-Black"/>
              </a:rPr>
            </a:br>
            <a:r>
              <a:rPr lang="fa-IR" sz="3600" dirty="0">
                <a:solidFill>
                  <a:srgbClr val="000000"/>
                </a:solidFill>
                <a:latin typeface="wMitra"/>
              </a:rPr>
              <a:t>در این مرحله برای سهولت در </a:t>
            </a:r>
            <a:r>
              <a:rPr lang="fa-IR" sz="3600" dirty="0" smtClean="0">
                <a:solidFill>
                  <a:srgbClr val="000000"/>
                </a:solidFill>
                <a:latin typeface="wMitra"/>
              </a:rPr>
              <a:t>تصمیم گیری</a:t>
            </a:r>
            <a:r>
              <a:rPr lang="fa-IR" sz="3600" dirty="0">
                <a:solidFill>
                  <a:srgbClr val="000000"/>
                </a:solidFill>
                <a:latin typeface="wMitra"/>
              </a:rPr>
              <a:t>، لازم است بیماران را بر اساس </a:t>
            </a:r>
            <a:r>
              <a:rPr lang="fa-IR" sz="3600" dirty="0" smtClean="0">
                <a:solidFill>
                  <a:srgbClr val="000000"/>
                </a:solidFill>
                <a:latin typeface="wMitra"/>
              </a:rPr>
              <a:t>ارزیابی هایی </a:t>
            </a:r>
            <a:r>
              <a:rPr lang="fa-IR" sz="3600" dirty="0">
                <a:solidFill>
                  <a:srgbClr val="000000"/>
                </a:solidFill>
                <a:latin typeface="wMitra"/>
              </a:rPr>
              <a:t>که در بخش پیشین ذکر شد با </a:t>
            </a:r>
            <a:r>
              <a:rPr lang="fa-IR" sz="3600" dirty="0" smtClean="0">
                <a:solidFill>
                  <a:srgbClr val="000000"/>
                </a:solidFill>
                <a:latin typeface="wMitra"/>
              </a:rPr>
              <a:t>حالت های ذکرشده </a:t>
            </a:r>
            <a:r>
              <a:rPr lang="fa-IR" sz="3600" dirty="0">
                <a:solidFill>
                  <a:srgbClr val="000000"/>
                </a:solidFill>
                <a:latin typeface="wMitra"/>
              </a:rPr>
              <a:t>در زیر </a:t>
            </a:r>
            <a:r>
              <a:rPr lang="fa-IR" sz="3600" dirty="0" smtClean="0">
                <a:solidFill>
                  <a:srgbClr val="000000"/>
                </a:solidFill>
                <a:latin typeface="wMitra"/>
              </a:rPr>
              <a:t>طبقه بندی </a:t>
            </a:r>
            <a:r>
              <a:rPr lang="fa-IR" sz="3600" dirty="0">
                <a:solidFill>
                  <a:srgbClr val="000000"/>
                </a:solidFill>
                <a:latin typeface="wMitra"/>
              </a:rPr>
              <a:t>کرد.</a:t>
            </a:r>
            <a:endParaRPr lang="fa-IR" sz="3600" dirty="0"/>
          </a:p>
        </p:txBody>
      </p:sp>
      <p:sp>
        <p:nvSpPr>
          <p:cNvPr id="3" name="Content Placeholder 2"/>
          <p:cNvSpPr>
            <a:spLocks noGrp="1"/>
          </p:cNvSpPr>
          <p:nvPr>
            <p:ph idx="1"/>
          </p:nvPr>
        </p:nvSpPr>
        <p:spPr>
          <a:xfrm>
            <a:off x="838199" y="1673158"/>
            <a:ext cx="10844719" cy="4854102"/>
          </a:xfrm>
        </p:spPr>
        <p:txBody>
          <a:bodyPr/>
          <a:lstStyle/>
          <a:p>
            <a:pPr algn="r" rtl="1"/>
            <a:r>
              <a:rPr lang="fa-IR" dirty="0">
                <a:solidFill>
                  <a:srgbClr val="FF0000"/>
                </a:solidFill>
                <a:latin typeface="wMitra"/>
              </a:rPr>
              <a:t>شرح حال و علایم سه </a:t>
            </a:r>
            <a:r>
              <a:rPr lang="fa-IR" dirty="0" smtClean="0">
                <a:solidFill>
                  <a:srgbClr val="FF0000"/>
                </a:solidFill>
                <a:latin typeface="wMitra"/>
              </a:rPr>
              <a:t>گانه</a:t>
            </a:r>
          </a:p>
          <a:p>
            <a:pPr algn="r" rtl="1">
              <a:buFont typeface="Wingdings" panose="05000000000000000000" pitchFamily="2" charset="2"/>
              <a:buChar char="ü"/>
            </a:pPr>
            <a:r>
              <a:rPr lang="fa-IR" dirty="0" smtClean="0">
                <a:latin typeface="wMitra"/>
              </a:rPr>
              <a:t>همه </a:t>
            </a:r>
            <a:r>
              <a:rPr lang="fa-IR" dirty="0">
                <a:latin typeface="wMitra"/>
              </a:rPr>
              <a:t>منفی</a:t>
            </a:r>
          </a:p>
          <a:p>
            <a:pPr algn="r" rtl="1">
              <a:buFont typeface="Wingdings" panose="05000000000000000000" pitchFamily="2" charset="2"/>
              <a:buChar char="ü"/>
            </a:pPr>
            <a:r>
              <a:rPr lang="fa-IR" dirty="0" smtClean="0">
                <a:latin typeface="wMitra"/>
              </a:rPr>
              <a:t>همه </a:t>
            </a:r>
            <a:r>
              <a:rPr lang="fa-IR" dirty="0">
                <a:latin typeface="wMitra"/>
              </a:rPr>
              <a:t>و یا هر یک </a:t>
            </a:r>
            <a:r>
              <a:rPr lang="fa-IR" dirty="0" smtClean="0">
                <a:latin typeface="wMitra"/>
              </a:rPr>
              <a:t>مثبت</a:t>
            </a:r>
          </a:p>
          <a:p>
            <a:pPr algn="r" rtl="1"/>
            <a:r>
              <a:rPr lang="fa-IR" dirty="0">
                <a:solidFill>
                  <a:srgbClr val="FF0000"/>
                </a:solidFill>
                <a:latin typeface="wMitra"/>
              </a:rPr>
              <a:t>سابقه سرطان یا ضایعات پیش بدخیم دهانه </a:t>
            </a:r>
            <a:r>
              <a:rPr lang="fa-IR" dirty="0" smtClean="0">
                <a:solidFill>
                  <a:srgbClr val="FF0000"/>
                </a:solidFill>
                <a:latin typeface="wMitra"/>
              </a:rPr>
              <a:t>رحم</a:t>
            </a:r>
          </a:p>
          <a:p>
            <a:pPr algn="r" rtl="1">
              <a:buFont typeface="Wingdings" panose="05000000000000000000" pitchFamily="2" charset="2"/>
              <a:buChar char="ü"/>
            </a:pPr>
            <a:r>
              <a:rPr lang="fa-IR" dirty="0">
                <a:latin typeface="wMitra"/>
              </a:rPr>
              <a:t>◦ منفی </a:t>
            </a:r>
            <a:r>
              <a:rPr lang="fa-IR" dirty="0" smtClean="0">
                <a:latin typeface="wMitra"/>
              </a:rPr>
              <a:t>(ندارد)</a:t>
            </a:r>
            <a:endParaRPr lang="fa-IR" dirty="0">
              <a:latin typeface="wMitra"/>
            </a:endParaRPr>
          </a:p>
          <a:p>
            <a:pPr algn="r" rtl="1">
              <a:buFont typeface="Wingdings" panose="05000000000000000000" pitchFamily="2" charset="2"/>
              <a:buChar char="ü"/>
            </a:pPr>
            <a:r>
              <a:rPr lang="fa-IR" dirty="0">
                <a:latin typeface="wMitra"/>
              </a:rPr>
              <a:t>◦ مثبت </a:t>
            </a:r>
            <a:r>
              <a:rPr lang="fa-IR" dirty="0" smtClean="0">
                <a:latin typeface="wMitra"/>
              </a:rPr>
              <a:t>(دارد)</a:t>
            </a:r>
          </a:p>
          <a:p>
            <a:pPr algn="r" rtl="1"/>
            <a:r>
              <a:rPr lang="fa-IR" dirty="0">
                <a:solidFill>
                  <a:srgbClr val="FF0000"/>
                </a:solidFill>
                <a:latin typeface="wMitra"/>
              </a:rPr>
              <a:t>شرایط غربالگری </a:t>
            </a:r>
            <a:r>
              <a:rPr lang="en-US" sz="2000" b="0" i="0" u="none" strike="noStrike" baseline="0" dirty="0" smtClean="0">
                <a:solidFill>
                  <a:srgbClr val="FF0000"/>
                </a:solidFill>
                <a:latin typeface="Calibri" panose="020F0502020204030204" pitchFamily="34" charset="0"/>
              </a:rPr>
              <a:t>HPV</a:t>
            </a:r>
          </a:p>
          <a:p>
            <a:pPr algn="r" rtl="1">
              <a:buFont typeface="Wingdings" panose="05000000000000000000" pitchFamily="2" charset="2"/>
              <a:buChar char="ü"/>
            </a:pPr>
            <a:r>
              <a:rPr lang="fa-IR" dirty="0">
                <a:latin typeface="wMitra"/>
              </a:rPr>
              <a:t>◦ ندارد</a:t>
            </a:r>
          </a:p>
          <a:p>
            <a:pPr algn="r" rtl="1">
              <a:buFont typeface="Wingdings" panose="05000000000000000000" pitchFamily="2" charset="2"/>
              <a:buChar char="ü"/>
            </a:pPr>
            <a:r>
              <a:rPr lang="fa-IR" dirty="0" smtClean="0">
                <a:latin typeface="wMitra"/>
              </a:rPr>
              <a:t> </a:t>
            </a:r>
            <a:r>
              <a:rPr lang="fa-IR" dirty="0">
                <a:latin typeface="wMitra"/>
              </a:rPr>
              <a:t>دارد</a:t>
            </a:r>
            <a:endParaRPr lang="fa-IR" dirty="0"/>
          </a:p>
        </p:txBody>
      </p:sp>
    </p:spTree>
    <p:extLst>
      <p:ext uri="{BB962C8B-B14F-4D97-AF65-F5344CB8AC3E}">
        <p14:creationId xmlns:p14="http://schemas.microsoft.com/office/powerpoint/2010/main" val="28428448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647" y="389105"/>
            <a:ext cx="11780195" cy="1303507"/>
          </a:xfrm>
        </p:spPr>
        <p:txBody>
          <a:bodyPr>
            <a:normAutofit/>
          </a:bodyPr>
          <a:lstStyle/>
          <a:p>
            <a:pPr algn="r" rtl="1"/>
            <a:r>
              <a:rPr lang="fa-IR" sz="3600" dirty="0">
                <a:latin typeface="wMitra"/>
              </a:rPr>
              <a:t>به این ترتیب بیماران بر اساس نتایج شرح حال و علایم </a:t>
            </a:r>
            <a:r>
              <a:rPr lang="fa-IR" sz="3600" dirty="0" smtClean="0">
                <a:latin typeface="wMitra"/>
              </a:rPr>
              <a:t>سه گانه</a:t>
            </a:r>
            <a:r>
              <a:rPr lang="fa-IR" sz="3600" dirty="0">
                <a:latin typeface="wMitra"/>
              </a:rPr>
              <a:t>، سوابق و شرایط غربالگری </a:t>
            </a:r>
            <a:r>
              <a:rPr lang="en-US" sz="2800" b="0" i="0" u="none" strike="noStrike" baseline="0" dirty="0" smtClean="0">
                <a:latin typeface="Calibri" panose="020F0502020204030204" pitchFamily="34" charset="0"/>
              </a:rPr>
              <a:t>HPV </a:t>
            </a:r>
            <a:r>
              <a:rPr lang="fa-IR" sz="3600" dirty="0">
                <a:latin typeface="wMitra"/>
              </a:rPr>
              <a:t>به </a:t>
            </a:r>
            <a:r>
              <a:rPr lang="fa-IR" sz="3600" dirty="0" smtClean="0">
                <a:latin typeface="wMitra"/>
              </a:rPr>
              <a:t>گروههایی </a:t>
            </a:r>
            <a:r>
              <a:rPr lang="fa-IR" sz="3600" dirty="0">
                <a:latin typeface="wMitra"/>
              </a:rPr>
              <a:t>مطابق جدول 1 </a:t>
            </a:r>
            <a:r>
              <a:rPr lang="fa-IR" sz="3600" dirty="0" smtClean="0">
                <a:latin typeface="wMitra"/>
              </a:rPr>
              <a:t>طبقه بندی میشوند</a:t>
            </a:r>
            <a:r>
              <a:rPr lang="fa-IR" sz="3600" dirty="0">
                <a:latin typeface="wMitra"/>
              </a:rPr>
              <a:t>.</a:t>
            </a:r>
            <a:endParaRPr lang="fa-IR" sz="3600" dirty="0"/>
          </a:p>
        </p:txBody>
      </p:sp>
      <p:pic>
        <p:nvPicPr>
          <p:cNvPr id="4" name="Content Placeholder 3"/>
          <p:cNvPicPr>
            <a:picLocks noGrp="1" noChangeAspect="1"/>
          </p:cNvPicPr>
          <p:nvPr>
            <p:ph idx="1"/>
          </p:nvPr>
        </p:nvPicPr>
        <p:blipFill>
          <a:blip r:embed="rId2"/>
          <a:stretch>
            <a:fillRect/>
          </a:stretch>
        </p:blipFill>
        <p:spPr>
          <a:xfrm>
            <a:off x="262646" y="1692612"/>
            <a:ext cx="11780195" cy="5165388"/>
          </a:xfrm>
          <a:prstGeom prst="rect">
            <a:avLst/>
          </a:prstGeom>
        </p:spPr>
      </p:pic>
    </p:spTree>
    <p:extLst>
      <p:ext uri="{BB962C8B-B14F-4D97-AF65-F5344CB8AC3E}">
        <p14:creationId xmlns:p14="http://schemas.microsoft.com/office/powerpoint/2010/main" val="21402599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262647" y="1825625"/>
            <a:ext cx="11634281" cy="4351338"/>
          </a:xfrm>
        </p:spPr>
        <p:txBody>
          <a:bodyPr/>
          <a:lstStyle/>
          <a:p>
            <a:pPr marL="0" indent="0" algn="r" rtl="1">
              <a:lnSpc>
                <a:spcPct val="150000"/>
              </a:lnSpc>
              <a:buNone/>
            </a:pPr>
            <a:r>
              <a:rPr lang="fa-IR" dirty="0" smtClean="0">
                <a:latin typeface="wMitra"/>
              </a:rPr>
              <a:t>گروه بندی </a:t>
            </a:r>
            <a:r>
              <a:rPr lang="fa-IR" dirty="0">
                <a:latin typeface="wMitra"/>
              </a:rPr>
              <a:t>افراد تعیین کننده اقدامات بعدی ماما در ویزیت اول و نیاز به انجام </a:t>
            </a:r>
            <a:r>
              <a:rPr lang="fa-IR" dirty="0" smtClean="0">
                <a:latin typeface="wMitra"/>
              </a:rPr>
              <a:t>ارزیابی های </a:t>
            </a:r>
            <a:r>
              <a:rPr lang="fa-IR" dirty="0">
                <a:latin typeface="wMitra"/>
              </a:rPr>
              <a:t>تکمیلی و انجام غربالگری و یا ارجاع </a:t>
            </a:r>
            <a:r>
              <a:rPr lang="fa-IR" dirty="0" smtClean="0">
                <a:latin typeface="wMitra"/>
              </a:rPr>
              <a:t>برای کولپوسکوپی </a:t>
            </a:r>
            <a:r>
              <a:rPr lang="fa-IR" dirty="0">
                <a:latin typeface="wMitra"/>
              </a:rPr>
              <a:t>و ویزیت متخصص زنان است که در ادامه و در بخش تعیین سیر مراقبت به آن پرداخته </a:t>
            </a:r>
            <a:r>
              <a:rPr lang="fa-IR" dirty="0" smtClean="0">
                <a:latin typeface="wMitra"/>
              </a:rPr>
              <a:t>میشود.</a:t>
            </a:r>
          </a:p>
          <a:p>
            <a:pPr algn="r" rtl="1"/>
            <a:r>
              <a:rPr lang="fa-IR" sz="3200" b="0" i="0" u="none" strike="noStrike" baseline="0" dirty="0" smtClean="0">
                <a:solidFill>
                  <a:srgbClr val="FDB017"/>
                </a:solidFill>
                <a:latin typeface="IRANSansXFaNum-Black"/>
              </a:rPr>
              <a:t>مراقبت و پیگیری</a:t>
            </a:r>
          </a:p>
          <a:p>
            <a:pPr algn="r" rtl="1"/>
            <a:r>
              <a:rPr lang="fa-IR" dirty="0">
                <a:solidFill>
                  <a:srgbClr val="000000"/>
                </a:solidFill>
                <a:latin typeface="wMitra"/>
              </a:rPr>
              <a:t>پس از ارزیابی و </a:t>
            </a:r>
            <a:r>
              <a:rPr lang="fa-IR" dirty="0" smtClean="0">
                <a:solidFill>
                  <a:srgbClr val="000000"/>
                </a:solidFill>
                <a:latin typeface="wMitra"/>
              </a:rPr>
              <a:t>طبقه بندی </a:t>
            </a:r>
            <a:r>
              <a:rPr lang="fa-IR" dirty="0">
                <a:solidFill>
                  <a:srgbClr val="000000"/>
                </a:solidFill>
                <a:latin typeface="wMitra"/>
              </a:rPr>
              <a:t>افراد، مراقبت از بیمار آغاز </a:t>
            </a:r>
            <a:r>
              <a:rPr lang="fa-IR" dirty="0" smtClean="0">
                <a:solidFill>
                  <a:srgbClr val="000000"/>
                </a:solidFill>
                <a:latin typeface="wMitra"/>
              </a:rPr>
              <a:t>می شود </a:t>
            </a:r>
            <a:r>
              <a:rPr lang="fa-IR" dirty="0">
                <a:solidFill>
                  <a:srgbClr val="000000"/>
                </a:solidFill>
                <a:latin typeface="wMitra"/>
              </a:rPr>
              <a:t>که شامل مراحل زیر است:</a:t>
            </a:r>
            <a:endParaRPr lang="fa-IR" dirty="0"/>
          </a:p>
        </p:txBody>
      </p:sp>
    </p:spTree>
    <p:extLst>
      <p:ext uri="{BB962C8B-B14F-4D97-AF65-F5344CB8AC3E}">
        <p14:creationId xmlns:p14="http://schemas.microsoft.com/office/powerpoint/2010/main" val="4525823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6475"/>
          </a:xfrm>
        </p:spPr>
        <p:txBody>
          <a:bodyPr/>
          <a:lstStyle/>
          <a:p>
            <a:pPr marL="571500" indent="-571500" algn="r" rtl="1">
              <a:buFont typeface="Courier New" panose="02070309020205020404" pitchFamily="49" charset="0"/>
              <a:buChar char="o"/>
            </a:pPr>
            <a:r>
              <a:rPr lang="fa-IR" dirty="0">
                <a:latin typeface="wMitra"/>
              </a:rPr>
              <a:t>مراقبت</a:t>
            </a:r>
            <a:endParaRPr lang="fa-IR" dirty="0"/>
          </a:p>
        </p:txBody>
      </p:sp>
      <p:sp>
        <p:nvSpPr>
          <p:cNvPr id="3" name="Content Placeholder 2"/>
          <p:cNvSpPr>
            <a:spLocks noGrp="1"/>
          </p:cNvSpPr>
          <p:nvPr>
            <p:ph idx="1"/>
          </p:nvPr>
        </p:nvSpPr>
        <p:spPr/>
        <p:txBody>
          <a:bodyPr/>
          <a:lstStyle/>
          <a:p>
            <a:pPr algn="r" rtl="1"/>
            <a:r>
              <a:rPr lang="fa-IR" dirty="0">
                <a:latin typeface="wMitra"/>
              </a:rPr>
              <a:t>◦ معاینه بالینی لگن و شکم</a:t>
            </a:r>
          </a:p>
          <a:p>
            <a:pPr algn="r" rtl="1"/>
            <a:r>
              <a:rPr lang="fa-IR" dirty="0">
                <a:latin typeface="wMitra"/>
              </a:rPr>
              <a:t>◦ درمان دارویی</a:t>
            </a:r>
          </a:p>
          <a:p>
            <a:pPr algn="r" rtl="1"/>
            <a:r>
              <a:rPr lang="fa-IR" dirty="0">
                <a:latin typeface="wMitra"/>
              </a:rPr>
              <a:t>◦ </a:t>
            </a:r>
            <a:r>
              <a:rPr lang="fa-IR" dirty="0" smtClean="0">
                <a:latin typeface="wMitra"/>
              </a:rPr>
              <a:t>نمونه برداری </a:t>
            </a:r>
            <a:r>
              <a:rPr lang="fa-IR" dirty="0">
                <a:latin typeface="wMitra"/>
              </a:rPr>
              <a:t>جهت آزمایش غربالگری </a:t>
            </a:r>
            <a:r>
              <a:rPr lang="en-US" sz="2000" b="0" i="0" u="none" strike="noStrike" baseline="0" dirty="0" smtClean="0">
                <a:latin typeface="Calibri" panose="020F0502020204030204" pitchFamily="34" charset="0"/>
              </a:rPr>
              <a:t>HPV</a:t>
            </a:r>
          </a:p>
          <a:p>
            <a:pPr algn="r" rtl="1"/>
            <a:r>
              <a:rPr lang="fa-IR" dirty="0">
                <a:latin typeface="wMitra"/>
              </a:rPr>
              <a:t>◦ ارجاع جهت انجام کولپوسکوپی در صورت لزوم</a:t>
            </a:r>
          </a:p>
          <a:p>
            <a:pPr algn="r" rtl="1"/>
            <a:r>
              <a:rPr lang="fa-IR" dirty="0">
                <a:latin typeface="wMitra"/>
              </a:rPr>
              <a:t>◦ ارجاع جهت ویزیت متخصص زنان در صورت </a:t>
            </a:r>
            <a:r>
              <a:rPr lang="fa-IR" dirty="0" smtClean="0">
                <a:latin typeface="wMitra"/>
              </a:rPr>
              <a:t>لزوم</a:t>
            </a:r>
          </a:p>
          <a:p>
            <a:pPr algn="r" rtl="1"/>
            <a:r>
              <a:rPr lang="fa-IR" sz="4400" b="1" dirty="0">
                <a:solidFill>
                  <a:srgbClr val="00B9A5"/>
                </a:solidFill>
                <a:latin typeface="wMitra-Bold"/>
              </a:rPr>
              <a:t>• </a:t>
            </a:r>
            <a:r>
              <a:rPr lang="fa-IR" sz="4000" dirty="0">
                <a:solidFill>
                  <a:srgbClr val="000000"/>
                </a:solidFill>
                <a:latin typeface="wMitra"/>
              </a:rPr>
              <a:t>پیگیری</a:t>
            </a:r>
          </a:p>
          <a:p>
            <a:pPr algn="r" rtl="1"/>
            <a:r>
              <a:rPr lang="fa-IR" sz="4000" b="1" dirty="0">
                <a:solidFill>
                  <a:srgbClr val="00B9A5"/>
                </a:solidFill>
                <a:latin typeface="wMitra-Bold"/>
              </a:rPr>
              <a:t>• </a:t>
            </a:r>
            <a:r>
              <a:rPr lang="fa-IR" sz="4000" dirty="0">
                <a:solidFill>
                  <a:srgbClr val="000000"/>
                </a:solidFill>
                <a:latin typeface="wMitra"/>
              </a:rPr>
              <a:t>آموزش</a:t>
            </a:r>
            <a:endParaRPr lang="fa-IR" sz="4000" dirty="0"/>
          </a:p>
        </p:txBody>
      </p:sp>
    </p:spTree>
    <p:extLst>
      <p:ext uri="{BB962C8B-B14F-4D97-AF65-F5344CB8AC3E}">
        <p14:creationId xmlns:p14="http://schemas.microsoft.com/office/powerpoint/2010/main" val="2662361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32543"/>
          </a:xfrm>
        </p:spPr>
        <p:txBody>
          <a:bodyPr>
            <a:normAutofit fontScale="90000"/>
          </a:bodyPr>
          <a:lstStyle/>
          <a:p>
            <a:endParaRPr lang="fa-IR" dirty="0"/>
          </a:p>
        </p:txBody>
      </p:sp>
      <p:sp>
        <p:nvSpPr>
          <p:cNvPr id="3" name="Content Placeholder 2"/>
          <p:cNvSpPr>
            <a:spLocks noGrp="1"/>
          </p:cNvSpPr>
          <p:nvPr>
            <p:ph idx="1"/>
          </p:nvPr>
        </p:nvSpPr>
        <p:spPr>
          <a:xfrm>
            <a:off x="301557" y="573932"/>
            <a:ext cx="11634281" cy="6206247"/>
          </a:xfrm>
        </p:spPr>
        <p:txBody>
          <a:bodyPr/>
          <a:lstStyle/>
          <a:p>
            <a:pPr algn="r" rtl="1"/>
            <a:r>
              <a:rPr lang="fa-IR" b="1" dirty="0" smtClean="0"/>
              <a:t>مراقبت</a:t>
            </a:r>
          </a:p>
          <a:p>
            <a:pPr algn="r" rtl="1"/>
            <a:r>
              <a:rPr lang="fa-IR" dirty="0" smtClean="0"/>
              <a:t>باید توجه کرد که در خصوص هر فردی که وارد فرایند پیشگیری و تشخیص زودهنگام سرطان دهانه رحم میشود و بر اساس معیارهای طبقه بندی (نتیجه شرح حال و علایم سه گانه، سابقه فردی سرطان یا ضایعات پیش بدخیم دهانه رحم و شرایط غربالگری </a:t>
            </a:r>
            <a:r>
              <a:rPr lang="en-US" dirty="0" smtClean="0"/>
              <a:t>HPV ( </a:t>
            </a:r>
            <a:r>
              <a:rPr lang="fa-IR" dirty="0" smtClean="0"/>
              <a:t> به</a:t>
            </a:r>
          </a:p>
          <a:p>
            <a:pPr algn="r" rtl="1"/>
            <a:r>
              <a:rPr lang="fa-IR" dirty="0" smtClean="0"/>
              <a:t>پرسش های زیر پاسخ دهیم:</a:t>
            </a:r>
          </a:p>
          <a:p>
            <a:pPr algn="r" rtl="1"/>
            <a:r>
              <a:rPr lang="fa-IR" dirty="0" smtClean="0"/>
              <a:t>• آیا فرد نیازمند معاینه لگن و شکم است؟</a:t>
            </a:r>
          </a:p>
          <a:p>
            <a:pPr algn="r" rtl="1"/>
            <a:r>
              <a:rPr lang="fa-IR" dirty="0" smtClean="0"/>
              <a:t>• آیا فرد نیازمند دریافت درمان دارویی و ویزیت مجدد است؟</a:t>
            </a:r>
          </a:p>
          <a:p>
            <a:pPr algn="r" rtl="1"/>
            <a:r>
              <a:rPr lang="fa-IR" dirty="0">
                <a:solidFill>
                  <a:srgbClr val="000000"/>
                </a:solidFill>
                <a:latin typeface="wMitra"/>
              </a:rPr>
              <a:t>آیا فرد نیازمند انجام غربالگری با آزمایش </a:t>
            </a:r>
            <a:r>
              <a:rPr lang="en-US" dirty="0">
                <a:solidFill>
                  <a:srgbClr val="000000"/>
                </a:solidFill>
                <a:latin typeface="wMitra"/>
              </a:rPr>
              <a:t>HPV </a:t>
            </a:r>
            <a:r>
              <a:rPr lang="fa-IR" dirty="0">
                <a:solidFill>
                  <a:srgbClr val="000000"/>
                </a:solidFill>
                <a:latin typeface="wMitra"/>
              </a:rPr>
              <a:t>است؟</a:t>
            </a:r>
          </a:p>
          <a:p>
            <a:pPr algn="r" rtl="1"/>
            <a:r>
              <a:rPr lang="fa-IR" b="1" dirty="0">
                <a:solidFill>
                  <a:srgbClr val="00B9A5"/>
                </a:solidFill>
                <a:latin typeface="wMitra-Bold"/>
              </a:rPr>
              <a:t>• </a:t>
            </a:r>
            <a:r>
              <a:rPr lang="fa-IR" dirty="0">
                <a:solidFill>
                  <a:srgbClr val="000000"/>
                </a:solidFill>
                <a:latin typeface="wMitra"/>
              </a:rPr>
              <a:t>آیا فرد نیازمند ارجاع به سطح دو </a:t>
            </a:r>
            <a:r>
              <a:rPr lang="fa-IR" sz="800" b="0" i="0" u="none" strike="noStrike" baseline="0" dirty="0" smtClean="0">
                <a:solidFill>
                  <a:srgbClr val="000000"/>
                </a:solidFill>
                <a:latin typeface="wMitra"/>
              </a:rPr>
              <a:t>1 </a:t>
            </a:r>
            <a:r>
              <a:rPr lang="fa-IR" dirty="0" smtClean="0">
                <a:solidFill>
                  <a:srgbClr val="000000"/>
                </a:solidFill>
                <a:latin typeface="wMitra"/>
              </a:rPr>
              <a:t>درهمین </a:t>
            </a:r>
            <a:r>
              <a:rPr lang="fa-IR" dirty="0">
                <a:solidFill>
                  <a:srgbClr val="000000"/>
                </a:solidFill>
                <a:latin typeface="wMitra"/>
              </a:rPr>
              <a:t>ویزیت جهت انجام کولپوسکوپی است؟</a:t>
            </a:r>
          </a:p>
          <a:p>
            <a:pPr algn="r" rtl="1"/>
            <a:r>
              <a:rPr lang="fa-IR" b="1" dirty="0">
                <a:solidFill>
                  <a:srgbClr val="00B9A5"/>
                </a:solidFill>
                <a:latin typeface="wMitra-Bold"/>
              </a:rPr>
              <a:t>• </a:t>
            </a:r>
            <a:r>
              <a:rPr lang="fa-IR" dirty="0">
                <a:solidFill>
                  <a:srgbClr val="000000"/>
                </a:solidFill>
                <a:latin typeface="wMitra"/>
              </a:rPr>
              <a:t>آیا فرد نیازمند ارجاع به سطح دو جهت ویزیت متخصص زنان است؟</a:t>
            </a:r>
            <a:endParaRPr lang="fa-IR" dirty="0"/>
          </a:p>
        </p:txBody>
      </p:sp>
    </p:spTree>
    <p:extLst>
      <p:ext uri="{BB962C8B-B14F-4D97-AF65-F5344CB8AC3E}">
        <p14:creationId xmlns:p14="http://schemas.microsoft.com/office/powerpoint/2010/main" val="34533584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281" y="365126"/>
            <a:ext cx="11887200" cy="906326"/>
          </a:xfrm>
        </p:spPr>
        <p:txBody>
          <a:bodyPr>
            <a:normAutofit/>
          </a:bodyPr>
          <a:lstStyle/>
          <a:p>
            <a:r>
              <a:rPr lang="fa-IR" sz="3600" b="1" dirty="0">
                <a:latin typeface="IRANSansXFaNum-ExtraBold"/>
              </a:rPr>
              <a:t>چه افرادی نیازمند معاینه بالینی و دریافت درمان دارویی و ویزیت مجدد هستند؟</a:t>
            </a:r>
            <a:endParaRPr lang="fa-IR" sz="3600" dirty="0"/>
          </a:p>
        </p:txBody>
      </p:sp>
      <p:sp>
        <p:nvSpPr>
          <p:cNvPr id="3" name="Content Placeholder 2"/>
          <p:cNvSpPr>
            <a:spLocks noGrp="1"/>
          </p:cNvSpPr>
          <p:nvPr>
            <p:ph idx="1"/>
          </p:nvPr>
        </p:nvSpPr>
        <p:spPr>
          <a:xfrm>
            <a:off x="311285" y="1027611"/>
            <a:ext cx="11780195" cy="5669279"/>
          </a:xfrm>
        </p:spPr>
        <p:txBody>
          <a:bodyPr>
            <a:normAutofit fontScale="92500"/>
          </a:bodyPr>
          <a:lstStyle/>
          <a:p>
            <a:pPr algn="r" rtl="1"/>
            <a:r>
              <a:rPr lang="fa-IR" b="1" dirty="0">
                <a:solidFill>
                  <a:srgbClr val="00B9A5"/>
                </a:solidFill>
                <a:latin typeface="wMitra-Bold"/>
              </a:rPr>
              <a:t>• گروه های سوم تا ششم</a:t>
            </a:r>
            <a:r>
              <a:rPr lang="fa-IR" dirty="0">
                <a:solidFill>
                  <a:srgbClr val="000000"/>
                </a:solidFill>
                <a:latin typeface="wMitra"/>
              </a:rPr>
              <a:t>: </a:t>
            </a:r>
            <a:endParaRPr lang="fa-IR" dirty="0" smtClean="0">
              <a:solidFill>
                <a:srgbClr val="000000"/>
              </a:solidFill>
              <a:latin typeface="wMitra"/>
            </a:endParaRPr>
          </a:p>
          <a:p>
            <a:pPr algn="r" rtl="1"/>
            <a:r>
              <a:rPr lang="fa-IR" dirty="0" smtClean="0">
                <a:solidFill>
                  <a:srgbClr val="000000"/>
                </a:solidFill>
                <a:latin typeface="wMitra"/>
              </a:rPr>
              <a:t>در </a:t>
            </a:r>
            <a:r>
              <a:rPr lang="fa-IR" dirty="0">
                <a:solidFill>
                  <a:srgbClr val="000000"/>
                </a:solidFill>
                <a:latin typeface="wMitra"/>
              </a:rPr>
              <a:t>تمامی افراد در گرو ههایی که حداقل یکی از موارد شرح حال و علایم سه گانه مثبت باشد، لازم است </a:t>
            </a:r>
            <a:r>
              <a:rPr lang="fa-IR" dirty="0" smtClean="0">
                <a:solidFill>
                  <a:srgbClr val="000000"/>
                </a:solidFill>
                <a:latin typeface="wMitra"/>
              </a:rPr>
              <a:t>فردرا </a:t>
            </a:r>
            <a:r>
              <a:rPr lang="fa-IR" dirty="0">
                <a:solidFill>
                  <a:srgbClr val="000000"/>
                </a:solidFill>
                <a:latin typeface="wMitra"/>
              </a:rPr>
              <a:t>برای تعیین نیاز به ارجاع به سطح دو، </a:t>
            </a:r>
            <a:r>
              <a:rPr lang="fa-IR" dirty="0" smtClean="0">
                <a:solidFill>
                  <a:srgbClr val="000000"/>
                </a:solidFill>
                <a:latin typeface="wMitra"/>
              </a:rPr>
              <a:t>ارزیابی های </a:t>
            </a:r>
            <a:r>
              <a:rPr lang="fa-IR" dirty="0">
                <a:solidFill>
                  <a:srgbClr val="000000"/>
                </a:solidFill>
                <a:latin typeface="wMitra"/>
              </a:rPr>
              <a:t>کامل تر کرده و در پرونده ثبت نمود</a:t>
            </a:r>
            <a:r>
              <a:rPr lang="fa-IR" dirty="0" smtClean="0">
                <a:solidFill>
                  <a:srgbClr val="000000"/>
                </a:solidFill>
                <a:latin typeface="wMitra"/>
              </a:rPr>
              <a:t>.</a:t>
            </a:r>
          </a:p>
          <a:p>
            <a:pPr algn="r" rtl="1"/>
            <a:endParaRPr lang="fa-IR" dirty="0">
              <a:solidFill>
                <a:srgbClr val="000000"/>
              </a:solidFill>
              <a:latin typeface="wMitra"/>
            </a:endParaRPr>
          </a:p>
          <a:p>
            <a:pPr algn="r" rtl="1"/>
            <a:r>
              <a:rPr lang="fa-IR" dirty="0">
                <a:solidFill>
                  <a:srgbClr val="000000"/>
                </a:solidFill>
                <a:latin typeface="wMitra"/>
              </a:rPr>
              <a:t>موارد ارزیابی تکمیلی به قرار زیر است:</a:t>
            </a:r>
          </a:p>
          <a:p>
            <a:pPr algn="r" rtl="1"/>
            <a:r>
              <a:rPr lang="fa-IR" dirty="0">
                <a:solidFill>
                  <a:srgbClr val="000000"/>
                </a:solidFill>
                <a:latin typeface="wMitra"/>
              </a:rPr>
              <a:t>الف- علایم و نشانه های بالینی </a:t>
            </a:r>
            <a:r>
              <a:rPr lang="fa-IR" dirty="0" smtClean="0">
                <a:solidFill>
                  <a:srgbClr val="000000"/>
                </a:solidFill>
                <a:latin typeface="wMitra"/>
              </a:rPr>
              <a:t>(از </a:t>
            </a:r>
            <a:r>
              <a:rPr lang="fa-IR" dirty="0">
                <a:solidFill>
                  <a:srgbClr val="000000"/>
                </a:solidFill>
                <a:latin typeface="wMitra"/>
              </a:rPr>
              <a:t>جمله، تاریخچه، شدت، مدت و پیشرفت علایم </a:t>
            </a:r>
            <a:r>
              <a:rPr lang="fa-IR" dirty="0" smtClean="0">
                <a:solidFill>
                  <a:srgbClr val="000000"/>
                </a:solidFill>
                <a:latin typeface="wMitra"/>
              </a:rPr>
              <a:t>بالینی)</a:t>
            </a:r>
            <a:endParaRPr lang="fa-IR" dirty="0">
              <a:solidFill>
                <a:srgbClr val="000000"/>
              </a:solidFill>
              <a:latin typeface="wMitra"/>
            </a:endParaRPr>
          </a:p>
          <a:p>
            <a:pPr algn="r" rtl="1"/>
            <a:r>
              <a:rPr lang="fa-IR" dirty="0">
                <a:solidFill>
                  <a:srgbClr val="000000"/>
                </a:solidFill>
                <a:latin typeface="wMitra"/>
              </a:rPr>
              <a:t>ب - عوامل خطر مرتبط </a:t>
            </a:r>
            <a:r>
              <a:rPr lang="fa-IR" dirty="0" smtClean="0">
                <a:solidFill>
                  <a:srgbClr val="000000"/>
                </a:solidFill>
                <a:latin typeface="wMitra"/>
              </a:rPr>
              <a:t>(از </a:t>
            </a:r>
            <a:r>
              <a:rPr lang="fa-IR" dirty="0">
                <a:solidFill>
                  <a:srgbClr val="000000"/>
                </a:solidFill>
                <a:latin typeface="wMitra"/>
              </a:rPr>
              <a:t>جمله داشتن ارتباط جنسی خود و یا همسر با افراد متعدد، عدم استفاده همسر از کاندوم، در معرض </a:t>
            </a:r>
            <a:r>
              <a:rPr lang="fa-IR" dirty="0" smtClean="0">
                <a:solidFill>
                  <a:srgbClr val="000000"/>
                </a:solidFill>
                <a:latin typeface="wMitra"/>
              </a:rPr>
              <a:t>دود سیگار </a:t>
            </a:r>
            <a:r>
              <a:rPr lang="fa-IR" dirty="0">
                <a:solidFill>
                  <a:srgbClr val="000000"/>
                </a:solidFill>
                <a:latin typeface="wMitra"/>
              </a:rPr>
              <a:t>بودن، مصرف داروهای ضد بارداری و به ویژه سابقه </a:t>
            </a:r>
            <a:r>
              <a:rPr lang="fa-IR" dirty="0" smtClean="0">
                <a:solidFill>
                  <a:srgbClr val="000000"/>
                </a:solidFill>
                <a:latin typeface="wMitra"/>
              </a:rPr>
              <a:t>ابتلا </a:t>
            </a:r>
            <a:r>
              <a:rPr lang="fa-IR" dirty="0">
                <a:solidFill>
                  <a:srgbClr val="000000"/>
                </a:solidFill>
                <a:latin typeface="wMitra"/>
              </a:rPr>
              <a:t>به </a:t>
            </a:r>
            <a:r>
              <a:rPr lang="en-US" sz="2000" b="0" i="0" u="none" strike="noStrike" baseline="0" dirty="0" smtClean="0">
                <a:solidFill>
                  <a:srgbClr val="000000"/>
                </a:solidFill>
                <a:latin typeface="Calibri" panose="020F0502020204030204" pitchFamily="34" charset="0"/>
              </a:rPr>
              <a:t>HIV</a:t>
            </a:r>
            <a:r>
              <a:rPr lang="fa-IR" sz="2000" b="0" i="0" u="none" strike="noStrike" baseline="0" dirty="0" smtClean="0">
                <a:solidFill>
                  <a:srgbClr val="000000"/>
                </a:solidFill>
                <a:latin typeface="Calibri" panose="020F0502020204030204" pitchFamily="34" charset="0"/>
              </a:rPr>
              <a:t> )</a:t>
            </a:r>
            <a:endParaRPr lang="en-US" sz="2000" b="0" i="0" u="none" strike="noStrike" baseline="0" dirty="0" smtClean="0">
              <a:solidFill>
                <a:srgbClr val="000000"/>
              </a:solidFill>
              <a:latin typeface="Calibri" panose="020F0502020204030204" pitchFamily="34" charset="0"/>
            </a:endParaRPr>
          </a:p>
          <a:p>
            <a:pPr algn="r" rtl="1"/>
            <a:r>
              <a:rPr lang="fa-IR" dirty="0">
                <a:solidFill>
                  <a:srgbClr val="000000"/>
                </a:solidFill>
                <a:latin typeface="wMitra"/>
              </a:rPr>
              <a:t>ج - تشخیص های افتراقی </a:t>
            </a:r>
            <a:r>
              <a:rPr lang="fa-IR" dirty="0" smtClean="0">
                <a:solidFill>
                  <a:srgbClr val="000000"/>
                </a:solidFill>
                <a:latin typeface="wMitra"/>
              </a:rPr>
              <a:t>(از </a:t>
            </a:r>
            <a:r>
              <a:rPr lang="fa-IR" dirty="0">
                <a:solidFill>
                  <a:srgbClr val="000000"/>
                </a:solidFill>
                <a:latin typeface="wMitra"/>
              </a:rPr>
              <a:t>جمله سقط در زنان پیش از یائسگی، </a:t>
            </a:r>
            <a:r>
              <a:rPr lang="fa-IR" dirty="0" smtClean="0">
                <a:solidFill>
                  <a:srgbClr val="000000"/>
                </a:solidFill>
                <a:latin typeface="wMitra"/>
              </a:rPr>
              <a:t>عفونتها </a:t>
            </a:r>
            <a:r>
              <a:rPr lang="fa-IR" dirty="0">
                <a:solidFill>
                  <a:srgbClr val="000000"/>
                </a:solidFill>
                <a:latin typeface="wMitra"/>
              </a:rPr>
              <a:t>مثل کلامیدیا و گنوکوک، زخم های ناحیه </a:t>
            </a:r>
            <a:r>
              <a:rPr lang="fa-IR" dirty="0" smtClean="0">
                <a:solidFill>
                  <a:srgbClr val="000000"/>
                </a:solidFill>
                <a:latin typeface="wMitra"/>
              </a:rPr>
              <a:t>تناسلی،التهاب </a:t>
            </a:r>
            <a:r>
              <a:rPr lang="fa-IR" dirty="0">
                <a:solidFill>
                  <a:srgbClr val="000000"/>
                </a:solidFill>
                <a:latin typeface="wMitra"/>
              </a:rPr>
              <a:t>سرویکس، پولیپ رحم، خونریزی عملکردی رحمی و سرطان واژن یا رحم( </a:t>
            </a:r>
            <a:r>
              <a:rPr lang="fa-IR" dirty="0" smtClean="0">
                <a:solidFill>
                  <a:srgbClr val="000000"/>
                </a:solidFill>
                <a:latin typeface="wMitra"/>
              </a:rPr>
              <a:t>(در </a:t>
            </a:r>
            <a:r>
              <a:rPr lang="fa-IR" dirty="0">
                <a:solidFill>
                  <a:srgbClr val="000000"/>
                </a:solidFill>
                <a:latin typeface="wMitra"/>
              </a:rPr>
              <a:t>موارد شک به تشخیص های افتراقی </a:t>
            </a:r>
            <a:r>
              <a:rPr lang="fa-IR" dirty="0" smtClean="0">
                <a:solidFill>
                  <a:srgbClr val="000000"/>
                </a:solidFill>
                <a:latin typeface="wMitra"/>
              </a:rPr>
              <a:t>مطابق دستورالعمل </a:t>
            </a:r>
            <a:r>
              <a:rPr lang="fa-IR" dirty="0">
                <a:solidFill>
                  <a:srgbClr val="000000"/>
                </a:solidFill>
                <a:latin typeface="wMitra"/>
              </a:rPr>
              <a:t>های ابلاغی سایر بیماری ها عمل </a:t>
            </a:r>
            <a:r>
              <a:rPr lang="fa-IR" dirty="0" smtClean="0">
                <a:solidFill>
                  <a:srgbClr val="000000"/>
                </a:solidFill>
                <a:latin typeface="wMitra"/>
              </a:rPr>
              <a:t>نمایید).</a:t>
            </a:r>
            <a:endParaRPr lang="fa-IR" dirty="0">
              <a:solidFill>
                <a:srgbClr val="000000"/>
              </a:solidFill>
              <a:latin typeface="wMitra"/>
            </a:endParaRPr>
          </a:p>
          <a:p>
            <a:pPr algn="r" rtl="1"/>
            <a:r>
              <a:rPr lang="fa-IR" dirty="0">
                <a:solidFill>
                  <a:srgbClr val="000000"/>
                </a:solidFill>
                <a:latin typeface="wMitra"/>
              </a:rPr>
              <a:t>د - معاینه با اسپکولوم </a:t>
            </a:r>
            <a:r>
              <a:rPr lang="fa-IR" dirty="0" smtClean="0">
                <a:solidFill>
                  <a:srgbClr val="000000"/>
                </a:solidFill>
                <a:latin typeface="wMitra"/>
              </a:rPr>
              <a:t>(دستورالعمل </a:t>
            </a:r>
            <a:r>
              <a:rPr lang="fa-IR" dirty="0">
                <a:solidFill>
                  <a:srgbClr val="000000"/>
                </a:solidFill>
                <a:latin typeface="wMitra"/>
              </a:rPr>
              <a:t>استاندارد معاینه بالینی با استفاده از اسپکولوم در پیوست 1 ارائه شده </a:t>
            </a:r>
            <a:r>
              <a:rPr lang="fa-IR" dirty="0" smtClean="0">
                <a:solidFill>
                  <a:srgbClr val="000000"/>
                </a:solidFill>
                <a:latin typeface="wMitra"/>
              </a:rPr>
              <a:t>است)</a:t>
            </a:r>
            <a:endParaRPr lang="fa-IR" dirty="0"/>
          </a:p>
        </p:txBody>
      </p:sp>
    </p:spTree>
    <p:extLst>
      <p:ext uri="{BB962C8B-B14F-4D97-AF65-F5344CB8AC3E}">
        <p14:creationId xmlns:p14="http://schemas.microsoft.com/office/powerpoint/2010/main" val="6632939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902" y="404036"/>
            <a:ext cx="11605098" cy="440695"/>
          </a:xfrm>
        </p:spPr>
        <p:txBody>
          <a:bodyPr>
            <a:normAutofit fontScale="90000"/>
          </a:bodyPr>
          <a:lstStyle/>
          <a:p>
            <a:pPr algn="r" rtl="1"/>
            <a:r>
              <a:rPr lang="fa-IR" sz="4000" dirty="0">
                <a:latin typeface="wMitra"/>
              </a:rPr>
              <a:t>پس از انجام </a:t>
            </a:r>
            <a:r>
              <a:rPr lang="fa-IR" sz="4000" dirty="0" smtClean="0">
                <a:latin typeface="wMitra"/>
              </a:rPr>
              <a:t>ارزیابی های </a:t>
            </a:r>
            <a:r>
              <a:rPr lang="fa-IR" sz="4000" dirty="0">
                <a:latin typeface="wMitra"/>
              </a:rPr>
              <a:t>تکمیلی، </a:t>
            </a:r>
            <a:r>
              <a:rPr lang="fa-IR" sz="4000" dirty="0" smtClean="0">
                <a:latin typeface="wMitra"/>
              </a:rPr>
              <a:t>حالتهای </a:t>
            </a:r>
            <a:r>
              <a:rPr lang="fa-IR" sz="4000" dirty="0">
                <a:latin typeface="wMitra"/>
              </a:rPr>
              <a:t>زیر ممکن است پیش بیاید:</a:t>
            </a:r>
            <a:endParaRPr lang="fa-IR" sz="4000" dirty="0"/>
          </a:p>
        </p:txBody>
      </p:sp>
      <p:sp>
        <p:nvSpPr>
          <p:cNvPr id="3" name="Content Placeholder 2"/>
          <p:cNvSpPr>
            <a:spLocks noGrp="1"/>
          </p:cNvSpPr>
          <p:nvPr>
            <p:ph idx="1"/>
          </p:nvPr>
        </p:nvSpPr>
        <p:spPr>
          <a:xfrm>
            <a:off x="0" y="783771"/>
            <a:ext cx="12101209" cy="5928313"/>
          </a:xfrm>
        </p:spPr>
        <p:txBody>
          <a:bodyPr>
            <a:normAutofit fontScale="92500"/>
          </a:bodyPr>
          <a:lstStyle/>
          <a:p>
            <a:pPr marL="0" indent="0" algn="just" rtl="1">
              <a:buNone/>
            </a:pPr>
            <a:r>
              <a:rPr lang="fa-IR" dirty="0" smtClean="0">
                <a:latin typeface="wMitra"/>
              </a:rPr>
              <a:t>- فرد </a:t>
            </a:r>
            <a:r>
              <a:rPr lang="fa-IR" dirty="0">
                <a:latin typeface="wMitra"/>
              </a:rPr>
              <a:t>حداقل یکی از علایم سه گانه را همراه با یکی از موارد زیر دارد که در این صورت به سطح دو </a:t>
            </a:r>
            <a:r>
              <a:rPr lang="fa-IR" dirty="0" smtClean="0">
                <a:latin typeface="wMitra"/>
              </a:rPr>
              <a:t>جهت انجام </a:t>
            </a:r>
            <a:r>
              <a:rPr lang="fa-IR" dirty="0">
                <a:latin typeface="wMitra"/>
              </a:rPr>
              <a:t>کولپوسکوپی ارجاع </a:t>
            </a:r>
            <a:r>
              <a:rPr lang="fa-IR" dirty="0" smtClean="0">
                <a:latin typeface="wMitra"/>
              </a:rPr>
              <a:t>میشود</a:t>
            </a:r>
            <a:r>
              <a:rPr lang="fa-IR" dirty="0">
                <a:latin typeface="wMitra"/>
              </a:rPr>
              <a:t>:</a:t>
            </a:r>
          </a:p>
          <a:p>
            <a:pPr marL="0" indent="0" algn="just" rtl="1">
              <a:buNone/>
            </a:pPr>
            <a:r>
              <a:rPr lang="fa-IR" dirty="0">
                <a:latin typeface="wMitra"/>
              </a:rPr>
              <a:t>٭سابقه سرطان یا ضایعات پیش بدخیم دهانه رحم</a:t>
            </a:r>
          </a:p>
          <a:p>
            <a:pPr marL="0" indent="0" algn="just" rtl="1">
              <a:buNone/>
            </a:pPr>
            <a:r>
              <a:rPr lang="fa-IR" dirty="0">
                <a:latin typeface="wMitra"/>
              </a:rPr>
              <a:t>٭توده شکمی در معاینه</a:t>
            </a:r>
          </a:p>
          <a:p>
            <a:pPr marL="0" indent="0" algn="just" rtl="1">
              <a:buNone/>
            </a:pPr>
            <a:r>
              <a:rPr lang="fa-IR" dirty="0">
                <a:latin typeface="wMitra"/>
              </a:rPr>
              <a:t>٭زخم یا برجستگی در معاینه سرویکس</a:t>
            </a:r>
          </a:p>
          <a:p>
            <a:pPr marL="0" indent="0" algn="just" rtl="1">
              <a:buNone/>
            </a:pPr>
            <a:r>
              <a:rPr lang="fa-IR" dirty="0" smtClean="0">
                <a:latin typeface="wMitra"/>
              </a:rPr>
              <a:t>-  </a:t>
            </a:r>
            <a:r>
              <a:rPr lang="fa-IR" dirty="0">
                <a:latin typeface="wMitra"/>
              </a:rPr>
              <a:t>فرد صرفا یکی از علایم سه گانه را دارد اما سایر موارد شرح حال و معاینه طبیعی و سوابق منفی هستند </a:t>
            </a:r>
            <a:r>
              <a:rPr lang="fa-IR" dirty="0" smtClean="0">
                <a:latin typeface="wMitra"/>
              </a:rPr>
              <a:t>که در </a:t>
            </a:r>
            <a:r>
              <a:rPr lang="fa-IR" dirty="0">
                <a:latin typeface="wMitra"/>
              </a:rPr>
              <a:t>این صورت، تشخیص های افتراقی بررسی </a:t>
            </a:r>
            <a:r>
              <a:rPr lang="fa-IR" dirty="0" smtClean="0">
                <a:latin typeface="wMitra"/>
              </a:rPr>
              <a:t>میشود </a:t>
            </a:r>
            <a:r>
              <a:rPr lang="fa-IR" dirty="0">
                <a:latin typeface="wMitra"/>
              </a:rPr>
              <a:t>و در صورت داشتن علایم مرتبط با عفونت، درمان</a:t>
            </a:r>
          </a:p>
          <a:p>
            <a:pPr marL="0" indent="0" algn="just" rtl="1">
              <a:buNone/>
            </a:pPr>
            <a:r>
              <a:rPr lang="fa-IR" dirty="0">
                <a:latin typeface="wMitra"/>
              </a:rPr>
              <a:t>دارویی مورد نیاز صورت می گیرد و در عرض دو هفته بیمار دوباره ویزیت </a:t>
            </a:r>
            <a:r>
              <a:rPr lang="fa-IR" dirty="0" smtClean="0">
                <a:latin typeface="wMitra"/>
              </a:rPr>
              <a:t>میشود</a:t>
            </a:r>
            <a:r>
              <a:rPr lang="fa-IR" dirty="0">
                <a:latin typeface="wMitra"/>
              </a:rPr>
              <a:t>. در ویزیت مجدد اگر</a:t>
            </a:r>
          </a:p>
          <a:p>
            <a:pPr marL="0" indent="0" algn="just" rtl="1">
              <a:buNone/>
            </a:pPr>
            <a:r>
              <a:rPr lang="fa-IR" dirty="0">
                <a:latin typeface="wMitra"/>
              </a:rPr>
              <a:t>علایم وی همچنان پایدار بود، جهت انجام ویزیت متخصص زنان ارجاع م</a:t>
            </a:r>
            <a:r>
              <a:rPr lang="fa-IR" dirty="0" smtClean="0">
                <a:latin typeface="wMitra"/>
              </a:rPr>
              <a:t>یشود</a:t>
            </a:r>
            <a:r>
              <a:rPr lang="fa-IR" dirty="0">
                <a:latin typeface="wMitra"/>
              </a:rPr>
              <a:t>. این افراد در </a:t>
            </a:r>
            <a:r>
              <a:rPr lang="fa-IR" dirty="0" smtClean="0">
                <a:latin typeface="wMitra"/>
              </a:rPr>
              <a:t>صورت نیاز </a:t>
            </a:r>
            <a:r>
              <a:rPr lang="fa-IR" dirty="0">
                <a:latin typeface="wMitra"/>
              </a:rPr>
              <a:t>به کولپوسکوپی بر اساس تایید متخصص زنان مجدد به ماما ارجاع </a:t>
            </a:r>
            <a:r>
              <a:rPr lang="fa-IR" dirty="0" smtClean="0">
                <a:latin typeface="wMitra"/>
              </a:rPr>
              <a:t>میشوند </a:t>
            </a:r>
            <a:r>
              <a:rPr lang="fa-IR" dirty="0">
                <a:latin typeface="wMitra"/>
              </a:rPr>
              <a:t>تا برای تعیین </a:t>
            </a:r>
            <a:r>
              <a:rPr lang="fa-IR" dirty="0" smtClean="0">
                <a:latin typeface="wMitra"/>
              </a:rPr>
              <a:t>زمان کولپوسکوپی </a:t>
            </a:r>
            <a:r>
              <a:rPr lang="fa-IR" dirty="0">
                <a:latin typeface="wMitra"/>
              </a:rPr>
              <a:t>آنان اقدام گردد. برای افرادی که بهبود علایم دارند، در صورت دارا بودن شرایط </a:t>
            </a:r>
            <a:r>
              <a:rPr lang="fa-IR" dirty="0" smtClean="0">
                <a:latin typeface="wMitra"/>
              </a:rPr>
              <a:t>غربالگری،برای نمونه برداری </a:t>
            </a:r>
            <a:r>
              <a:rPr lang="en-US" sz="2000" b="0" i="0" u="none" strike="noStrike" baseline="0" dirty="0" smtClean="0">
                <a:latin typeface="Calibri" panose="020F0502020204030204" pitchFamily="34" charset="0"/>
              </a:rPr>
              <a:t>HPV </a:t>
            </a:r>
            <a:r>
              <a:rPr lang="fa-IR" sz="2000" b="0" i="0" u="none" strike="noStrike" baseline="0" dirty="0" smtClean="0">
                <a:latin typeface="Calibri" panose="020F0502020204030204" pitchFamily="34" charset="0"/>
              </a:rPr>
              <a:t> </a:t>
            </a:r>
            <a:r>
              <a:rPr lang="fa-IR" dirty="0" smtClean="0">
                <a:latin typeface="wMitra"/>
              </a:rPr>
              <a:t>در </a:t>
            </a:r>
            <a:r>
              <a:rPr lang="fa-IR" dirty="0">
                <a:latin typeface="wMitra"/>
              </a:rPr>
              <a:t>همین ویزیت اقدام نمایید</a:t>
            </a:r>
            <a:r>
              <a:rPr lang="fa-IR" dirty="0" smtClean="0">
                <a:latin typeface="wMitra"/>
              </a:rPr>
              <a:t>.</a:t>
            </a:r>
          </a:p>
          <a:p>
            <a:pPr algn="r" rtl="1"/>
            <a:r>
              <a:rPr lang="fa-IR" dirty="0">
                <a:latin typeface="wMitra"/>
              </a:rPr>
              <a:t>. </a:t>
            </a:r>
            <a:r>
              <a:rPr lang="fa-IR" sz="2200" dirty="0">
                <a:latin typeface="wMitra"/>
              </a:rPr>
              <a:t>افرادی که مطابق دستورالعمل نیاز به ارجاع به سطح دو دارند به بیمارستان یا مرکز تشخیص زودهنگام سرطان ارجاع داده </a:t>
            </a:r>
            <a:r>
              <a:rPr lang="fa-IR" sz="2200" dirty="0" smtClean="0">
                <a:latin typeface="wMitra"/>
              </a:rPr>
              <a:t>میشوند </a:t>
            </a:r>
            <a:r>
              <a:rPr lang="fa-IR" sz="2200" dirty="0">
                <a:latin typeface="wMitra"/>
              </a:rPr>
              <a:t>تا توسط متخصص </a:t>
            </a:r>
            <a:r>
              <a:rPr lang="fa-IR" sz="2200" dirty="0" smtClean="0">
                <a:latin typeface="wMitra"/>
              </a:rPr>
              <a:t>زنان کولپوسکوپی </a:t>
            </a:r>
            <a:r>
              <a:rPr lang="fa-IR" sz="2200" dirty="0">
                <a:latin typeface="wMitra"/>
              </a:rPr>
              <a:t>انجام شود.</a:t>
            </a:r>
            <a:endParaRPr lang="fa-IR" sz="2200" dirty="0"/>
          </a:p>
        </p:txBody>
      </p:sp>
    </p:spTree>
    <p:extLst>
      <p:ext uri="{BB962C8B-B14F-4D97-AF65-F5344CB8AC3E}">
        <p14:creationId xmlns:p14="http://schemas.microsoft.com/office/powerpoint/2010/main" val="14478679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825" y="365125"/>
            <a:ext cx="11838561" cy="656279"/>
          </a:xfrm>
        </p:spPr>
        <p:txBody>
          <a:bodyPr>
            <a:normAutofit/>
          </a:bodyPr>
          <a:lstStyle/>
          <a:p>
            <a:pPr algn="r" rtl="1"/>
            <a:r>
              <a:rPr lang="fa-IR" sz="2800" b="1" dirty="0">
                <a:latin typeface="IRANSansXFaNum-ExtraBold"/>
              </a:rPr>
              <a:t>چه افرادی نیازمند </a:t>
            </a:r>
            <a:r>
              <a:rPr lang="fa-IR" sz="2800" b="1" dirty="0" smtClean="0">
                <a:latin typeface="IRANSansXFaNum-ExtraBold"/>
              </a:rPr>
              <a:t>نمونه برداری </a:t>
            </a:r>
            <a:r>
              <a:rPr lang="fa-IR" sz="2800" b="1" dirty="0">
                <a:latin typeface="IRANSansXFaNum-ExtraBold"/>
              </a:rPr>
              <a:t>از دهانه رحم جهت انجام آزمایش غربالگری </a:t>
            </a:r>
            <a:r>
              <a:rPr lang="en-US" sz="2800" b="1" dirty="0">
                <a:latin typeface="IRANSansXFaNum-ExtraBold"/>
              </a:rPr>
              <a:t>HPV </a:t>
            </a:r>
            <a:r>
              <a:rPr lang="fa-IR" sz="2800" b="1" dirty="0">
                <a:latin typeface="IRANSansXFaNum-ExtraBold"/>
              </a:rPr>
              <a:t>هستند؟</a:t>
            </a:r>
            <a:endParaRPr lang="fa-IR" sz="2800" dirty="0"/>
          </a:p>
        </p:txBody>
      </p:sp>
      <p:sp>
        <p:nvSpPr>
          <p:cNvPr id="3" name="Content Placeholder 2"/>
          <p:cNvSpPr>
            <a:spLocks noGrp="1"/>
          </p:cNvSpPr>
          <p:nvPr>
            <p:ph idx="1"/>
          </p:nvPr>
        </p:nvSpPr>
        <p:spPr>
          <a:xfrm>
            <a:off x="184825" y="904673"/>
            <a:ext cx="11838561" cy="5953328"/>
          </a:xfrm>
        </p:spPr>
        <p:txBody>
          <a:bodyPr>
            <a:noAutofit/>
          </a:bodyPr>
          <a:lstStyle/>
          <a:p>
            <a:pPr marL="0" indent="0" algn="r" rtl="1">
              <a:buNone/>
            </a:pPr>
            <a:r>
              <a:rPr lang="fa-IR" sz="2400" dirty="0" smtClean="0">
                <a:latin typeface="wMitra"/>
              </a:rPr>
              <a:t>نمونه برداری </a:t>
            </a:r>
            <a:r>
              <a:rPr lang="fa-IR" sz="2400" dirty="0">
                <a:latin typeface="wMitra"/>
              </a:rPr>
              <a:t>دهانه رحم برای آزمایش غربالگری سرطان دهانه رحم برای تمامی زنان از </a:t>
            </a:r>
            <a:r>
              <a:rPr lang="fa-IR" sz="2400" b="1" dirty="0">
                <a:latin typeface="wMitra-SemiBold"/>
              </a:rPr>
              <a:t>گروه دوم </a:t>
            </a:r>
            <a:r>
              <a:rPr lang="fa-IR" sz="2400" dirty="0">
                <a:latin typeface="wMitra"/>
              </a:rPr>
              <a:t>و زنانی از </a:t>
            </a:r>
            <a:r>
              <a:rPr lang="fa-IR" sz="2400" b="1" dirty="0">
                <a:latin typeface="wMitra-SemiBold"/>
              </a:rPr>
              <a:t>گروه چهارم </a:t>
            </a:r>
            <a:r>
              <a:rPr lang="fa-IR" sz="2400" dirty="0">
                <a:latin typeface="wMitra"/>
              </a:rPr>
              <a:t>که پس از </a:t>
            </a:r>
            <a:r>
              <a:rPr lang="fa-IR" sz="2400" dirty="0" smtClean="0">
                <a:latin typeface="wMitra"/>
              </a:rPr>
              <a:t>درمان دارویی</a:t>
            </a:r>
            <a:r>
              <a:rPr lang="fa-IR" sz="2400" dirty="0">
                <a:latin typeface="wMitra"/>
              </a:rPr>
              <a:t>، علایم بالینی در آنها بهبود یافته است و شرایط غربالگری را دارا هستند </a:t>
            </a:r>
            <a:r>
              <a:rPr lang="fa-IR" sz="2400" dirty="0" smtClean="0">
                <a:latin typeface="wMitra"/>
              </a:rPr>
              <a:t>(زنان </a:t>
            </a:r>
            <a:r>
              <a:rPr lang="fa-IR" sz="2400" dirty="0">
                <a:latin typeface="wMitra"/>
              </a:rPr>
              <a:t>30 تا 49 سال که سه سال و یا بیشتر از رابطه </a:t>
            </a:r>
            <a:r>
              <a:rPr lang="fa-IR" sz="2400" dirty="0" smtClean="0">
                <a:latin typeface="wMitra"/>
              </a:rPr>
              <a:t>جنسی آنها </a:t>
            </a:r>
            <a:r>
              <a:rPr lang="fa-IR" sz="2400" dirty="0">
                <a:latin typeface="wMitra"/>
              </a:rPr>
              <a:t>گذشته </a:t>
            </a:r>
            <a:r>
              <a:rPr lang="fa-IR" sz="2400" dirty="0" smtClean="0">
                <a:latin typeface="wMitra"/>
              </a:rPr>
              <a:t>باشد) </a:t>
            </a:r>
            <a:r>
              <a:rPr lang="fa-IR" sz="2400" dirty="0">
                <a:latin typeface="wMitra"/>
              </a:rPr>
              <a:t>انجام می گیرد</a:t>
            </a:r>
            <a:r>
              <a:rPr lang="fa-IR" sz="2400" dirty="0" smtClean="0">
                <a:latin typeface="wMitra"/>
              </a:rPr>
              <a:t>.</a:t>
            </a:r>
          </a:p>
          <a:p>
            <a:pPr marL="0" indent="0" algn="r" rtl="1">
              <a:buNone/>
            </a:pPr>
            <a:r>
              <a:rPr lang="fa-IR" sz="2400" dirty="0" smtClean="0">
                <a:latin typeface="wMitra"/>
              </a:rPr>
              <a:t> </a:t>
            </a:r>
            <a:r>
              <a:rPr lang="fa-IR" sz="2400" dirty="0">
                <a:latin typeface="wMitra"/>
              </a:rPr>
              <a:t>انجام آزمایش غربالگری </a:t>
            </a:r>
            <a:r>
              <a:rPr lang="en-US" sz="1800" b="0" i="0" u="none" strike="noStrike" baseline="0" dirty="0" smtClean="0">
                <a:latin typeface="Calibri" panose="020F0502020204030204" pitchFamily="34" charset="0"/>
              </a:rPr>
              <a:t>HPV </a:t>
            </a:r>
            <a:r>
              <a:rPr lang="fa-IR" sz="2400" dirty="0">
                <a:latin typeface="wMitra"/>
              </a:rPr>
              <a:t>برای زنان سالم </a:t>
            </a:r>
            <a:r>
              <a:rPr lang="fa-IR" sz="700" b="0" i="0" u="none" strike="noStrike" baseline="0" dirty="0" smtClean="0">
                <a:latin typeface="wMitra"/>
              </a:rPr>
              <a:t>1 </a:t>
            </a:r>
            <a:r>
              <a:rPr lang="fa-IR" sz="2400" dirty="0">
                <a:latin typeface="wMitra"/>
              </a:rPr>
              <a:t>در سن زیر 30 سال توصیه </a:t>
            </a:r>
            <a:r>
              <a:rPr lang="fa-IR" sz="2400" dirty="0" smtClean="0">
                <a:latin typeface="wMitra"/>
              </a:rPr>
              <a:t>نمیشود</a:t>
            </a:r>
            <a:r>
              <a:rPr lang="fa-IR" sz="2400" dirty="0">
                <a:latin typeface="wMitra"/>
              </a:rPr>
              <a:t>.</a:t>
            </a:r>
          </a:p>
          <a:p>
            <a:pPr marL="0" indent="0" algn="r" rtl="1">
              <a:buNone/>
            </a:pPr>
            <a:r>
              <a:rPr lang="fa-IR" sz="2400" dirty="0">
                <a:latin typeface="wMitra"/>
              </a:rPr>
              <a:t>برای انجام آزمایش غربالگری </a:t>
            </a:r>
            <a:r>
              <a:rPr lang="en-US" sz="1800" b="0" i="0" u="none" strike="noStrike" baseline="0" dirty="0" smtClean="0">
                <a:latin typeface="Calibri" panose="020F0502020204030204" pitchFamily="34" charset="0"/>
              </a:rPr>
              <a:t>HPV </a:t>
            </a:r>
            <a:r>
              <a:rPr lang="fa-IR" sz="2400" dirty="0" smtClean="0">
                <a:latin typeface="wMitra"/>
              </a:rPr>
              <a:t>نمونه برداری </a:t>
            </a:r>
            <a:r>
              <a:rPr lang="fa-IR" sz="2400" dirty="0">
                <a:latin typeface="wMitra"/>
              </a:rPr>
              <a:t>از دهانه رحم )ناحیه سرویکس( را مطابق راهنمای </a:t>
            </a:r>
            <a:r>
              <a:rPr lang="fa-IR" sz="2400" dirty="0" smtClean="0">
                <a:latin typeface="wMitra"/>
              </a:rPr>
              <a:t>نمونه برداری </a:t>
            </a:r>
            <a:r>
              <a:rPr lang="fa-IR" sz="2400" dirty="0">
                <a:latin typeface="wMitra"/>
              </a:rPr>
              <a:t>دهانه رحم </a:t>
            </a:r>
            <a:r>
              <a:rPr lang="fa-IR" sz="2400" dirty="0" smtClean="0">
                <a:latin typeface="wMitra"/>
              </a:rPr>
              <a:t>برای آزمایش </a:t>
            </a:r>
            <a:r>
              <a:rPr lang="fa-IR" sz="2400" dirty="0">
                <a:latin typeface="wMitra"/>
              </a:rPr>
              <a:t>غربالگری </a:t>
            </a:r>
            <a:r>
              <a:rPr lang="en-US" sz="1800" b="0" i="0" u="none" strike="noStrike" baseline="0" dirty="0" smtClean="0">
                <a:latin typeface="Calibri" panose="020F0502020204030204" pitchFamily="34" charset="0"/>
              </a:rPr>
              <a:t>HPV </a:t>
            </a:r>
            <a:r>
              <a:rPr lang="en-US" sz="2400" dirty="0">
                <a:latin typeface="wMitra"/>
              </a:rPr>
              <a:t>)</a:t>
            </a:r>
            <a:r>
              <a:rPr lang="fa-IR" sz="2400" dirty="0">
                <a:latin typeface="wMitra"/>
              </a:rPr>
              <a:t>پیوست </a:t>
            </a:r>
            <a:r>
              <a:rPr lang="fa-IR" sz="2400" dirty="0" smtClean="0">
                <a:latin typeface="wMitra"/>
              </a:rPr>
              <a:t>2) </a:t>
            </a:r>
            <a:r>
              <a:rPr lang="fa-IR" sz="2400" dirty="0">
                <a:latin typeface="wMitra"/>
              </a:rPr>
              <a:t>انجام دهید. </a:t>
            </a:r>
            <a:endParaRPr lang="fa-IR" sz="2400" dirty="0" smtClean="0">
              <a:latin typeface="wMitra"/>
            </a:endParaRPr>
          </a:p>
          <a:p>
            <a:pPr marL="0" indent="0" algn="r" rtl="1">
              <a:buNone/>
            </a:pPr>
            <a:r>
              <a:rPr lang="fa-IR" sz="2400" dirty="0" smtClean="0">
                <a:latin typeface="wMitra"/>
              </a:rPr>
              <a:t>نمونه </a:t>
            </a:r>
            <a:r>
              <a:rPr lang="fa-IR" sz="2400" dirty="0">
                <a:latin typeface="wMitra"/>
              </a:rPr>
              <a:t>برداشته شده در محلول نگهدارنده را مطابق دستورالعمل مدیریت </a:t>
            </a:r>
            <a:r>
              <a:rPr lang="fa-IR" sz="2400" dirty="0" smtClean="0">
                <a:latin typeface="wMitra"/>
              </a:rPr>
              <a:t>نمونه(پیوست ) برای </a:t>
            </a:r>
            <a:r>
              <a:rPr lang="fa-IR" sz="2400" dirty="0">
                <a:latin typeface="wMitra"/>
              </a:rPr>
              <a:t>انجام آزمایش غربالگری </a:t>
            </a:r>
            <a:r>
              <a:rPr lang="en-US" sz="1800" b="0" i="0" u="none" strike="noStrike" baseline="0" dirty="0" smtClean="0">
                <a:latin typeface="Calibri" panose="020F0502020204030204" pitchFamily="34" charset="0"/>
              </a:rPr>
              <a:t>HPV </a:t>
            </a:r>
            <a:r>
              <a:rPr lang="fa-IR" sz="2400" dirty="0">
                <a:latin typeface="wMitra"/>
              </a:rPr>
              <a:t>به آزمایشگاه مورد تایید آزمایشگاه مرجع </a:t>
            </a:r>
            <a:r>
              <a:rPr lang="fa-IR" sz="2400" dirty="0" smtClean="0">
                <a:latin typeface="wMitra"/>
              </a:rPr>
              <a:t>سلامت </a:t>
            </a:r>
            <a:r>
              <a:rPr lang="fa-IR" sz="2400" dirty="0">
                <a:latin typeface="wMitra"/>
              </a:rPr>
              <a:t>ارجاع دهید.</a:t>
            </a:r>
          </a:p>
          <a:p>
            <a:pPr marL="0" indent="0" algn="r" rtl="1">
              <a:buNone/>
            </a:pPr>
            <a:r>
              <a:rPr lang="fa-IR" sz="2400" dirty="0">
                <a:latin typeface="wMitra"/>
              </a:rPr>
              <a:t>مراحل مراقبت و پیگیری در غربالگری سرطان دهانه رحم مطابق با دستورالعملی است که در فلوچارت 1 نمایش داده شده است.</a:t>
            </a:r>
          </a:p>
          <a:p>
            <a:pPr marL="0" indent="0" algn="r" rtl="1">
              <a:buNone/>
            </a:pPr>
            <a:r>
              <a:rPr lang="fa-IR" sz="2400" dirty="0">
                <a:latin typeface="wMitra"/>
              </a:rPr>
              <a:t>بدین ترتیب که در همه افراد، غربالگری اولیه </a:t>
            </a:r>
            <a:r>
              <a:rPr lang="fa-IR" sz="700" b="0" i="0" u="none" strike="noStrike" baseline="0" dirty="0" smtClean="0">
                <a:latin typeface="wMitra"/>
              </a:rPr>
              <a:t>2 </a:t>
            </a:r>
            <a:r>
              <a:rPr lang="fa-IR" sz="2400" dirty="0">
                <a:latin typeface="wMitra"/>
              </a:rPr>
              <a:t>با تست تشخیص مولکولی ویروس </a:t>
            </a:r>
            <a:r>
              <a:rPr lang="en-US" sz="1800" b="0" i="0" u="none" strike="noStrike" baseline="0" dirty="0" smtClean="0">
                <a:latin typeface="Calibri" panose="020F0502020204030204" pitchFamily="34" charset="0"/>
              </a:rPr>
              <a:t>HPV </a:t>
            </a:r>
            <a:r>
              <a:rPr lang="fa-IR" sz="2400" dirty="0">
                <a:latin typeface="wMitra"/>
              </a:rPr>
              <a:t>برای </a:t>
            </a:r>
            <a:r>
              <a:rPr lang="fa-IR" sz="2400" dirty="0" smtClean="0">
                <a:latin typeface="wMitra"/>
              </a:rPr>
              <a:t>ژنوتیپهای پرخطرآغاز میشود</a:t>
            </a:r>
            <a:r>
              <a:rPr lang="fa-IR" sz="2400" dirty="0">
                <a:latin typeface="wMitra"/>
              </a:rPr>
              <a:t>. این </a:t>
            </a:r>
            <a:r>
              <a:rPr lang="fa-IR" sz="2400" dirty="0" smtClean="0">
                <a:latin typeface="wMitra"/>
              </a:rPr>
              <a:t>ژنوتیپها که </a:t>
            </a:r>
            <a:r>
              <a:rPr lang="fa-IR" sz="2400" dirty="0">
                <a:latin typeface="wMitra"/>
              </a:rPr>
              <a:t>با سرطان دهانه رحم مرتبط هستند با عنوان </a:t>
            </a:r>
            <a:r>
              <a:rPr lang="fa-IR" sz="1800" b="0" i="0" u="none" strike="noStrike" baseline="0" dirty="0" smtClean="0">
                <a:latin typeface="Calibri" panose="020F0502020204030204" pitchFamily="34" charset="0"/>
              </a:rPr>
              <a:t>( </a:t>
            </a:r>
            <a:r>
              <a:rPr lang="fa-IR" sz="700" b="0" i="0" u="none" strike="noStrike" baseline="0" dirty="0" smtClean="0">
                <a:latin typeface="wMitra"/>
              </a:rPr>
              <a:t>3 </a:t>
            </a:r>
            <a:r>
              <a:rPr lang="en-US" sz="1800" b="0" i="0" u="none" strike="noStrike" baseline="0" dirty="0" smtClean="0">
                <a:latin typeface="Calibri" panose="020F0502020204030204" pitchFamily="34" charset="0"/>
              </a:rPr>
              <a:t>High Risk HPV (HR-HPV </a:t>
            </a:r>
            <a:r>
              <a:rPr lang="fa-IR" sz="2400" dirty="0">
                <a:latin typeface="wMitra"/>
              </a:rPr>
              <a:t>شناخته </a:t>
            </a:r>
            <a:r>
              <a:rPr lang="fa-IR" sz="2400" dirty="0" smtClean="0">
                <a:latin typeface="wMitra"/>
              </a:rPr>
              <a:t>میشوند</a:t>
            </a:r>
            <a:r>
              <a:rPr lang="fa-IR" sz="2400" dirty="0">
                <a:latin typeface="wMitra"/>
              </a:rPr>
              <a:t>. در مرحله بعد </a:t>
            </a:r>
            <a:r>
              <a:rPr lang="fa-IR" sz="2400" dirty="0" smtClean="0">
                <a:latin typeface="wMitra"/>
              </a:rPr>
              <a:t>نمونه های </a:t>
            </a:r>
            <a:r>
              <a:rPr lang="fa-IR" sz="2400" dirty="0">
                <a:latin typeface="wMitra"/>
              </a:rPr>
              <a:t>مثبت و آلوده </a:t>
            </a:r>
            <a:r>
              <a:rPr lang="fa-IR" sz="2400" dirty="0" smtClean="0">
                <a:latin typeface="wMitra"/>
              </a:rPr>
              <a:t>به ویروس </a:t>
            </a:r>
            <a:r>
              <a:rPr lang="en-US" sz="1800" b="0" i="0" u="none" strike="noStrike" baseline="0" dirty="0" smtClean="0">
                <a:latin typeface="Calibri" panose="020F0502020204030204" pitchFamily="34" charset="0"/>
              </a:rPr>
              <a:t>HPV </a:t>
            </a:r>
            <a:r>
              <a:rPr lang="fa-IR" sz="2400" dirty="0">
                <a:latin typeface="wMitra"/>
              </a:rPr>
              <a:t>برای تعیین </a:t>
            </a:r>
            <a:r>
              <a:rPr lang="fa-IR" sz="2400" dirty="0" smtClean="0">
                <a:latin typeface="wMitra"/>
              </a:rPr>
              <a:t>ژنوتیپهای </a:t>
            </a:r>
            <a:r>
              <a:rPr lang="fa-IR" sz="2400" dirty="0">
                <a:latin typeface="wMitra"/>
              </a:rPr>
              <a:t>پر خطر 16 و یا 18 ) </a:t>
            </a:r>
            <a:r>
              <a:rPr lang="en-US" sz="1800" b="0" i="0" u="none" strike="noStrike" baseline="0" dirty="0" smtClean="0">
                <a:latin typeface="Calibri" panose="020F0502020204030204" pitchFamily="34" charset="0"/>
              </a:rPr>
              <a:t>HPV-16 </a:t>
            </a:r>
            <a:r>
              <a:rPr lang="fa-IR" sz="2400" dirty="0">
                <a:latin typeface="wMitra"/>
              </a:rPr>
              <a:t>و </a:t>
            </a:r>
            <a:r>
              <a:rPr lang="en-US" sz="1800" b="0" i="0" u="none" strike="noStrike" baseline="0" dirty="0" smtClean="0">
                <a:latin typeface="Calibri" panose="020F0502020204030204" pitchFamily="34" charset="0"/>
              </a:rPr>
              <a:t>HPV-18 </a:t>
            </a:r>
            <a:r>
              <a:rPr lang="en-US" sz="2400" dirty="0">
                <a:latin typeface="wMitra"/>
              </a:rPr>
              <a:t>( </a:t>
            </a:r>
            <a:r>
              <a:rPr lang="fa-IR" sz="2400" dirty="0" smtClean="0">
                <a:latin typeface="wMitra"/>
              </a:rPr>
              <a:t>بررسی</a:t>
            </a:r>
          </a:p>
          <a:p>
            <a:pPr marL="0" indent="0" algn="r" rtl="1">
              <a:buNone/>
            </a:pPr>
            <a:r>
              <a:rPr lang="fa-IR" sz="2400" dirty="0" smtClean="0">
                <a:latin typeface="wMitra"/>
              </a:rPr>
              <a:t> میشوند</a:t>
            </a:r>
            <a:r>
              <a:rPr lang="fa-IR" sz="2400" dirty="0">
                <a:latin typeface="wMitra"/>
              </a:rPr>
              <a:t>. </a:t>
            </a:r>
            <a:r>
              <a:rPr lang="fa-IR" sz="2400" dirty="0" smtClean="0">
                <a:latin typeface="wMitra"/>
              </a:rPr>
              <a:t>نمونه هایی </a:t>
            </a:r>
            <a:r>
              <a:rPr lang="fa-IR" sz="2400" dirty="0">
                <a:latin typeface="wMitra"/>
              </a:rPr>
              <a:t>که آلوده به </a:t>
            </a:r>
            <a:r>
              <a:rPr lang="fa-IR" sz="2400" dirty="0" smtClean="0">
                <a:latin typeface="wMitra"/>
              </a:rPr>
              <a:t>ژنوتیپهایی </a:t>
            </a:r>
            <a:r>
              <a:rPr lang="fa-IR" sz="2400" dirty="0">
                <a:latin typeface="wMitra"/>
              </a:rPr>
              <a:t>غیر </a:t>
            </a:r>
            <a:r>
              <a:rPr lang="fa-IR" sz="2400" dirty="0" smtClean="0">
                <a:latin typeface="wMitra"/>
              </a:rPr>
              <a:t>از16  </a:t>
            </a:r>
            <a:r>
              <a:rPr lang="fa-IR" sz="2400" dirty="0">
                <a:latin typeface="wMitra"/>
              </a:rPr>
              <a:t>و 18 باشند با عنوان </a:t>
            </a:r>
            <a:r>
              <a:rPr lang="fa-IR" sz="1800" b="0" i="0" u="none" strike="noStrike" baseline="0" dirty="0" smtClean="0">
                <a:latin typeface="Calibri" panose="020F0502020204030204" pitchFamily="34" charset="0"/>
              </a:rPr>
              <a:t>18 / </a:t>
            </a:r>
            <a:r>
              <a:rPr lang="en-US" sz="1800" b="0" i="0" u="none" strike="noStrike" baseline="0" dirty="0" smtClean="0">
                <a:latin typeface="Calibri" panose="020F0502020204030204" pitchFamily="34" charset="0"/>
              </a:rPr>
              <a:t>HPV non 16 </a:t>
            </a:r>
            <a:r>
              <a:rPr lang="fa-IR" sz="2400" dirty="0">
                <a:latin typeface="wMitra"/>
              </a:rPr>
              <a:t>شناخته شده و صرفاً برای این گروه نمونه اخذ شده برای پاپ اسمیر بررسی </a:t>
            </a:r>
            <a:r>
              <a:rPr lang="fa-IR" sz="2400" dirty="0" smtClean="0">
                <a:latin typeface="wMitra"/>
              </a:rPr>
              <a:t>میشود.</a:t>
            </a:r>
            <a:endParaRPr lang="fa-IR" sz="2400" dirty="0"/>
          </a:p>
        </p:txBody>
      </p:sp>
    </p:spTree>
    <p:extLst>
      <p:ext uri="{BB962C8B-B14F-4D97-AF65-F5344CB8AC3E}">
        <p14:creationId xmlns:p14="http://schemas.microsoft.com/office/powerpoint/2010/main" val="27777345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a:latin typeface="IRANSansXFaNum-ExtraBold"/>
              </a:rPr>
              <a:t>چه افرادی نیازمند ارجاع به سطح دو جهت انجام کولپوسکوپی یا تعیین نوبت ویزیت متخصص زنان هستند؟</a:t>
            </a:r>
            <a:endParaRPr lang="fa-IR" dirty="0"/>
          </a:p>
        </p:txBody>
      </p:sp>
      <p:sp>
        <p:nvSpPr>
          <p:cNvPr id="3" name="Content Placeholder 2"/>
          <p:cNvSpPr>
            <a:spLocks noGrp="1"/>
          </p:cNvSpPr>
          <p:nvPr>
            <p:ph idx="1"/>
          </p:nvPr>
        </p:nvSpPr>
        <p:spPr>
          <a:xfrm>
            <a:off x="379379" y="1825624"/>
            <a:ext cx="11468909" cy="4565447"/>
          </a:xfrm>
        </p:spPr>
        <p:txBody>
          <a:bodyPr/>
          <a:lstStyle/>
          <a:p>
            <a:pPr algn="r" rtl="1"/>
            <a:r>
              <a:rPr lang="fa-IR" b="1" dirty="0">
                <a:solidFill>
                  <a:srgbClr val="00B9A5"/>
                </a:solidFill>
                <a:latin typeface="wMitra-Bold"/>
              </a:rPr>
              <a:t>• گروه یکم</a:t>
            </a:r>
            <a:r>
              <a:rPr lang="fa-IR" dirty="0">
                <a:solidFill>
                  <a:srgbClr val="000000"/>
                </a:solidFill>
                <a:latin typeface="wMitra"/>
              </a:rPr>
              <a:t>: </a:t>
            </a:r>
            <a:endParaRPr lang="fa-IR" dirty="0" smtClean="0">
              <a:solidFill>
                <a:srgbClr val="000000"/>
              </a:solidFill>
              <a:latin typeface="wMitra"/>
            </a:endParaRPr>
          </a:p>
          <a:p>
            <a:pPr algn="r" rtl="1">
              <a:lnSpc>
                <a:spcPct val="150000"/>
              </a:lnSpc>
            </a:pPr>
            <a:r>
              <a:rPr lang="fa-IR" dirty="0" smtClean="0">
                <a:solidFill>
                  <a:srgbClr val="000000"/>
                </a:solidFill>
                <a:latin typeface="wMitra"/>
              </a:rPr>
              <a:t>شرح </a:t>
            </a:r>
            <a:r>
              <a:rPr lang="fa-IR" dirty="0">
                <a:solidFill>
                  <a:srgbClr val="000000"/>
                </a:solidFill>
                <a:latin typeface="wMitra"/>
              </a:rPr>
              <a:t>حال و علایم سه گانه </a:t>
            </a:r>
            <a:r>
              <a:rPr lang="fa-IR" b="1" dirty="0">
                <a:solidFill>
                  <a:srgbClr val="000000"/>
                </a:solidFill>
                <a:latin typeface="wMitra-SemiBold"/>
              </a:rPr>
              <a:t>منفی </a:t>
            </a:r>
            <a:r>
              <a:rPr lang="fa-IR" dirty="0">
                <a:solidFill>
                  <a:srgbClr val="000000"/>
                </a:solidFill>
                <a:latin typeface="wMitra"/>
              </a:rPr>
              <a:t>و سوابق </a:t>
            </a:r>
            <a:r>
              <a:rPr lang="fa-IR" b="1" dirty="0">
                <a:solidFill>
                  <a:srgbClr val="000000"/>
                </a:solidFill>
                <a:latin typeface="wMitra-SemiBold"/>
              </a:rPr>
              <a:t>منفی </a:t>
            </a:r>
            <a:r>
              <a:rPr lang="fa-IR" dirty="0">
                <a:solidFill>
                  <a:srgbClr val="000000"/>
                </a:solidFill>
                <a:latin typeface="wMitra"/>
              </a:rPr>
              <a:t>و فرد شرایط غربالگری </a:t>
            </a:r>
            <a:r>
              <a:rPr lang="en-US" dirty="0" smtClean="0">
                <a:solidFill>
                  <a:srgbClr val="000000"/>
                </a:solidFill>
                <a:latin typeface="wMitra"/>
              </a:rPr>
              <a:t> </a:t>
            </a:r>
            <a:r>
              <a:rPr lang="en-US" sz="20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را </a:t>
            </a:r>
            <a:r>
              <a:rPr lang="fa-IR" b="1" dirty="0">
                <a:solidFill>
                  <a:srgbClr val="000000"/>
                </a:solidFill>
                <a:latin typeface="wMitra-SemiBold"/>
              </a:rPr>
              <a:t>ندارد</a:t>
            </a:r>
            <a:r>
              <a:rPr lang="fa-IR" dirty="0">
                <a:solidFill>
                  <a:srgbClr val="000000"/>
                </a:solidFill>
                <a:latin typeface="wMitra"/>
              </a:rPr>
              <a:t>. </a:t>
            </a:r>
            <a:endParaRPr lang="fa-IR" dirty="0" smtClean="0">
              <a:solidFill>
                <a:srgbClr val="000000"/>
              </a:solidFill>
              <a:latin typeface="wMitra"/>
            </a:endParaRPr>
          </a:p>
          <a:p>
            <a:pPr algn="r" rtl="1">
              <a:lnSpc>
                <a:spcPct val="150000"/>
              </a:lnSpc>
            </a:pPr>
            <a:r>
              <a:rPr lang="fa-IR" dirty="0" smtClean="0">
                <a:solidFill>
                  <a:srgbClr val="000000"/>
                </a:solidFill>
                <a:latin typeface="wMitra"/>
              </a:rPr>
              <a:t>فرد </a:t>
            </a:r>
            <a:r>
              <a:rPr lang="fa-IR" dirty="0">
                <a:solidFill>
                  <a:srgbClr val="000000"/>
                </a:solidFill>
                <a:latin typeface="wMitra"/>
              </a:rPr>
              <a:t>در این ویزیت نیازمند </a:t>
            </a:r>
            <a:r>
              <a:rPr lang="fa-IR" dirty="0" smtClean="0">
                <a:solidFill>
                  <a:srgbClr val="000000"/>
                </a:solidFill>
                <a:latin typeface="wMitra"/>
              </a:rPr>
              <a:t>ارجاع به </a:t>
            </a:r>
            <a:r>
              <a:rPr lang="fa-IR" dirty="0">
                <a:solidFill>
                  <a:srgbClr val="000000"/>
                </a:solidFill>
                <a:latin typeface="wMitra"/>
              </a:rPr>
              <a:t>سطح دو و انجام کولپوسکوپی و یا ویزیت متخصص زنان نیست و صرفا بر اساس فاصله از شروع رابطه جنسی و نتیجه </a:t>
            </a:r>
            <a:r>
              <a:rPr lang="fa-IR" dirty="0" smtClean="0">
                <a:solidFill>
                  <a:srgbClr val="000000"/>
                </a:solidFill>
                <a:latin typeface="wMitra"/>
              </a:rPr>
              <a:t>آزمایش سیتولوژی </a:t>
            </a:r>
            <a:r>
              <a:rPr lang="fa-IR" dirty="0">
                <a:solidFill>
                  <a:srgbClr val="000000"/>
                </a:solidFill>
                <a:latin typeface="wMitra"/>
              </a:rPr>
              <a:t>پاپ اسمیر ظرف یک سال گذشته، برای ارزیابی دور </a:t>
            </a:r>
            <a:r>
              <a:rPr lang="fa-IR" dirty="0" smtClean="0">
                <a:solidFill>
                  <a:srgbClr val="000000"/>
                </a:solidFill>
                <a:latin typeface="wMitra"/>
              </a:rPr>
              <a:t>ه ای </a:t>
            </a:r>
            <a:r>
              <a:rPr lang="fa-IR" dirty="0">
                <a:solidFill>
                  <a:srgbClr val="000000"/>
                </a:solidFill>
                <a:latin typeface="wMitra"/>
              </a:rPr>
              <a:t>2 سال بعد به بهورز / مراقب </a:t>
            </a:r>
            <a:r>
              <a:rPr lang="fa-IR" dirty="0" smtClean="0">
                <a:solidFill>
                  <a:srgbClr val="000000"/>
                </a:solidFill>
                <a:latin typeface="wMitra"/>
              </a:rPr>
              <a:t>سلامت </a:t>
            </a:r>
            <a:r>
              <a:rPr lang="fa-IR" dirty="0">
                <a:solidFill>
                  <a:srgbClr val="000000"/>
                </a:solidFill>
                <a:latin typeface="wMitra"/>
              </a:rPr>
              <a:t>ارجاع </a:t>
            </a:r>
            <a:r>
              <a:rPr lang="fa-IR" dirty="0" smtClean="0">
                <a:solidFill>
                  <a:srgbClr val="000000"/>
                </a:solidFill>
                <a:latin typeface="wMitra"/>
              </a:rPr>
              <a:t>می گردد</a:t>
            </a:r>
            <a:r>
              <a:rPr lang="fa-IR" dirty="0">
                <a:solidFill>
                  <a:srgbClr val="000000"/>
                </a:solidFill>
                <a:latin typeface="wMitra"/>
              </a:rPr>
              <a:t>. </a:t>
            </a:r>
            <a:r>
              <a:rPr lang="fa-IR" dirty="0" smtClean="0">
                <a:solidFill>
                  <a:srgbClr val="000000"/>
                </a:solidFill>
                <a:latin typeface="wMitra"/>
              </a:rPr>
              <a:t>همچنین نمونه برداری </a:t>
            </a:r>
            <a:r>
              <a:rPr lang="fa-IR" dirty="0">
                <a:solidFill>
                  <a:srgbClr val="000000"/>
                </a:solidFill>
                <a:latin typeface="wMitra"/>
              </a:rPr>
              <a:t>برای آزمایش غربالگری </a:t>
            </a:r>
            <a:r>
              <a:rPr lang="en-US" sz="20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در این افراد نیاز نیست.</a:t>
            </a:r>
            <a:endParaRPr lang="fa-IR" dirty="0"/>
          </a:p>
        </p:txBody>
      </p:sp>
    </p:spTree>
    <p:extLst>
      <p:ext uri="{BB962C8B-B14F-4D97-AF65-F5344CB8AC3E}">
        <p14:creationId xmlns:p14="http://schemas.microsoft.com/office/powerpoint/2010/main" val="19454019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62189"/>
          </a:xfrm>
        </p:spPr>
        <p:txBody>
          <a:bodyPr>
            <a:normAutofit fontScale="90000"/>
          </a:bodyPr>
          <a:lstStyle/>
          <a:p>
            <a:endParaRPr lang="fa-IR" dirty="0"/>
          </a:p>
        </p:txBody>
      </p:sp>
      <p:sp>
        <p:nvSpPr>
          <p:cNvPr id="3" name="Content Placeholder 2"/>
          <p:cNvSpPr>
            <a:spLocks noGrp="1"/>
          </p:cNvSpPr>
          <p:nvPr>
            <p:ph idx="1"/>
          </p:nvPr>
        </p:nvSpPr>
        <p:spPr>
          <a:xfrm>
            <a:off x="148046" y="827314"/>
            <a:ext cx="11852365" cy="5799909"/>
          </a:xfrm>
        </p:spPr>
        <p:txBody>
          <a:bodyPr>
            <a:normAutofit/>
          </a:bodyPr>
          <a:lstStyle/>
          <a:p>
            <a:pPr algn="r" rtl="1"/>
            <a:r>
              <a:rPr lang="fa-IR" b="1" dirty="0">
                <a:solidFill>
                  <a:srgbClr val="00B9A5"/>
                </a:solidFill>
                <a:latin typeface="wMitra-Bold"/>
              </a:rPr>
              <a:t>گروه دوم</a:t>
            </a:r>
            <a:r>
              <a:rPr lang="fa-IR" dirty="0">
                <a:solidFill>
                  <a:srgbClr val="000000"/>
                </a:solidFill>
                <a:latin typeface="wMitra"/>
              </a:rPr>
              <a:t>: </a:t>
            </a:r>
            <a:endParaRPr lang="fa-IR" dirty="0" smtClean="0">
              <a:solidFill>
                <a:srgbClr val="000000"/>
              </a:solidFill>
              <a:latin typeface="wMitra"/>
            </a:endParaRPr>
          </a:p>
          <a:p>
            <a:pPr algn="r" rtl="1"/>
            <a:r>
              <a:rPr lang="fa-IR" dirty="0" smtClean="0">
                <a:solidFill>
                  <a:srgbClr val="000000"/>
                </a:solidFill>
                <a:latin typeface="wMitra"/>
              </a:rPr>
              <a:t>شرح </a:t>
            </a:r>
            <a:r>
              <a:rPr lang="fa-IR" dirty="0">
                <a:solidFill>
                  <a:srgbClr val="000000"/>
                </a:solidFill>
                <a:latin typeface="wMitra"/>
              </a:rPr>
              <a:t>حال و علایم سه گانه </a:t>
            </a:r>
            <a:r>
              <a:rPr lang="fa-IR" b="1" dirty="0">
                <a:solidFill>
                  <a:srgbClr val="000000"/>
                </a:solidFill>
                <a:latin typeface="wMitra-SemiBold"/>
              </a:rPr>
              <a:t>منفی </a:t>
            </a:r>
            <a:r>
              <a:rPr lang="fa-IR" dirty="0">
                <a:solidFill>
                  <a:srgbClr val="000000"/>
                </a:solidFill>
                <a:latin typeface="wMitra"/>
              </a:rPr>
              <a:t>و سوابق </a:t>
            </a:r>
            <a:r>
              <a:rPr lang="fa-IR" b="1" dirty="0">
                <a:solidFill>
                  <a:srgbClr val="000000"/>
                </a:solidFill>
                <a:latin typeface="wMitra-SemiBold"/>
              </a:rPr>
              <a:t>منفی </a:t>
            </a:r>
            <a:r>
              <a:rPr lang="fa-IR" dirty="0">
                <a:solidFill>
                  <a:srgbClr val="000000"/>
                </a:solidFill>
                <a:latin typeface="wMitra"/>
              </a:rPr>
              <a:t>و فرد شرایط غربالگری </a:t>
            </a:r>
            <a:r>
              <a:rPr lang="en-US" sz="20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را </a:t>
            </a:r>
            <a:r>
              <a:rPr lang="fa-IR" b="1" dirty="0">
                <a:solidFill>
                  <a:srgbClr val="000000"/>
                </a:solidFill>
                <a:latin typeface="wMitra-SemiBold"/>
              </a:rPr>
              <a:t>دارد</a:t>
            </a:r>
            <a:r>
              <a:rPr lang="fa-IR" dirty="0" smtClean="0">
                <a:solidFill>
                  <a:srgbClr val="000000"/>
                </a:solidFill>
                <a:latin typeface="wMitra"/>
              </a:rPr>
              <a:t>.</a:t>
            </a:r>
          </a:p>
          <a:p>
            <a:pPr marL="0" indent="0" algn="r" rtl="1">
              <a:buNone/>
            </a:pPr>
            <a:r>
              <a:rPr lang="fa-IR" dirty="0" smtClean="0">
                <a:solidFill>
                  <a:srgbClr val="000000"/>
                </a:solidFill>
                <a:latin typeface="wMitra"/>
              </a:rPr>
              <a:t> </a:t>
            </a:r>
            <a:r>
              <a:rPr lang="fa-IR" dirty="0">
                <a:solidFill>
                  <a:srgbClr val="000000"/>
                </a:solidFill>
                <a:latin typeface="wMitra"/>
              </a:rPr>
              <a:t>در این افراد </a:t>
            </a:r>
            <a:r>
              <a:rPr lang="fa-IR" dirty="0" smtClean="0">
                <a:solidFill>
                  <a:srgbClr val="000000"/>
                </a:solidFill>
                <a:latin typeface="wMitra"/>
              </a:rPr>
              <a:t>نمونه برداری </a:t>
            </a:r>
            <a:r>
              <a:rPr lang="fa-IR" dirty="0">
                <a:solidFill>
                  <a:srgbClr val="000000"/>
                </a:solidFill>
                <a:latin typeface="wMitra"/>
              </a:rPr>
              <a:t>از </a:t>
            </a:r>
            <a:r>
              <a:rPr lang="fa-IR" dirty="0" smtClean="0">
                <a:solidFill>
                  <a:srgbClr val="000000"/>
                </a:solidFill>
                <a:latin typeface="wMitra"/>
              </a:rPr>
              <a:t>دهانه رحم </a:t>
            </a:r>
            <a:r>
              <a:rPr lang="fa-IR" dirty="0">
                <a:solidFill>
                  <a:srgbClr val="000000"/>
                </a:solidFill>
                <a:latin typeface="wMitra"/>
              </a:rPr>
              <a:t>برای آزمایش غربالگری </a:t>
            </a:r>
            <a:r>
              <a:rPr lang="en-US" sz="20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انجام گرفته و پس از دریافت نتایج آزمایش غربالگری طبق فلوچارت 1، در صورت نیاز </a:t>
            </a:r>
            <a:r>
              <a:rPr lang="fa-IR" dirty="0" smtClean="0">
                <a:solidFill>
                  <a:srgbClr val="000000"/>
                </a:solidFill>
                <a:latin typeface="wMitra"/>
              </a:rPr>
              <a:t>تعیین نوبت </a:t>
            </a:r>
            <a:r>
              <a:rPr lang="fa-IR" dirty="0">
                <a:solidFill>
                  <a:srgbClr val="000000"/>
                </a:solidFill>
                <a:latin typeface="wMitra"/>
              </a:rPr>
              <a:t>کولپوسکوپی و ارجاع به سطح دو انجام پذیرد</a:t>
            </a:r>
            <a:r>
              <a:rPr lang="fa-IR" dirty="0" smtClean="0">
                <a:solidFill>
                  <a:srgbClr val="000000"/>
                </a:solidFill>
                <a:latin typeface="wMitra"/>
              </a:rPr>
              <a:t>.</a:t>
            </a:r>
          </a:p>
          <a:p>
            <a:pPr algn="r" rtl="1"/>
            <a:endParaRPr lang="fa-IR" dirty="0" smtClean="0">
              <a:solidFill>
                <a:srgbClr val="000000"/>
              </a:solidFill>
              <a:latin typeface="wMitra"/>
            </a:endParaRPr>
          </a:p>
          <a:p>
            <a:pPr algn="r" rtl="1"/>
            <a:r>
              <a:rPr lang="fa-IR" b="1" dirty="0">
                <a:solidFill>
                  <a:srgbClr val="00B9A5"/>
                </a:solidFill>
                <a:latin typeface="wMitra-Bold"/>
              </a:rPr>
              <a:t>گروه های سوم تا ششم</a:t>
            </a:r>
            <a:r>
              <a:rPr lang="fa-IR" dirty="0" smtClean="0">
                <a:solidFill>
                  <a:srgbClr val="000000"/>
                </a:solidFill>
                <a:latin typeface="wMitra"/>
              </a:rPr>
              <a:t>:</a:t>
            </a:r>
          </a:p>
          <a:p>
            <a:pPr marL="0" indent="0" algn="r" rtl="1">
              <a:buNone/>
            </a:pPr>
            <a:r>
              <a:rPr lang="fa-IR" dirty="0" smtClean="0">
                <a:solidFill>
                  <a:srgbClr val="000000"/>
                </a:solidFill>
                <a:latin typeface="wMitra"/>
              </a:rPr>
              <a:t> </a:t>
            </a:r>
            <a:r>
              <a:rPr lang="fa-IR" dirty="0">
                <a:solidFill>
                  <a:srgbClr val="000000"/>
                </a:solidFill>
                <a:latin typeface="wMitra"/>
              </a:rPr>
              <a:t>در </a:t>
            </a:r>
            <a:r>
              <a:rPr lang="fa-IR" dirty="0" smtClean="0">
                <a:solidFill>
                  <a:srgbClr val="000000"/>
                </a:solidFill>
                <a:latin typeface="wMitra"/>
              </a:rPr>
              <a:t>گروه هایی </a:t>
            </a:r>
            <a:r>
              <a:rPr lang="fa-IR" dirty="0">
                <a:solidFill>
                  <a:srgbClr val="000000"/>
                </a:solidFill>
                <a:latin typeface="wMitra"/>
              </a:rPr>
              <a:t>که حداقل یکی از موارد شرح حال و علایم سه گانه </a:t>
            </a:r>
            <a:r>
              <a:rPr lang="fa-IR" b="1" dirty="0">
                <a:solidFill>
                  <a:srgbClr val="000000"/>
                </a:solidFill>
                <a:latin typeface="wMitra-SemiBold"/>
              </a:rPr>
              <a:t>مثبت باشد</a:t>
            </a:r>
            <a:r>
              <a:rPr lang="fa-IR" dirty="0">
                <a:solidFill>
                  <a:srgbClr val="000000"/>
                </a:solidFill>
                <a:latin typeface="wMitra"/>
              </a:rPr>
              <a:t>، پس از </a:t>
            </a:r>
            <a:r>
              <a:rPr lang="fa-IR" dirty="0" smtClean="0">
                <a:solidFill>
                  <a:srgbClr val="000000"/>
                </a:solidFill>
                <a:latin typeface="wMitra"/>
              </a:rPr>
              <a:t>ارزیابی های تکمیلی از </a:t>
            </a:r>
            <a:r>
              <a:rPr lang="fa-IR" dirty="0">
                <a:solidFill>
                  <a:srgbClr val="000000"/>
                </a:solidFill>
                <a:latin typeface="wMitra"/>
              </a:rPr>
              <a:t>طریق معاینه و در صورت نیاز درمان دارویی، بر اساس نتیجه معاینه بالینی و یا پاسخ به درمان تجویز شده توسط ماما، </a:t>
            </a:r>
            <a:r>
              <a:rPr lang="fa-IR" dirty="0" smtClean="0">
                <a:solidFill>
                  <a:srgbClr val="000000"/>
                </a:solidFill>
                <a:latin typeface="wMitra"/>
              </a:rPr>
              <a:t>برای ارجاع </a:t>
            </a:r>
            <a:r>
              <a:rPr lang="fa-IR" dirty="0">
                <a:solidFill>
                  <a:srgbClr val="000000"/>
                </a:solidFill>
                <a:latin typeface="wMitra"/>
              </a:rPr>
              <a:t>به ویزیت متخصص زنان یا کولپوسکوپی اقدام </a:t>
            </a:r>
            <a:r>
              <a:rPr lang="fa-IR" dirty="0" smtClean="0">
                <a:solidFill>
                  <a:srgbClr val="000000"/>
                </a:solidFill>
                <a:latin typeface="wMitra"/>
              </a:rPr>
              <a:t>شود (جدول 2).</a:t>
            </a:r>
            <a:endParaRPr lang="fa-IR" dirty="0"/>
          </a:p>
        </p:txBody>
      </p:sp>
    </p:spTree>
    <p:extLst>
      <p:ext uri="{BB962C8B-B14F-4D97-AF65-F5344CB8AC3E}">
        <p14:creationId xmlns:p14="http://schemas.microsoft.com/office/powerpoint/2010/main" val="996142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40229"/>
            <a:ext cx="10515600" cy="992777"/>
          </a:xfrm>
        </p:spPr>
        <p:txBody>
          <a:bodyPr>
            <a:normAutofit fontScale="90000"/>
          </a:bodyPr>
          <a:lstStyle/>
          <a:p>
            <a:pPr lvl="0" algn="r">
              <a:spcBef>
                <a:spcPts val="1000"/>
              </a:spcBef>
            </a:pPr>
            <a:r>
              <a:rPr lang="fa-IR" sz="3200" dirty="0">
                <a:solidFill>
                  <a:srgbClr val="FDB017"/>
                </a:solidFill>
                <a:latin typeface="IRANSansXFaNum-Black"/>
                <a:ea typeface="+mn-ea"/>
                <a:cs typeface="B Titr" panose="00000700000000000000" pitchFamily="2" charset="-78"/>
              </a:rPr>
              <a:t>فراخوان و </a:t>
            </a:r>
            <a:r>
              <a:rPr lang="fa-IR" sz="3200" dirty="0" smtClean="0">
                <a:solidFill>
                  <a:srgbClr val="FDB017"/>
                </a:solidFill>
                <a:latin typeface="IRANSansXFaNum-Black"/>
                <a:ea typeface="+mn-ea"/>
                <a:cs typeface="B Titr" panose="00000700000000000000" pitchFamily="2" charset="-78"/>
              </a:rPr>
              <a:t>ثبت نام</a:t>
            </a:r>
            <a:r>
              <a:rPr lang="fa-IR" sz="3000" dirty="0">
                <a:solidFill>
                  <a:srgbClr val="FDB017"/>
                </a:solidFill>
                <a:latin typeface="IRANSansXFaNum-Black"/>
                <a:ea typeface="+mn-ea"/>
                <a:cs typeface="Arial" panose="020B0604020202020204" pitchFamily="34" charset="0"/>
              </a:rPr>
              <a:t/>
            </a:r>
            <a:br>
              <a:rPr lang="fa-IR" sz="3000" dirty="0">
                <a:solidFill>
                  <a:srgbClr val="FDB017"/>
                </a:solidFill>
                <a:latin typeface="IRANSansXFaNum-Black"/>
                <a:ea typeface="+mn-ea"/>
                <a:cs typeface="Arial" panose="020B0604020202020204" pitchFamily="34" charset="0"/>
              </a:rPr>
            </a:br>
            <a:endParaRPr lang="fa-IR" dirty="0"/>
          </a:p>
        </p:txBody>
      </p:sp>
      <p:sp>
        <p:nvSpPr>
          <p:cNvPr id="3" name="Content Placeholder 2"/>
          <p:cNvSpPr>
            <a:spLocks noGrp="1"/>
          </p:cNvSpPr>
          <p:nvPr>
            <p:ph idx="1"/>
          </p:nvPr>
        </p:nvSpPr>
        <p:spPr>
          <a:xfrm>
            <a:off x="609601" y="1825625"/>
            <a:ext cx="10976042" cy="4351338"/>
          </a:xfrm>
        </p:spPr>
        <p:txBody>
          <a:bodyPr>
            <a:normAutofit fontScale="92500" lnSpcReduction="10000"/>
          </a:bodyPr>
          <a:lstStyle/>
          <a:p>
            <a:pPr marL="0" indent="0" algn="r">
              <a:buNone/>
            </a:pPr>
            <a:r>
              <a:rPr lang="fa-IR" dirty="0" smtClean="0">
                <a:solidFill>
                  <a:srgbClr val="000000"/>
                </a:solidFill>
                <a:latin typeface="wMitra"/>
              </a:rPr>
              <a:t>پیش </a:t>
            </a:r>
            <a:r>
              <a:rPr lang="fa-IR" dirty="0">
                <a:solidFill>
                  <a:srgbClr val="000000"/>
                </a:solidFill>
                <a:latin typeface="wMitra"/>
              </a:rPr>
              <a:t>از هر اقدامی موارد زیر مد نظر قرار گیرد:</a:t>
            </a:r>
          </a:p>
          <a:p>
            <a:pPr marL="0" indent="0" algn="r">
              <a:buNone/>
            </a:pPr>
            <a:r>
              <a:rPr lang="fa-IR" b="1" dirty="0">
                <a:solidFill>
                  <a:srgbClr val="00B9A5"/>
                </a:solidFill>
                <a:latin typeface="wMitra-Bold"/>
              </a:rPr>
              <a:t>•</a:t>
            </a:r>
            <a:r>
              <a:rPr lang="fa-IR" dirty="0">
                <a:solidFill>
                  <a:srgbClr val="000000"/>
                </a:solidFill>
                <a:latin typeface="wMitra"/>
              </a:rPr>
              <a:t>زنان در گروه سنی 30 تا 59 سال، فراخوان شده و مشخصات آنها در سامانه ثبت گردد.</a:t>
            </a:r>
          </a:p>
          <a:p>
            <a:pPr marL="0" indent="0" algn="r">
              <a:buNone/>
            </a:pPr>
            <a:r>
              <a:rPr lang="fa-IR" b="1" dirty="0">
                <a:solidFill>
                  <a:srgbClr val="00B9A5"/>
                </a:solidFill>
                <a:latin typeface="wMitra-Bold"/>
              </a:rPr>
              <a:t>•</a:t>
            </a:r>
            <a:r>
              <a:rPr lang="fa-IR" dirty="0">
                <a:solidFill>
                  <a:srgbClr val="000000"/>
                </a:solidFill>
                <a:latin typeface="wMitra"/>
              </a:rPr>
              <a:t>در صورتی که سن زنی زیر 30 یا بالای 59 سال باشد، یا در هر سنی اما در فواصل بین </a:t>
            </a:r>
            <a:r>
              <a:rPr lang="fa-IR" dirty="0" smtClean="0">
                <a:solidFill>
                  <a:srgbClr val="000000"/>
                </a:solidFill>
                <a:latin typeface="wMitra"/>
              </a:rPr>
              <a:t>ارزیابی های </a:t>
            </a:r>
            <a:r>
              <a:rPr lang="fa-IR" dirty="0">
                <a:solidFill>
                  <a:srgbClr val="000000"/>
                </a:solidFill>
                <a:latin typeface="wMitra"/>
              </a:rPr>
              <a:t>معمول </a:t>
            </a:r>
            <a:r>
              <a:rPr lang="fa-IR" dirty="0" smtClean="0">
                <a:solidFill>
                  <a:srgbClr val="000000"/>
                </a:solidFill>
                <a:latin typeface="wMitra"/>
              </a:rPr>
              <a:t>(هر </a:t>
            </a:r>
            <a:r>
              <a:rPr lang="fa-IR" dirty="0">
                <a:solidFill>
                  <a:srgbClr val="000000"/>
                </a:solidFill>
                <a:latin typeface="wMitra"/>
              </a:rPr>
              <a:t>2 سال یک </a:t>
            </a:r>
            <a:r>
              <a:rPr lang="fa-IR" dirty="0" smtClean="0">
                <a:solidFill>
                  <a:srgbClr val="000000"/>
                </a:solidFill>
                <a:latin typeface="wMitra"/>
              </a:rPr>
              <a:t>بار) </a:t>
            </a:r>
            <a:r>
              <a:rPr lang="fa-IR" dirty="0">
                <a:solidFill>
                  <a:srgbClr val="000000"/>
                </a:solidFill>
                <a:latin typeface="wMitra"/>
              </a:rPr>
              <a:t>و بدلیل</a:t>
            </a:r>
          </a:p>
          <a:p>
            <a:pPr marL="0" indent="0" algn="r">
              <a:buNone/>
            </a:pPr>
            <a:r>
              <a:rPr lang="fa-IR" dirty="0" smtClean="0">
                <a:solidFill>
                  <a:srgbClr val="000000"/>
                </a:solidFill>
                <a:latin typeface="wMitra"/>
              </a:rPr>
              <a:t>- خونریزی </a:t>
            </a:r>
            <a:r>
              <a:rPr lang="fa-IR" dirty="0">
                <a:solidFill>
                  <a:srgbClr val="000000"/>
                </a:solidFill>
                <a:latin typeface="wMitra"/>
              </a:rPr>
              <a:t>غیر طبیعی واژینال </a:t>
            </a:r>
            <a:r>
              <a:rPr lang="fa-IR" dirty="0" smtClean="0">
                <a:solidFill>
                  <a:srgbClr val="000000"/>
                </a:solidFill>
                <a:latin typeface="wMitra"/>
              </a:rPr>
              <a:t>(از </a:t>
            </a:r>
            <a:r>
              <a:rPr lang="fa-IR" dirty="0">
                <a:solidFill>
                  <a:srgbClr val="000000"/>
                </a:solidFill>
                <a:latin typeface="wMitra"/>
              </a:rPr>
              <a:t>جمله پس از نزدیکی جنسی، در فواصل دور </a:t>
            </a:r>
            <a:r>
              <a:rPr lang="fa-IR" dirty="0" smtClean="0">
                <a:solidFill>
                  <a:srgbClr val="000000"/>
                </a:solidFill>
                <a:latin typeface="wMitra"/>
              </a:rPr>
              <a:t>ه های </a:t>
            </a:r>
            <a:r>
              <a:rPr lang="fa-IR" dirty="0">
                <a:solidFill>
                  <a:srgbClr val="000000"/>
                </a:solidFill>
                <a:latin typeface="wMitra"/>
              </a:rPr>
              <a:t>قاعدگی و پس از </a:t>
            </a:r>
            <a:r>
              <a:rPr lang="fa-IR" dirty="0" smtClean="0">
                <a:solidFill>
                  <a:srgbClr val="000000"/>
                </a:solidFill>
                <a:latin typeface="wMitra"/>
              </a:rPr>
              <a:t>یائسگی)،</a:t>
            </a:r>
          </a:p>
          <a:p>
            <a:pPr marL="0" indent="0" algn="r">
              <a:buNone/>
            </a:pPr>
            <a:r>
              <a:rPr lang="fa-IR" dirty="0" smtClean="0">
                <a:solidFill>
                  <a:srgbClr val="000000"/>
                </a:solidFill>
                <a:latin typeface="wMitra"/>
              </a:rPr>
              <a:t> - ترشحات بدبوی واژینال،</a:t>
            </a:r>
          </a:p>
          <a:p>
            <a:pPr marL="0" indent="0" algn="r">
              <a:buNone/>
            </a:pPr>
            <a:r>
              <a:rPr lang="fa-IR" dirty="0" smtClean="0">
                <a:solidFill>
                  <a:srgbClr val="000000"/>
                </a:solidFill>
                <a:latin typeface="wMitra"/>
              </a:rPr>
              <a:t> - درد </a:t>
            </a:r>
            <a:r>
              <a:rPr lang="fa-IR" dirty="0">
                <a:solidFill>
                  <a:srgbClr val="000000"/>
                </a:solidFill>
                <a:latin typeface="wMitra"/>
              </a:rPr>
              <a:t>هنگام نزدیکی </a:t>
            </a:r>
            <a:r>
              <a:rPr lang="fa-IR" dirty="0" smtClean="0">
                <a:solidFill>
                  <a:srgbClr val="000000"/>
                </a:solidFill>
                <a:latin typeface="wMitra"/>
              </a:rPr>
              <a:t>جنسی</a:t>
            </a:r>
          </a:p>
          <a:p>
            <a:pPr marL="0" indent="0" algn="r">
              <a:buNone/>
            </a:pPr>
            <a:r>
              <a:rPr lang="fa-IR" dirty="0" smtClean="0">
                <a:solidFill>
                  <a:srgbClr val="000000"/>
                </a:solidFill>
                <a:latin typeface="wMitra"/>
              </a:rPr>
              <a:t> </a:t>
            </a:r>
            <a:r>
              <a:rPr lang="fa-IR" dirty="0">
                <a:solidFill>
                  <a:srgbClr val="000000"/>
                </a:solidFill>
                <a:latin typeface="wMitra"/>
              </a:rPr>
              <a:t>مراجعه کند، مشخصات او نیز ثبت گردد. در این افراد تمامی </a:t>
            </a:r>
            <a:r>
              <a:rPr lang="fa-IR" dirty="0" smtClean="0">
                <a:solidFill>
                  <a:srgbClr val="000000"/>
                </a:solidFill>
                <a:latin typeface="wMitra"/>
              </a:rPr>
              <a:t>ارزیابی ها </a:t>
            </a:r>
            <a:r>
              <a:rPr lang="fa-IR" dirty="0">
                <a:solidFill>
                  <a:srgbClr val="000000"/>
                </a:solidFill>
                <a:latin typeface="wMitra"/>
              </a:rPr>
              <a:t>مطابق دستورالعمل</a:t>
            </a:r>
          </a:p>
          <a:p>
            <a:pPr marL="0" indent="0" algn="r" rtl="1">
              <a:buNone/>
            </a:pPr>
            <a:r>
              <a:rPr lang="fa-IR" dirty="0">
                <a:solidFill>
                  <a:srgbClr val="000000"/>
                </a:solidFill>
                <a:latin typeface="wMitra"/>
              </a:rPr>
              <a:t>انجام </a:t>
            </a:r>
            <a:r>
              <a:rPr lang="fa-IR" dirty="0" smtClean="0">
                <a:solidFill>
                  <a:srgbClr val="000000"/>
                </a:solidFill>
                <a:latin typeface="wMitra"/>
              </a:rPr>
              <a:t>میشود</a:t>
            </a:r>
            <a:r>
              <a:rPr lang="fa-IR" dirty="0">
                <a:solidFill>
                  <a:srgbClr val="000000"/>
                </a:solidFill>
                <a:latin typeface="wMitra"/>
              </a:rPr>
              <a:t>.</a:t>
            </a:r>
            <a:endParaRPr lang="fa-IR" dirty="0"/>
          </a:p>
        </p:txBody>
      </p:sp>
    </p:spTree>
    <p:extLst>
      <p:ext uri="{BB962C8B-B14F-4D97-AF65-F5344CB8AC3E}">
        <p14:creationId xmlns:p14="http://schemas.microsoft.com/office/powerpoint/2010/main" val="26810675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8654"/>
          </a:xfrm>
        </p:spPr>
        <p:txBody>
          <a:bodyPr>
            <a:noAutofit/>
          </a:bodyPr>
          <a:lstStyle/>
          <a:p>
            <a:pPr marL="228600" lvl="0" indent="-228600" algn="r" rtl="1">
              <a:spcBef>
                <a:spcPts val="1000"/>
              </a:spcBef>
            </a:pPr>
            <a:r>
              <a:rPr lang="fa-IR" sz="3200" b="1" dirty="0" smtClean="0">
                <a:solidFill>
                  <a:srgbClr val="00B9A5"/>
                </a:solidFill>
                <a:latin typeface="IRANSansXFaNum-ExtraBold"/>
                <a:ea typeface="+mn-ea"/>
                <a:cs typeface="Arial" panose="020B0604020202020204" pitchFamily="34" charset="0"/>
              </a:rPr>
              <a:t>پیگیری</a:t>
            </a:r>
            <a:endParaRPr lang="fa-IR" sz="6000" dirty="0"/>
          </a:p>
        </p:txBody>
      </p:sp>
      <p:sp>
        <p:nvSpPr>
          <p:cNvPr id="3" name="Content Placeholder 2"/>
          <p:cNvSpPr>
            <a:spLocks noGrp="1"/>
          </p:cNvSpPr>
          <p:nvPr>
            <p:ph idx="1"/>
          </p:nvPr>
        </p:nvSpPr>
        <p:spPr>
          <a:xfrm>
            <a:off x="223737" y="1402080"/>
            <a:ext cx="11819106" cy="4824549"/>
          </a:xfrm>
        </p:spPr>
        <p:txBody>
          <a:bodyPr/>
          <a:lstStyle/>
          <a:p>
            <a:pPr algn="just" rtl="1"/>
            <a:r>
              <a:rPr lang="fa-IR" dirty="0" smtClean="0">
                <a:solidFill>
                  <a:srgbClr val="000000"/>
                </a:solidFill>
                <a:latin typeface="wMitra"/>
              </a:rPr>
              <a:t>باید </a:t>
            </a:r>
            <a:r>
              <a:rPr lang="fa-IR" dirty="0">
                <a:solidFill>
                  <a:srgbClr val="000000"/>
                </a:solidFill>
                <a:latin typeface="wMitra"/>
              </a:rPr>
              <a:t>توجه کرد که در خصوص هر بیماری که وارد فرایند پیشگیری و تشخیص زودهنگام و غربالگری سرطان دهانه رحم </a:t>
            </a:r>
            <a:r>
              <a:rPr lang="fa-IR" dirty="0" smtClean="0">
                <a:solidFill>
                  <a:srgbClr val="000000"/>
                </a:solidFill>
                <a:latin typeface="wMitra"/>
              </a:rPr>
              <a:t>میشود</a:t>
            </a:r>
            <a:r>
              <a:rPr lang="fa-IR" dirty="0">
                <a:solidFill>
                  <a:srgbClr val="000000"/>
                </a:solidFill>
                <a:latin typeface="wMitra"/>
              </a:rPr>
              <a:t>، </a:t>
            </a:r>
            <a:r>
              <a:rPr lang="fa-IR" dirty="0" smtClean="0">
                <a:solidFill>
                  <a:srgbClr val="000000"/>
                </a:solidFill>
                <a:latin typeface="wMitra"/>
              </a:rPr>
              <a:t>براساس </a:t>
            </a:r>
            <a:r>
              <a:rPr lang="fa-IR" dirty="0">
                <a:solidFill>
                  <a:srgbClr val="000000"/>
                </a:solidFill>
                <a:latin typeface="wMitra"/>
              </a:rPr>
              <a:t>ارزیابی اولیه و تکمیلی و همچنین نتایج آزمایش غربالگری </a:t>
            </a:r>
            <a:r>
              <a:rPr lang="en-US" dirty="0">
                <a:solidFill>
                  <a:srgbClr val="000000"/>
                </a:solidFill>
                <a:latin typeface="wMitra"/>
              </a:rPr>
              <a:t>HPV </a:t>
            </a:r>
            <a:r>
              <a:rPr lang="fa-IR" dirty="0" smtClean="0">
                <a:solidFill>
                  <a:srgbClr val="000000"/>
                </a:solidFill>
                <a:latin typeface="wMitra"/>
              </a:rPr>
              <a:t> موارد </a:t>
            </a:r>
            <a:r>
              <a:rPr lang="fa-IR" dirty="0">
                <a:solidFill>
                  <a:srgbClr val="000000"/>
                </a:solidFill>
                <a:latin typeface="wMitra"/>
              </a:rPr>
              <a:t>زیر را پیگیری و زمان ارزیابی </a:t>
            </a:r>
            <a:r>
              <a:rPr lang="fa-IR" dirty="0" smtClean="0">
                <a:solidFill>
                  <a:srgbClr val="000000"/>
                </a:solidFill>
                <a:latin typeface="wMitra"/>
              </a:rPr>
              <a:t>دوره ای </a:t>
            </a:r>
            <a:r>
              <a:rPr lang="fa-IR" dirty="0">
                <a:solidFill>
                  <a:srgbClr val="000000"/>
                </a:solidFill>
                <a:latin typeface="wMitra"/>
              </a:rPr>
              <a:t>و شیوه پیگیری </a:t>
            </a:r>
            <a:r>
              <a:rPr lang="fa-IR" dirty="0" smtClean="0">
                <a:solidFill>
                  <a:srgbClr val="000000"/>
                </a:solidFill>
                <a:latin typeface="wMitra"/>
              </a:rPr>
              <a:t>فرد در </a:t>
            </a:r>
            <a:r>
              <a:rPr lang="fa-IR" dirty="0">
                <a:solidFill>
                  <a:srgbClr val="000000"/>
                </a:solidFill>
                <a:latin typeface="wMitra"/>
              </a:rPr>
              <a:t>آینده را تعیین نمایید</a:t>
            </a:r>
            <a:r>
              <a:rPr lang="fa-IR" dirty="0" smtClean="0">
                <a:solidFill>
                  <a:srgbClr val="000000"/>
                </a:solidFill>
                <a:latin typeface="wMitra"/>
              </a:rPr>
              <a:t>:</a:t>
            </a:r>
          </a:p>
          <a:p>
            <a:pPr marL="0" indent="0" algn="just" rtl="1">
              <a:buNone/>
            </a:pPr>
            <a:endParaRPr lang="fa-IR" dirty="0">
              <a:solidFill>
                <a:srgbClr val="000000"/>
              </a:solidFill>
              <a:latin typeface="wMitra"/>
            </a:endParaRPr>
          </a:p>
          <a:p>
            <a:pPr marL="0" indent="0" algn="r" rtl="1">
              <a:buNone/>
            </a:pPr>
            <a:r>
              <a:rPr lang="fa-IR" b="1" dirty="0">
                <a:solidFill>
                  <a:srgbClr val="00B9A5"/>
                </a:solidFill>
                <a:latin typeface="wMitra-Bold"/>
              </a:rPr>
              <a:t>• </a:t>
            </a:r>
            <a:r>
              <a:rPr lang="fa-IR" dirty="0">
                <a:solidFill>
                  <a:srgbClr val="000000"/>
                </a:solidFill>
                <a:latin typeface="wMitra"/>
              </a:rPr>
              <a:t>دریافت بازخورد ویزیت پزشک متخصص </a:t>
            </a:r>
            <a:r>
              <a:rPr lang="fa-IR" dirty="0" smtClean="0">
                <a:solidFill>
                  <a:srgbClr val="000000"/>
                </a:solidFill>
                <a:latin typeface="wMitra"/>
              </a:rPr>
              <a:t>زنان</a:t>
            </a:r>
          </a:p>
          <a:p>
            <a:pPr algn="r" rtl="1"/>
            <a:r>
              <a:rPr lang="fa-IR" dirty="0">
                <a:solidFill>
                  <a:srgbClr val="000000"/>
                </a:solidFill>
                <a:latin typeface="wMitra"/>
              </a:rPr>
              <a:t>دریافت بازخورد نتایج کولپوسکوپی</a:t>
            </a:r>
          </a:p>
          <a:p>
            <a:pPr marL="0" indent="0" algn="r" rtl="1">
              <a:buNone/>
            </a:pPr>
            <a:r>
              <a:rPr lang="fa-IR" b="1" dirty="0">
                <a:solidFill>
                  <a:srgbClr val="00B9A5"/>
                </a:solidFill>
                <a:latin typeface="wMitra-Bold"/>
              </a:rPr>
              <a:t>• </a:t>
            </a:r>
            <a:r>
              <a:rPr lang="fa-IR" dirty="0">
                <a:solidFill>
                  <a:srgbClr val="000000"/>
                </a:solidFill>
                <a:latin typeface="wMitra"/>
              </a:rPr>
              <a:t>دریافت نتایج آزمایش غربالگری </a:t>
            </a:r>
            <a:r>
              <a:rPr lang="en-US" sz="2000" b="0" i="0" u="none" strike="noStrike" baseline="0" dirty="0" smtClean="0">
                <a:solidFill>
                  <a:srgbClr val="000000"/>
                </a:solidFill>
                <a:latin typeface="Calibri" panose="020F0502020204030204" pitchFamily="34" charset="0"/>
              </a:rPr>
              <a:t>HPV</a:t>
            </a:r>
            <a:endParaRPr lang="fa-IR" dirty="0"/>
          </a:p>
        </p:txBody>
      </p:sp>
    </p:spTree>
    <p:extLst>
      <p:ext uri="{BB962C8B-B14F-4D97-AF65-F5344CB8AC3E}">
        <p14:creationId xmlns:p14="http://schemas.microsoft.com/office/powerpoint/2010/main" val="6451036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latin typeface="wMitra"/>
              </a:rPr>
              <a:t>دریافت بازخورد و نتایج کولپوسکوپی و ویزیت پزشک متخصص زنان</a:t>
            </a:r>
            <a:endParaRPr lang="fa-IR" dirty="0"/>
          </a:p>
        </p:txBody>
      </p:sp>
      <p:sp>
        <p:nvSpPr>
          <p:cNvPr id="3" name="Content Placeholder 2"/>
          <p:cNvSpPr>
            <a:spLocks noGrp="1"/>
          </p:cNvSpPr>
          <p:nvPr>
            <p:ph idx="1"/>
          </p:nvPr>
        </p:nvSpPr>
        <p:spPr>
          <a:xfrm>
            <a:off x="165463" y="1825625"/>
            <a:ext cx="11948160" cy="4923518"/>
          </a:xfrm>
        </p:spPr>
        <p:txBody>
          <a:bodyPr>
            <a:normAutofit fontScale="92500"/>
          </a:bodyPr>
          <a:lstStyle/>
          <a:p>
            <a:pPr marL="0" indent="0" algn="just" rtl="1">
              <a:lnSpc>
                <a:spcPct val="150000"/>
              </a:lnSpc>
              <a:buNone/>
            </a:pPr>
            <a:r>
              <a:rPr lang="fa-IR" b="1" dirty="0">
                <a:solidFill>
                  <a:srgbClr val="00B9A5"/>
                </a:solidFill>
                <a:latin typeface="wMitra-Bold"/>
              </a:rPr>
              <a:t>در همه افراد گرو ههای دوم تا ششم </a:t>
            </a:r>
            <a:r>
              <a:rPr lang="fa-IR" dirty="0">
                <a:solidFill>
                  <a:srgbClr val="000000"/>
                </a:solidFill>
                <a:latin typeface="wMitra"/>
              </a:rPr>
              <a:t>از جدول </a:t>
            </a:r>
            <a:r>
              <a:rPr lang="fa-IR" dirty="0" smtClean="0">
                <a:solidFill>
                  <a:srgbClr val="000000"/>
                </a:solidFill>
                <a:latin typeface="wMitra"/>
              </a:rPr>
              <a:t>طبقه بندی (جدول 1) </a:t>
            </a:r>
            <a:r>
              <a:rPr lang="fa-IR" dirty="0">
                <a:solidFill>
                  <a:srgbClr val="000000"/>
                </a:solidFill>
                <a:latin typeface="wMitra"/>
              </a:rPr>
              <a:t>که مطابق فلوچارت </a:t>
            </a:r>
            <a:r>
              <a:rPr lang="fa-IR" dirty="0" smtClean="0">
                <a:solidFill>
                  <a:srgbClr val="000000"/>
                </a:solidFill>
                <a:latin typeface="wMitra"/>
              </a:rPr>
              <a:t>تشخیص زود </a:t>
            </a:r>
            <a:r>
              <a:rPr lang="fa-IR" dirty="0">
                <a:solidFill>
                  <a:srgbClr val="000000"/>
                </a:solidFill>
                <a:latin typeface="wMitra"/>
              </a:rPr>
              <a:t>هنگام سرطان دهانه رحم </a:t>
            </a:r>
            <a:r>
              <a:rPr lang="fa-IR" dirty="0" smtClean="0">
                <a:solidFill>
                  <a:srgbClr val="000000"/>
                </a:solidFill>
                <a:latin typeface="wMitra"/>
              </a:rPr>
              <a:t>(فلوچارت 1) </a:t>
            </a:r>
            <a:r>
              <a:rPr lang="fa-IR" dirty="0">
                <a:solidFill>
                  <a:srgbClr val="000000"/>
                </a:solidFill>
                <a:latin typeface="wMitra"/>
              </a:rPr>
              <a:t>و آنچه در بخش مراقبت شرح داده شد، نیازمند </a:t>
            </a:r>
            <a:r>
              <a:rPr lang="fa-IR" b="1" dirty="0" smtClean="0">
                <a:solidFill>
                  <a:srgbClr val="000000"/>
                </a:solidFill>
                <a:latin typeface="wMitra-SemiBold"/>
              </a:rPr>
              <a:t>انجام کولپوسکوپی </a:t>
            </a:r>
            <a:r>
              <a:rPr lang="fa-IR" b="1" dirty="0">
                <a:solidFill>
                  <a:srgbClr val="000000"/>
                </a:solidFill>
                <a:latin typeface="wMitra-SemiBold"/>
              </a:rPr>
              <a:t>و یا ویزیت پزشک متخصص زنان </a:t>
            </a:r>
            <a:r>
              <a:rPr lang="fa-IR" dirty="0">
                <a:solidFill>
                  <a:srgbClr val="000000"/>
                </a:solidFill>
                <a:latin typeface="wMitra"/>
              </a:rPr>
              <a:t>باشند، نوبت کولپوسکوپی و یا ویزیت را از طریق </a:t>
            </a:r>
            <a:r>
              <a:rPr lang="fa-IR" dirty="0" smtClean="0">
                <a:solidFill>
                  <a:srgbClr val="000000"/>
                </a:solidFill>
                <a:latin typeface="wMitra"/>
              </a:rPr>
              <a:t>سامانه درخواست </a:t>
            </a:r>
            <a:r>
              <a:rPr lang="fa-IR" dirty="0">
                <a:solidFill>
                  <a:srgbClr val="000000"/>
                </a:solidFill>
                <a:latin typeface="wMitra"/>
              </a:rPr>
              <a:t>کنید. </a:t>
            </a:r>
            <a:endParaRPr lang="fa-IR" dirty="0" smtClean="0">
              <a:solidFill>
                <a:srgbClr val="000000"/>
              </a:solidFill>
              <a:latin typeface="wMitra"/>
            </a:endParaRPr>
          </a:p>
          <a:p>
            <a:pPr marL="0" indent="0" algn="just" rtl="1">
              <a:lnSpc>
                <a:spcPct val="150000"/>
              </a:lnSpc>
              <a:buNone/>
            </a:pPr>
            <a:r>
              <a:rPr lang="fa-IR" dirty="0" smtClean="0">
                <a:solidFill>
                  <a:srgbClr val="000000"/>
                </a:solidFill>
                <a:latin typeface="wMitra"/>
              </a:rPr>
              <a:t>پس </a:t>
            </a:r>
            <a:r>
              <a:rPr lang="fa-IR" dirty="0">
                <a:solidFill>
                  <a:srgbClr val="000000"/>
                </a:solidFill>
                <a:latin typeface="wMitra"/>
              </a:rPr>
              <a:t>از دریافت بازخورد از متخصص زنان و نتیجه کولپوسکوپی از طریق سامانه، </a:t>
            </a:r>
            <a:r>
              <a:rPr lang="fa-IR" dirty="0" smtClean="0">
                <a:solidFill>
                  <a:srgbClr val="000000"/>
                </a:solidFill>
                <a:latin typeface="wMitra"/>
              </a:rPr>
              <a:t>افرادی که نتیجه کولپوسکوپی </a:t>
            </a:r>
            <a:r>
              <a:rPr lang="fa-IR" dirty="0">
                <a:solidFill>
                  <a:srgbClr val="000000"/>
                </a:solidFill>
                <a:latin typeface="wMitra"/>
              </a:rPr>
              <a:t>آنها طبیعی است را برای ارزیابی دور </a:t>
            </a:r>
            <a:r>
              <a:rPr lang="fa-IR" dirty="0" smtClean="0">
                <a:solidFill>
                  <a:srgbClr val="000000"/>
                </a:solidFill>
                <a:latin typeface="wMitra"/>
              </a:rPr>
              <a:t>ه ای </a:t>
            </a:r>
            <a:r>
              <a:rPr lang="fa-IR" dirty="0">
                <a:solidFill>
                  <a:srgbClr val="000000"/>
                </a:solidFill>
                <a:latin typeface="wMitra"/>
              </a:rPr>
              <a:t>پس از 2 سال به بهورز یا مراقب </a:t>
            </a:r>
            <a:r>
              <a:rPr lang="fa-IR" dirty="0" smtClean="0">
                <a:solidFill>
                  <a:srgbClr val="000000"/>
                </a:solidFill>
                <a:latin typeface="wMitra"/>
              </a:rPr>
              <a:t>سلامت</a:t>
            </a:r>
            <a:r>
              <a:rPr lang="fa-IR" dirty="0">
                <a:solidFill>
                  <a:srgbClr val="000000"/>
                </a:solidFill>
                <a:latin typeface="wMitra"/>
              </a:rPr>
              <a:t> </a:t>
            </a:r>
            <a:r>
              <a:rPr lang="fa-IR" dirty="0" smtClean="0">
                <a:solidFill>
                  <a:srgbClr val="000000"/>
                </a:solidFill>
                <a:latin typeface="wMitra"/>
              </a:rPr>
              <a:t>ارجاع </a:t>
            </a:r>
            <a:r>
              <a:rPr lang="fa-IR" dirty="0">
                <a:solidFill>
                  <a:srgbClr val="000000"/>
                </a:solidFill>
                <a:latin typeface="wMitra"/>
              </a:rPr>
              <a:t>دهید. </a:t>
            </a:r>
            <a:endParaRPr lang="fa-IR" dirty="0" smtClean="0">
              <a:solidFill>
                <a:srgbClr val="000000"/>
              </a:solidFill>
              <a:latin typeface="wMitra"/>
            </a:endParaRPr>
          </a:p>
          <a:p>
            <a:pPr marL="0" indent="0" algn="just" rtl="1">
              <a:lnSpc>
                <a:spcPct val="150000"/>
              </a:lnSpc>
              <a:buNone/>
            </a:pPr>
            <a:r>
              <a:rPr lang="fa-IR" dirty="0" smtClean="0">
                <a:solidFill>
                  <a:srgbClr val="000000"/>
                </a:solidFill>
                <a:latin typeface="wMitra"/>
              </a:rPr>
              <a:t>در </a:t>
            </a:r>
            <a:r>
              <a:rPr lang="fa-IR" dirty="0">
                <a:solidFill>
                  <a:srgbClr val="000000"/>
                </a:solidFill>
                <a:latin typeface="wMitra"/>
              </a:rPr>
              <a:t>افرادی که کولپوسکوپی غیر طبیعی دارند زمان ارزیابی دور </a:t>
            </a:r>
            <a:r>
              <a:rPr lang="fa-IR" dirty="0" smtClean="0">
                <a:solidFill>
                  <a:srgbClr val="000000"/>
                </a:solidFill>
                <a:latin typeface="wMitra"/>
              </a:rPr>
              <a:t>ه ای </a:t>
            </a:r>
            <a:r>
              <a:rPr lang="fa-IR" dirty="0">
                <a:solidFill>
                  <a:srgbClr val="000000"/>
                </a:solidFill>
                <a:latin typeface="wMitra"/>
              </a:rPr>
              <a:t>توسط متخصص </a:t>
            </a:r>
            <a:r>
              <a:rPr lang="fa-IR" dirty="0" smtClean="0">
                <a:solidFill>
                  <a:srgbClr val="000000"/>
                </a:solidFill>
                <a:latin typeface="wMitra"/>
              </a:rPr>
              <a:t>زنان تعیین می گردد</a:t>
            </a:r>
            <a:r>
              <a:rPr lang="fa-IR" dirty="0">
                <a:solidFill>
                  <a:srgbClr val="000000"/>
                </a:solidFill>
                <a:latin typeface="wMitra"/>
              </a:rPr>
              <a:t>.</a:t>
            </a:r>
            <a:endParaRPr lang="fa-IR" dirty="0"/>
          </a:p>
        </p:txBody>
      </p:sp>
    </p:spTree>
    <p:extLst>
      <p:ext uri="{BB962C8B-B14F-4D97-AF65-F5344CB8AC3E}">
        <p14:creationId xmlns:p14="http://schemas.microsoft.com/office/powerpoint/2010/main" val="8757331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latin typeface="wMitra"/>
              </a:rPr>
              <a:t>دریافت نتایج آزمایش غربالگری </a:t>
            </a:r>
            <a:r>
              <a:rPr lang="en-US" dirty="0" smtClean="0">
                <a:latin typeface="wMitra"/>
              </a:rPr>
              <a:t>HPV</a:t>
            </a:r>
            <a:endParaRPr lang="fa-IR" dirty="0"/>
          </a:p>
        </p:txBody>
      </p:sp>
      <p:sp>
        <p:nvSpPr>
          <p:cNvPr id="3" name="Content Placeholder 2"/>
          <p:cNvSpPr>
            <a:spLocks noGrp="1"/>
          </p:cNvSpPr>
          <p:nvPr>
            <p:ph idx="1"/>
          </p:nvPr>
        </p:nvSpPr>
        <p:spPr>
          <a:xfrm>
            <a:off x="262647" y="1558834"/>
            <a:ext cx="11663463" cy="5085805"/>
          </a:xfrm>
        </p:spPr>
        <p:txBody>
          <a:bodyPr>
            <a:normAutofit/>
          </a:bodyPr>
          <a:lstStyle/>
          <a:p>
            <a:pPr marL="0" indent="0" algn="r" rtl="1">
              <a:lnSpc>
                <a:spcPct val="150000"/>
              </a:lnSpc>
              <a:buNone/>
            </a:pPr>
            <a:r>
              <a:rPr lang="fa-IR" dirty="0">
                <a:latin typeface="wMitra"/>
              </a:rPr>
              <a:t>در همه افراد که آزمایش غربالگری </a:t>
            </a:r>
            <a:r>
              <a:rPr lang="en-US" sz="2000" b="0" i="0" u="none" strike="noStrike" baseline="0" dirty="0" smtClean="0">
                <a:latin typeface="Calibri" panose="020F0502020204030204" pitchFamily="34" charset="0"/>
              </a:rPr>
              <a:t>HPV </a:t>
            </a:r>
            <a:r>
              <a:rPr lang="fa-IR" dirty="0">
                <a:latin typeface="wMitra"/>
              </a:rPr>
              <a:t>برای آنها انجام گرفته است، پس از دریافت نتیجه آزمایش، </a:t>
            </a:r>
            <a:r>
              <a:rPr lang="fa-IR" dirty="0" smtClean="0">
                <a:latin typeface="wMitra"/>
              </a:rPr>
              <a:t>آنرا </a:t>
            </a:r>
            <a:r>
              <a:rPr lang="fa-IR" dirty="0">
                <a:latin typeface="wMitra"/>
              </a:rPr>
              <a:t>در سامانه ثبت نمایید. </a:t>
            </a:r>
            <a:r>
              <a:rPr lang="fa-IR" dirty="0" smtClean="0">
                <a:latin typeface="wMitra"/>
              </a:rPr>
              <a:t>(در </a:t>
            </a:r>
            <a:r>
              <a:rPr lang="fa-IR" dirty="0">
                <a:latin typeface="wMitra"/>
              </a:rPr>
              <a:t>صورتی که </a:t>
            </a:r>
            <a:r>
              <a:rPr lang="fa-IR" dirty="0" smtClean="0">
                <a:latin typeface="wMitra"/>
              </a:rPr>
              <a:t>قبلا </a:t>
            </a:r>
            <a:r>
              <a:rPr lang="fa-IR" dirty="0">
                <a:latin typeface="wMitra"/>
              </a:rPr>
              <a:t>به صورت الکترونیک دریافت نشده </a:t>
            </a:r>
            <a:r>
              <a:rPr lang="fa-IR" dirty="0" smtClean="0">
                <a:latin typeface="wMitra"/>
              </a:rPr>
              <a:t>باشد). </a:t>
            </a:r>
            <a:r>
              <a:rPr lang="fa-IR" dirty="0">
                <a:latin typeface="wMitra"/>
              </a:rPr>
              <a:t>سیر مراقبت </a:t>
            </a:r>
            <a:r>
              <a:rPr lang="fa-IR" dirty="0" smtClean="0">
                <a:latin typeface="wMitra"/>
              </a:rPr>
              <a:t>وپیگیری </a:t>
            </a:r>
            <a:r>
              <a:rPr lang="fa-IR" dirty="0">
                <a:latin typeface="wMitra"/>
              </a:rPr>
              <a:t>در آزمایش غربالگری </a:t>
            </a:r>
            <a:r>
              <a:rPr lang="en-US" sz="2000" b="0" i="0" u="none" strike="noStrike" baseline="0" dirty="0" smtClean="0">
                <a:latin typeface="Calibri" panose="020F0502020204030204" pitchFamily="34" charset="0"/>
              </a:rPr>
              <a:t>HPV </a:t>
            </a:r>
            <a:r>
              <a:rPr lang="fa-IR" dirty="0">
                <a:latin typeface="wMitra"/>
              </a:rPr>
              <a:t>در ادامه ذکر </a:t>
            </a:r>
            <a:r>
              <a:rPr lang="fa-IR" dirty="0" smtClean="0">
                <a:latin typeface="wMitra"/>
              </a:rPr>
              <a:t>میشود.</a:t>
            </a:r>
          </a:p>
          <a:p>
            <a:pPr marL="0" indent="0" algn="r" rtl="1">
              <a:lnSpc>
                <a:spcPct val="150000"/>
              </a:lnSpc>
              <a:buNone/>
            </a:pPr>
            <a:r>
              <a:rPr lang="fa-IR" dirty="0" smtClean="0"/>
              <a:t>◦ در همه افرادی که تست </a:t>
            </a:r>
            <a:r>
              <a:rPr lang="en-US" dirty="0" smtClean="0"/>
              <a:t>HPV </a:t>
            </a:r>
            <a:r>
              <a:rPr lang="fa-IR" dirty="0" smtClean="0"/>
              <a:t>برای آنها منفی است، به بهورز / مراقب سامت معرفی نمایید تا پس از دو سال برای ارزیابی مجدد در قالب برنامه تشخیص زودرس </a:t>
            </a:r>
            <a:r>
              <a:rPr lang="en-US" dirty="0" smtClean="0"/>
              <a:t> Early Diagnosis )</a:t>
            </a:r>
            <a:r>
              <a:rPr lang="fa-IR" dirty="0" smtClean="0"/>
              <a:t>و ده سال برای آزمایش غربالگری </a:t>
            </a:r>
            <a:r>
              <a:rPr lang="en-US" dirty="0" smtClean="0"/>
              <a:t> HPV </a:t>
            </a:r>
            <a:r>
              <a:rPr lang="fa-IR" dirty="0" smtClean="0"/>
              <a:t>ارجاع شود. بدیهی است با وجود اینکه برای این افراد همزمان با نمونه </a:t>
            </a:r>
            <a:r>
              <a:rPr lang="en-US" dirty="0" smtClean="0"/>
              <a:t>HPV ، </a:t>
            </a:r>
            <a:r>
              <a:rPr lang="fa-IR" dirty="0" smtClean="0"/>
              <a:t>نمونه پاپ اسمیر نیز برداشته شده است، نیاز به بررسی تست پاپ اسمیر نخواهد بود.</a:t>
            </a:r>
            <a:endParaRPr lang="fa-IR" dirty="0"/>
          </a:p>
        </p:txBody>
      </p:sp>
    </p:spTree>
    <p:extLst>
      <p:ext uri="{BB962C8B-B14F-4D97-AF65-F5344CB8AC3E}">
        <p14:creationId xmlns:p14="http://schemas.microsoft.com/office/powerpoint/2010/main" val="34277408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252919" y="1825625"/>
            <a:ext cx="12363855" cy="4789184"/>
          </a:xfrm>
        </p:spPr>
        <p:txBody>
          <a:bodyPr>
            <a:normAutofit/>
          </a:bodyPr>
          <a:lstStyle/>
          <a:p>
            <a:pPr algn="r" rtl="1">
              <a:buFont typeface="Wingdings" panose="05000000000000000000" pitchFamily="2" charset="2"/>
              <a:buChar char="Ø"/>
            </a:pPr>
            <a:r>
              <a:rPr lang="fa-IR" dirty="0">
                <a:latin typeface="wMitra"/>
              </a:rPr>
              <a:t>در همه افرادی که نتیجه آزمایش آنها برای ژنوتیپ 16 و یا 18 از ویروس پاپیلومای انسانی مثبت باشد</a:t>
            </a:r>
          </a:p>
          <a:p>
            <a:pPr marL="0" indent="0" algn="r" rtl="1">
              <a:buNone/>
            </a:pPr>
            <a:r>
              <a:rPr lang="en-US" sz="2000" b="0" i="0" u="none" strike="noStrike" baseline="0" dirty="0" smtClean="0">
                <a:latin typeface="Calibri" panose="020F0502020204030204" pitchFamily="34" charset="0"/>
              </a:rPr>
              <a:t>Positive HPV-18</a:t>
            </a:r>
            <a:r>
              <a:rPr lang="en-US" dirty="0" smtClean="0">
                <a:latin typeface="wMitra"/>
              </a:rPr>
              <a:t> </a:t>
            </a:r>
            <a:r>
              <a:rPr lang="fa-IR" dirty="0">
                <a:latin typeface="wMitra"/>
              </a:rPr>
              <a:t>و یا </a:t>
            </a:r>
            <a:r>
              <a:rPr lang="en-US" dirty="0" smtClean="0">
                <a:latin typeface="wMitra"/>
              </a:rPr>
              <a:t> </a:t>
            </a:r>
            <a:r>
              <a:rPr lang="en-US" sz="2000" b="0" i="0" u="none" strike="noStrike" baseline="0" dirty="0" smtClean="0">
                <a:latin typeface="Calibri" panose="020F0502020204030204" pitchFamily="34" charset="0"/>
              </a:rPr>
              <a:t>Positive HPV-16 </a:t>
            </a:r>
            <a:r>
              <a:rPr lang="fa-IR" dirty="0" smtClean="0">
                <a:latin typeface="wMitra"/>
              </a:rPr>
              <a:t>فرم </a:t>
            </a:r>
            <a:r>
              <a:rPr lang="fa-IR" dirty="0">
                <a:latin typeface="wMitra"/>
              </a:rPr>
              <a:t>ارزیابی را در سامانه تکمیل و به سطح دو جهت انجام</a:t>
            </a:r>
          </a:p>
          <a:p>
            <a:pPr marL="0" indent="0" algn="r" rtl="1">
              <a:buNone/>
            </a:pPr>
            <a:r>
              <a:rPr lang="fa-IR" dirty="0">
                <a:latin typeface="wMitra"/>
              </a:rPr>
              <a:t>کولپوسکوپی ارجاع دهید</a:t>
            </a:r>
            <a:r>
              <a:rPr lang="fa-IR" dirty="0" smtClean="0">
                <a:latin typeface="wMitra"/>
              </a:rPr>
              <a:t>.</a:t>
            </a:r>
          </a:p>
          <a:p>
            <a:pPr marL="0" indent="0" algn="r" rtl="1">
              <a:buNone/>
            </a:pPr>
            <a:endParaRPr lang="fa-IR" dirty="0" smtClean="0">
              <a:latin typeface="wMitra"/>
            </a:endParaRPr>
          </a:p>
          <a:p>
            <a:pPr algn="r" rtl="1">
              <a:lnSpc>
                <a:spcPct val="150000"/>
              </a:lnSpc>
              <a:buFont typeface="Wingdings" panose="05000000000000000000" pitchFamily="2" charset="2"/>
              <a:buChar char="Ø"/>
            </a:pPr>
            <a:r>
              <a:rPr lang="fa-IR" dirty="0" smtClean="0"/>
              <a:t>در همه افرادی که نتیجه آزمایش آنها برای ژنوتیپ غیر 16 و یا 18 از ویروس پاپیلومای انسانی ) </a:t>
            </a:r>
            <a:r>
              <a:rPr lang="en-US" dirty="0" smtClean="0"/>
              <a:t>HPV</a:t>
            </a:r>
            <a:r>
              <a:rPr lang="en-US" dirty="0" smtClean="0">
                <a:solidFill>
                  <a:prstClr val="black"/>
                </a:solidFill>
              </a:rPr>
              <a:t> </a:t>
            </a:r>
            <a:r>
              <a:rPr lang="en-US" dirty="0">
                <a:solidFill>
                  <a:prstClr val="black"/>
                </a:solidFill>
              </a:rPr>
              <a:t>non </a:t>
            </a:r>
            <a:r>
              <a:rPr lang="en-US" dirty="0" smtClean="0">
                <a:solidFill>
                  <a:prstClr val="black"/>
                </a:solidFill>
              </a:rPr>
              <a:t>16/18</a:t>
            </a:r>
            <a:r>
              <a:rPr lang="en-US" dirty="0"/>
              <a:t> </a:t>
            </a:r>
            <a:r>
              <a:rPr lang="fa-IR" dirty="0" smtClean="0"/>
              <a:t>مثبت و نتیجه آزمایش پاپ اسمیر آنها غیر طبیعی ( </a:t>
            </a:r>
            <a:r>
              <a:rPr lang="en-US" dirty="0" smtClean="0"/>
              <a:t>   ASCUS AGUS , LSIL,HSIL </a:t>
            </a:r>
            <a:r>
              <a:rPr lang="fa-IR" dirty="0" smtClean="0"/>
              <a:t>باشد، فرم ارزیابی را در سامانه تکمیل و به سطح دو جهت انجام کولپوسکوپی ارجاع دهید.</a:t>
            </a:r>
            <a:endParaRPr lang="fa-IR" dirty="0"/>
          </a:p>
        </p:txBody>
      </p:sp>
    </p:spTree>
    <p:extLst>
      <p:ext uri="{BB962C8B-B14F-4D97-AF65-F5344CB8AC3E}">
        <p14:creationId xmlns:p14="http://schemas.microsoft.com/office/powerpoint/2010/main" val="40203604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a:xfrm>
            <a:off x="252919" y="365125"/>
            <a:ext cx="11673191" cy="6337232"/>
          </a:xfrm>
        </p:spPr>
        <p:txBody>
          <a:bodyPr>
            <a:normAutofit/>
          </a:bodyPr>
          <a:lstStyle/>
          <a:p>
            <a:pPr marL="0" indent="0" algn="r" rtl="1">
              <a:lnSpc>
                <a:spcPct val="150000"/>
              </a:lnSpc>
              <a:buNone/>
            </a:pPr>
            <a:r>
              <a:rPr lang="fa-IR" dirty="0" smtClean="0"/>
              <a:t>در همه افرادی که نتیجه آزمایش آنها برای ژنوتیپ غیر 16 و یا 18 از ویروس پاپیلومای انسانی ) </a:t>
            </a:r>
            <a:r>
              <a:rPr lang="en-US" dirty="0" smtClean="0"/>
              <a:t>HPV</a:t>
            </a:r>
            <a:r>
              <a:rPr lang="fa-IR" dirty="0" smtClean="0"/>
              <a:t> </a:t>
            </a:r>
            <a:r>
              <a:rPr lang="en-US" dirty="0">
                <a:solidFill>
                  <a:prstClr val="black"/>
                </a:solidFill>
              </a:rPr>
              <a:t>non 16/18 ( </a:t>
            </a:r>
            <a:r>
              <a:rPr lang="en-US" dirty="0"/>
              <a:t> </a:t>
            </a:r>
            <a:r>
              <a:rPr lang="fa-IR" dirty="0" smtClean="0"/>
              <a:t> مثبت و نتیجه آزمایش پاپ اسمیر آنها طبیعی باشد، به بهورز/ مراقب سلامت معرفی نمایید تا برای تکرار آزمایش پس از دو سال اقدام گردد. بدیهی است این افراد در این ویزیت نیازی به ارجاع به سطح دو ندارند.</a:t>
            </a:r>
          </a:p>
          <a:p>
            <a:pPr marL="0" indent="0" algn="r" rtl="1">
              <a:lnSpc>
                <a:spcPct val="150000"/>
              </a:lnSpc>
              <a:buNone/>
            </a:pPr>
            <a:r>
              <a:rPr lang="fa-IR" dirty="0">
                <a:latin typeface="wMitra"/>
              </a:rPr>
              <a:t>در همه افرادی که نتیجه آزمایش آنها برای ژنوتیپ غیر 16 و یا 18 از ویروس پاپیلومای انسانی ) </a:t>
            </a:r>
            <a:r>
              <a:rPr lang="en-US" sz="2000" b="0" i="0" u="none" strike="noStrike" baseline="0" dirty="0" smtClean="0">
                <a:latin typeface="Calibri" panose="020F0502020204030204" pitchFamily="34" charset="0"/>
              </a:rPr>
              <a:t>HPV</a:t>
            </a:r>
            <a:r>
              <a:rPr lang="fa-IR" sz="2000" b="0" i="0" u="none" strike="noStrike" baseline="0" dirty="0" smtClean="0">
                <a:latin typeface="Calibri" panose="020F0502020204030204" pitchFamily="34" charset="0"/>
              </a:rPr>
              <a:t> </a:t>
            </a:r>
            <a:r>
              <a:rPr lang="en-US" sz="2000" dirty="0">
                <a:solidFill>
                  <a:prstClr val="black"/>
                </a:solidFill>
                <a:latin typeface="Calibri" panose="020F0502020204030204" pitchFamily="34" charset="0"/>
              </a:rPr>
              <a:t> non 16/18 </a:t>
            </a:r>
            <a:r>
              <a:rPr lang="en-US" dirty="0">
                <a:solidFill>
                  <a:prstClr val="black"/>
                </a:solidFill>
                <a:latin typeface="wMitra"/>
              </a:rPr>
              <a:t>( </a:t>
            </a:r>
            <a:r>
              <a:rPr lang="fa-IR" dirty="0" smtClean="0">
                <a:latin typeface="wMitra"/>
              </a:rPr>
              <a:t>مثبت </a:t>
            </a:r>
            <a:r>
              <a:rPr lang="fa-IR" dirty="0">
                <a:latin typeface="wMitra"/>
              </a:rPr>
              <a:t>و نتیجه پاپ اسمیر آنها </a:t>
            </a:r>
            <a:r>
              <a:rPr lang="en-US" sz="2000" b="0" i="0" u="none" strike="noStrike" baseline="0" dirty="0" smtClean="0">
                <a:latin typeface="Calibri" panose="020F0502020204030204" pitchFamily="34" charset="0"/>
              </a:rPr>
              <a:t>unsatisfactory </a:t>
            </a:r>
            <a:r>
              <a:rPr lang="fa-IR" sz="2000" b="0" i="0" u="none" strike="noStrike" baseline="0" dirty="0" smtClean="0">
                <a:latin typeface="Calibri" panose="020F0502020204030204" pitchFamily="34" charset="0"/>
              </a:rPr>
              <a:t> </a:t>
            </a:r>
            <a:r>
              <a:rPr lang="fa-IR" dirty="0" smtClean="0">
                <a:latin typeface="wMitra"/>
              </a:rPr>
              <a:t>باشد</a:t>
            </a:r>
            <a:r>
              <a:rPr lang="fa-IR" dirty="0">
                <a:latin typeface="wMitra"/>
              </a:rPr>
              <a:t>، به بهورز/ مراقب </a:t>
            </a:r>
            <a:r>
              <a:rPr lang="fa-IR" dirty="0" smtClean="0">
                <a:latin typeface="wMitra"/>
              </a:rPr>
              <a:t>سلامت </a:t>
            </a:r>
            <a:r>
              <a:rPr lang="fa-IR" dirty="0">
                <a:latin typeface="wMitra"/>
              </a:rPr>
              <a:t>معرفی</a:t>
            </a:r>
          </a:p>
          <a:p>
            <a:pPr marL="0" indent="0" algn="r" rtl="1">
              <a:lnSpc>
                <a:spcPct val="150000"/>
              </a:lnSpc>
              <a:buNone/>
            </a:pPr>
            <a:r>
              <a:rPr lang="fa-IR" dirty="0">
                <a:latin typeface="wMitra"/>
              </a:rPr>
              <a:t>نمایید تا برای تکرار آزمایش پس از 6 تا 12 هفته اقدام گردد</a:t>
            </a:r>
            <a:r>
              <a:rPr lang="fa-IR" dirty="0" smtClean="0">
                <a:latin typeface="wMitra"/>
              </a:rPr>
              <a:t>.</a:t>
            </a:r>
          </a:p>
          <a:p>
            <a:pPr marL="0" indent="0" algn="r" rtl="1">
              <a:lnSpc>
                <a:spcPct val="150000"/>
              </a:lnSpc>
              <a:buNone/>
            </a:pPr>
            <a:r>
              <a:rPr lang="fa-IR" dirty="0" smtClean="0"/>
              <a:t>در همه افرادی که نتیجه آزمایش </a:t>
            </a:r>
            <a:r>
              <a:rPr lang="en-US" dirty="0" smtClean="0"/>
              <a:t>HPV </a:t>
            </a:r>
            <a:r>
              <a:rPr lang="fa-IR" dirty="0" smtClean="0"/>
              <a:t>آنها </a:t>
            </a:r>
            <a:r>
              <a:rPr lang="en-US" dirty="0" smtClean="0"/>
              <a:t>inconclusive </a:t>
            </a:r>
            <a:r>
              <a:rPr lang="fa-IR" dirty="0" smtClean="0"/>
              <a:t>است، به بهورز/ مراقب سلامت معرفی نمایید تا برای تکرار آزمایش پس از 6 تا 12 هفته اقدام گردد.</a:t>
            </a:r>
          </a:p>
          <a:p>
            <a:pPr algn="r" rtl="1"/>
            <a:endParaRPr lang="fa-IR" dirty="0"/>
          </a:p>
        </p:txBody>
      </p:sp>
    </p:spTree>
    <p:extLst>
      <p:ext uri="{BB962C8B-B14F-4D97-AF65-F5344CB8AC3E}">
        <p14:creationId xmlns:p14="http://schemas.microsoft.com/office/powerpoint/2010/main" val="23298261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 y="661480"/>
            <a:ext cx="11906654" cy="5972783"/>
          </a:xfrm>
        </p:spPr>
        <p:txBody>
          <a:bodyPr/>
          <a:lstStyle/>
          <a:p>
            <a:pPr algn="r" rtl="1">
              <a:lnSpc>
                <a:spcPct val="150000"/>
              </a:lnSpc>
            </a:pPr>
            <a:r>
              <a:rPr lang="fa-IR" dirty="0">
                <a:latin typeface="wMitra"/>
              </a:rPr>
              <a:t>در </a:t>
            </a:r>
            <a:r>
              <a:rPr lang="fa-IR" dirty="0" smtClean="0">
                <a:latin typeface="wMitra"/>
              </a:rPr>
              <a:t>صورتی که </a:t>
            </a:r>
            <a:r>
              <a:rPr lang="fa-IR" dirty="0">
                <a:latin typeface="wMitra"/>
              </a:rPr>
              <a:t>فرد جهت غربالگری، تنها </a:t>
            </a:r>
            <a:r>
              <a:rPr lang="fa-IR" b="1" dirty="0">
                <a:latin typeface="wMitra-SemiBold"/>
              </a:rPr>
              <a:t>تست پاپ اسمیر در کمتر از یکسال گذشته </a:t>
            </a:r>
            <a:r>
              <a:rPr lang="fa-IR" dirty="0">
                <a:latin typeface="wMitra"/>
              </a:rPr>
              <a:t>انجام داده و </a:t>
            </a:r>
            <a:r>
              <a:rPr lang="fa-IR" dirty="0" smtClean="0">
                <a:latin typeface="wMitra"/>
              </a:rPr>
              <a:t>نتیجه آن </a:t>
            </a:r>
            <a:r>
              <a:rPr lang="fa-IR" b="1" dirty="0">
                <a:latin typeface="wMitra-SemiBold"/>
              </a:rPr>
              <a:t>طبیعی </a:t>
            </a:r>
            <a:r>
              <a:rPr lang="fa-IR" dirty="0">
                <a:latin typeface="wMitra"/>
              </a:rPr>
              <a:t>است فرد را جهت ارزیابی </a:t>
            </a:r>
            <a:r>
              <a:rPr lang="fa-IR" dirty="0" smtClean="0">
                <a:latin typeface="wMitra"/>
              </a:rPr>
              <a:t>دوره ای </a:t>
            </a:r>
            <a:r>
              <a:rPr lang="fa-IR" dirty="0">
                <a:latin typeface="wMitra"/>
              </a:rPr>
              <a:t>2 سال بعد به بهورز/مراقب </a:t>
            </a:r>
            <a:r>
              <a:rPr lang="fa-IR" dirty="0" smtClean="0">
                <a:latin typeface="wMitra"/>
              </a:rPr>
              <a:t>سلامت </a:t>
            </a:r>
            <a:r>
              <a:rPr lang="fa-IR" dirty="0">
                <a:latin typeface="wMitra"/>
              </a:rPr>
              <a:t>ارجاع دهید </a:t>
            </a:r>
            <a:r>
              <a:rPr lang="fa-IR" dirty="0" smtClean="0">
                <a:latin typeface="wMitra"/>
              </a:rPr>
              <a:t>(فلوچارت 1).</a:t>
            </a:r>
          </a:p>
          <a:p>
            <a:pPr marL="0" indent="0" algn="r" rtl="1">
              <a:lnSpc>
                <a:spcPct val="150000"/>
              </a:lnSpc>
              <a:buNone/>
            </a:pPr>
            <a:r>
              <a:rPr lang="fa-IR" dirty="0"/>
              <a:t>در </a:t>
            </a:r>
            <a:r>
              <a:rPr lang="fa-IR" dirty="0" smtClean="0"/>
              <a:t>صورتی که </a:t>
            </a:r>
            <a:r>
              <a:rPr lang="fa-IR" dirty="0"/>
              <a:t>فرد </a:t>
            </a:r>
            <a:r>
              <a:rPr lang="fa-IR" b="1" dirty="0"/>
              <a:t>تست پاپ اسمیر در کمتر از یکسال گذشته </a:t>
            </a:r>
            <a:r>
              <a:rPr lang="fa-IR" dirty="0"/>
              <a:t>انجام داده و نتیجه آن </a:t>
            </a:r>
            <a:r>
              <a:rPr lang="fa-IR" b="1" dirty="0"/>
              <a:t>غیر طبیعی</a:t>
            </a:r>
          </a:p>
          <a:p>
            <a:pPr marL="0" indent="0" algn="r" rtl="1">
              <a:lnSpc>
                <a:spcPct val="150000"/>
              </a:lnSpc>
              <a:buNone/>
            </a:pPr>
            <a:r>
              <a:rPr lang="en-US" dirty="0"/>
              <a:t>ASCUS, AGUS, LSIL, HSIL( ( </a:t>
            </a:r>
            <a:r>
              <a:rPr lang="fa-IR" dirty="0"/>
              <a:t>باشد، نتیجه آزمایش را در سامانه ثبت و فرد را در صورتی که </a:t>
            </a:r>
            <a:r>
              <a:rPr lang="fa-IR" dirty="0" smtClean="0"/>
              <a:t>کولپوسکوپی انجام </a:t>
            </a:r>
            <a:r>
              <a:rPr lang="fa-IR" dirty="0"/>
              <a:t>نداده است به سطح دو برای انجام کولپوسکوپی ارجاع دهید. </a:t>
            </a:r>
            <a:endParaRPr lang="fa-IR" dirty="0" smtClean="0"/>
          </a:p>
          <a:p>
            <a:pPr marL="0" indent="0" algn="r" rtl="1">
              <a:lnSpc>
                <a:spcPct val="150000"/>
              </a:lnSpc>
              <a:buNone/>
            </a:pPr>
            <a:r>
              <a:rPr lang="fa-IR" dirty="0" smtClean="0"/>
              <a:t>در </a:t>
            </a:r>
            <a:r>
              <a:rPr lang="fa-IR" dirty="0"/>
              <a:t>شرایطی که کولپوسکوپی </a:t>
            </a:r>
            <a:r>
              <a:rPr lang="fa-IR" dirty="0" smtClean="0"/>
              <a:t>متعاقب نتیجه </a:t>
            </a:r>
            <a:r>
              <a:rPr lang="fa-IR" dirty="0"/>
              <a:t>تست پاپ اسمیر انجام شده باشد و نتیجه آن غیرطبیعی بوده است، فرد را صرفا برای ویزیت </a:t>
            </a:r>
            <a:r>
              <a:rPr lang="fa-IR" dirty="0" smtClean="0"/>
              <a:t>به متخصص </a:t>
            </a:r>
            <a:r>
              <a:rPr lang="fa-IR" dirty="0"/>
              <a:t>زنان ارجاع دهید.</a:t>
            </a:r>
          </a:p>
        </p:txBody>
      </p:sp>
    </p:spTree>
    <p:extLst>
      <p:ext uri="{BB962C8B-B14F-4D97-AF65-F5344CB8AC3E}">
        <p14:creationId xmlns:p14="http://schemas.microsoft.com/office/powerpoint/2010/main" val="11275960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838" y="365125"/>
            <a:ext cx="11556460" cy="987020"/>
          </a:xfrm>
        </p:spPr>
        <p:txBody>
          <a:bodyPr>
            <a:noAutofit/>
          </a:bodyPr>
          <a:lstStyle/>
          <a:p>
            <a:pPr marL="228600" lvl="0" indent="-228600" algn="r" rtl="1">
              <a:spcBef>
                <a:spcPts val="1000"/>
              </a:spcBef>
            </a:pPr>
            <a:r>
              <a:rPr lang="fa-IR" sz="3200" b="1" dirty="0">
                <a:solidFill>
                  <a:prstClr val="black"/>
                </a:solidFill>
                <a:latin typeface="wMitra"/>
                <a:ea typeface="+mn-ea"/>
                <a:cs typeface="Arial" panose="020B0604020202020204" pitchFamily="34" charset="0"/>
              </a:rPr>
              <a:t>زمان ارزیابی دوره ای و شیوه پیگیری فرد در آینده</a:t>
            </a:r>
            <a:br>
              <a:rPr lang="fa-IR" sz="3200" b="1" dirty="0">
                <a:solidFill>
                  <a:prstClr val="black"/>
                </a:solidFill>
                <a:latin typeface="wMitra"/>
                <a:ea typeface="+mn-ea"/>
                <a:cs typeface="Arial" panose="020B0604020202020204" pitchFamily="34" charset="0"/>
              </a:rPr>
            </a:br>
            <a:endParaRPr lang="fa-IR" sz="3600" dirty="0"/>
          </a:p>
        </p:txBody>
      </p:sp>
      <p:sp>
        <p:nvSpPr>
          <p:cNvPr id="3" name="Content Placeholder 2"/>
          <p:cNvSpPr>
            <a:spLocks noGrp="1"/>
          </p:cNvSpPr>
          <p:nvPr>
            <p:ph idx="1"/>
          </p:nvPr>
        </p:nvSpPr>
        <p:spPr>
          <a:xfrm>
            <a:off x="97277" y="953312"/>
            <a:ext cx="11965021" cy="5389122"/>
          </a:xfrm>
        </p:spPr>
        <p:txBody>
          <a:bodyPr>
            <a:normAutofit/>
          </a:bodyPr>
          <a:lstStyle/>
          <a:p>
            <a:pPr algn="r" rtl="1"/>
            <a:r>
              <a:rPr lang="fa-IR" sz="3200" b="0" i="0" u="none" strike="noStrike" baseline="0" dirty="0" smtClean="0">
                <a:latin typeface="wMitra"/>
              </a:rPr>
              <a:t>در صورتی که شرح حال و علایم سه گانه </a:t>
            </a:r>
            <a:r>
              <a:rPr lang="fa-IR" sz="3200" b="1" i="0" u="none" strike="noStrike" baseline="0" dirty="0" smtClean="0">
                <a:latin typeface="wMitra-SemiBold"/>
              </a:rPr>
              <a:t>منفی </a:t>
            </a:r>
            <a:r>
              <a:rPr lang="fa-IR" sz="3200" b="0" i="0" u="none" strike="noStrike" baseline="0" dirty="0" smtClean="0">
                <a:latin typeface="wMitra"/>
              </a:rPr>
              <a:t>و سوابق </a:t>
            </a:r>
            <a:r>
              <a:rPr lang="fa-IR" sz="3200" b="1" i="0" u="none" strike="noStrike" baseline="0" dirty="0" smtClean="0">
                <a:latin typeface="wMitra-SemiBold"/>
              </a:rPr>
              <a:t>منفی باشد </a:t>
            </a:r>
            <a:r>
              <a:rPr lang="fa-IR" sz="3200" b="0" i="0" u="none" strike="noStrike" baseline="0" dirty="0" smtClean="0">
                <a:latin typeface="wMitra"/>
              </a:rPr>
              <a:t>(گروه یکم و دوم) در صورتی که بیش از سه</a:t>
            </a:r>
            <a:r>
              <a:rPr lang="fa-IR" sz="3200" b="0" i="0" u="none" strike="noStrike" dirty="0" smtClean="0">
                <a:latin typeface="wMitra"/>
              </a:rPr>
              <a:t> </a:t>
            </a:r>
            <a:r>
              <a:rPr lang="fa-IR" sz="3200" b="0" i="0" u="none" strike="noStrike" baseline="0" dirty="0" smtClean="0">
                <a:latin typeface="wMitra"/>
              </a:rPr>
              <a:t>سال از رابطه جنسی فرد و کمتر از یکسال از تست پاپ اسمیر به تنهایی و یا کمتر از ده سال از آزمایش غربالگری</a:t>
            </a:r>
            <a:r>
              <a:rPr lang="en-US" sz="2400" dirty="0">
                <a:solidFill>
                  <a:prstClr val="black"/>
                </a:solidFill>
                <a:latin typeface="Calibri" panose="020F0502020204030204" pitchFamily="34" charset="0"/>
              </a:rPr>
              <a:t> </a:t>
            </a:r>
            <a:r>
              <a:rPr lang="en-US" sz="2400" dirty="0" smtClean="0">
                <a:solidFill>
                  <a:prstClr val="black"/>
                </a:solidFill>
                <a:latin typeface="Calibri" panose="020F0502020204030204" pitchFamily="34" charset="0"/>
              </a:rPr>
              <a:t>HPV</a:t>
            </a:r>
            <a:r>
              <a:rPr lang="en-US" sz="3200" dirty="0">
                <a:latin typeface="wMitra"/>
              </a:rPr>
              <a:t> </a:t>
            </a:r>
            <a:r>
              <a:rPr lang="fa-IR" sz="3200" b="0" i="0" u="none" strike="noStrike" baseline="0" dirty="0" smtClean="0">
                <a:latin typeface="wMitra"/>
              </a:rPr>
              <a:t>وی گذشته باشد، فرد برای ارزیابی2سال بعد، به بهورز/ مراقب سلامت ارجاع می گردد.</a:t>
            </a:r>
          </a:p>
          <a:p>
            <a:pPr algn="r" rtl="1"/>
            <a:r>
              <a:rPr lang="fa-IR" dirty="0"/>
              <a:t>در </a:t>
            </a:r>
            <a:r>
              <a:rPr lang="fa-IR" dirty="0" smtClean="0"/>
              <a:t>صورتی که </a:t>
            </a:r>
            <a:r>
              <a:rPr lang="fa-IR" dirty="0"/>
              <a:t>فرد تست پاپ اسمیر در بیش از یکسال گذشته انجام داده و نتیجه آن طبیعی باشد، درزنان 30 تا 49 سال که تاکنون آزمایش غربالگری </a:t>
            </a:r>
            <a:r>
              <a:rPr lang="en-US" dirty="0"/>
              <a:t>HPV </a:t>
            </a:r>
            <a:r>
              <a:rPr lang="fa-IR" dirty="0"/>
              <a:t>انجام نداده اند و شرایط غربالگری را دارند، درهمین ویزیت برای انجام آزمایش غربالگری </a:t>
            </a:r>
            <a:r>
              <a:rPr lang="en-US" dirty="0"/>
              <a:t>HPV </a:t>
            </a:r>
            <a:r>
              <a:rPr lang="fa-IR" dirty="0"/>
              <a:t>و نمونه برداری از دهانه رحم اقدام نمایید. </a:t>
            </a:r>
          </a:p>
          <a:p>
            <a:pPr algn="r" rtl="1"/>
            <a:r>
              <a:rPr lang="fa-IR" dirty="0"/>
              <a:t>زمان ارزیابی دوره ای در این گروه بر اساس نتیجه آزمایش غربالگری </a:t>
            </a:r>
            <a:r>
              <a:rPr lang="en-US" dirty="0"/>
              <a:t>HPV </a:t>
            </a:r>
            <a:r>
              <a:rPr lang="fa-IR" dirty="0"/>
              <a:t>خواهد بود. در خارج از این گروه سنی فرد راجهت ارزیابی دوره ای 2 سال بعد به بهورز / مراقب سلامت ارجاع دهید.</a:t>
            </a:r>
          </a:p>
        </p:txBody>
      </p:sp>
    </p:spTree>
    <p:extLst>
      <p:ext uri="{BB962C8B-B14F-4D97-AF65-F5344CB8AC3E}">
        <p14:creationId xmlns:p14="http://schemas.microsoft.com/office/powerpoint/2010/main" val="37201397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685" y="466928"/>
            <a:ext cx="10515600" cy="408561"/>
          </a:xfrm>
        </p:spPr>
        <p:txBody>
          <a:bodyPr>
            <a:normAutofit fontScale="90000"/>
          </a:bodyPr>
          <a:lstStyle/>
          <a:p>
            <a:endParaRPr lang="fa-IR" dirty="0"/>
          </a:p>
        </p:txBody>
      </p:sp>
      <p:sp>
        <p:nvSpPr>
          <p:cNvPr id="3" name="Content Placeholder 2"/>
          <p:cNvSpPr>
            <a:spLocks noGrp="1"/>
          </p:cNvSpPr>
          <p:nvPr>
            <p:ph idx="1"/>
          </p:nvPr>
        </p:nvSpPr>
        <p:spPr>
          <a:xfrm>
            <a:off x="0" y="466928"/>
            <a:ext cx="11838562" cy="5710035"/>
          </a:xfrm>
        </p:spPr>
        <p:txBody>
          <a:bodyPr>
            <a:normAutofit/>
          </a:bodyPr>
          <a:lstStyle/>
          <a:p>
            <a:pPr marL="0" indent="0" algn="just" rtl="1">
              <a:lnSpc>
                <a:spcPct val="150000"/>
              </a:lnSpc>
              <a:buNone/>
            </a:pPr>
            <a:r>
              <a:rPr lang="fa-IR" dirty="0">
                <a:latin typeface="wMitra"/>
              </a:rPr>
              <a:t>◦ در صورت یکه فرد قباً </a:t>
            </a:r>
            <a:r>
              <a:rPr lang="fa-IR" b="1" dirty="0">
                <a:latin typeface="wMitra-SemiBold"/>
              </a:rPr>
              <a:t>آزمایش غربالگری </a:t>
            </a:r>
            <a:r>
              <a:rPr lang="en-US" sz="2000" b="0" i="0" u="none" strike="noStrike" baseline="0" dirty="0" smtClean="0">
                <a:latin typeface="Calibri" panose="020F0502020204030204" pitchFamily="34" charset="0"/>
              </a:rPr>
              <a:t>HPV </a:t>
            </a:r>
            <a:r>
              <a:rPr lang="fa-IR" dirty="0">
                <a:latin typeface="wMitra"/>
              </a:rPr>
              <a:t>انجام داده و نتیجه آن </a:t>
            </a:r>
            <a:r>
              <a:rPr lang="fa-IR" b="1" dirty="0">
                <a:latin typeface="wMitra-SemiBold"/>
              </a:rPr>
              <a:t>منفی </a:t>
            </a:r>
            <a:r>
              <a:rPr lang="fa-IR" dirty="0">
                <a:latin typeface="wMitra"/>
              </a:rPr>
              <a:t>باشد، در زنان رده سنی 30 </a:t>
            </a:r>
            <a:r>
              <a:rPr lang="fa-IR" dirty="0" smtClean="0">
                <a:latin typeface="wMitra"/>
              </a:rPr>
              <a:t>تا49 سال</a:t>
            </a:r>
            <a:r>
              <a:rPr lang="fa-IR" dirty="0">
                <a:latin typeface="wMitra"/>
              </a:rPr>
              <a:t>، ارزیابی دور های آزمایش غربالگری </a:t>
            </a:r>
            <a:r>
              <a:rPr lang="en-US" sz="2000" b="0" i="0" u="none" strike="noStrike" baseline="0" dirty="0" smtClean="0">
                <a:latin typeface="Calibri" panose="020F0502020204030204" pitchFamily="34" charset="0"/>
              </a:rPr>
              <a:t>HPV </a:t>
            </a:r>
            <a:r>
              <a:rPr lang="fa-IR" dirty="0">
                <a:latin typeface="wMitra"/>
              </a:rPr>
              <a:t>هر 10 سال خواهد بود</a:t>
            </a:r>
            <a:r>
              <a:rPr lang="fa-IR" dirty="0" smtClean="0">
                <a:latin typeface="wMitra"/>
              </a:rPr>
              <a:t>.</a:t>
            </a:r>
          </a:p>
          <a:p>
            <a:pPr marL="0" indent="0" algn="just" rtl="1">
              <a:lnSpc>
                <a:spcPct val="150000"/>
              </a:lnSpc>
              <a:buNone/>
            </a:pPr>
            <a:r>
              <a:rPr lang="fa-IR" dirty="0" smtClean="0"/>
              <a:t>در زنان که سابقه ابتا به </a:t>
            </a:r>
            <a:r>
              <a:rPr lang="en-US" dirty="0" smtClean="0"/>
              <a:t>HIV </a:t>
            </a:r>
            <a:r>
              <a:rPr lang="fa-IR" dirty="0" smtClean="0"/>
              <a:t>را دارند، سن شروع غربالگری از 25 سال و فواصل انجام غربالگری هر3 تا 5 سال میباشد.</a:t>
            </a:r>
          </a:p>
          <a:p>
            <a:pPr marL="0" indent="0" algn="just" rtl="1">
              <a:lnSpc>
                <a:spcPct val="150000"/>
              </a:lnSpc>
              <a:buNone/>
            </a:pPr>
            <a:r>
              <a:rPr lang="fa-IR" dirty="0" smtClean="0"/>
              <a:t>در صورتی که فرد آزمایش غربالگری </a:t>
            </a:r>
            <a:r>
              <a:rPr lang="en-US" dirty="0" smtClean="0"/>
              <a:t>HPV </a:t>
            </a:r>
            <a:r>
              <a:rPr lang="fa-IR" dirty="0" smtClean="0"/>
              <a:t>انجام داده و نتیجه آزمایش غربالگری </a:t>
            </a:r>
            <a:r>
              <a:rPr lang="en-US" dirty="0" smtClean="0"/>
              <a:t>HPV </a:t>
            </a:r>
            <a:r>
              <a:rPr lang="fa-IR" dirty="0" smtClean="0"/>
              <a:t>برای ژنوتیپ های غیر از 16 و 18 مثبت و نتیجه پاپ اسمیر منفی باشد ، زمان تکرار آزمایش غربالگری </a:t>
            </a:r>
            <a:r>
              <a:rPr lang="en-US" dirty="0" smtClean="0"/>
              <a:t>HPV </a:t>
            </a:r>
            <a:r>
              <a:rPr lang="fa-IR" dirty="0" smtClean="0"/>
              <a:t>دو سال بعد خواهد بود. در زنان که سابقه ابتلا به </a:t>
            </a:r>
            <a:r>
              <a:rPr lang="en-US" dirty="0" smtClean="0"/>
              <a:t>HIV </a:t>
            </a:r>
            <a:r>
              <a:rPr lang="fa-IR" dirty="0" smtClean="0"/>
              <a:t> را دارند، زمان تکرار آزمایش غربالگری </a:t>
            </a:r>
            <a:r>
              <a:rPr lang="en-US" dirty="0" smtClean="0"/>
              <a:t>HPV </a:t>
            </a:r>
            <a:r>
              <a:rPr lang="fa-IR" dirty="0" smtClean="0"/>
              <a:t> یک سال بعدخواهد بود.</a:t>
            </a:r>
            <a:endParaRPr lang="fa-IR" dirty="0"/>
          </a:p>
        </p:txBody>
      </p:sp>
    </p:spTree>
    <p:extLst>
      <p:ext uri="{BB962C8B-B14F-4D97-AF65-F5344CB8AC3E}">
        <p14:creationId xmlns:p14="http://schemas.microsoft.com/office/powerpoint/2010/main" val="33145957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0" y="913381"/>
            <a:ext cx="11858017" cy="5680954"/>
          </a:xfrm>
        </p:spPr>
        <p:txBody>
          <a:bodyPr>
            <a:normAutofit/>
          </a:bodyPr>
          <a:lstStyle/>
          <a:p>
            <a:pPr marL="0" indent="0" algn="r" rtl="1">
              <a:lnSpc>
                <a:spcPct val="150000"/>
              </a:lnSpc>
              <a:buNone/>
            </a:pPr>
            <a:r>
              <a:rPr lang="fa-IR" dirty="0">
                <a:latin typeface="wMitra"/>
              </a:rPr>
              <a:t>در صورتی که هر یک از شرح حال و علایم سه گانه </a:t>
            </a:r>
            <a:r>
              <a:rPr lang="fa-IR" b="1" dirty="0">
                <a:latin typeface="wMitra-SemiBold"/>
              </a:rPr>
              <a:t>مثبت </a:t>
            </a:r>
            <a:r>
              <a:rPr lang="fa-IR" dirty="0">
                <a:latin typeface="wMitra"/>
              </a:rPr>
              <a:t>و سوابق </a:t>
            </a:r>
            <a:r>
              <a:rPr lang="fa-IR" b="1" dirty="0">
                <a:latin typeface="wMitra-SemiBold"/>
              </a:rPr>
              <a:t>منفی </a:t>
            </a:r>
            <a:r>
              <a:rPr lang="fa-IR" dirty="0">
                <a:latin typeface="wMitra"/>
              </a:rPr>
              <a:t>باشد </a:t>
            </a:r>
            <a:r>
              <a:rPr lang="fa-IR" dirty="0" smtClean="0">
                <a:latin typeface="wMitra"/>
              </a:rPr>
              <a:t>(گروه سوم) </a:t>
            </a:r>
            <a:r>
              <a:rPr lang="fa-IR" dirty="0">
                <a:latin typeface="wMitra"/>
              </a:rPr>
              <a:t>در آنان </a:t>
            </a:r>
            <a:r>
              <a:rPr lang="fa-IR" dirty="0" smtClean="0">
                <a:latin typeface="wMitra"/>
              </a:rPr>
              <a:t>که پس </a:t>
            </a:r>
            <a:r>
              <a:rPr lang="fa-IR" dirty="0">
                <a:latin typeface="wMitra"/>
              </a:rPr>
              <a:t>از دریافت دوز درمانی بهبود یافته اند، در صورتی که تا کنون آزمایش غربالگری </a:t>
            </a:r>
            <a:r>
              <a:rPr lang="en-US" sz="2000" b="0" i="0" u="none" strike="noStrike" baseline="0" dirty="0" smtClean="0">
                <a:latin typeface="Calibri" panose="020F0502020204030204" pitchFamily="34" charset="0"/>
              </a:rPr>
              <a:t>HPV </a:t>
            </a:r>
            <a:r>
              <a:rPr lang="fa-IR" dirty="0">
                <a:latin typeface="wMitra"/>
              </a:rPr>
              <a:t>انجام </a:t>
            </a:r>
            <a:r>
              <a:rPr lang="fa-IR" dirty="0" smtClean="0">
                <a:latin typeface="wMitra"/>
              </a:rPr>
              <a:t>نداده اند </a:t>
            </a:r>
            <a:r>
              <a:rPr lang="fa-IR" dirty="0">
                <a:latin typeface="wMitra"/>
              </a:rPr>
              <a:t>و واجد شرایط غربالگری هستند برای </a:t>
            </a:r>
            <a:r>
              <a:rPr lang="fa-IR" dirty="0" smtClean="0">
                <a:latin typeface="wMitra"/>
              </a:rPr>
              <a:t>نمونه برداری </a:t>
            </a:r>
            <a:r>
              <a:rPr lang="fa-IR" dirty="0">
                <a:latin typeface="wMitra"/>
              </a:rPr>
              <a:t>اقدام نمایید</a:t>
            </a:r>
            <a:r>
              <a:rPr lang="fa-IR" dirty="0" smtClean="0">
                <a:latin typeface="wMitra"/>
              </a:rPr>
              <a:t>.</a:t>
            </a:r>
          </a:p>
          <a:p>
            <a:pPr marL="0" indent="0" algn="r" rtl="1">
              <a:lnSpc>
                <a:spcPct val="150000"/>
              </a:lnSpc>
              <a:buNone/>
            </a:pPr>
            <a:r>
              <a:rPr lang="fa-IR" dirty="0" smtClean="0">
                <a:latin typeface="wMitra"/>
              </a:rPr>
              <a:t> </a:t>
            </a:r>
            <a:r>
              <a:rPr lang="fa-IR" dirty="0">
                <a:latin typeface="wMitra"/>
              </a:rPr>
              <a:t>زمان ارزیابی </a:t>
            </a:r>
            <a:r>
              <a:rPr lang="fa-IR" dirty="0" smtClean="0">
                <a:latin typeface="wMitra"/>
              </a:rPr>
              <a:t>دوره ای </a:t>
            </a:r>
            <a:r>
              <a:rPr lang="fa-IR" dirty="0">
                <a:latin typeface="wMitra"/>
              </a:rPr>
              <a:t>در این گروه </a:t>
            </a:r>
            <a:r>
              <a:rPr lang="fa-IR" dirty="0" smtClean="0">
                <a:latin typeface="wMitra"/>
              </a:rPr>
              <a:t>براساس </a:t>
            </a:r>
            <a:r>
              <a:rPr lang="fa-IR" dirty="0">
                <a:latin typeface="wMitra"/>
              </a:rPr>
              <a:t>نتیجه آزمایش غربالگری </a:t>
            </a:r>
            <a:r>
              <a:rPr lang="en-US" sz="2000" b="0" i="0" u="none" strike="noStrike" baseline="0" dirty="0" smtClean="0">
                <a:latin typeface="Calibri" panose="020F0502020204030204" pitchFamily="34" charset="0"/>
              </a:rPr>
              <a:t>HPV </a:t>
            </a:r>
            <a:r>
              <a:rPr lang="fa-IR" sz="2000" b="0" i="0" u="none" strike="noStrike" baseline="0" dirty="0" smtClean="0">
                <a:latin typeface="Calibri" panose="020F0502020204030204" pitchFamily="34" charset="0"/>
              </a:rPr>
              <a:t> </a:t>
            </a:r>
            <a:r>
              <a:rPr lang="fa-IR" dirty="0" smtClean="0">
                <a:latin typeface="wMitra"/>
              </a:rPr>
              <a:t>خواهد </a:t>
            </a:r>
            <a:r>
              <a:rPr lang="fa-IR" dirty="0">
                <a:latin typeface="wMitra"/>
              </a:rPr>
              <a:t>بود</a:t>
            </a:r>
            <a:r>
              <a:rPr lang="fa-IR" dirty="0" smtClean="0">
                <a:latin typeface="wMitra"/>
              </a:rPr>
              <a:t>.</a:t>
            </a:r>
          </a:p>
          <a:p>
            <a:pPr marL="0" indent="0" algn="r" rtl="1">
              <a:lnSpc>
                <a:spcPct val="150000"/>
              </a:lnSpc>
              <a:buNone/>
            </a:pPr>
            <a:r>
              <a:rPr lang="fa-IR" dirty="0" smtClean="0"/>
              <a:t>در همه موارد آموز شهای خود مراقبتی لازم در خصوص علایم مشکوک سرطان دهانه رحم مطابق بسته آموزشی، داده شود.</a:t>
            </a:r>
            <a:endParaRPr lang="fa-IR" dirty="0"/>
          </a:p>
        </p:txBody>
      </p:sp>
    </p:spTree>
    <p:extLst>
      <p:ext uri="{BB962C8B-B14F-4D97-AF65-F5344CB8AC3E}">
        <p14:creationId xmlns:p14="http://schemas.microsoft.com/office/powerpoint/2010/main" val="24015460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6187" y="107004"/>
            <a:ext cx="11984477" cy="6536987"/>
          </a:xfrm>
        </p:spPr>
      </p:pic>
    </p:spTree>
    <p:extLst>
      <p:ext uri="{BB962C8B-B14F-4D97-AF65-F5344CB8AC3E}">
        <p14:creationId xmlns:p14="http://schemas.microsoft.com/office/powerpoint/2010/main" val="1421439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1000"/>
              </a:spcBef>
            </a:pPr>
            <a:r>
              <a:rPr lang="fa-IR" sz="3200" dirty="0" smtClean="0">
                <a:solidFill>
                  <a:srgbClr val="FF0000"/>
                </a:solidFill>
                <a:latin typeface="IRANSansXFaNum-Black"/>
                <a:ea typeface="+mn-ea"/>
                <a:cs typeface="Arial" panose="020B0604020202020204" pitchFamily="34" charset="0"/>
              </a:rPr>
              <a:t>تصمیم گیری </a:t>
            </a:r>
            <a:r>
              <a:rPr lang="fa-IR" sz="3200" dirty="0">
                <a:solidFill>
                  <a:srgbClr val="FF0000"/>
                </a:solidFill>
                <a:latin typeface="IRANSansXFaNum-Black"/>
                <a:ea typeface="+mn-ea"/>
                <a:cs typeface="Arial" panose="020B0604020202020204" pitchFamily="34" charset="0"/>
              </a:rPr>
              <a:t>و اقدام</a:t>
            </a:r>
            <a:r>
              <a:rPr lang="fa-IR" sz="2000" dirty="0">
                <a:solidFill>
                  <a:srgbClr val="FDB017"/>
                </a:solidFill>
                <a:latin typeface="IRANSansXFaNum-Black"/>
                <a:ea typeface="+mn-ea"/>
                <a:cs typeface="Arial" panose="020B0604020202020204" pitchFamily="34" charset="0"/>
              </a:rPr>
              <a:t/>
            </a:r>
            <a:br>
              <a:rPr lang="fa-IR" sz="2000" dirty="0">
                <a:solidFill>
                  <a:srgbClr val="FDB017"/>
                </a:solidFill>
                <a:latin typeface="IRANSansXFaNum-Black"/>
                <a:ea typeface="+mn-ea"/>
                <a:cs typeface="Arial" panose="020B0604020202020204" pitchFamily="34" charset="0"/>
              </a:rPr>
            </a:br>
            <a:endParaRPr lang="fa-IR" dirty="0"/>
          </a:p>
        </p:txBody>
      </p:sp>
      <p:sp>
        <p:nvSpPr>
          <p:cNvPr id="3" name="Content Placeholder 2"/>
          <p:cNvSpPr>
            <a:spLocks noGrp="1"/>
          </p:cNvSpPr>
          <p:nvPr>
            <p:ph idx="1"/>
          </p:nvPr>
        </p:nvSpPr>
        <p:spPr>
          <a:xfrm>
            <a:off x="262647" y="1027906"/>
            <a:ext cx="11470532" cy="5321030"/>
          </a:xfrm>
        </p:spPr>
        <p:txBody>
          <a:bodyPr>
            <a:normAutofit/>
          </a:bodyPr>
          <a:lstStyle/>
          <a:p>
            <a:pPr marL="0" indent="0" algn="r" rtl="1">
              <a:buNone/>
            </a:pPr>
            <a:r>
              <a:rPr lang="fa-IR" dirty="0" smtClean="0">
                <a:solidFill>
                  <a:srgbClr val="000000"/>
                </a:solidFill>
                <a:latin typeface="wMitra"/>
              </a:rPr>
              <a:t>در </a:t>
            </a:r>
            <a:r>
              <a:rPr lang="fa-IR" dirty="0">
                <a:solidFill>
                  <a:srgbClr val="000000"/>
                </a:solidFill>
                <a:latin typeface="wMitra"/>
              </a:rPr>
              <a:t>همه موارد:</a:t>
            </a:r>
          </a:p>
          <a:p>
            <a:pPr marL="0" indent="0" algn="r" rtl="1">
              <a:buNone/>
            </a:pPr>
            <a:r>
              <a:rPr lang="fa-IR" b="1" dirty="0">
                <a:solidFill>
                  <a:srgbClr val="00B9A5"/>
                </a:solidFill>
                <a:latin typeface="wMitra-Bold"/>
              </a:rPr>
              <a:t>• </a:t>
            </a:r>
            <a:r>
              <a:rPr lang="fa-IR" dirty="0">
                <a:solidFill>
                  <a:srgbClr val="000000"/>
                </a:solidFill>
                <a:latin typeface="wMitra"/>
              </a:rPr>
              <a:t>آموز شهای خود مراقبتی لازم از جمله در خصوص عوامل خطر سرطان دهانه رحم و راه های پیشگیری و تشخیص زودهنگام و </a:t>
            </a:r>
            <a:r>
              <a:rPr lang="fa-IR" dirty="0" smtClean="0">
                <a:solidFill>
                  <a:srgbClr val="000000"/>
                </a:solidFill>
                <a:latin typeface="wMitra"/>
              </a:rPr>
              <a:t>نیزغربالگری </a:t>
            </a:r>
            <a:r>
              <a:rPr lang="fa-IR" dirty="0">
                <a:solidFill>
                  <a:srgbClr val="000000"/>
                </a:solidFill>
                <a:latin typeface="wMitra"/>
              </a:rPr>
              <a:t>سرطان دهانه رحم داده شود </a:t>
            </a:r>
            <a:r>
              <a:rPr lang="fa-IR" dirty="0" smtClean="0">
                <a:solidFill>
                  <a:srgbClr val="000000"/>
                </a:solidFill>
                <a:latin typeface="wMitra"/>
              </a:rPr>
              <a:t>(پیوست 4).</a:t>
            </a:r>
            <a:endParaRPr lang="fa-IR" dirty="0">
              <a:solidFill>
                <a:srgbClr val="000000"/>
              </a:solidFill>
              <a:latin typeface="wMitra"/>
            </a:endParaRPr>
          </a:p>
          <a:p>
            <a:pPr marL="0" indent="0" algn="r" rtl="1">
              <a:buNone/>
            </a:pPr>
            <a:r>
              <a:rPr lang="fa-IR" b="1" dirty="0">
                <a:solidFill>
                  <a:srgbClr val="00B9A5"/>
                </a:solidFill>
                <a:latin typeface="wMitra-Bold"/>
              </a:rPr>
              <a:t>• </a:t>
            </a:r>
            <a:r>
              <a:rPr lang="fa-IR" dirty="0">
                <a:solidFill>
                  <a:srgbClr val="000000"/>
                </a:solidFill>
                <a:latin typeface="wMitra"/>
              </a:rPr>
              <a:t>در صورتی که مراقب </a:t>
            </a:r>
            <a:r>
              <a:rPr lang="fa-IR" dirty="0" smtClean="0">
                <a:solidFill>
                  <a:srgbClr val="000000"/>
                </a:solidFill>
                <a:latin typeface="wMitra"/>
              </a:rPr>
              <a:t>سلامت </a:t>
            </a:r>
            <a:r>
              <a:rPr lang="fa-IR" dirty="0">
                <a:solidFill>
                  <a:srgbClr val="000000"/>
                </a:solidFill>
                <a:latin typeface="wMitra"/>
              </a:rPr>
              <a:t>در مرکز مربوطه، مامای آموزش دیده برنامه تشخیص زودهنگام سرطان است و مسئولیت فراخوان </a:t>
            </a:r>
            <a:r>
              <a:rPr lang="fa-IR" dirty="0" smtClean="0">
                <a:solidFill>
                  <a:srgbClr val="000000"/>
                </a:solidFill>
                <a:latin typeface="wMitra"/>
              </a:rPr>
              <a:t>وثبت </a:t>
            </a:r>
            <a:r>
              <a:rPr lang="fa-IR" dirty="0">
                <a:solidFill>
                  <a:srgbClr val="000000"/>
                </a:solidFill>
                <a:latin typeface="wMitra"/>
              </a:rPr>
              <a:t>را به عهده دارد، بیمار را از نظر علایم سه گانه، سوابق و نیاز به غربالگری با تست </a:t>
            </a:r>
            <a:r>
              <a:rPr lang="en-US" sz="2000" b="0" i="0" u="none" strike="noStrike" baseline="0" dirty="0" smtClean="0">
                <a:solidFill>
                  <a:srgbClr val="000000"/>
                </a:solidFill>
                <a:latin typeface="Calibri" panose="020F0502020204030204" pitchFamily="34" charset="0"/>
              </a:rPr>
              <a:t>HPV </a:t>
            </a:r>
            <a:r>
              <a:rPr lang="fa-IR" dirty="0">
                <a:solidFill>
                  <a:srgbClr val="000000"/>
                </a:solidFill>
                <a:latin typeface="wMitra"/>
              </a:rPr>
              <a:t>ارزیابی نموده و اقدامات بعدی را </a:t>
            </a:r>
            <a:r>
              <a:rPr lang="fa-IR" dirty="0" smtClean="0">
                <a:solidFill>
                  <a:srgbClr val="000000"/>
                </a:solidFill>
                <a:latin typeface="wMitra"/>
              </a:rPr>
              <a:t>طبق بخش </a:t>
            </a:r>
            <a:r>
              <a:rPr lang="fa-IR" dirty="0">
                <a:solidFill>
                  <a:srgbClr val="000000"/>
                </a:solidFill>
                <a:latin typeface="wMitra"/>
              </a:rPr>
              <a:t>دستورالعمل ویژه ماما که در ادامه توضیح داده شده است، انجام </a:t>
            </a:r>
            <a:r>
              <a:rPr lang="fa-IR" dirty="0" smtClean="0">
                <a:solidFill>
                  <a:srgbClr val="000000"/>
                </a:solidFill>
                <a:latin typeface="wMitra"/>
              </a:rPr>
              <a:t>میدهد</a:t>
            </a:r>
            <a:r>
              <a:rPr lang="fa-IR" dirty="0">
                <a:solidFill>
                  <a:srgbClr val="000000"/>
                </a:solidFill>
                <a:latin typeface="wMitra"/>
              </a:rPr>
              <a:t>.</a:t>
            </a:r>
          </a:p>
          <a:p>
            <a:pPr marL="0" indent="0" algn="r" rtl="1">
              <a:buNone/>
            </a:pPr>
            <a:r>
              <a:rPr lang="fa-IR" b="1" dirty="0">
                <a:solidFill>
                  <a:srgbClr val="00B9A5"/>
                </a:solidFill>
                <a:latin typeface="wMitra-Bold"/>
              </a:rPr>
              <a:t>• </a:t>
            </a:r>
            <a:r>
              <a:rPr lang="fa-IR" dirty="0">
                <a:solidFill>
                  <a:srgbClr val="000000"/>
                </a:solidFill>
                <a:latin typeface="wMitra"/>
              </a:rPr>
              <a:t>در صورتی که بهورز / مراقب سامت، مامای دوره دیده نباشد، در مرکز مربوطه مسئولیت فراخوان و ثبت را به عهده دارد و فرد را </a:t>
            </a:r>
            <a:r>
              <a:rPr lang="fa-IR" dirty="0" smtClean="0">
                <a:solidFill>
                  <a:srgbClr val="000000"/>
                </a:solidFill>
                <a:latin typeface="wMitra"/>
              </a:rPr>
              <a:t>به مامای </a:t>
            </a:r>
            <a:r>
              <a:rPr lang="fa-IR" dirty="0">
                <a:solidFill>
                  <a:srgbClr val="000000"/>
                </a:solidFill>
                <a:latin typeface="wMitra"/>
              </a:rPr>
              <a:t>سطح شبکه بهداشت </a:t>
            </a:r>
            <a:r>
              <a:rPr lang="fa-IR" dirty="0" smtClean="0">
                <a:solidFill>
                  <a:srgbClr val="000000"/>
                </a:solidFill>
                <a:latin typeface="wMitra"/>
              </a:rPr>
              <a:t>مركز </a:t>
            </a:r>
            <a:r>
              <a:rPr lang="fa-IR" dirty="0">
                <a:solidFill>
                  <a:srgbClr val="000000"/>
                </a:solidFill>
                <a:latin typeface="wMitra"/>
              </a:rPr>
              <a:t>خدمات جامع </a:t>
            </a:r>
            <a:r>
              <a:rPr lang="fa-IR" dirty="0" smtClean="0">
                <a:solidFill>
                  <a:srgbClr val="000000"/>
                </a:solidFill>
                <a:latin typeface="wMitra"/>
              </a:rPr>
              <a:t>سلامت </a:t>
            </a:r>
            <a:r>
              <a:rPr lang="fa-IR" dirty="0">
                <a:solidFill>
                  <a:srgbClr val="000000"/>
                </a:solidFill>
                <a:latin typeface="wMitra"/>
              </a:rPr>
              <a:t>جهت شرح حال و معاینه بالینی و همچنین </a:t>
            </a:r>
            <a:r>
              <a:rPr lang="fa-IR" dirty="0" smtClean="0">
                <a:solidFill>
                  <a:srgbClr val="000000"/>
                </a:solidFill>
                <a:latin typeface="wMitra"/>
              </a:rPr>
              <a:t>نمونه برداری </a:t>
            </a:r>
            <a:r>
              <a:rPr lang="fa-IR" dirty="0">
                <a:solidFill>
                  <a:srgbClr val="000000"/>
                </a:solidFill>
                <a:latin typeface="wMitra"/>
              </a:rPr>
              <a:t>از دهانه </a:t>
            </a:r>
            <a:r>
              <a:rPr lang="fa-IR" dirty="0" smtClean="0">
                <a:solidFill>
                  <a:srgbClr val="000000"/>
                </a:solidFill>
                <a:latin typeface="wMitra"/>
              </a:rPr>
              <a:t>رحم جهت </a:t>
            </a:r>
            <a:r>
              <a:rPr lang="fa-IR" dirty="0">
                <a:solidFill>
                  <a:srgbClr val="000000"/>
                </a:solidFill>
                <a:latin typeface="wMitra"/>
              </a:rPr>
              <a:t>آزمایش غربالگری </a:t>
            </a:r>
            <a:r>
              <a:rPr lang="en-US" sz="2000" b="0" i="0" u="none" strike="noStrike" baseline="0" dirty="0" smtClean="0">
                <a:solidFill>
                  <a:srgbClr val="000000"/>
                </a:solidFill>
                <a:latin typeface="Calibri" panose="020F0502020204030204" pitchFamily="34" charset="0"/>
              </a:rPr>
              <a:t>HPV </a:t>
            </a:r>
            <a:r>
              <a:rPr lang="en-US" dirty="0">
                <a:solidFill>
                  <a:srgbClr val="000000"/>
                </a:solidFill>
                <a:latin typeface="wMitra"/>
              </a:rPr>
              <a:t>، </a:t>
            </a:r>
            <a:r>
              <a:rPr lang="fa-IR" dirty="0">
                <a:solidFill>
                  <a:srgbClr val="000000"/>
                </a:solidFill>
                <a:latin typeface="wMitra"/>
              </a:rPr>
              <a:t>ارجاع </a:t>
            </a:r>
            <a:r>
              <a:rPr lang="fa-IR" dirty="0" smtClean="0">
                <a:solidFill>
                  <a:srgbClr val="000000"/>
                </a:solidFill>
                <a:latin typeface="wMitra"/>
              </a:rPr>
              <a:t>میدهد</a:t>
            </a:r>
            <a:r>
              <a:rPr lang="fa-IR" dirty="0">
                <a:solidFill>
                  <a:srgbClr val="000000"/>
                </a:solidFill>
                <a:latin typeface="wMitra"/>
              </a:rPr>
              <a:t>.</a:t>
            </a:r>
            <a:endParaRPr lang="fa-IR" dirty="0"/>
          </a:p>
        </p:txBody>
      </p:sp>
    </p:spTree>
    <p:extLst>
      <p:ext uri="{BB962C8B-B14F-4D97-AF65-F5344CB8AC3E}">
        <p14:creationId xmlns:p14="http://schemas.microsoft.com/office/powerpoint/2010/main" val="303570684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648" y="457200"/>
            <a:ext cx="11517548" cy="6147881"/>
          </a:xfrm>
        </p:spPr>
      </p:pic>
    </p:spTree>
    <p:extLst>
      <p:ext uri="{BB962C8B-B14F-4D97-AF65-F5344CB8AC3E}">
        <p14:creationId xmlns:p14="http://schemas.microsoft.com/office/powerpoint/2010/main" val="40887925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348978"/>
          </a:xfrm>
        </p:spPr>
        <p:txBody>
          <a:bodyPr>
            <a:normAutofit fontScale="90000"/>
          </a:bodyPr>
          <a:lstStyle/>
          <a:p>
            <a:endParaRPr lang="fa-IR" dirty="0"/>
          </a:p>
        </p:txBody>
      </p:sp>
      <p:sp>
        <p:nvSpPr>
          <p:cNvPr id="3" name="Content Placeholder 2"/>
          <p:cNvSpPr>
            <a:spLocks noGrp="1"/>
          </p:cNvSpPr>
          <p:nvPr>
            <p:ph idx="1"/>
          </p:nvPr>
        </p:nvSpPr>
        <p:spPr>
          <a:xfrm>
            <a:off x="130629" y="583474"/>
            <a:ext cx="12061372" cy="6156960"/>
          </a:xfrm>
        </p:spPr>
        <p:txBody>
          <a:bodyPr>
            <a:normAutofit/>
          </a:bodyPr>
          <a:lstStyle/>
          <a:p>
            <a:pPr marL="0" indent="0" algn="r" rtl="1">
              <a:buNone/>
            </a:pPr>
            <a:r>
              <a:rPr lang="fa-IR" b="1" dirty="0">
                <a:solidFill>
                  <a:srgbClr val="FF0000"/>
                </a:solidFill>
              </a:rPr>
              <a:t>در معاینه بالینی با استفاده از کولپوسکوپی پروتکل استاندارد به شرح زیر است :</a:t>
            </a:r>
          </a:p>
          <a:p>
            <a:pPr marL="0" indent="0" algn="r" rtl="1">
              <a:buNone/>
            </a:pPr>
            <a:r>
              <a:rPr lang="fa-IR" dirty="0"/>
              <a:t>کولپوسکوپی در حالت لیتوتومی به پشت انجام </a:t>
            </a:r>
            <a:r>
              <a:rPr lang="fa-IR" dirty="0" smtClean="0"/>
              <a:t>میشود </a:t>
            </a:r>
            <a:r>
              <a:rPr lang="fa-IR" dirty="0"/>
              <a:t>در حالی که پاهای بیمار پوشانده شده است. سرویکس و واژن با یک اسپکولوم </a:t>
            </a:r>
            <a:r>
              <a:rPr lang="fa-IR" dirty="0" smtClean="0"/>
              <a:t>استاندارد با </a:t>
            </a:r>
            <a:r>
              <a:rPr lang="fa-IR" dirty="0"/>
              <a:t>نور روشن به صورت کلی رویت </a:t>
            </a:r>
            <a:r>
              <a:rPr lang="fa-IR" dirty="0" smtClean="0"/>
              <a:t>میشود</a:t>
            </a:r>
            <a:r>
              <a:rPr lang="fa-IR" dirty="0"/>
              <a:t>. موکوس یا ترشحات واژینال با پنبه آغشته به نرمال سالین پاک شده سپس پنبه آغشته به </a:t>
            </a:r>
            <a:r>
              <a:rPr lang="fa-IR" dirty="0" smtClean="0"/>
              <a:t>محلول اسید </a:t>
            </a:r>
            <a:r>
              <a:rPr lang="fa-IR" dirty="0"/>
              <a:t>استیک 3 تا 5% به مدت 60 ثانیه استفاده </a:t>
            </a:r>
            <a:r>
              <a:rPr lang="fa-IR" dirty="0" smtClean="0"/>
              <a:t>میشود</a:t>
            </a:r>
            <a:r>
              <a:rPr lang="fa-IR" dirty="0"/>
              <a:t>. </a:t>
            </a:r>
            <a:endParaRPr lang="fa-IR" dirty="0" smtClean="0"/>
          </a:p>
          <a:p>
            <a:pPr marL="0" indent="0" algn="r" rtl="1">
              <a:buNone/>
            </a:pPr>
            <a:r>
              <a:rPr lang="fa-IR" dirty="0" smtClean="0"/>
              <a:t>سپس </a:t>
            </a:r>
            <a:r>
              <a:rPr lang="fa-IR" dirty="0"/>
              <a:t>تمامی نواحی با دقت توسط کولپوسکوپ مشاهده </a:t>
            </a:r>
            <a:r>
              <a:rPr lang="fa-IR" dirty="0" smtClean="0"/>
              <a:t>میگردد.در </a:t>
            </a:r>
            <a:r>
              <a:rPr lang="fa-IR" dirty="0"/>
              <a:t>حضور </a:t>
            </a:r>
            <a:r>
              <a:rPr lang="fa-IR" dirty="0" smtClean="0"/>
              <a:t>اسید استیک</a:t>
            </a:r>
            <a:r>
              <a:rPr lang="fa-IR" dirty="0"/>
              <a:t>، سلول دهیدراته شده و سلو لهای سنگفرشی با هسته درشت و متراکم )سلو لهای متاپلاستیک، سلوهای دیسپلاستیک و یا سلو لهای</a:t>
            </a:r>
          </a:p>
          <a:p>
            <a:pPr marL="0" indent="0" algn="r" rtl="1">
              <a:buNone/>
            </a:pPr>
            <a:r>
              <a:rPr lang="fa-IR" dirty="0"/>
              <a:t>آلوده به ویروس </a:t>
            </a:r>
            <a:r>
              <a:rPr lang="en-US" dirty="0"/>
              <a:t>HPV ( </a:t>
            </a:r>
            <a:r>
              <a:rPr lang="fa-IR" dirty="0"/>
              <a:t>نور تابیده شده را منعکس و به رنگ سفید قابل رویت </a:t>
            </a:r>
            <a:r>
              <a:rPr lang="fa-IR" dirty="0" smtClean="0"/>
              <a:t>میشود</a:t>
            </a:r>
            <a:r>
              <a:rPr lang="fa-IR" dirty="0"/>
              <a:t>. سلو لهای خونی و سلو </a:t>
            </a:r>
            <a:r>
              <a:rPr lang="fa-IR" dirty="0" smtClean="0"/>
              <a:t>ل های </a:t>
            </a:r>
            <a:r>
              <a:rPr lang="fa-IR" dirty="0"/>
              <a:t>پوششی </a:t>
            </a:r>
            <a:r>
              <a:rPr lang="fa-IR" dirty="0" smtClean="0"/>
              <a:t>استوانه ای </a:t>
            </a:r>
            <a:r>
              <a:rPr lang="fa-IR" dirty="0"/>
              <a:t>با </a:t>
            </a:r>
            <a:r>
              <a:rPr lang="fa-IR" dirty="0" smtClean="0"/>
              <a:t>اسیداستیک </a:t>
            </a:r>
            <a:r>
              <a:rPr lang="fa-IR" dirty="0"/>
              <a:t>تحت تاثیر قرار </a:t>
            </a:r>
            <a:r>
              <a:rPr lang="fa-IR" dirty="0" smtClean="0"/>
              <a:t>نمیگیرند </a:t>
            </a:r>
            <a:r>
              <a:rPr lang="fa-IR" dirty="0"/>
              <a:t>و به آسانی از زمینه سفید قابل افتراق </a:t>
            </a:r>
            <a:r>
              <a:rPr lang="fa-IR" dirty="0" smtClean="0"/>
              <a:t>میباشند</a:t>
            </a:r>
            <a:r>
              <a:rPr lang="fa-IR" dirty="0"/>
              <a:t>. توجه داشته باشید که تمامی لکه های سفید ایجاد شده </a:t>
            </a:r>
            <a:r>
              <a:rPr lang="fa-IR" dirty="0" smtClean="0"/>
              <a:t>با اسید </a:t>
            </a:r>
            <a:r>
              <a:rPr lang="fa-IR" dirty="0"/>
              <a:t>استیک بیانگر ضایعات پیش سرطانی و سرطانی دهانه رحم </a:t>
            </a:r>
            <a:r>
              <a:rPr lang="fa-IR" dirty="0" smtClean="0"/>
              <a:t>نمیباشند</a:t>
            </a:r>
            <a:r>
              <a:rPr lang="fa-IR" dirty="0"/>
              <a:t>، بلکه تشخیص افتراقی با توجه به تغییرات سلولی ایجاد شده با</a:t>
            </a:r>
          </a:p>
          <a:p>
            <a:pPr marL="0" indent="0" algn="r" rtl="1">
              <a:buNone/>
            </a:pPr>
            <a:r>
              <a:rPr lang="fa-IR" dirty="0"/>
              <a:t>عفونت </a:t>
            </a:r>
            <a:r>
              <a:rPr lang="en-US" dirty="0"/>
              <a:t>HPV ، </a:t>
            </a:r>
            <a:r>
              <a:rPr lang="fa-IR" dirty="0"/>
              <a:t>متاپلازی سلو لهای سنگفرشی و </a:t>
            </a:r>
            <a:r>
              <a:rPr lang="en-US" dirty="0"/>
              <a:t>Leukoplakia </a:t>
            </a:r>
            <a:r>
              <a:rPr lang="fa-IR" dirty="0"/>
              <a:t>ایجاد شده در اثر التهاب مزمن، انجام </a:t>
            </a:r>
            <a:r>
              <a:rPr lang="fa-IR" dirty="0" smtClean="0"/>
              <a:t>می پذیرد</a:t>
            </a:r>
            <a:r>
              <a:rPr lang="fa-IR" dirty="0"/>
              <a:t>.</a:t>
            </a:r>
          </a:p>
        </p:txBody>
      </p:sp>
    </p:spTree>
    <p:extLst>
      <p:ext uri="{BB962C8B-B14F-4D97-AF65-F5344CB8AC3E}">
        <p14:creationId xmlns:p14="http://schemas.microsoft.com/office/powerpoint/2010/main" val="39360346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600" b="1" dirty="0" smtClean="0">
                <a:solidFill>
                  <a:srgbClr val="FF0000"/>
                </a:solidFill>
              </a:rPr>
              <a:t>مواردی </a:t>
            </a:r>
            <a:r>
              <a:rPr lang="fa-IR" sz="3600" b="1" dirty="0">
                <a:solidFill>
                  <a:srgbClr val="FF0000"/>
                </a:solidFill>
              </a:rPr>
              <a:t>که پیش </a:t>
            </a:r>
            <a:r>
              <a:rPr lang="fa-IR" sz="3600" b="1" dirty="0" smtClean="0">
                <a:solidFill>
                  <a:srgbClr val="FF0000"/>
                </a:solidFill>
              </a:rPr>
              <a:t>ازنمونه گیری </a:t>
            </a:r>
            <a:r>
              <a:rPr lang="fa-IR" sz="3600" b="1" dirty="0">
                <a:solidFill>
                  <a:srgbClr val="FF0000"/>
                </a:solidFill>
              </a:rPr>
              <a:t>می بایست در نظر </a:t>
            </a:r>
            <a:r>
              <a:rPr lang="fa-IR" sz="3600" b="1" dirty="0" smtClean="0">
                <a:solidFill>
                  <a:srgbClr val="FF0000"/>
                </a:solidFill>
              </a:rPr>
              <a:t>گرفته شود</a:t>
            </a:r>
            <a:endParaRPr lang="fa-IR" sz="3600" b="1" dirty="0">
              <a:solidFill>
                <a:srgbClr val="FF0000"/>
              </a:solidFill>
            </a:endParaRPr>
          </a:p>
        </p:txBody>
      </p:sp>
      <p:sp>
        <p:nvSpPr>
          <p:cNvPr id="3" name="Content Placeholder 2"/>
          <p:cNvSpPr>
            <a:spLocks noGrp="1"/>
          </p:cNvSpPr>
          <p:nvPr>
            <p:ph idx="1"/>
          </p:nvPr>
        </p:nvSpPr>
        <p:spPr>
          <a:xfrm>
            <a:off x="174171" y="1428205"/>
            <a:ext cx="11641183" cy="5277395"/>
          </a:xfrm>
        </p:spPr>
        <p:txBody>
          <a:bodyPr>
            <a:normAutofit fontScale="92500" lnSpcReduction="10000"/>
          </a:bodyPr>
          <a:lstStyle/>
          <a:p>
            <a:pPr marL="0" indent="0" algn="r" rtl="1">
              <a:lnSpc>
                <a:spcPct val="150000"/>
              </a:lnSpc>
              <a:buNone/>
            </a:pPr>
            <a:r>
              <a:rPr lang="fa-IR" dirty="0" smtClean="0">
                <a:solidFill>
                  <a:srgbClr val="000000"/>
                </a:solidFill>
                <a:latin typeface="wMitra"/>
              </a:rPr>
              <a:t>◦ </a:t>
            </a:r>
            <a:r>
              <a:rPr lang="fa-IR" b="1" dirty="0">
                <a:solidFill>
                  <a:srgbClr val="000000"/>
                </a:solidFill>
                <a:latin typeface="wMitra-SemiBold"/>
              </a:rPr>
              <a:t>دوره خونریزی عادت ماهیانه</a:t>
            </a:r>
            <a:r>
              <a:rPr lang="fa-IR" dirty="0">
                <a:solidFill>
                  <a:srgbClr val="000000"/>
                </a:solidFill>
                <a:latin typeface="wMitra"/>
              </a:rPr>
              <a:t>: زمان تست را طوری تنظیم </a:t>
            </a:r>
            <a:r>
              <a:rPr lang="fa-IR" dirty="0" smtClean="0">
                <a:solidFill>
                  <a:srgbClr val="000000"/>
                </a:solidFill>
                <a:latin typeface="wMitra"/>
              </a:rPr>
              <a:t>نماییم </a:t>
            </a:r>
            <a:r>
              <a:rPr lang="fa-IR" dirty="0">
                <a:solidFill>
                  <a:srgbClr val="000000"/>
                </a:solidFill>
                <a:latin typeface="wMitra"/>
              </a:rPr>
              <a:t>که در دوره خونریزی عادت ماهیانه</a:t>
            </a:r>
          </a:p>
          <a:p>
            <a:pPr marL="0" indent="0" algn="r" rtl="1">
              <a:lnSpc>
                <a:spcPct val="150000"/>
              </a:lnSpc>
              <a:buNone/>
            </a:pPr>
            <a:r>
              <a:rPr lang="fa-IR" dirty="0">
                <a:solidFill>
                  <a:srgbClr val="000000"/>
                </a:solidFill>
                <a:latin typeface="wMitra"/>
              </a:rPr>
              <a:t>نباشد. </a:t>
            </a:r>
            <a:r>
              <a:rPr lang="fa-IR" dirty="0" smtClean="0">
                <a:solidFill>
                  <a:srgbClr val="000000"/>
                </a:solidFill>
                <a:latin typeface="wMitra"/>
              </a:rPr>
              <a:t>نمونه های </a:t>
            </a:r>
            <a:r>
              <a:rPr lang="fa-IR" dirty="0">
                <a:solidFill>
                  <a:srgbClr val="000000"/>
                </a:solidFill>
                <a:latin typeface="wMitra"/>
              </a:rPr>
              <a:t>حاوی خون برای آزمو نهای مولکولی غیر معتبر </a:t>
            </a:r>
            <a:r>
              <a:rPr lang="fa-IR" dirty="0" smtClean="0">
                <a:solidFill>
                  <a:srgbClr val="000000"/>
                </a:solidFill>
                <a:latin typeface="wMitra"/>
              </a:rPr>
              <a:t>می باشند</a:t>
            </a:r>
            <a:r>
              <a:rPr lang="fa-IR" dirty="0">
                <a:solidFill>
                  <a:srgbClr val="000000"/>
                </a:solidFill>
                <a:latin typeface="wMitra"/>
              </a:rPr>
              <a:t>.</a:t>
            </a:r>
          </a:p>
          <a:p>
            <a:pPr marL="0" indent="0" algn="r" rtl="1">
              <a:lnSpc>
                <a:spcPct val="150000"/>
              </a:lnSpc>
              <a:buNone/>
            </a:pPr>
            <a:r>
              <a:rPr lang="fa-IR" dirty="0">
                <a:solidFill>
                  <a:srgbClr val="000000"/>
                </a:solidFill>
                <a:latin typeface="wMitra"/>
              </a:rPr>
              <a:t>◦ </a:t>
            </a:r>
            <a:r>
              <a:rPr lang="fa-IR" b="1" dirty="0">
                <a:solidFill>
                  <a:srgbClr val="000000"/>
                </a:solidFill>
                <a:latin typeface="wMitra-SemiBold"/>
              </a:rPr>
              <a:t>فعالیت جنسی</a:t>
            </a:r>
            <a:r>
              <a:rPr lang="fa-IR" dirty="0">
                <a:solidFill>
                  <a:srgbClr val="000000"/>
                </a:solidFill>
                <a:latin typeface="wMitra"/>
              </a:rPr>
              <a:t>: حداقل دو روز قبل از تست فعالیت جنسی نداشته باشد.</a:t>
            </a:r>
          </a:p>
          <a:p>
            <a:pPr marL="0" indent="0" algn="r" rtl="1">
              <a:lnSpc>
                <a:spcPct val="150000"/>
              </a:lnSpc>
              <a:buNone/>
            </a:pPr>
            <a:r>
              <a:rPr lang="fa-IR" dirty="0">
                <a:solidFill>
                  <a:srgbClr val="000000"/>
                </a:solidFill>
                <a:latin typeface="wMitra"/>
              </a:rPr>
              <a:t>◦ </a:t>
            </a:r>
            <a:r>
              <a:rPr lang="fa-IR" b="1" dirty="0">
                <a:solidFill>
                  <a:srgbClr val="000000"/>
                </a:solidFill>
                <a:latin typeface="wMitra-SemiBold"/>
              </a:rPr>
              <a:t>شستشوی واژینال</a:t>
            </a:r>
            <a:r>
              <a:rPr lang="fa-IR" dirty="0">
                <a:solidFill>
                  <a:srgbClr val="000000"/>
                </a:solidFill>
                <a:latin typeface="wMitra"/>
              </a:rPr>
              <a:t>: دو روزقبل از تست شسشوی واژن نداشته باشد.</a:t>
            </a:r>
          </a:p>
          <a:p>
            <a:pPr marL="0" indent="0" algn="r" rtl="1">
              <a:lnSpc>
                <a:spcPct val="150000"/>
              </a:lnSpc>
              <a:buNone/>
            </a:pPr>
            <a:r>
              <a:rPr lang="fa-IR" dirty="0">
                <a:solidFill>
                  <a:srgbClr val="000000"/>
                </a:solidFill>
                <a:latin typeface="wMitra"/>
              </a:rPr>
              <a:t>◦ </a:t>
            </a:r>
            <a:r>
              <a:rPr lang="fa-IR" b="1" dirty="0">
                <a:solidFill>
                  <a:srgbClr val="000000"/>
                </a:solidFill>
                <a:latin typeface="wMitra-SemiBold"/>
              </a:rPr>
              <a:t>استفاده از تامپون، کر مهای واژینال و دارو</a:t>
            </a:r>
            <a:r>
              <a:rPr lang="fa-IR" dirty="0">
                <a:solidFill>
                  <a:srgbClr val="000000"/>
                </a:solidFill>
                <a:latin typeface="wMitra"/>
              </a:rPr>
              <a:t>: حداقل دو روز قبل از تست، از تامپون، کر مهای واژینال </a:t>
            </a:r>
            <a:r>
              <a:rPr lang="fa-IR" dirty="0" smtClean="0">
                <a:solidFill>
                  <a:srgbClr val="000000"/>
                </a:solidFill>
                <a:latin typeface="wMitra"/>
              </a:rPr>
              <a:t>وداروها </a:t>
            </a:r>
            <a:r>
              <a:rPr lang="fa-IR" dirty="0">
                <a:solidFill>
                  <a:srgbClr val="000000"/>
                </a:solidFill>
                <a:latin typeface="wMitra"/>
              </a:rPr>
              <a:t>استفاده نکرده باشد.</a:t>
            </a:r>
          </a:p>
          <a:p>
            <a:pPr marL="0" indent="0" algn="r" rtl="1">
              <a:lnSpc>
                <a:spcPct val="150000"/>
              </a:lnSpc>
              <a:buNone/>
            </a:pPr>
            <a:r>
              <a:rPr lang="en-US" sz="2000" dirty="0">
                <a:solidFill>
                  <a:srgbClr val="000000"/>
                </a:solidFill>
                <a:latin typeface="Calibri" panose="020F0502020204030204" pitchFamily="34" charset="0"/>
              </a:rPr>
              <a:t>Lubricant</a:t>
            </a:r>
            <a:r>
              <a:rPr lang="en-US" dirty="0">
                <a:solidFill>
                  <a:srgbClr val="000000"/>
                </a:solidFill>
                <a:latin typeface="wMitra"/>
              </a:rPr>
              <a:t>◦ </a:t>
            </a:r>
            <a:r>
              <a:rPr lang="fa-IR" dirty="0">
                <a:solidFill>
                  <a:srgbClr val="000000"/>
                </a:solidFill>
                <a:latin typeface="wMitra"/>
              </a:rPr>
              <a:t>مهارکننده </a:t>
            </a:r>
            <a:r>
              <a:rPr lang="fa-IR" dirty="0" smtClean="0">
                <a:solidFill>
                  <a:srgbClr val="000000"/>
                </a:solidFill>
                <a:latin typeface="wMitra"/>
              </a:rPr>
              <a:t>واکنشهای </a:t>
            </a:r>
            <a:r>
              <a:rPr lang="fa-IR" dirty="0">
                <a:solidFill>
                  <a:srgbClr val="000000"/>
                </a:solidFill>
                <a:latin typeface="wMitra"/>
              </a:rPr>
              <a:t>تشخیص مولکولی </a:t>
            </a:r>
            <a:r>
              <a:rPr lang="fa-IR" dirty="0" smtClean="0">
                <a:solidFill>
                  <a:srgbClr val="000000"/>
                </a:solidFill>
                <a:latin typeface="wMitra"/>
              </a:rPr>
              <a:t>میباشد</a:t>
            </a:r>
            <a:r>
              <a:rPr lang="fa-IR" dirty="0">
                <a:solidFill>
                  <a:srgbClr val="000000"/>
                </a:solidFill>
                <a:latin typeface="wMitra"/>
              </a:rPr>
              <a:t>. مطمئن شوید پیش و هنگام </a:t>
            </a:r>
            <a:r>
              <a:rPr lang="fa-IR" dirty="0" smtClean="0">
                <a:solidFill>
                  <a:srgbClr val="000000"/>
                </a:solidFill>
                <a:latin typeface="wMitra"/>
              </a:rPr>
              <a:t>نمونه برداری از </a:t>
            </a:r>
            <a:r>
              <a:rPr lang="en-US" sz="2000" dirty="0" smtClean="0">
                <a:solidFill>
                  <a:srgbClr val="000000"/>
                </a:solidFill>
                <a:latin typeface="Calibri" panose="020F0502020204030204" pitchFamily="34" charset="0"/>
              </a:rPr>
              <a:t>Lubricant</a:t>
            </a:r>
            <a:r>
              <a:rPr lang="fa-IR" dirty="0" smtClean="0">
                <a:solidFill>
                  <a:srgbClr val="000000"/>
                </a:solidFill>
                <a:latin typeface="wMitra"/>
              </a:rPr>
              <a:t>استفاده </a:t>
            </a:r>
            <a:r>
              <a:rPr lang="fa-IR" dirty="0">
                <a:solidFill>
                  <a:srgbClr val="000000"/>
                </a:solidFill>
                <a:latin typeface="wMitra"/>
              </a:rPr>
              <a:t>نشود</a:t>
            </a:r>
            <a:r>
              <a:rPr lang="fa-IR" dirty="0" smtClean="0">
                <a:solidFill>
                  <a:srgbClr val="000000"/>
                </a:solidFill>
                <a:latin typeface="wMitra"/>
              </a:rPr>
              <a:t>.</a:t>
            </a:r>
            <a:endParaRPr lang="fa-IR" dirty="0">
              <a:solidFill>
                <a:srgbClr val="000000"/>
              </a:solidFill>
              <a:latin typeface="wMitra"/>
            </a:endParaRPr>
          </a:p>
        </p:txBody>
      </p:sp>
    </p:spTree>
    <p:extLst>
      <p:ext uri="{BB962C8B-B14F-4D97-AF65-F5344CB8AC3E}">
        <p14:creationId xmlns:p14="http://schemas.microsoft.com/office/powerpoint/2010/main" val="35887798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lvl="0" indent="-228600" algn="r" rtl="1">
              <a:spcBef>
                <a:spcPts val="1000"/>
              </a:spcBef>
            </a:pPr>
            <a:r>
              <a:rPr lang="fa-IR" sz="2800" dirty="0">
                <a:solidFill>
                  <a:srgbClr val="FF0000"/>
                </a:solidFill>
                <a:latin typeface="Calibri" panose="020F0502020204030204"/>
                <a:ea typeface="+mn-ea"/>
                <a:cs typeface="Arial" panose="020B0604020202020204" pitchFamily="34" charset="0"/>
              </a:rPr>
              <a:t>چگونگی برداشتن نمونه از دهانه رحم</a:t>
            </a:r>
            <a:br>
              <a:rPr lang="fa-IR" sz="2800" dirty="0">
                <a:solidFill>
                  <a:srgbClr val="FF0000"/>
                </a:solidFill>
                <a:latin typeface="Calibri" panose="020F0502020204030204"/>
                <a:ea typeface="+mn-ea"/>
                <a:cs typeface="Arial" panose="020B0604020202020204" pitchFamily="34" charset="0"/>
              </a:rPr>
            </a:br>
            <a:endParaRPr lang="fa-IR" dirty="0">
              <a:solidFill>
                <a:srgbClr val="FF0000"/>
              </a:solidFill>
            </a:endParaRPr>
          </a:p>
        </p:txBody>
      </p:sp>
      <p:sp>
        <p:nvSpPr>
          <p:cNvPr id="3" name="Content Placeholder 2"/>
          <p:cNvSpPr>
            <a:spLocks noGrp="1"/>
          </p:cNvSpPr>
          <p:nvPr>
            <p:ph idx="1"/>
          </p:nvPr>
        </p:nvSpPr>
        <p:spPr>
          <a:xfrm>
            <a:off x="235131" y="1010194"/>
            <a:ext cx="11634651" cy="5847805"/>
          </a:xfrm>
        </p:spPr>
        <p:txBody>
          <a:bodyPr>
            <a:normAutofit/>
          </a:bodyPr>
          <a:lstStyle/>
          <a:p>
            <a:pPr algn="r" rtl="1">
              <a:lnSpc>
                <a:spcPct val="150000"/>
              </a:lnSpc>
            </a:pPr>
            <a:r>
              <a:rPr lang="fa-IR" dirty="0" smtClean="0"/>
              <a:t>◦ </a:t>
            </a:r>
            <a:r>
              <a:rPr lang="fa-IR" dirty="0"/>
              <a:t>ابتدا بیمار برروی تخت معاینه جهت معاینه خوابانده شده و آماده </a:t>
            </a:r>
            <a:r>
              <a:rPr lang="fa-IR" dirty="0" smtClean="0"/>
              <a:t>نمونه برداری میشود</a:t>
            </a:r>
            <a:r>
              <a:rPr lang="fa-IR" dirty="0"/>
              <a:t>.</a:t>
            </a:r>
          </a:p>
          <a:p>
            <a:pPr algn="r" rtl="1">
              <a:lnSpc>
                <a:spcPct val="150000"/>
              </a:lnSpc>
            </a:pPr>
            <a:r>
              <a:rPr lang="fa-IR" dirty="0"/>
              <a:t>◦ از یک اسپکولوم یک بار مصرف برای مشاهده دهانه رحم استفاده </a:t>
            </a:r>
            <a:r>
              <a:rPr lang="fa-IR" dirty="0" smtClean="0"/>
              <a:t>میشود</a:t>
            </a:r>
            <a:r>
              <a:rPr lang="fa-IR" dirty="0"/>
              <a:t>.</a:t>
            </a:r>
          </a:p>
          <a:p>
            <a:pPr algn="r" rtl="1">
              <a:lnSpc>
                <a:spcPct val="150000"/>
              </a:lnSpc>
            </a:pPr>
            <a:r>
              <a:rPr lang="fa-IR" dirty="0"/>
              <a:t>◦ در صورت نیاز به </a:t>
            </a:r>
            <a:r>
              <a:rPr lang="en-US" dirty="0"/>
              <a:t>Lubrication </a:t>
            </a:r>
            <a:r>
              <a:rPr lang="fa-IR" dirty="0"/>
              <a:t>برای کارگذاری اسپکلوم از آب گرم استفاده کنید. توجه داشته باشید </a:t>
            </a:r>
            <a:r>
              <a:rPr lang="fa-IR" dirty="0" smtClean="0"/>
              <a:t>که استفاده </a:t>
            </a:r>
            <a:r>
              <a:rPr lang="fa-IR" dirty="0"/>
              <a:t>از مواد </a:t>
            </a:r>
            <a:r>
              <a:rPr lang="en-US" dirty="0"/>
              <a:t>Lubricant </a:t>
            </a:r>
            <a:r>
              <a:rPr lang="fa-IR" dirty="0"/>
              <a:t>موجب تداخل در آزمایشات مولکولی و سیتولوژی </a:t>
            </a:r>
            <a:r>
              <a:rPr lang="fa-IR" dirty="0" smtClean="0"/>
              <a:t>میشود.</a:t>
            </a:r>
          </a:p>
          <a:p>
            <a:pPr marL="0" lvl="0" indent="0" algn="r" rtl="1">
              <a:lnSpc>
                <a:spcPct val="150000"/>
              </a:lnSpc>
              <a:buNone/>
            </a:pPr>
            <a:r>
              <a:rPr lang="fa-IR" dirty="0">
                <a:solidFill>
                  <a:prstClr val="black"/>
                </a:solidFill>
                <a:latin typeface="wMitra"/>
              </a:rPr>
              <a:t>◦ از برس یا سیتوبراش برای برداشتن نمونه استفاده نمایید. به این منظور سیتوبراش را در داخل کانال اندوسرویکس وارد نموده و در یک جهت به میزان 1/ 4 یا 1/ 2 بچرخانید. </a:t>
            </a:r>
          </a:p>
          <a:p>
            <a:pPr algn="r" rtl="1">
              <a:lnSpc>
                <a:spcPct val="150000"/>
              </a:lnSpc>
            </a:pPr>
            <a:endParaRPr lang="fa-IR" dirty="0"/>
          </a:p>
        </p:txBody>
      </p:sp>
    </p:spTree>
    <p:extLst>
      <p:ext uri="{BB962C8B-B14F-4D97-AF65-F5344CB8AC3E}">
        <p14:creationId xmlns:p14="http://schemas.microsoft.com/office/powerpoint/2010/main" val="39314462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532" y="-662782"/>
            <a:ext cx="10515600" cy="1325563"/>
          </a:xfrm>
        </p:spPr>
        <p:txBody>
          <a:bodyPr/>
          <a:lstStyle/>
          <a:p>
            <a:endParaRPr lang="fa-IR" dirty="0"/>
          </a:p>
        </p:txBody>
      </p:sp>
      <p:sp>
        <p:nvSpPr>
          <p:cNvPr id="3" name="Content Placeholder 2"/>
          <p:cNvSpPr>
            <a:spLocks noGrp="1"/>
          </p:cNvSpPr>
          <p:nvPr>
            <p:ph idx="1"/>
          </p:nvPr>
        </p:nvSpPr>
        <p:spPr>
          <a:xfrm>
            <a:off x="838199" y="662781"/>
            <a:ext cx="11118669" cy="5886064"/>
          </a:xfrm>
        </p:spPr>
        <p:txBody>
          <a:bodyPr>
            <a:normAutofit/>
          </a:bodyPr>
          <a:lstStyle/>
          <a:p>
            <a:pPr marL="0" indent="0" algn="r" rtl="1">
              <a:lnSpc>
                <a:spcPct val="150000"/>
              </a:lnSpc>
              <a:buNone/>
            </a:pPr>
            <a:r>
              <a:rPr lang="fa-IR" dirty="0" smtClean="0">
                <a:latin typeface="wMitra"/>
              </a:rPr>
              <a:t>از </a:t>
            </a:r>
            <a:r>
              <a:rPr lang="fa-IR" dirty="0">
                <a:latin typeface="wMitra"/>
              </a:rPr>
              <a:t>چرخش کامل و بیش از </a:t>
            </a:r>
            <a:r>
              <a:rPr lang="fa-IR" dirty="0" smtClean="0">
                <a:latin typeface="wMitra"/>
              </a:rPr>
              <a:t>اندازه سیتوبراش </a:t>
            </a:r>
            <a:r>
              <a:rPr lang="fa-IR" dirty="0">
                <a:latin typeface="wMitra"/>
              </a:rPr>
              <a:t>خودداری نمایید. سلو لهای دهانه رحم با چرخاندن برس در اطراف ناحیه اتصال </a:t>
            </a:r>
            <a:r>
              <a:rPr lang="fa-IR" dirty="0" smtClean="0">
                <a:latin typeface="wMitra"/>
              </a:rPr>
              <a:t>سنگفرشی-ستونی </a:t>
            </a:r>
            <a:r>
              <a:rPr lang="en-US" sz="2000" dirty="0">
                <a:latin typeface="Calibri" panose="020F0502020204030204" pitchFamily="34" charset="0"/>
              </a:rPr>
              <a:t>Transformation zone </a:t>
            </a:r>
            <a:r>
              <a:rPr lang="fa-IR" dirty="0">
                <a:latin typeface="wMitra"/>
              </a:rPr>
              <a:t>به صورت دورانی خراشیده و رها </a:t>
            </a:r>
            <a:r>
              <a:rPr lang="fa-IR" dirty="0" smtClean="0">
                <a:latin typeface="wMitra"/>
              </a:rPr>
              <a:t>میشود.سپس </a:t>
            </a:r>
            <a:r>
              <a:rPr lang="fa-IR" dirty="0">
                <a:latin typeface="wMitra"/>
              </a:rPr>
              <a:t>برس را خارج کرده و در درون محلول نگهدارنده نمونه در ویال با حرکت چرخشی به مدت 10 </a:t>
            </a:r>
            <a:r>
              <a:rPr lang="fa-IR" dirty="0" smtClean="0">
                <a:latin typeface="wMitra"/>
              </a:rPr>
              <a:t>دقیقه شستشو می دهیم</a:t>
            </a:r>
            <a:r>
              <a:rPr lang="fa-IR" dirty="0">
                <a:latin typeface="wMitra"/>
              </a:rPr>
              <a:t>.</a:t>
            </a:r>
          </a:p>
          <a:p>
            <a:pPr marL="0" indent="0" algn="r" rtl="1">
              <a:lnSpc>
                <a:spcPct val="150000"/>
              </a:lnSpc>
              <a:buNone/>
            </a:pPr>
            <a:r>
              <a:rPr lang="fa-IR" dirty="0">
                <a:latin typeface="wMitra"/>
              </a:rPr>
              <a:t>◦ سر برس در داخل ویال حاوی ماده محافظ شکسته و در ویال گذاشته </a:t>
            </a:r>
            <a:r>
              <a:rPr lang="fa-IR" dirty="0" smtClean="0">
                <a:latin typeface="wMitra"/>
              </a:rPr>
              <a:t>میشود</a:t>
            </a:r>
            <a:r>
              <a:rPr lang="fa-IR" dirty="0">
                <a:latin typeface="wMitra"/>
              </a:rPr>
              <a:t>.</a:t>
            </a:r>
          </a:p>
          <a:p>
            <a:pPr marL="0" indent="0" algn="r" rtl="1">
              <a:lnSpc>
                <a:spcPct val="150000"/>
              </a:lnSpc>
              <a:buNone/>
            </a:pPr>
            <a:r>
              <a:rPr lang="fa-IR" dirty="0">
                <a:latin typeface="wMitra"/>
              </a:rPr>
              <a:t>◦ نمونه به آزمایشگاه ارسال </a:t>
            </a:r>
            <a:r>
              <a:rPr lang="fa-IR" dirty="0" smtClean="0">
                <a:latin typeface="wMitra"/>
              </a:rPr>
              <a:t>میگردد</a:t>
            </a:r>
            <a:r>
              <a:rPr lang="fa-IR" dirty="0">
                <a:latin typeface="wMitra"/>
              </a:rPr>
              <a:t>.</a:t>
            </a:r>
          </a:p>
          <a:p>
            <a:pPr marL="0" indent="0" algn="r" rtl="1">
              <a:lnSpc>
                <a:spcPct val="150000"/>
              </a:lnSpc>
              <a:buNone/>
            </a:pPr>
            <a:r>
              <a:rPr lang="fa-IR" dirty="0">
                <a:latin typeface="wMitra"/>
              </a:rPr>
              <a:t>◦ پیشنهاد </a:t>
            </a:r>
            <a:r>
              <a:rPr lang="fa-IR" dirty="0" smtClean="0">
                <a:latin typeface="wMitra"/>
              </a:rPr>
              <a:t>میشود </a:t>
            </a:r>
            <a:r>
              <a:rPr lang="fa-IR" dirty="0">
                <a:latin typeface="wMitra"/>
              </a:rPr>
              <a:t>ارسال </a:t>
            </a:r>
            <a:r>
              <a:rPr lang="fa-IR" dirty="0" smtClean="0">
                <a:latin typeface="wMitra"/>
              </a:rPr>
              <a:t>نمونه ها </a:t>
            </a:r>
            <a:r>
              <a:rPr lang="fa-IR" dirty="0">
                <a:latin typeface="wMitra"/>
              </a:rPr>
              <a:t>و دریافت گزارش توسط مرکز انجام شود.</a:t>
            </a:r>
            <a:endParaRPr lang="fa-IR" dirty="0"/>
          </a:p>
        </p:txBody>
      </p:sp>
    </p:spTree>
    <p:extLst>
      <p:ext uri="{BB962C8B-B14F-4D97-AF65-F5344CB8AC3E}">
        <p14:creationId xmlns:p14="http://schemas.microsoft.com/office/powerpoint/2010/main" val="299025293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latin typeface="IRANSansXFaNum-ExtraBold"/>
              </a:rPr>
              <a:t>جدول 3- معیارهای عدم پذیرش نمونه برای آزمایش</a:t>
            </a:r>
            <a:endParaRPr lang="fa-I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9303" y="1820092"/>
            <a:ext cx="11103427" cy="4789714"/>
          </a:xfrm>
        </p:spPr>
      </p:pic>
    </p:spTree>
    <p:extLst>
      <p:ext uri="{BB962C8B-B14F-4D97-AF65-F5344CB8AC3E}">
        <p14:creationId xmlns:p14="http://schemas.microsoft.com/office/powerpoint/2010/main" val="4315735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0062312"/>
              </p:ext>
            </p:extLst>
          </p:nvPr>
        </p:nvGraphicFramePr>
        <p:xfrm>
          <a:off x="209005" y="879565"/>
          <a:ext cx="11695611" cy="5756365"/>
        </p:xfrm>
        <a:graphic>
          <a:graphicData uri="http://schemas.openxmlformats.org/drawingml/2006/table">
            <a:tbl>
              <a:tblPr rtl="1" firstRow="1" bandRow="1">
                <a:tableStyleId>{5C22544A-7EE6-4342-B048-85BDC9FD1C3A}</a:tableStyleId>
              </a:tblPr>
              <a:tblGrid>
                <a:gridCol w="1130949">
                  <a:extLst>
                    <a:ext uri="{9D8B030D-6E8A-4147-A177-3AD203B41FA5}">
                      <a16:colId xmlns:a16="http://schemas.microsoft.com/office/drawing/2014/main" val="1478557404"/>
                    </a:ext>
                  </a:extLst>
                </a:gridCol>
                <a:gridCol w="10564662">
                  <a:extLst>
                    <a:ext uri="{9D8B030D-6E8A-4147-A177-3AD203B41FA5}">
                      <a16:colId xmlns:a16="http://schemas.microsoft.com/office/drawing/2014/main" val="172160246"/>
                    </a:ext>
                  </a:extLst>
                </a:gridCol>
              </a:tblGrid>
              <a:tr h="1151273">
                <a:tc>
                  <a:txBody>
                    <a:bodyPr/>
                    <a:lstStyle/>
                    <a:p>
                      <a:pPr algn="ctr" rtl="1"/>
                      <a:r>
                        <a:rPr lang="fa-IR" sz="2800" b="1" i="0" u="none" strike="noStrike" kern="1200" baseline="0" dirty="0" smtClean="0">
                          <a:solidFill>
                            <a:schemeClr val="lt1"/>
                          </a:solidFill>
                          <a:latin typeface="IRANSansXFaNum-DemiBold"/>
                          <a:ea typeface="+mn-ea"/>
                          <a:cs typeface="B Titr" panose="00000700000000000000" pitchFamily="2" charset="-78"/>
                        </a:rPr>
                        <a:t>ردیف</a:t>
                      </a:r>
                      <a:endParaRPr lang="fa-IR" sz="2800" b="1" i="0" u="none" strike="noStrike" kern="1200" baseline="0" dirty="0">
                        <a:solidFill>
                          <a:schemeClr val="lt1"/>
                        </a:solidFill>
                        <a:latin typeface="IRANSansXFaNum-DemiBold"/>
                        <a:ea typeface="+mn-ea"/>
                        <a:cs typeface="B Titr" panose="00000700000000000000" pitchFamily="2" charset="-78"/>
                      </a:endParaRPr>
                    </a:p>
                  </a:txBody>
                  <a:tcPr/>
                </a:tc>
                <a:tc>
                  <a:txBody>
                    <a:bodyPr/>
                    <a:lstStyle/>
                    <a:p>
                      <a:pPr algn="ctr" rtl="1"/>
                      <a:r>
                        <a:rPr lang="fa-IR" sz="2800" b="1" i="0" u="none" strike="noStrike" baseline="0" dirty="0" smtClean="0">
                          <a:latin typeface="IRANSansXFaNum-DemiBold"/>
                          <a:cs typeface="B Titr" panose="00000700000000000000" pitchFamily="2" charset="-78"/>
                        </a:rPr>
                        <a:t>معیار عدم پذیرش نمونه</a:t>
                      </a:r>
                      <a:endParaRPr lang="fa-IR" sz="6600" dirty="0">
                        <a:cs typeface="B Titr" panose="00000700000000000000" pitchFamily="2" charset="-78"/>
                      </a:endParaRPr>
                    </a:p>
                  </a:txBody>
                  <a:tcPr/>
                </a:tc>
                <a:extLst>
                  <a:ext uri="{0D108BD9-81ED-4DB2-BD59-A6C34878D82A}">
                    <a16:rowId xmlns:a16="http://schemas.microsoft.com/office/drawing/2014/main" val="684589553"/>
                  </a:ext>
                </a:extLst>
              </a:tr>
              <a:tr h="1151273">
                <a:tc>
                  <a:txBody>
                    <a:bodyPr/>
                    <a:lstStyle/>
                    <a:p>
                      <a:pPr algn="ctr" rtl="1"/>
                      <a:r>
                        <a:rPr lang="fa-IR" sz="2800" b="1" dirty="0" smtClean="0"/>
                        <a:t>1</a:t>
                      </a:r>
                      <a:endParaRPr lang="fa-IR" sz="2800" b="1" dirty="0"/>
                    </a:p>
                  </a:txBody>
                  <a:tcPr/>
                </a:tc>
                <a:tc>
                  <a:txBody>
                    <a:bodyPr/>
                    <a:lstStyle/>
                    <a:p>
                      <a:pPr algn="ctr" rtl="1"/>
                      <a:r>
                        <a:rPr lang="fa-IR" sz="2800" b="1" i="0" u="none" strike="noStrike" baseline="0" dirty="0" smtClean="0">
                          <a:latin typeface="IRANSansXFaNum-Regular"/>
                        </a:rPr>
                        <a:t>نشت مایع از ویال محلول نگهدارنده نمونه</a:t>
                      </a:r>
                      <a:endParaRPr lang="fa-IR" sz="6600" b="1" dirty="0"/>
                    </a:p>
                  </a:txBody>
                  <a:tcPr/>
                </a:tc>
                <a:extLst>
                  <a:ext uri="{0D108BD9-81ED-4DB2-BD59-A6C34878D82A}">
                    <a16:rowId xmlns:a16="http://schemas.microsoft.com/office/drawing/2014/main" val="420315062"/>
                  </a:ext>
                </a:extLst>
              </a:tr>
              <a:tr h="1151273">
                <a:tc>
                  <a:txBody>
                    <a:bodyPr/>
                    <a:lstStyle/>
                    <a:p>
                      <a:pPr algn="ctr" rtl="1"/>
                      <a:r>
                        <a:rPr lang="fa-IR" sz="2800" b="1" dirty="0" smtClean="0"/>
                        <a:t>2</a:t>
                      </a:r>
                      <a:endParaRPr lang="fa-IR" sz="2800" b="1" dirty="0"/>
                    </a:p>
                  </a:txBody>
                  <a:tcPr/>
                </a:tc>
                <a:tc>
                  <a:txBody>
                    <a:bodyPr/>
                    <a:lstStyle/>
                    <a:p>
                      <a:pPr algn="ctr" rtl="1"/>
                      <a:r>
                        <a:rPr lang="fa-IR" sz="2800" b="1" i="0" u="none" strike="noStrike" baseline="0" dirty="0" smtClean="0">
                          <a:latin typeface="IRANSansXFaNum-Regular"/>
                        </a:rPr>
                        <a:t>وجود خون در نمونه به نحوی که رنگ نمونه به قرمز و یا قهو های تیره تغییر کند.</a:t>
                      </a:r>
                      <a:endParaRPr lang="fa-IR" sz="6600" b="1" dirty="0"/>
                    </a:p>
                  </a:txBody>
                  <a:tcPr/>
                </a:tc>
                <a:extLst>
                  <a:ext uri="{0D108BD9-81ED-4DB2-BD59-A6C34878D82A}">
                    <a16:rowId xmlns:a16="http://schemas.microsoft.com/office/drawing/2014/main" val="1242797600"/>
                  </a:ext>
                </a:extLst>
              </a:tr>
              <a:tr h="1151273">
                <a:tc>
                  <a:txBody>
                    <a:bodyPr/>
                    <a:lstStyle/>
                    <a:p>
                      <a:pPr algn="ctr" rtl="1"/>
                      <a:r>
                        <a:rPr lang="fa-IR" sz="2800" b="1" dirty="0" smtClean="0"/>
                        <a:t>3</a:t>
                      </a:r>
                      <a:endParaRPr lang="fa-IR" sz="2800" b="1" dirty="0"/>
                    </a:p>
                  </a:txBody>
                  <a:tcPr/>
                </a:tc>
                <a:tc>
                  <a:txBody>
                    <a:bodyPr/>
                    <a:lstStyle/>
                    <a:p>
                      <a:pPr algn="ctr" rtl="1"/>
                      <a:r>
                        <a:rPr lang="fa-IR" sz="2800" b="1" i="0" u="none" strike="noStrike" baseline="0" dirty="0" smtClean="0">
                          <a:latin typeface="IRANSansXFaNum-Regular"/>
                        </a:rPr>
                        <a:t>وجود موکوس فراوان در نمونه برداشت شده</a:t>
                      </a:r>
                      <a:endParaRPr lang="fa-IR" sz="6600" b="1" dirty="0"/>
                    </a:p>
                  </a:txBody>
                  <a:tcPr/>
                </a:tc>
                <a:extLst>
                  <a:ext uri="{0D108BD9-81ED-4DB2-BD59-A6C34878D82A}">
                    <a16:rowId xmlns:a16="http://schemas.microsoft.com/office/drawing/2014/main" val="4050772179"/>
                  </a:ext>
                </a:extLst>
              </a:tr>
              <a:tr h="1151273">
                <a:tc>
                  <a:txBody>
                    <a:bodyPr/>
                    <a:lstStyle/>
                    <a:p>
                      <a:pPr algn="ctr" rtl="1"/>
                      <a:r>
                        <a:rPr lang="fa-IR" sz="2800" b="1" dirty="0" smtClean="0"/>
                        <a:t>4</a:t>
                      </a:r>
                      <a:endParaRPr lang="fa-IR" sz="2800" b="1" dirty="0"/>
                    </a:p>
                  </a:txBody>
                  <a:tcPr/>
                </a:tc>
                <a:tc>
                  <a:txBody>
                    <a:bodyPr/>
                    <a:lstStyle/>
                    <a:p>
                      <a:pPr algn="ctr" rtl="1"/>
                      <a:r>
                        <a:rPr lang="fa-IR" sz="2800" b="1" i="0" u="none" strike="noStrike" baseline="0" dirty="0" smtClean="0">
                          <a:latin typeface="IRANSansXFaNum-Regular"/>
                        </a:rPr>
                        <a:t>عدم نمونه گیری (با یا بدون حضور سیتوبراش در ویال)</a:t>
                      </a:r>
                      <a:endParaRPr lang="fa-IR" sz="6600" b="1" dirty="0"/>
                    </a:p>
                  </a:txBody>
                  <a:tcPr/>
                </a:tc>
                <a:extLst>
                  <a:ext uri="{0D108BD9-81ED-4DB2-BD59-A6C34878D82A}">
                    <a16:rowId xmlns:a16="http://schemas.microsoft.com/office/drawing/2014/main" val="294639915"/>
                  </a:ext>
                </a:extLst>
              </a:tr>
            </a:tbl>
          </a:graphicData>
        </a:graphic>
      </p:graphicFrame>
    </p:spTree>
    <p:extLst>
      <p:ext uri="{BB962C8B-B14F-4D97-AF65-F5344CB8AC3E}">
        <p14:creationId xmlns:p14="http://schemas.microsoft.com/office/powerpoint/2010/main" val="14606431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226423" y="1825625"/>
            <a:ext cx="11127377" cy="4351338"/>
          </a:xfrm>
        </p:spPr>
        <p:txBody>
          <a:bodyPr/>
          <a:lstStyle/>
          <a:p>
            <a:pPr marL="0" indent="0" algn="r" rtl="1">
              <a:lnSpc>
                <a:spcPct val="150000"/>
              </a:lnSpc>
              <a:buNone/>
            </a:pPr>
            <a:r>
              <a:rPr lang="fa-IR" dirty="0"/>
              <a:t>در </a:t>
            </a:r>
            <a:r>
              <a:rPr lang="fa-IR" dirty="0" smtClean="0"/>
              <a:t>نمونه برداری </a:t>
            </a:r>
            <a:r>
              <a:rPr lang="fa-IR" dirty="0"/>
              <a:t>برای آزمایش غربالگری، ماما یا پزشک </a:t>
            </a:r>
            <a:r>
              <a:rPr lang="fa-IR" dirty="0" smtClean="0"/>
              <a:t>نمونه های ازسلو ل های </a:t>
            </a:r>
            <a:r>
              <a:rPr lang="fa-IR" dirty="0"/>
              <a:t>دهانه رحم برداشته و آن را در محلول نگهدارنده نمونه </a:t>
            </a:r>
            <a:r>
              <a:rPr lang="fa-IR" dirty="0" smtClean="0"/>
              <a:t>به آزمایشگاه </a:t>
            </a:r>
            <a:r>
              <a:rPr lang="fa-IR" dirty="0"/>
              <a:t>جهت انجام آزمایش </a:t>
            </a:r>
            <a:r>
              <a:rPr lang="en-US" dirty="0"/>
              <a:t>HPV </a:t>
            </a:r>
            <a:r>
              <a:rPr lang="fa-IR" dirty="0"/>
              <a:t>و یا پاپ اسمیر در موارد لزوم </a:t>
            </a:r>
            <a:r>
              <a:rPr lang="fa-IR" dirty="0" smtClean="0"/>
              <a:t>ارسال می کند</a:t>
            </a:r>
            <a:r>
              <a:rPr lang="fa-IR" dirty="0"/>
              <a:t>. </a:t>
            </a:r>
            <a:endParaRPr lang="fa-IR" dirty="0" smtClean="0"/>
          </a:p>
          <a:p>
            <a:pPr marL="0" indent="0" algn="r" rtl="1">
              <a:lnSpc>
                <a:spcPct val="150000"/>
              </a:lnSpc>
              <a:buNone/>
            </a:pPr>
            <a:r>
              <a:rPr lang="fa-IR" dirty="0" smtClean="0"/>
              <a:t>توجه </a:t>
            </a:r>
            <a:r>
              <a:rPr lang="fa-IR" dirty="0"/>
              <a:t>داشته باشید که </a:t>
            </a:r>
            <a:r>
              <a:rPr lang="fa-IR" dirty="0">
                <a:solidFill>
                  <a:srgbClr val="FF0000"/>
                </a:solidFill>
              </a:rPr>
              <a:t>یک نمونه </a:t>
            </a:r>
            <a:r>
              <a:rPr lang="fa-IR" dirty="0"/>
              <a:t>برای انجام آزمایش </a:t>
            </a:r>
            <a:r>
              <a:rPr lang="en-US" dirty="0"/>
              <a:t>HPV </a:t>
            </a:r>
            <a:r>
              <a:rPr lang="fa-IR" dirty="0"/>
              <a:t>و </a:t>
            </a:r>
            <a:r>
              <a:rPr lang="fa-IR" dirty="0" smtClean="0"/>
              <a:t>نیزپاپ </a:t>
            </a:r>
            <a:r>
              <a:rPr lang="fa-IR" dirty="0"/>
              <a:t>اسمیر کافی است.</a:t>
            </a:r>
          </a:p>
        </p:txBody>
      </p:sp>
    </p:spTree>
    <p:extLst>
      <p:ext uri="{BB962C8B-B14F-4D97-AF65-F5344CB8AC3E}">
        <p14:creationId xmlns:p14="http://schemas.microsoft.com/office/powerpoint/2010/main" val="35900353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r" rtl="1">
              <a:spcBef>
                <a:spcPts val="1000"/>
              </a:spcBef>
            </a:pPr>
            <a:r>
              <a:rPr lang="fa-IR" sz="3200" b="1" dirty="0">
                <a:solidFill>
                  <a:srgbClr val="00B9A5"/>
                </a:solidFill>
                <a:latin typeface="IRANSansXFaNum-ExtraBold"/>
                <a:ea typeface="+mn-ea"/>
                <a:cs typeface="Arial" panose="020B0604020202020204" pitchFamily="34" charset="0"/>
              </a:rPr>
              <a:t>شرایط نگهداری نمونه پس از </a:t>
            </a:r>
            <a:r>
              <a:rPr lang="fa-IR" sz="3200" b="1" dirty="0" smtClean="0">
                <a:solidFill>
                  <a:srgbClr val="00B9A5"/>
                </a:solidFill>
                <a:latin typeface="IRANSansXFaNum-ExtraBold"/>
                <a:ea typeface="+mn-ea"/>
                <a:cs typeface="Arial" panose="020B0604020202020204" pitchFamily="34" charset="0"/>
              </a:rPr>
              <a:t>نمونه برداری</a:t>
            </a:r>
            <a:r>
              <a:rPr lang="fa-IR" sz="3200" b="1" dirty="0">
                <a:solidFill>
                  <a:srgbClr val="00B9A5"/>
                </a:solidFill>
                <a:latin typeface="IRANSansXFaNum-ExtraBold"/>
                <a:ea typeface="+mn-ea"/>
                <a:cs typeface="Arial" panose="020B0604020202020204" pitchFamily="34" charset="0"/>
              </a:rPr>
              <a:t/>
            </a:r>
            <a:br>
              <a:rPr lang="fa-IR" sz="3200" b="1" dirty="0">
                <a:solidFill>
                  <a:srgbClr val="00B9A5"/>
                </a:solidFill>
                <a:latin typeface="IRANSansXFaNum-ExtraBold"/>
                <a:ea typeface="+mn-ea"/>
                <a:cs typeface="Arial" panose="020B0604020202020204" pitchFamily="34" charset="0"/>
              </a:rPr>
            </a:br>
            <a:endParaRPr lang="fa-IR" sz="6000" dirty="0"/>
          </a:p>
        </p:txBody>
      </p:sp>
      <p:sp>
        <p:nvSpPr>
          <p:cNvPr id="3" name="Content Placeholder 2"/>
          <p:cNvSpPr>
            <a:spLocks noGrp="1"/>
          </p:cNvSpPr>
          <p:nvPr>
            <p:ph idx="1"/>
          </p:nvPr>
        </p:nvSpPr>
        <p:spPr>
          <a:xfrm>
            <a:off x="531223" y="1227909"/>
            <a:ext cx="11260183" cy="4949054"/>
          </a:xfrm>
        </p:spPr>
        <p:txBody>
          <a:bodyPr>
            <a:normAutofit/>
          </a:bodyPr>
          <a:lstStyle/>
          <a:p>
            <a:pPr marL="0" indent="0" algn="r" rtl="1">
              <a:lnSpc>
                <a:spcPct val="150000"/>
              </a:lnSpc>
              <a:buNone/>
            </a:pPr>
            <a:r>
              <a:rPr lang="fa-IR" b="1" dirty="0" smtClean="0">
                <a:solidFill>
                  <a:srgbClr val="00B9A5"/>
                </a:solidFill>
                <a:latin typeface="wMitra-Bold"/>
              </a:rPr>
              <a:t>• </a:t>
            </a:r>
            <a:r>
              <a:rPr lang="fa-IR" dirty="0">
                <a:solidFill>
                  <a:srgbClr val="000000"/>
                </a:solidFill>
                <a:latin typeface="wMitra"/>
              </a:rPr>
              <a:t>نمونه برداشت شده از ناحیه سرویکس پس از تلقیح در محلول نگهدارنده نمونه به مدت 1 هفته در دمای محیط </a:t>
            </a:r>
            <a:r>
              <a:rPr lang="fa-IR" dirty="0" smtClean="0">
                <a:solidFill>
                  <a:srgbClr val="000000"/>
                </a:solidFill>
                <a:latin typeface="wMitra"/>
              </a:rPr>
              <a:t>(دمای </a:t>
            </a:r>
            <a:r>
              <a:rPr lang="fa-IR" dirty="0">
                <a:solidFill>
                  <a:srgbClr val="000000"/>
                </a:solidFill>
                <a:latin typeface="wMitra"/>
              </a:rPr>
              <a:t>15 تا </a:t>
            </a:r>
            <a:r>
              <a:rPr lang="fa-IR" dirty="0" smtClean="0">
                <a:solidFill>
                  <a:srgbClr val="000000"/>
                </a:solidFill>
                <a:latin typeface="wMitra"/>
              </a:rPr>
              <a:t>30درجه سانتیگراد) </a:t>
            </a:r>
            <a:r>
              <a:rPr lang="fa-IR" dirty="0">
                <a:solidFill>
                  <a:srgbClr val="000000"/>
                </a:solidFill>
                <a:latin typeface="wMitra"/>
              </a:rPr>
              <a:t>و 3 ماه در دمای یخچال </a:t>
            </a:r>
            <a:r>
              <a:rPr lang="fa-IR" dirty="0" smtClean="0">
                <a:solidFill>
                  <a:srgbClr val="000000"/>
                </a:solidFill>
                <a:latin typeface="wMitra"/>
              </a:rPr>
              <a:t>( </a:t>
            </a:r>
            <a:r>
              <a:rPr lang="fa-IR" dirty="0">
                <a:solidFill>
                  <a:srgbClr val="000000"/>
                </a:solidFill>
                <a:latin typeface="wMitra"/>
              </a:rPr>
              <a:t>دمای 2 تا 8 درجه </a:t>
            </a:r>
            <a:r>
              <a:rPr lang="fa-IR" dirty="0" smtClean="0">
                <a:solidFill>
                  <a:srgbClr val="000000"/>
                </a:solidFill>
                <a:latin typeface="wMitra"/>
              </a:rPr>
              <a:t>سانتیگراد) </a:t>
            </a:r>
            <a:r>
              <a:rPr lang="fa-IR" dirty="0">
                <a:solidFill>
                  <a:srgbClr val="000000"/>
                </a:solidFill>
                <a:latin typeface="wMitra"/>
              </a:rPr>
              <a:t>پایدار خواهد بود. از </a:t>
            </a:r>
            <a:r>
              <a:rPr lang="fa-IR" dirty="0" smtClean="0">
                <a:solidFill>
                  <a:srgbClr val="000000"/>
                </a:solidFill>
                <a:latin typeface="wMitra"/>
              </a:rPr>
              <a:t>یخ زدگی نمونه ها </a:t>
            </a:r>
            <a:r>
              <a:rPr lang="fa-IR" dirty="0">
                <a:solidFill>
                  <a:srgbClr val="000000"/>
                </a:solidFill>
                <a:latin typeface="wMitra"/>
              </a:rPr>
              <a:t>ممانعت نمایید.</a:t>
            </a:r>
          </a:p>
          <a:p>
            <a:pPr marL="0" indent="0" algn="r" rtl="1">
              <a:lnSpc>
                <a:spcPct val="150000"/>
              </a:lnSpc>
              <a:buNone/>
            </a:pPr>
            <a:r>
              <a:rPr lang="fa-IR" dirty="0" smtClean="0">
                <a:solidFill>
                  <a:srgbClr val="000000"/>
                </a:solidFill>
                <a:latin typeface="wMitra"/>
              </a:rPr>
              <a:t>نمونه ها </a:t>
            </a:r>
            <a:r>
              <a:rPr lang="fa-IR" dirty="0">
                <a:solidFill>
                  <a:srgbClr val="000000"/>
                </a:solidFill>
                <a:latin typeface="wMitra"/>
              </a:rPr>
              <a:t>باید به دور از نور خورشید نگهداری شوند.</a:t>
            </a:r>
          </a:p>
          <a:p>
            <a:pPr marL="0" indent="0" algn="r" rtl="1">
              <a:lnSpc>
                <a:spcPct val="150000"/>
              </a:lnSpc>
              <a:buNone/>
            </a:pPr>
            <a:r>
              <a:rPr lang="fa-IR" b="1" dirty="0">
                <a:solidFill>
                  <a:srgbClr val="00B9A5"/>
                </a:solidFill>
                <a:latin typeface="wMitra-Bold"/>
              </a:rPr>
              <a:t>• </a:t>
            </a:r>
            <a:r>
              <a:rPr lang="fa-IR" dirty="0">
                <a:solidFill>
                  <a:srgbClr val="000000"/>
                </a:solidFill>
                <a:latin typeface="wMitra"/>
              </a:rPr>
              <a:t>در مناطق و فصول گرم توصیه </a:t>
            </a:r>
            <a:r>
              <a:rPr lang="fa-IR" dirty="0" smtClean="0">
                <a:solidFill>
                  <a:srgbClr val="000000"/>
                </a:solidFill>
                <a:latin typeface="wMitra"/>
              </a:rPr>
              <a:t>میشود نمونه ها </a:t>
            </a:r>
            <a:r>
              <a:rPr lang="fa-IR" dirty="0">
                <a:solidFill>
                  <a:srgbClr val="000000"/>
                </a:solidFill>
                <a:latin typeface="wMitra"/>
              </a:rPr>
              <a:t>در دمای یخچال </a:t>
            </a:r>
            <a:r>
              <a:rPr lang="fa-IR" dirty="0" smtClean="0">
                <a:solidFill>
                  <a:srgbClr val="000000"/>
                </a:solidFill>
                <a:latin typeface="wMitra"/>
              </a:rPr>
              <a:t>( </a:t>
            </a:r>
            <a:r>
              <a:rPr lang="fa-IR" dirty="0">
                <a:solidFill>
                  <a:srgbClr val="000000"/>
                </a:solidFill>
                <a:latin typeface="wMitra"/>
              </a:rPr>
              <a:t>2- 8 درجه </a:t>
            </a:r>
            <a:r>
              <a:rPr lang="fa-IR" dirty="0" smtClean="0">
                <a:solidFill>
                  <a:srgbClr val="000000"/>
                </a:solidFill>
                <a:latin typeface="wMitra"/>
              </a:rPr>
              <a:t>سانتی گراد) </a:t>
            </a:r>
            <a:r>
              <a:rPr lang="fa-IR" dirty="0">
                <a:solidFill>
                  <a:srgbClr val="000000"/>
                </a:solidFill>
                <a:latin typeface="wMitra"/>
              </a:rPr>
              <a:t>و در صورت عدم امکان در داخل </a:t>
            </a:r>
            <a:r>
              <a:rPr lang="fa-IR" dirty="0" smtClean="0">
                <a:solidFill>
                  <a:srgbClr val="000000"/>
                </a:solidFill>
                <a:latin typeface="wMitra"/>
              </a:rPr>
              <a:t>یخدان که </a:t>
            </a:r>
            <a:r>
              <a:rPr lang="fa-IR" dirty="0">
                <a:solidFill>
                  <a:srgbClr val="000000"/>
                </a:solidFill>
                <a:latin typeface="wMitra"/>
              </a:rPr>
              <a:t>حاوی </a:t>
            </a:r>
            <a:r>
              <a:rPr lang="fa-IR" dirty="0" smtClean="0">
                <a:solidFill>
                  <a:srgbClr val="000000"/>
                </a:solidFill>
                <a:latin typeface="wMitra"/>
              </a:rPr>
              <a:t>کیسه های </a:t>
            </a:r>
            <a:r>
              <a:rPr lang="fa-IR" dirty="0">
                <a:solidFill>
                  <a:srgbClr val="000000"/>
                </a:solidFill>
                <a:latin typeface="wMitra"/>
              </a:rPr>
              <a:t>یخ باشد، نگهداری شود و هر 24 ساعت یک بار </a:t>
            </a:r>
            <a:r>
              <a:rPr lang="fa-IR" dirty="0" smtClean="0">
                <a:solidFill>
                  <a:srgbClr val="000000"/>
                </a:solidFill>
                <a:latin typeface="wMitra"/>
              </a:rPr>
              <a:t>کیسه های </a:t>
            </a:r>
            <a:r>
              <a:rPr lang="fa-IR" dirty="0">
                <a:solidFill>
                  <a:srgbClr val="000000"/>
                </a:solidFill>
                <a:latin typeface="wMitra"/>
              </a:rPr>
              <a:t>یخ </a:t>
            </a:r>
            <a:r>
              <a:rPr lang="fa-IR" sz="800" dirty="0">
                <a:solidFill>
                  <a:srgbClr val="000000"/>
                </a:solidFill>
                <a:latin typeface="wMitra"/>
              </a:rPr>
              <a:t>1 </a:t>
            </a:r>
            <a:r>
              <a:rPr lang="fa-IR" dirty="0">
                <a:solidFill>
                  <a:srgbClr val="000000"/>
                </a:solidFill>
                <a:latin typeface="wMitra"/>
              </a:rPr>
              <a:t>عوض شوند.</a:t>
            </a:r>
            <a:endParaRPr lang="fa-IR" dirty="0"/>
          </a:p>
        </p:txBody>
      </p:sp>
    </p:spTree>
    <p:extLst>
      <p:ext uri="{BB962C8B-B14F-4D97-AF65-F5344CB8AC3E}">
        <p14:creationId xmlns:p14="http://schemas.microsoft.com/office/powerpoint/2010/main" val="41621878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838199" y="1825625"/>
            <a:ext cx="10944497" cy="4351338"/>
          </a:xfrm>
        </p:spPr>
        <p:txBody>
          <a:bodyPr/>
          <a:lstStyle/>
          <a:p>
            <a:pPr marL="0" indent="0" algn="r" rtl="1">
              <a:buNone/>
            </a:pPr>
            <a:r>
              <a:rPr lang="fa-IR" dirty="0"/>
              <a:t>در عین حال لازم است هر دانشگاه برای مدیریت و نظارت بر روند اجرای برنامه در سه سطح اقدام نماید که شامل:</a:t>
            </a:r>
          </a:p>
          <a:p>
            <a:pPr marL="0" indent="0" algn="r" rtl="1">
              <a:buNone/>
            </a:pPr>
            <a:r>
              <a:rPr lang="fa-IR" dirty="0"/>
              <a:t>سطح 1 . مرکز خدمات جامع شهری با معرفی یک نفر به عنوان ناظر بر عملکرد پایگا </a:t>
            </a:r>
            <a:r>
              <a:rPr lang="fa-IR" dirty="0" smtClean="0"/>
              <a:t>ه های </a:t>
            </a:r>
            <a:r>
              <a:rPr lang="fa-IR" dirty="0"/>
              <a:t>سلامت و مراکز </a:t>
            </a:r>
            <a:r>
              <a:rPr lang="fa-IR" dirty="0" smtClean="0"/>
              <a:t>ارائه دهنده </a:t>
            </a:r>
            <a:r>
              <a:rPr lang="fa-IR" dirty="0"/>
              <a:t>خدمت.</a:t>
            </a:r>
          </a:p>
          <a:p>
            <a:pPr marL="0" indent="0" algn="r" rtl="1">
              <a:buNone/>
            </a:pPr>
            <a:r>
              <a:rPr lang="fa-IR" dirty="0"/>
              <a:t>سطح 2 . ستاد شبکه بهداشت شهرستان با معرفی یک نفر به عنوان مدیر و ناظر برنامه در سطح شهرستان.</a:t>
            </a:r>
          </a:p>
          <a:p>
            <a:pPr marL="0" indent="0" algn="r" rtl="1">
              <a:buNone/>
            </a:pPr>
            <a:r>
              <a:rPr lang="fa-IR" dirty="0"/>
              <a:t>سطح 3 . ستاد معاونت بهداشت دانشگاه با معرفی یک نفر به عنوان مدیر و ناظر در سطح معاونت بهداشت.</a:t>
            </a:r>
            <a:endParaRPr lang="fa-IR" dirty="0"/>
          </a:p>
        </p:txBody>
      </p:sp>
    </p:spTree>
    <p:extLst>
      <p:ext uri="{BB962C8B-B14F-4D97-AF65-F5344CB8AC3E}">
        <p14:creationId xmlns:p14="http://schemas.microsoft.com/office/powerpoint/2010/main" val="3076610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rgbClr val="00B9A5"/>
                </a:solidFill>
                <a:latin typeface="IRANSansXFaNum-ExtraBold"/>
              </a:rPr>
              <a:t>آموزش</a:t>
            </a:r>
            <a:endParaRPr lang="fa-IR" dirty="0"/>
          </a:p>
        </p:txBody>
      </p:sp>
      <p:sp>
        <p:nvSpPr>
          <p:cNvPr id="3" name="Content Placeholder 2"/>
          <p:cNvSpPr>
            <a:spLocks noGrp="1"/>
          </p:cNvSpPr>
          <p:nvPr>
            <p:ph idx="1"/>
          </p:nvPr>
        </p:nvSpPr>
        <p:spPr>
          <a:xfrm>
            <a:off x="254540" y="1572705"/>
            <a:ext cx="11682919" cy="5032375"/>
          </a:xfrm>
        </p:spPr>
        <p:txBody>
          <a:bodyPr>
            <a:normAutofit lnSpcReduction="10000"/>
          </a:bodyPr>
          <a:lstStyle/>
          <a:p>
            <a:pPr marL="0" indent="0" algn="r" rtl="1">
              <a:buNone/>
            </a:pPr>
            <a:r>
              <a:rPr lang="fa-IR" b="1" dirty="0">
                <a:solidFill>
                  <a:srgbClr val="00B9A5"/>
                </a:solidFill>
                <a:latin typeface="wMitra-Bold"/>
              </a:rPr>
              <a:t>• </a:t>
            </a:r>
            <a:r>
              <a:rPr lang="fa-IR" dirty="0">
                <a:solidFill>
                  <a:srgbClr val="000000"/>
                </a:solidFill>
                <a:latin typeface="wMitra"/>
              </a:rPr>
              <a:t>آموزشی که مامای آموز </a:t>
            </a:r>
            <a:r>
              <a:rPr lang="fa-IR" dirty="0" smtClean="0">
                <a:solidFill>
                  <a:srgbClr val="000000"/>
                </a:solidFill>
                <a:latin typeface="wMitra"/>
              </a:rPr>
              <a:t>ش دیده </a:t>
            </a:r>
            <a:r>
              <a:rPr lang="fa-IR" dirty="0">
                <a:solidFill>
                  <a:srgbClr val="000000"/>
                </a:solidFill>
                <a:latin typeface="wMitra"/>
              </a:rPr>
              <a:t>در آن دخالت دارد را </a:t>
            </a:r>
            <a:r>
              <a:rPr lang="fa-IR" dirty="0" smtClean="0">
                <a:solidFill>
                  <a:srgbClr val="000000"/>
                </a:solidFill>
                <a:latin typeface="wMitra"/>
              </a:rPr>
              <a:t>میتوان </a:t>
            </a:r>
            <a:r>
              <a:rPr lang="fa-IR" dirty="0">
                <a:solidFill>
                  <a:srgbClr val="000000"/>
                </a:solidFill>
                <a:latin typeface="wMitra"/>
              </a:rPr>
              <a:t>به دو دسته آموزش پرسنل و آموزش بیماران تقسیم کرد</a:t>
            </a:r>
            <a:r>
              <a:rPr lang="fa-IR" dirty="0" smtClean="0">
                <a:solidFill>
                  <a:srgbClr val="000000"/>
                </a:solidFill>
                <a:latin typeface="wMitra"/>
              </a:rPr>
              <a:t>:</a:t>
            </a:r>
          </a:p>
          <a:p>
            <a:pPr marL="0" indent="0" algn="r" rtl="1">
              <a:buNone/>
            </a:pPr>
            <a:r>
              <a:rPr lang="fa-IR" dirty="0">
                <a:latin typeface="wMitra"/>
              </a:rPr>
              <a:t>آم</a:t>
            </a:r>
            <a:r>
              <a:rPr lang="fa-IR" b="1" dirty="0">
                <a:latin typeface="wMitra"/>
              </a:rPr>
              <a:t>وزش پرسنل </a:t>
            </a:r>
            <a:r>
              <a:rPr lang="fa-IR" b="1" dirty="0" smtClean="0">
                <a:latin typeface="wMitra"/>
              </a:rPr>
              <a:t>(سایر ماماها) </a:t>
            </a:r>
            <a:r>
              <a:rPr lang="fa-IR" b="1" dirty="0">
                <a:latin typeface="wMitra"/>
              </a:rPr>
              <a:t>شامل:</a:t>
            </a:r>
          </a:p>
          <a:p>
            <a:pPr marL="0" indent="0" algn="r" rtl="1">
              <a:buNone/>
            </a:pPr>
            <a:r>
              <a:rPr lang="fa-IR" dirty="0">
                <a:latin typeface="wMitra"/>
              </a:rPr>
              <a:t>٭نحوه گرفتن شرح حال و معاینه بالینی </a:t>
            </a:r>
            <a:r>
              <a:rPr lang="fa-IR" dirty="0" smtClean="0">
                <a:latin typeface="wMitra"/>
              </a:rPr>
              <a:t>سرویکس</a:t>
            </a:r>
          </a:p>
          <a:p>
            <a:pPr marL="0" indent="0" algn="r" rtl="1">
              <a:buNone/>
            </a:pPr>
            <a:r>
              <a:rPr lang="fa-IR" dirty="0" smtClean="0">
                <a:latin typeface="wMitra"/>
              </a:rPr>
              <a:t>٭نحوه نمونه برداری </a:t>
            </a:r>
            <a:r>
              <a:rPr lang="fa-IR" dirty="0">
                <a:latin typeface="wMitra"/>
              </a:rPr>
              <a:t>از دهانه رحم </a:t>
            </a:r>
            <a:r>
              <a:rPr lang="fa-IR" dirty="0" smtClean="0">
                <a:latin typeface="wMitra"/>
              </a:rPr>
              <a:t>برای </a:t>
            </a:r>
            <a:r>
              <a:rPr lang="fa-IR" dirty="0">
                <a:latin typeface="wMitra"/>
              </a:rPr>
              <a:t>آزمایش غربالگری </a:t>
            </a:r>
            <a:r>
              <a:rPr lang="en-US" sz="2000" b="0" i="0" u="none" strike="noStrike" baseline="0" dirty="0" smtClean="0">
                <a:latin typeface="Calibri" panose="020F0502020204030204" pitchFamily="34" charset="0"/>
              </a:rPr>
              <a:t>HPV</a:t>
            </a:r>
          </a:p>
          <a:p>
            <a:pPr marL="0" indent="0" algn="r" rtl="1">
              <a:buNone/>
            </a:pPr>
            <a:r>
              <a:rPr lang="fa-IR" b="1" dirty="0">
                <a:latin typeface="wMitra"/>
              </a:rPr>
              <a:t>◦ آموزش بیماران شامل:</a:t>
            </a:r>
          </a:p>
          <a:p>
            <a:pPr marL="0" indent="0" algn="r" rtl="1">
              <a:buNone/>
            </a:pPr>
            <a:r>
              <a:rPr lang="fa-IR" dirty="0">
                <a:latin typeface="wMitra"/>
              </a:rPr>
              <a:t>٭آموزش علل بروز سرطان دهانه رحم و تغییر شیوه زندگی به منظور پیشگیری از آن</a:t>
            </a:r>
          </a:p>
          <a:p>
            <a:pPr marL="0" indent="0" algn="r" rtl="1">
              <a:buNone/>
            </a:pPr>
            <a:r>
              <a:rPr lang="fa-IR" dirty="0">
                <a:latin typeface="wMitra"/>
              </a:rPr>
              <a:t>٭آموزش علایم هشداردهنده سرطان دهانه رحم تا اگر در فواصل </a:t>
            </a:r>
            <a:r>
              <a:rPr lang="fa-IR" dirty="0" smtClean="0">
                <a:latin typeface="wMitra"/>
              </a:rPr>
              <a:t>ارزیابی های </a:t>
            </a:r>
            <a:r>
              <a:rPr lang="fa-IR" dirty="0">
                <a:latin typeface="wMitra"/>
              </a:rPr>
              <a:t>دور </a:t>
            </a:r>
            <a:r>
              <a:rPr lang="fa-IR" dirty="0" smtClean="0">
                <a:latin typeface="wMitra"/>
              </a:rPr>
              <a:t>ه ای </a:t>
            </a:r>
            <a:r>
              <a:rPr lang="fa-IR" dirty="0">
                <a:latin typeface="wMitra"/>
              </a:rPr>
              <a:t>این علایم </a:t>
            </a:r>
            <a:r>
              <a:rPr lang="fa-IR" dirty="0" smtClean="0">
                <a:latin typeface="wMitra"/>
              </a:rPr>
              <a:t>راداشتند</a:t>
            </a:r>
            <a:r>
              <a:rPr lang="fa-IR" dirty="0">
                <a:latin typeface="wMitra"/>
              </a:rPr>
              <a:t>، زودتر مراجعه کنند.</a:t>
            </a:r>
          </a:p>
          <a:p>
            <a:pPr marL="0" indent="0" algn="r" rtl="1">
              <a:buNone/>
            </a:pPr>
            <a:r>
              <a:rPr lang="fa-IR" dirty="0">
                <a:latin typeface="wMitra"/>
              </a:rPr>
              <a:t>٭آموزش در خصوص مراقبت های لازم و نحوه برخورد با نتایج مثبت </a:t>
            </a:r>
            <a:r>
              <a:rPr lang="en-US" sz="2000" b="0" i="0" u="none" strike="noStrike" baseline="0" dirty="0" smtClean="0">
                <a:latin typeface="Calibri" panose="020F0502020204030204" pitchFamily="34" charset="0"/>
              </a:rPr>
              <a:t>HPV</a:t>
            </a:r>
          </a:p>
          <a:p>
            <a:pPr marL="0" indent="0" algn="r" rtl="1">
              <a:buNone/>
            </a:pPr>
            <a:r>
              <a:rPr lang="fa-IR" dirty="0">
                <a:latin typeface="wMitra"/>
              </a:rPr>
              <a:t>◦ آموزش عوامل خطر و شیوه های پیشگیری از ابتلا به عفونت </a:t>
            </a:r>
            <a:r>
              <a:rPr lang="en-US" sz="2000" b="0" i="0" u="none" strike="noStrike" baseline="0" dirty="0" smtClean="0">
                <a:latin typeface="Calibri" panose="020F0502020204030204" pitchFamily="34" charset="0"/>
              </a:rPr>
              <a:t>HPV</a:t>
            </a:r>
            <a:endParaRPr lang="fa-IR" dirty="0"/>
          </a:p>
        </p:txBody>
      </p:sp>
    </p:spTree>
    <p:extLst>
      <p:ext uri="{BB962C8B-B14F-4D97-AF65-F5344CB8AC3E}">
        <p14:creationId xmlns:p14="http://schemas.microsoft.com/office/powerpoint/2010/main" val="248688796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6023"/>
            <a:ext cx="10515600" cy="557348"/>
          </a:xfrm>
        </p:spPr>
        <p:txBody>
          <a:bodyPr>
            <a:noAutofit/>
          </a:bodyPr>
          <a:lstStyle/>
          <a:p>
            <a:pPr lvl="0" algn="r" rtl="1">
              <a:spcBef>
                <a:spcPts val="1000"/>
              </a:spcBef>
            </a:pPr>
            <a:r>
              <a:rPr lang="fa-IR" sz="2800" b="1" dirty="0">
                <a:solidFill>
                  <a:prstClr val="black"/>
                </a:solidFill>
                <a:latin typeface="Calibri" panose="020F0502020204030204"/>
                <a:ea typeface="+mn-ea"/>
                <a:cs typeface="Arial" panose="020B0604020202020204" pitchFamily="34" charset="0"/>
              </a:rPr>
              <a:t>اهم وظایف ناظرین و مدیران در حوزه مدیریت </a:t>
            </a:r>
            <a:r>
              <a:rPr lang="fa-IR" sz="2800" b="1" dirty="0" smtClean="0">
                <a:solidFill>
                  <a:prstClr val="black"/>
                </a:solidFill>
                <a:latin typeface="Calibri" panose="020F0502020204030204"/>
                <a:ea typeface="+mn-ea"/>
                <a:cs typeface="Arial" panose="020B0604020202020204" pitchFamily="34" charset="0"/>
              </a:rPr>
              <a:t>برنامه </a:t>
            </a:r>
            <a:r>
              <a:rPr lang="fa-IR" sz="2800" b="1" dirty="0" smtClean="0">
                <a:solidFill>
                  <a:srgbClr val="FF0000"/>
                </a:solidFill>
                <a:latin typeface="Calibri" panose="020F0502020204030204"/>
                <a:ea typeface="+mn-ea"/>
                <a:cs typeface="Arial" panose="020B0604020202020204" pitchFamily="34" charset="0"/>
              </a:rPr>
              <a:t>ستاد </a:t>
            </a:r>
            <a:r>
              <a:rPr lang="fa-IR" sz="2800" b="1" dirty="0">
                <a:solidFill>
                  <a:srgbClr val="FF0000"/>
                </a:solidFill>
                <a:latin typeface="Calibri" panose="020F0502020204030204"/>
                <a:ea typeface="+mn-ea"/>
                <a:cs typeface="Arial" panose="020B0604020202020204" pitchFamily="34" charset="0"/>
              </a:rPr>
              <a:t>شبکه بهداشت شهرستان</a:t>
            </a:r>
            <a:br>
              <a:rPr lang="fa-IR" sz="2800" b="1" dirty="0">
                <a:solidFill>
                  <a:srgbClr val="FF0000"/>
                </a:solidFill>
                <a:latin typeface="Calibri" panose="020F0502020204030204"/>
                <a:ea typeface="+mn-ea"/>
                <a:cs typeface="Arial" panose="020B0604020202020204" pitchFamily="34" charset="0"/>
              </a:rPr>
            </a:br>
            <a:r>
              <a:rPr lang="fa-IR" sz="2800" b="1" dirty="0">
                <a:solidFill>
                  <a:prstClr val="black"/>
                </a:solidFill>
                <a:latin typeface="Calibri" panose="020F0502020204030204"/>
                <a:ea typeface="+mn-ea"/>
                <a:cs typeface="Arial" panose="020B0604020202020204" pitchFamily="34" charset="0"/>
              </a:rPr>
              <a:t/>
            </a:r>
            <a:br>
              <a:rPr lang="fa-IR" sz="2800" b="1" dirty="0">
                <a:solidFill>
                  <a:prstClr val="black"/>
                </a:solidFill>
                <a:latin typeface="Calibri" panose="020F0502020204030204"/>
                <a:ea typeface="+mn-ea"/>
                <a:cs typeface="Arial" panose="020B0604020202020204" pitchFamily="34" charset="0"/>
              </a:rPr>
            </a:br>
            <a:endParaRPr lang="fa-IR" sz="8000" b="1" dirty="0"/>
          </a:p>
        </p:txBody>
      </p:sp>
      <p:sp>
        <p:nvSpPr>
          <p:cNvPr id="3" name="Content Placeholder 2"/>
          <p:cNvSpPr>
            <a:spLocks noGrp="1"/>
          </p:cNvSpPr>
          <p:nvPr>
            <p:ph idx="1"/>
          </p:nvPr>
        </p:nvSpPr>
        <p:spPr>
          <a:xfrm>
            <a:off x="87087" y="836023"/>
            <a:ext cx="12104914" cy="5817326"/>
          </a:xfrm>
        </p:spPr>
        <p:txBody>
          <a:bodyPr>
            <a:normAutofit/>
          </a:bodyPr>
          <a:lstStyle/>
          <a:p>
            <a:pPr marL="0" indent="0" algn="r" rtl="1">
              <a:buNone/>
            </a:pPr>
            <a:r>
              <a:rPr lang="fa-IR" dirty="0" smtClean="0"/>
              <a:t>• ثبت </a:t>
            </a:r>
            <a:r>
              <a:rPr lang="fa-IR" dirty="0"/>
              <a:t>تغییرات در مراکز و مشخصات </a:t>
            </a:r>
            <a:r>
              <a:rPr lang="fa-IR" dirty="0" smtClean="0"/>
              <a:t>ارائه دهندگان </a:t>
            </a:r>
            <a:r>
              <a:rPr lang="fa-IR" dirty="0"/>
              <a:t>خدمت شامل بهورز یا مراقب سلامت، ماما و متخصص زنان </a:t>
            </a:r>
            <a:r>
              <a:rPr lang="fa-IR" dirty="0" smtClean="0"/>
              <a:t>به عنوان </a:t>
            </a:r>
            <a:r>
              <a:rPr lang="fa-IR" dirty="0"/>
              <a:t>ادمین ستاد شهرستان</a:t>
            </a:r>
          </a:p>
          <a:p>
            <a:pPr marL="0" indent="0" algn="r" rtl="1">
              <a:buNone/>
            </a:pPr>
            <a:r>
              <a:rPr lang="fa-IR" dirty="0"/>
              <a:t>• تنظیم بار فراخوان سطح یک</a:t>
            </a:r>
          </a:p>
          <a:p>
            <a:pPr marL="0" indent="0" algn="r" rtl="1">
              <a:buNone/>
            </a:pPr>
            <a:r>
              <a:rPr lang="fa-IR" dirty="0" smtClean="0"/>
              <a:t>• </a:t>
            </a:r>
            <a:r>
              <a:rPr lang="fa-IR" dirty="0"/>
              <a:t>تنظیم بار ارجاع تخصصی 1</a:t>
            </a:r>
          </a:p>
          <a:p>
            <a:pPr marL="0" indent="0" algn="r" rtl="1">
              <a:buNone/>
            </a:pPr>
            <a:r>
              <a:rPr lang="fa-IR" dirty="0"/>
              <a:t>• مدیریت ارجاع به موقع</a:t>
            </a:r>
          </a:p>
          <a:p>
            <a:pPr marL="0" indent="0" algn="r" rtl="1">
              <a:buNone/>
            </a:pPr>
            <a:r>
              <a:rPr lang="fa-IR" dirty="0"/>
              <a:t>• اطمینان از تعیین نوبت در سیستم های بیمارستانی و در صورت لزوم تغییر نوبت ویزیت بنا به درخواست پزشک متخصص یا بیمار</a:t>
            </a:r>
          </a:p>
          <a:p>
            <a:pPr marL="0" indent="0" algn="r" rtl="1">
              <a:buNone/>
            </a:pPr>
            <a:r>
              <a:rPr lang="fa-IR" dirty="0"/>
              <a:t>• هماهنگی با بیمار و </a:t>
            </a:r>
            <a:r>
              <a:rPr lang="fa-IR" dirty="0" smtClean="0"/>
              <a:t>ارائه دهنده </a:t>
            </a:r>
            <a:r>
              <a:rPr lang="fa-IR" dirty="0"/>
              <a:t>خدمت 48 ساعت پیش از انجام پروسیجر یا ویزیت</a:t>
            </a:r>
          </a:p>
          <a:p>
            <a:pPr marL="0" indent="0" algn="r" rtl="1">
              <a:buNone/>
            </a:pPr>
            <a:r>
              <a:rPr lang="fa-IR" dirty="0"/>
              <a:t>• گزارش </a:t>
            </a:r>
            <a:r>
              <a:rPr lang="fa-IR" dirty="0" smtClean="0"/>
              <a:t>دوره ای </a:t>
            </a:r>
            <a:r>
              <a:rPr lang="fa-IR" dirty="0"/>
              <a:t>از عملکرد و اجرای برنامه در سطح یک و ثبت آن در سامانه</a:t>
            </a:r>
          </a:p>
          <a:p>
            <a:pPr marL="0" indent="0" algn="r" rtl="1">
              <a:buNone/>
            </a:pPr>
            <a:r>
              <a:rPr lang="fa-IR" dirty="0"/>
              <a:t>• گزارش روزانه از عملکرد بهورز/ مراقب سلامت و ماما در مرکز، پایگا ههای سلامت و خانه های بهداشت همکار برنامه در منطقه تحت پوشش</a:t>
            </a:r>
          </a:p>
        </p:txBody>
      </p:sp>
    </p:spTree>
    <p:extLst>
      <p:ext uri="{BB962C8B-B14F-4D97-AF65-F5344CB8AC3E}">
        <p14:creationId xmlns:p14="http://schemas.microsoft.com/office/powerpoint/2010/main" val="980611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lvl="0" indent="-228600" algn="r">
              <a:spcBef>
                <a:spcPts val="1000"/>
              </a:spcBef>
            </a:pPr>
            <a:r>
              <a:rPr lang="fa-IR" sz="3200" dirty="0">
                <a:solidFill>
                  <a:srgbClr val="FF0000"/>
                </a:solidFill>
                <a:latin typeface="IRANSansXFaNum-Black"/>
                <a:ea typeface="+mn-ea"/>
                <a:cs typeface="Arial" panose="020B0604020202020204" pitchFamily="34" charset="0"/>
              </a:rPr>
              <a:t>پیگیری و مراقبت بیماران</a:t>
            </a:r>
            <a:r>
              <a:rPr lang="fa-IR" sz="3200" dirty="0">
                <a:solidFill>
                  <a:srgbClr val="FDB017"/>
                </a:solidFill>
                <a:latin typeface="IRANSansXFaNum-Black"/>
                <a:ea typeface="+mn-ea"/>
                <a:cs typeface="Arial" panose="020B0604020202020204" pitchFamily="34" charset="0"/>
              </a:rPr>
              <a:t/>
            </a:r>
            <a:br>
              <a:rPr lang="fa-IR" sz="3200" dirty="0">
                <a:solidFill>
                  <a:srgbClr val="FDB017"/>
                </a:solidFill>
                <a:latin typeface="IRANSansXFaNum-Black"/>
                <a:ea typeface="+mn-ea"/>
                <a:cs typeface="Arial" panose="020B0604020202020204" pitchFamily="34" charset="0"/>
              </a:rPr>
            </a:br>
            <a:endParaRPr lang="fa-IR" dirty="0"/>
          </a:p>
        </p:txBody>
      </p:sp>
      <p:sp>
        <p:nvSpPr>
          <p:cNvPr id="3" name="Content Placeholder 2"/>
          <p:cNvSpPr>
            <a:spLocks noGrp="1"/>
          </p:cNvSpPr>
          <p:nvPr>
            <p:ph idx="1"/>
          </p:nvPr>
        </p:nvSpPr>
        <p:spPr>
          <a:xfrm>
            <a:off x="379379" y="1245140"/>
            <a:ext cx="11507821" cy="4931823"/>
          </a:xfrm>
        </p:spPr>
        <p:txBody>
          <a:bodyPr/>
          <a:lstStyle/>
          <a:p>
            <a:pPr algn="r" rtl="1"/>
            <a:r>
              <a:rPr lang="fa-IR" dirty="0" smtClean="0">
                <a:solidFill>
                  <a:srgbClr val="000000"/>
                </a:solidFill>
                <a:latin typeface="wMitra"/>
              </a:rPr>
              <a:t>لازم </a:t>
            </a:r>
            <a:r>
              <a:rPr lang="fa-IR" dirty="0">
                <a:solidFill>
                  <a:srgbClr val="000000"/>
                </a:solidFill>
                <a:latin typeface="wMitra"/>
              </a:rPr>
              <a:t>است افرادی که به ماما ارجاع </a:t>
            </a:r>
            <a:r>
              <a:rPr lang="fa-IR" dirty="0" smtClean="0">
                <a:solidFill>
                  <a:srgbClr val="000000"/>
                </a:solidFill>
                <a:latin typeface="wMitra"/>
              </a:rPr>
              <a:t>میشوند</a:t>
            </a:r>
            <a:r>
              <a:rPr lang="fa-IR" dirty="0">
                <a:solidFill>
                  <a:srgbClr val="000000"/>
                </a:solidFill>
                <a:latin typeface="wMitra"/>
              </a:rPr>
              <a:t>، برای پیگیر ی مطابق بازخوردی که از ماما دریافت </a:t>
            </a:r>
            <a:r>
              <a:rPr lang="fa-IR" dirty="0" smtClean="0">
                <a:solidFill>
                  <a:srgbClr val="000000"/>
                </a:solidFill>
                <a:latin typeface="wMitra"/>
              </a:rPr>
              <a:t>میشود</a:t>
            </a:r>
            <a:r>
              <a:rPr lang="fa-IR" dirty="0">
                <a:solidFill>
                  <a:srgbClr val="000000"/>
                </a:solidFill>
                <a:latin typeface="wMitra"/>
              </a:rPr>
              <a:t>، به صورت </a:t>
            </a:r>
            <a:r>
              <a:rPr lang="fa-IR" dirty="0" smtClean="0">
                <a:solidFill>
                  <a:srgbClr val="000000"/>
                </a:solidFill>
                <a:latin typeface="wMitra"/>
              </a:rPr>
              <a:t>دوره ای </a:t>
            </a:r>
            <a:r>
              <a:rPr lang="fa-IR" dirty="0">
                <a:solidFill>
                  <a:srgbClr val="000000"/>
                </a:solidFill>
                <a:latin typeface="wMitra"/>
              </a:rPr>
              <a:t>ارزیابی شوند.</a:t>
            </a:r>
            <a:endParaRPr lang="fa-IR" dirty="0"/>
          </a:p>
        </p:txBody>
      </p:sp>
    </p:spTree>
    <p:extLst>
      <p:ext uri="{BB962C8B-B14F-4D97-AF65-F5344CB8AC3E}">
        <p14:creationId xmlns:p14="http://schemas.microsoft.com/office/powerpoint/2010/main" val="3047043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16203"/>
          </a:xfrm>
        </p:spPr>
        <p:txBody>
          <a:bodyPr/>
          <a:lstStyle/>
          <a:p>
            <a:pPr algn="r" rtl="1"/>
            <a:r>
              <a:rPr lang="fa-IR" dirty="0">
                <a:solidFill>
                  <a:srgbClr val="FF0000"/>
                </a:solidFill>
                <a:latin typeface="IRANSansXFaNum-Black"/>
              </a:rPr>
              <a:t>محتوای آموزشی</a:t>
            </a:r>
            <a:endParaRPr lang="fa-IR" dirty="0">
              <a:solidFill>
                <a:srgbClr val="FF0000"/>
              </a:solidFill>
            </a:endParaRPr>
          </a:p>
        </p:txBody>
      </p:sp>
      <p:sp>
        <p:nvSpPr>
          <p:cNvPr id="3" name="Content Placeholder 2"/>
          <p:cNvSpPr>
            <a:spLocks noGrp="1"/>
          </p:cNvSpPr>
          <p:nvPr>
            <p:ph idx="1"/>
          </p:nvPr>
        </p:nvSpPr>
        <p:spPr>
          <a:xfrm>
            <a:off x="155643" y="1235412"/>
            <a:ext cx="11838561" cy="5457218"/>
          </a:xfrm>
        </p:spPr>
        <p:txBody>
          <a:bodyPr>
            <a:normAutofit lnSpcReduction="10000"/>
          </a:bodyPr>
          <a:lstStyle/>
          <a:p>
            <a:pPr marL="0" indent="0" algn="r" rtl="1">
              <a:buNone/>
            </a:pPr>
            <a:r>
              <a:rPr lang="fa-IR" dirty="0" smtClean="0"/>
              <a:t>سالانه هزاران مورد ابتلا به سرطان در ایران و میلیو نها مورد در جهان رخ میدهد که در صورت تشخیص به موقع و زودهنگام، تومور درمراحل اولیه و محدود بوده، در نتیجه درمان آن آسان تر و امکان کنترل و بهبود كامل آن بسیار زیاد است.</a:t>
            </a:r>
          </a:p>
          <a:p>
            <a:pPr marL="0" indent="0" algn="r" rtl="1">
              <a:buNone/>
            </a:pPr>
            <a:r>
              <a:rPr lang="fa-IR" dirty="0" smtClean="0"/>
              <a:t>میزان بروزسالیانه سرطان در سال 2020 میلادی، نزدیک به 20 میلیون نفر بوده است که تا سال 2040 میلادی به بیش از 30 میلیون نفرخواهد رسید همچنین عدد مرگ و میر سالیانه از 10 میلیون نفر در همین مدت به بیش از 16 میلیون نفر می رسد. هفتاد درصد از این افزایش در کشورهای در حال توسعه رخ میدهد.</a:t>
            </a:r>
          </a:p>
          <a:p>
            <a:pPr marL="0" indent="0" algn="r" rtl="1">
              <a:buNone/>
            </a:pPr>
            <a:r>
              <a:rPr lang="fa-IR" dirty="0" smtClean="0"/>
              <a:t>در ایران سالانه بیش از 135 هزار نفر مبتا به سرطان میشوند که این عدد تا سال 2040 میلادی ) 1419 خورشیدی( با افزایش دست کم بیش از 115 درصدی به بیش از 290 هزار نفر خواهد رسید.</a:t>
            </a:r>
          </a:p>
          <a:p>
            <a:pPr marL="0" indent="0" algn="r" rtl="1">
              <a:buNone/>
            </a:pPr>
            <a:r>
              <a:rPr lang="fa-IR" dirty="0" smtClean="0"/>
              <a:t>مهمترین دلایل برای افزایش بروز سرطان در ایران و جهان عبارتند از:</a:t>
            </a:r>
          </a:p>
          <a:p>
            <a:pPr marL="0" indent="0" algn="r" rtl="1">
              <a:buNone/>
            </a:pPr>
            <a:r>
              <a:rPr lang="fa-IR" dirty="0" smtClean="0"/>
              <a:t>• افزایش امید به زندگی و تعداد سالمندان (چرا که بروز سرطان با افزایش سن، افزایش می یابد)</a:t>
            </a:r>
          </a:p>
          <a:p>
            <a:pPr marL="0" indent="0" algn="r" rtl="1">
              <a:buNone/>
            </a:pPr>
            <a:r>
              <a:rPr lang="fa-IR" dirty="0" smtClean="0"/>
              <a:t>• تغییر در شیوه زندگی مانند افزایش مصرف دخانیات، غذاهای چرب و پرکالری و کم تحرکی</a:t>
            </a:r>
          </a:p>
          <a:p>
            <a:pPr marL="0" indent="0" algn="r" rtl="1">
              <a:buNone/>
            </a:pPr>
            <a:r>
              <a:rPr lang="fa-IR" dirty="0" smtClean="0"/>
              <a:t>• عوامل محیطی مانند افزایش مصرف سوختهای فسیلی</a:t>
            </a:r>
            <a:endParaRPr lang="fa-IR" dirty="0"/>
          </a:p>
        </p:txBody>
      </p:sp>
    </p:spTree>
    <p:extLst>
      <p:ext uri="{BB962C8B-B14F-4D97-AF65-F5344CB8AC3E}">
        <p14:creationId xmlns:p14="http://schemas.microsoft.com/office/powerpoint/2010/main" val="1178486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7502</Words>
  <Application>Microsoft Office PowerPoint</Application>
  <PresentationFormat>Widescreen</PresentationFormat>
  <Paragraphs>349</Paragraphs>
  <Slides>70</Slides>
  <Notes>0</Notes>
  <HiddenSlides>0</HiddenSlides>
  <MMClips>0</MMClips>
  <ScaleCrop>false</ScaleCrop>
  <HeadingPairs>
    <vt:vector size="6" baseType="variant">
      <vt:variant>
        <vt:lpstr>Fonts Used</vt:lpstr>
      </vt:variant>
      <vt:variant>
        <vt:i4>17</vt:i4>
      </vt:variant>
      <vt:variant>
        <vt:lpstr>Theme</vt:lpstr>
      </vt:variant>
      <vt:variant>
        <vt:i4>2</vt:i4>
      </vt:variant>
      <vt:variant>
        <vt:lpstr>Slide Titles</vt:lpstr>
      </vt:variant>
      <vt:variant>
        <vt:i4>70</vt:i4>
      </vt:variant>
    </vt:vector>
  </HeadingPairs>
  <TitlesOfParts>
    <vt:vector size="89" baseType="lpstr">
      <vt:lpstr>Arial</vt:lpstr>
      <vt:lpstr>B Titr</vt:lpstr>
      <vt:lpstr>Calibri</vt:lpstr>
      <vt:lpstr>Calibri Light</vt:lpstr>
      <vt:lpstr>Calibri-Bold</vt:lpstr>
      <vt:lpstr>Calibri-Light</vt:lpstr>
      <vt:lpstr>Courier New</vt:lpstr>
      <vt:lpstr>IRANSansXFaNum-Black</vt:lpstr>
      <vt:lpstr>IRANSansXFaNum-Bold</vt:lpstr>
      <vt:lpstr>IRANSansXFaNum-DemiBold</vt:lpstr>
      <vt:lpstr>IRANSansXFaNum-ExtraBold</vt:lpstr>
      <vt:lpstr>IRANSansXFaNum-Regular</vt:lpstr>
      <vt:lpstr>Times New Roman</vt:lpstr>
      <vt:lpstr>Wingdings</vt:lpstr>
      <vt:lpstr>wMitra</vt:lpstr>
      <vt:lpstr>wMitra-Bold</vt:lpstr>
      <vt:lpstr>wMitra-SemiBold</vt:lpstr>
      <vt:lpstr>Office Theme</vt:lpstr>
      <vt:lpstr>1_Office Theme</vt:lpstr>
      <vt:lpstr>PowerPoint Presentation</vt:lpstr>
      <vt:lpstr>دستورالعمل برنامه ملی تشخیص زودهنگام سرطان دهانۀ رحم</vt:lpstr>
      <vt:lpstr>PowerPoint Presentation</vt:lpstr>
      <vt:lpstr>دستورالعمل ویژه بهورز/ مراقب سلامت  بر اساس این دستورالعمل، وظایف بهورز/ مراقب سلامت شامل موارد زیر است:  1 - فراخوان و ثبت 2 – تصمیم گیری و اقدام 3 - پیگیری و مراقبت بیماران </vt:lpstr>
      <vt:lpstr>فراخوان و ثبت نام </vt:lpstr>
      <vt:lpstr>تصمیم گیری و اقدام </vt:lpstr>
      <vt:lpstr>آموزش</vt:lpstr>
      <vt:lpstr>پیگیری و مراقبت بیماران </vt:lpstr>
      <vt:lpstr>محتوای آموزشی</vt:lpstr>
      <vt:lpstr>PowerPoint Presentation</vt:lpstr>
      <vt:lpstr>تفاوت تشخیص زودرس و غربالگری لازم است بین تشخیص زودرس Early Diagnosisو غربالگری Screening افتراق قایل شد. هر دوی این مداخات در ذیل تشخیص زودهنگام Early Detection قرار می گیرند:</vt:lpstr>
      <vt:lpstr>غربالگری</vt:lpstr>
      <vt:lpstr>PowerPoint Presentation</vt:lpstr>
      <vt:lpstr>سن بروز سرطان دهانه رحم هرچند امکان وقوع سرطان دهانه رحم در هر سنی وجود دارد، اما این سرطان دارای دو پیک سنی 38 - 35 و 64 - 60 سالگی است.</vt:lpstr>
      <vt:lpstr>PowerPoint Presentation</vt:lpstr>
      <vt:lpstr>اصول خود مراقبتی برای پیشگیری و تشخیص زودهنگام سرطان دهانۀ رحم  برای آموزش خود مراقبتی به افراد شرکت کننده در برنامه های پیشگیری و تشخیص زودهنگام سرطا ن ها دو اصل مهم باید آموزش داده شود:</vt:lpstr>
      <vt:lpstr>. 2- علایم هشداردهنده سرطان</vt:lpstr>
      <vt:lpstr>PowerPoint Presentation</vt:lpstr>
      <vt:lpstr>عوامل خطر سرطان دهانه رحم و پیشگیری از آن </vt:lpstr>
      <vt:lpstr>PowerPoint Presentation</vt:lpstr>
      <vt:lpstr>PowerPoint Presentation</vt:lpstr>
      <vt:lpstr>PowerPoint Presentation</vt:lpstr>
      <vt:lpstr>PowerPoint Presentation</vt:lpstr>
      <vt:lpstr>واکسیناسیون:</vt:lpstr>
      <vt:lpstr>ویروس پاپیلومای انسانی ) HPV (و راه های انتقال آن</vt:lpstr>
      <vt:lpstr>گروه پرخطر ) High-Risk HPV (:  </vt:lpstr>
      <vt:lpstr>رو شهای غربالگری سرطان دهانه رحم</vt:lpstr>
      <vt:lpstr>PowerPoint Presentation</vt:lpstr>
      <vt:lpstr>آزمایش HPV به چه افرادی توصیه میشود؟ </vt:lpstr>
      <vt:lpstr>PowerPoint Presentation</vt:lpstr>
      <vt:lpstr>PowerPoint Presentation</vt:lpstr>
      <vt:lpstr>PowerPoint Presentation</vt:lpstr>
      <vt:lpstr>بر اساس این دستورالعمل، وظایف مامای دوره دید ه شامل موارد زیر است: 1 . ارزیابی اولیه 2 . طبقه بندی 3 . مراقبت و پیگیری </vt:lpstr>
      <vt:lpstr>شرح حال و علایم سه گانه </vt:lpstr>
      <vt:lpstr>سوابق فردی سرطان دهانه رحم یا ضایعات پیش بدخیم دهانه رحم </vt:lpstr>
      <vt:lpstr>PowerPoint Presentation</vt:lpstr>
      <vt:lpstr>• آیا آزمایش غربالگری HPV داشته اید؟ نوع عفونت HPV در آخرین آزمایش را مشخص نمایید.</vt:lpstr>
      <vt:lpstr>•آیا آزمایش پاپ اسمیر داشته اید؟ نوع موارد غیر طبیعی در آخرین آزمایش را مشخص نمایید.</vt:lpstr>
      <vt:lpstr>شرایط غربالگری HPV زنان با شرایط زیر مشمول برنامه غربالگری HPV می باشند.</vt:lpstr>
      <vt:lpstr>طبقه بندی در این مرحله برای سهولت در تصمیم گیری، لازم است بیماران را بر اساس ارزیابی هایی که در بخش پیشین ذکر شد با حالت های ذکرشده در زیر طبقه بندی کرد.</vt:lpstr>
      <vt:lpstr>به این ترتیب بیماران بر اساس نتایج شرح حال و علایم سه گانه، سوابق و شرایط غربالگری HPV به گروههایی مطابق جدول 1 طبقه بندی میشوند.</vt:lpstr>
      <vt:lpstr>PowerPoint Presentation</vt:lpstr>
      <vt:lpstr>مراقبت</vt:lpstr>
      <vt:lpstr>PowerPoint Presentation</vt:lpstr>
      <vt:lpstr>چه افرادی نیازمند معاینه بالینی و دریافت درمان دارویی و ویزیت مجدد هستند؟</vt:lpstr>
      <vt:lpstr>پس از انجام ارزیابی های تکمیلی، حالتهای زیر ممکن است پیش بیاید:</vt:lpstr>
      <vt:lpstr>چه افرادی نیازمند نمونه برداری از دهانه رحم جهت انجام آزمایش غربالگری HPV هستند؟</vt:lpstr>
      <vt:lpstr>چه افرادی نیازمند ارجاع به سطح دو جهت انجام کولپوسکوپی یا تعیین نوبت ویزیت متخصص زنان هستند؟</vt:lpstr>
      <vt:lpstr>PowerPoint Presentation</vt:lpstr>
      <vt:lpstr>پیگیری</vt:lpstr>
      <vt:lpstr>دریافت بازخورد و نتایج کولپوسکوپی و ویزیت پزشک متخصص زنان</vt:lpstr>
      <vt:lpstr>دریافت نتایج آزمایش غربالگری HPV</vt:lpstr>
      <vt:lpstr>PowerPoint Presentation</vt:lpstr>
      <vt:lpstr>PowerPoint Presentation</vt:lpstr>
      <vt:lpstr>PowerPoint Presentation</vt:lpstr>
      <vt:lpstr>زمان ارزیابی دوره ای و شیوه پیگیری فرد در آینده </vt:lpstr>
      <vt:lpstr>PowerPoint Presentation</vt:lpstr>
      <vt:lpstr>PowerPoint Presentation</vt:lpstr>
      <vt:lpstr>PowerPoint Presentation</vt:lpstr>
      <vt:lpstr>PowerPoint Presentation</vt:lpstr>
      <vt:lpstr>PowerPoint Presentation</vt:lpstr>
      <vt:lpstr>مواردی که پیش ازنمونه گیری می بایست در نظر گرفته شود</vt:lpstr>
      <vt:lpstr>چگونگی برداشتن نمونه از دهانه رحم </vt:lpstr>
      <vt:lpstr>PowerPoint Presentation</vt:lpstr>
      <vt:lpstr>جدول 3- معیارهای عدم پذیرش نمونه برای آزمایش</vt:lpstr>
      <vt:lpstr>PowerPoint Presentation</vt:lpstr>
      <vt:lpstr>PowerPoint Presentation</vt:lpstr>
      <vt:lpstr>شرایط نگهداری نمونه پس از نمونه برداری </vt:lpstr>
      <vt:lpstr>PowerPoint Presentation</vt:lpstr>
      <vt:lpstr>اهم وظایف ناظرین و مدیران در حوزه مدیریت برنامه ستاد شبکه بهداشت شهرستان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دستورالعمل برنامه ملی تشخیص زودهنگام سرطان دهانۀ رحم</dc:title>
  <dc:creator>ravankhah</dc:creator>
  <cp:lastModifiedBy>ravankhah</cp:lastModifiedBy>
  <cp:revision>32</cp:revision>
  <dcterms:created xsi:type="dcterms:W3CDTF">2023-07-22T05:20:15Z</dcterms:created>
  <dcterms:modified xsi:type="dcterms:W3CDTF">2023-07-23T03:58:45Z</dcterms:modified>
</cp:coreProperties>
</file>