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7" r:id="rId1"/>
  </p:sldMasterIdLst>
  <p:sldIdLst>
    <p:sldId id="292" r:id="rId2"/>
    <p:sldId id="295" r:id="rId3"/>
    <p:sldId id="294" r:id="rId4"/>
    <p:sldId id="258" r:id="rId5"/>
    <p:sldId id="257"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91"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6" r:id="rId38"/>
  </p:sldIdLst>
  <p:sldSz cx="12192000" cy="6858000"/>
  <p:notesSz cx="6954838"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92699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5/21/2023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63327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5/21/2023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81855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5/21/2023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823153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5/21/2023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797146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5/21/2023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034504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8445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34133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02857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5/21/2023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18283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5/21/2023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99774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5/21/2023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3073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5/21/2023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61338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5/21/2023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30868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30620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18365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5/21/2023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62366800"/>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5464" y="139337"/>
            <a:ext cx="11826240" cy="6635931"/>
          </a:xfrm>
        </p:spPr>
      </p:pic>
      <p:sp>
        <p:nvSpPr>
          <p:cNvPr id="5" name="TextBox 4"/>
          <p:cNvSpPr txBox="1"/>
          <p:nvPr/>
        </p:nvSpPr>
        <p:spPr>
          <a:xfrm>
            <a:off x="2508069" y="563150"/>
            <a:ext cx="9083040" cy="707886"/>
          </a:xfrm>
          <a:prstGeom prst="rect">
            <a:avLst/>
          </a:prstGeom>
          <a:noFill/>
        </p:spPr>
        <p:txBody>
          <a:bodyPr wrap="square" rtlCol="1">
            <a:spAutoFit/>
          </a:bodyPr>
          <a:lstStyle/>
          <a:p>
            <a:r>
              <a:rPr lang="fa-IR" sz="4000" b="1" dirty="0" smtClean="0"/>
              <a:t>به نام خداوند بخشنده و مهربان</a:t>
            </a:r>
            <a:r>
              <a:rPr lang="fa-IR" sz="2400" dirty="0" smtClean="0"/>
              <a:t> </a:t>
            </a:r>
            <a:endParaRPr lang="fa-IR" sz="2400" dirty="0"/>
          </a:p>
        </p:txBody>
      </p:sp>
    </p:spTree>
    <p:extLst>
      <p:ext uri="{BB962C8B-B14F-4D97-AF65-F5344CB8AC3E}">
        <p14:creationId xmlns:p14="http://schemas.microsoft.com/office/powerpoint/2010/main" val="292495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809896"/>
            <a:ext cx="8911687" cy="1095103"/>
          </a:xfrm>
        </p:spPr>
        <p:txBody>
          <a:bodyPr/>
          <a:lstStyle/>
          <a:p>
            <a:pPr marL="342900" lvl="0" indent="-342900" algn="r">
              <a:spcBef>
                <a:spcPts val="1000"/>
              </a:spcBef>
            </a:pPr>
            <a:r>
              <a:rPr lang="fa-IR" sz="2400" b="1" dirty="0">
                <a:solidFill>
                  <a:srgbClr val="0070C0"/>
                </a:solidFill>
                <a:ea typeface="+mn-ea"/>
              </a:rPr>
              <a:t>ارزیابی سابقه رادیوتراپی قفسه سینه</a:t>
            </a:r>
            <a:r>
              <a:rPr lang="fa-IR" sz="1800" b="1" dirty="0">
                <a:solidFill>
                  <a:prstClr val="black">
                    <a:lumMod val="75000"/>
                    <a:lumOff val="25000"/>
                  </a:prstClr>
                </a:solidFill>
                <a:ea typeface="+mn-ea"/>
              </a:rPr>
              <a:t> </a:t>
            </a:r>
            <a:br>
              <a:rPr lang="fa-IR" sz="1800" b="1" dirty="0">
                <a:solidFill>
                  <a:prstClr val="black">
                    <a:lumMod val="75000"/>
                    <a:lumOff val="25000"/>
                  </a:prstClr>
                </a:solidFill>
                <a:ea typeface="+mn-ea"/>
              </a:rPr>
            </a:br>
            <a:endParaRPr lang="fa-IR" dirty="0"/>
          </a:p>
        </p:txBody>
      </p:sp>
      <p:sp>
        <p:nvSpPr>
          <p:cNvPr id="3" name="Content Placeholder 2"/>
          <p:cNvSpPr>
            <a:spLocks noGrp="1"/>
          </p:cNvSpPr>
          <p:nvPr>
            <p:ph idx="1"/>
          </p:nvPr>
        </p:nvSpPr>
        <p:spPr>
          <a:xfrm>
            <a:off x="957943" y="2133600"/>
            <a:ext cx="10746377" cy="3777622"/>
          </a:xfrm>
        </p:spPr>
        <p:txBody>
          <a:bodyPr>
            <a:normAutofit/>
          </a:bodyPr>
          <a:lstStyle/>
          <a:p>
            <a:r>
              <a:rPr lang="fa-IR" sz="2000" dirty="0" smtClean="0"/>
              <a:t>با‌ بررسی ‌مدارکی‌ که‌ ممکن‌است‌ همراه‌ فرد‌ باشد،‌اطمینان‌ حاصل ‌گردد ‌که فرد سابقه ‌رادیوتراپی ‌قفسه ‌سینه ‌را‌دارد ‌یا‌  نه.‌ توجه‌داشته ‌باشید‌ که ‌این ‌بیماران،‌عمدتا‌ کسانی‌هستند‌که‌ به ‌دلیل ‌تومورهایی ‌چون ‌لنفوم‌ در‌سنین‌ کود کی‌ تحت‌ پرتودرمانی ‌قسمت‌ میانی‌ قفسه ‌سینه‌(مدیاستتن) ‌قرار‌گرفته‌اند.‌</a:t>
            </a:r>
          </a:p>
          <a:p>
            <a:r>
              <a:rPr lang="fa-IR" sz="2000" dirty="0" smtClean="0"/>
              <a:t>در‌صورت ‌اطمینان ‌از‌این‌ موارد‌ نتیجه ‌ارزیابی‌ را‌ در‌سامانه‌ به‌عنوان‌ فرد‌ با‌سابقه مثبت </a:t>
            </a:r>
            <a:r>
              <a:rPr lang="fa-IR" sz="2000" dirty="0"/>
              <a:t>رادیوتراپی قفسه‌سینه ثبت‌نمایید.</a:t>
            </a:r>
          </a:p>
        </p:txBody>
      </p:sp>
    </p:spTree>
    <p:extLst>
      <p:ext uri="{BB962C8B-B14F-4D97-AF65-F5344CB8AC3E}">
        <p14:creationId xmlns:p14="http://schemas.microsoft.com/office/powerpoint/2010/main" val="32429744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4022" y="624110"/>
            <a:ext cx="8911687" cy="769261"/>
          </a:xfrm>
        </p:spPr>
        <p:txBody>
          <a:bodyPr>
            <a:normAutofit fontScale="90000"/>
          </a:bodyPr>
          <a:lstStyle/>
          <a:p>
            <a:pPr marL="342900" lvl="0" indent="-342900" algn="r">
              <a:spcBef>
                <a:spcPts val="1000"/>
              </a:spcBef>
            </a:pPr>
            <a:r>
              <a:rPr lang="fa-IR" sz="2700" b="1" dirty="0">
                <a:solidFill>
                  <a:srgbClr val="0070C0"/>
                </a:solidFill>
                <a:ea typeface="+mn-ea"/>
              </a:rPr>
              <a:t>ارزیابی سابقه نمونه برداری پستان</a:t>
            </a:r>
            <a:r>
              <a:rPr lang="fa-IR" sz="1700" b="1" dirty="0">
                <a:solidFill>
                  <a:prstClr val="black">
                    <a:lumMod val="75000"/>
                    <a:lumOff val="25000"/>
                  </a:prstClr>
                </a:solidFill>
                <a:ea typeface="+mn-ea"/>
              </a:rPr>
              <a:t/>
            </a:r>
            <a:br>
              <a:rPr lang="fa-IR" sz="1700" b="1" dirty="0">
                <a:solidFill>
                  <a:prstClr val="black">
                    <a:lumMod val="75000"/>
                    <a:lumOff val="25000"/>
                  </a:prstClr>
                </a:solidFill>
                <a:ea typeface="+mn-ea"/>
              </a:rPr>
            </a:br>
            <a:endParaRPr lang="fa-IR" dirty="0"/>
          </a:p>
        </p:txBody>
      </p:sp>
      <p:sp>
        <p:nvSpPr>
          <p:cNvPr id="3" name="Content Placeholder 2"/>
          <p:cNvSpPr>
            <a:spLocks noGrp="1"/>
          </p:cNvSpPr>
          <p:nvPr>
            <p:ph idx="1"/>
          </p:nvPr>
        </p:nvSpPr>
        <p:spPr>
          <a:xfrm>
            <a:off x="539931" y="1393371"/>
            <a:ext cx="11329852" cy="4937760"/>
          </a:xfrm>
        </p:spPr>
        <p:txBody>
          <a:bodyPr>
            <a:normAutofit/>
          </a:bodyPr>
          <a:lstStyle/>
          <a:p>
            <a:r>
              <a:rPr lang="fa-IR" dirty="0" smtClean="0"/>
              <a:t>به ‌این ‌منظور ‌ابتدا ‌از‌ فرد ‌پرسیده‌  شود‌ که ‌آیا‌ سابقه‌ نمونه‌ برداری ‌با‌سوزن‌ از‌پستان ‌را‌دارد؟ ‌اگر‌پاسخ‌ مثبت ‌بود ‌باید‌ گزارش‌ آسیب‌شناسی ‌(پاتولو ژی)‌ نمونه ‌برداری‌ از ‌بیمار ‌درخواست ‌شود.‌</a:t>
            </a:r>
          </a:p>
          <a:p>
            <a:r>
              <a:rPr lang="fa-IR" dirty="0" smtClean="0"/>
              <a:t>در‌بسیاری ‌از‌موارد‌ در‌این ‌گزارش‌ها‌مواردی‌چون‌ بیماری‌ </a:t>
            </a:r>
            <a:r>
              <a:rPr lang="fa-IR" b="1" dirty="0" smtClean="0">
                <a:solidFill>
                  <a:srgbClr val="0070C0"/>
                </a:solidFill>
              </a:rPr>
              <a:t>فیبروکیستیک ‌یا ‌فیبروآدنوم </a:t>
            </a:r>
            <a:r>
              <a:rPr lang="fa-IR" dirty="0" smtClean="0"/>
              <a:t>‌گزارش‌می‌شود ‌که‌ در‌این‌صورت‌ فرد ‌با‌سابقه‌ مثبت ‌نمونه‌برداری ‌پستان </a:t>
            </a:r>
            <a:r>
              <a:rPr lang="fa-IR" b="1" dirty="0" smtClean="0">
                <a:solidFill>
                  <a:srgbClr val="0070C0"/>
                </a:solidFill>
              </a:rPr>
              <a:t>‌تلقی‌ نمی‌شود.</a:t>
            </a:r>
          </a:p>
          <a:p>
            <a:r>
              <a:rPr lang="fa-IR" dirty="0" smtClean="0"/>
              <a:t>‌در‌ صورتی‌که ‌در‌نمونه‌ برداری‌ انجام‌شده </a:t>
            </a:r>
            <a:r>
              <a:rPr lang="fa-IR" dirty="0" smtClean="0">
                <a:solidFill>
                  <a:srgbClr val="0070C0"/>
                </a:solidFill>
              </a:rPr>
              <a:t>‌یکی‌از‌موارد ‌زیر‌گزارش‌ </a:t>
            </a:r>
            <a:r>
              <a:rPr lang="fa-IR" dirty="0" smtClean="0"/>
              <a:t>شده ‌باشد،‌فرد‌با‌سایقه ‌مثبت‌تلقی‌می‌شود.‌ در‌صورت‌ </a:t>
            </a:r>
            <a:r>
              <a:rPr lang="fa-IR" dirty="0"/>
              <a:t>اطمینان </a:t>
            </a:r>
            <a:r>
              <a:rPr lang="fa-IR" dirty="0" smtClean="0"/>
              <a:t>از‌این‌موارد ‌نتیجه </a:t>
            </a:r>
            <a:r>
              <a:rPr lang="fa-IR" dirty="0"/>
              <a:t>ارز‌یابی </a:t>
            </a:r>
            <a:r>
              <a:rPr lang="fa-IR" dirty="0" smtClean="0"/>
              <a:t>را‌در‌سامانه ‌به‌عنوان‌ فرد‌ با‌سابقه ‌مثبت‌ نمونه ‌برداری‌ پستان ‌ثبت‌نمایید‌</a:t>
            </a:r>
            <a:r>
              <a:rPr lang="fa-IR" dirty="0"/>
              <a:t>.:</a:t>
            </a:r>
            <a:r>
              <a:rPr lang="fa-IR" dirty="0" smtClean="0"/>
              <a:t>‌</a:t>
            </a:r>
          </a:p>
          <a:p>
            <a:r>
              <a:rPr lang="en-US" b="1" dirty="0" smtClean="0"/>
              <a:t>Lobular </a:t>
            </a:r>
            <a:r>
              <a:rPr lang="en-US" b="1" dirty="0"/>
              <a:t>Carcinoma In Situ( LCIS </a:t>
            </a:r>
            <a:r>
              <a:rPr lang="en-US" b="1" dirty="0" smtClean="0"/>
              <a:t>)</a:t>
            </a:r>
          </a:p>
          <a:p>
            <a:r>
              <a:rPr lang="en-US" b="1" dirty="0" err="1" smtClean="0"/>
              <a:t>Attpical</a:t>
            </a:r>
            <a:r>
              <a:rPr lang="en-US" b="1" dirty="0" smtClean="0"/>
              <a:t> </a:t>
            </a:r>
            <a:r>
              <a:rPr lang="en-US" b="1" dirty="0"/>
              <a:t>Lobular </a:t>
            </a:r>
            <a:r>
              <a:rPr lang="en-US" b="1" dirty="0" smtClean="0"/>
              <a:t>Hyperplasia(‌ALH)</a:t>
            </a:r>
          </a:p>
          <a:p>
            <a:r>
              <a:rPr lang="en-US" b="1" dirty="0" err="1" smtClean="0"/>
              <a:t>Attpical</a:t>
            </a:r>
            <a:r>
              <a:rPr lang="en-US" b="1" dirty="0" smtClean="0"/>
              <a:t> </a:t>
            </a:r>
            <a:r>
              <a:rPr lang="en-US" b="1" dirty="0"/>
              <a:t>Ductal </a:t>
            </a:r>
            <a:r>
              <a:rPr lang="en-US" b="1" dirty="0" smtClean="0"/>
              <a:t>Hyperplasia(‌ADH)</a:t>
            </a:r>
            <a:endParaRPr lang="fa-IR" b="1" dirty="0"/>
          </a:p>
        </p:txBody>
      </p:sp>
    </p:spTree>
    <p:extLst>
      <p:ext uri="{BB962C8B-B14F-4D97-AF65-F5344CB8AC3E}">
        <p14:creationId xmlns:p14="http://schemas.microsoft.com/office/powerpoint/2010/main" val="2359920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555" y="156754"/>
            <a:ext cx="11573692" cy="3439886"/>
          </a:xfrm>
        </p:spPr>
        <p:txBody>
          <a:bodyPr>
            <a:noAutofit/>
          </a:bodyPr>
          <a:lstStyle/>
          <a:p>
            <a:pPr algn="r">
              <a:lnSpc>
                <a:spcPct val="100000"/>
              </a:lnSpc>
            </a:pPr>
            <a:r>
              <a:rPr lang="fa-IR" sz="2000" b="1" dirty="0"/>
              <a:t>ارزیابی سابقه فردی یا </a:t>
            </a:r>
            <a:r>
              <a:rPr lang="fa-IR" sz="2000" b="1" dirty="0" smtClean="0"/>
              <a:t>خانوادگی</a:t>
            </a:r>
            <a:br>
              <a:rPr lang="fa-IR" sz="2000" b="1" dirty="0" smtClean="0"/>
            </a:br>
            <a:r>
              <a:rPr lang="fa-IR" sz="1600" dirty="0" smtClean="0"/>
              <a:t/>
            </a:r>
            <a:br>
              <a:rPr lang="fa-IR" sz="1600" dirty="0" smtClean="0"/>
            </a:br>
            <a:r>
              <a:rPr lang="fa-IR" sz="2000" dirty="0">
                <a:solidFill>
                  <a:prstClr val="black"/>
                </a:solidFill>
                <a:latin typeface="+mn-lt"/>
                <a:cs typeface="Times New Roman" panose="02020603050405020304" pitchFamily="18" charset="0"/>
              </a:rPr>
              <a:t> </a:t>
            </a:r>
            <a:r>
              <a:rPr lang="fa-IR" sz="2000" dirty="0" smtClean="0">
                <a:solidFill>
                  <a:prstClr val="black"/>
                </a:solidFill>
                <a:latin typeface="+mn-lt"/>
                <a:cs typeface="Times New Roman" panose="02020603050405020304" pitchFamily="18" charset="0"/>
              </a:rPr>
              <a:t>با ‌پرسش </a:t>
            </a:r>
            <a:r>
              <a:rPr lang="fa-IR" sz="2000" dirty="0">
                <a:solidFill>
                  <a:prstClr val="black"/>
                </a:solidFill>
                <a:latin typeface="+mn-lt"/>
                <a:cs typeface="Times New Roman" panose="02020603050405020304" pitchFamily="18" charset="0"/>
              </a:rPr>
              <a:t>‌از‌فرد ‌و‌نیز‌بررسی ‌مدارکی ‌که ‌ممکن </a:t>
            </a:r>
            <a:r>
              <a:rPr lang="fa-IR" sz="2000" dirty="0" smtClean="0">
                <a:solidFill>
                  <a:prstClr val="black"/>
                </a:solidFill>
                <a:latin typeface="+mn-lt"/>
                <a:cs typeface="Times New Roman" panose="02020603050405020304" pitchFamily="18" charset="0"/>
              </a:rPr>
              <a:t>‌است ‌همراه‌ </a:t>
            </a:r>
            <a:r>
              <a:rPr lang="fa-IR" sz="2000" dirty="0">
                <a:solidFill>
                  <a:prstClr val="black"/>
                </a:solidFill>
                <a:latin typeface="+mn-lt"/>
                <a:cs typeface="Times New Roman" panose="02020603050405020304" pitchFamily="18" charset="0"/>
              </a:rPr>
              <a:t>فرد ‌باشد،‌اطمینان‌ حاصل </a:t>
            </a:r>
            <a:r>
              <a:rPr lang="fa-IR" sz="2000" dirty="0" smtClean="0">
                <a:solidFill>
                  <a:prstClr val="black"/>
                </a:solidFill>
                <a:latin typeface="+mn-lt"/>
                <a:cs typeface="Times New Roman" panose="02020603050405020304" pitchFamily="18" charset="0"/>
              </a:rPr>
              <a:t>‌گردد‌ که </a:t>
            </a:r>
            <a:r>
              <a:rPr lang="fa-IR" sz="2000" dirty="0">
                <a:solidFill>
                  <a:prstClr val="black"/>
                </a:solidFill>
                <a:latin typeface="+mn-lt"/>
                <a:cs typeface="Times New Roman" panose="02020603050405020304" pitchFamily="18" charset="0"/>
              </a:rPr>
              <a:t>‌فرد ‌یکی ‌از‌سوابق ‌زیر‌را ‌دارد.‌ </a:t>
            </a:r>
            <a:r>
              <a:rPr lang="fa-IR" sz="2000" dirty="0" smtClean="0">
                <a:solidFill>
                  <a:prstClr val="black"/>
                </a:solidFill>
                <a:latin typeface="+mn-lt"/>
                <a:cs typeface="Times New Roman" panose="02020603050405020304" pitchFamily="18" charset="0"/>
              </a:rPr>
              <a:t>در‌این‌صورت ‌نتیجه ‌ارزیابی ‌را‌ در‌سامانه ‌ثبت ‌نمایید</a:t>
            </a:r>
            <a:r>
              <a:rPr lang="fa-IR" sz="2000" dirty="0">
                <a:solidFill>
                  <a:prstClr val="black"/>
                </a:solidFill>
                <a:latin typeface="+mn-lt"/>
                <a:cs typeface="Times New Roman" panose="02020603050405020304" pitchFamily="18" charset="0"/>
              </a:rPr>
              <a:t>. تعیین ‌این ‌مورد‌ از‌دو نظر </a:t>
            </a:r>
            <a:r>
              <a:rPr lang="fa-IR" sz="2000" dirty="0" smtClean="0">
                <a:solidFill>
                  <a:prstClr val="black"/>
                </a:solidFill>
                <a:latin typeface="+mn-lt"/>
                <a:cs typeface="Times New Roman" panose="02020603050405020304" pitchFamily="18" charset="0"/>
              </a:rPr>
              <a:t>برای ‌ماما ‌اهمیت‌ دارد:‌</a:t>
            </a:r>
            <a:r>
              <a:rPr lang="en-US" sz="2000" dirty="0" smtClean="0">
                <a:solidFill>
                  <a:prstClr val="black"/>
                </a:solidFill>
                <a:latin typeface="+mn-lt"/>
                <a:cs typeface="Times New Roman" panose="02020603050405020304" pitchFamily="18" charset="0"/>
              </a:rPr>
              <a:t> </a:t>
            </a:r>
            <a:br>
              <a:rPr lang="en-US" sz="2000" dirty="0" smtClean="0">
                <a:solidFill>
                  <a:prstClr val="black"/>
                </a:solidFill>
                <a:latin typeface="+mn-lt"/>
                <a:cs typeface="Times New Roman" panose="02020603050405020304" pitchFamily="18" charset="0"/>
              </a:rPr>
            </a:br>
            <a:r>
              <a:rPr lang="fa-IR" sz="2000" dirty="0" smtClean="0">
                <a:solidFill>
                  <a:prstClr val="black"/>
                </a:solidFill>
                <a:latin typeface="+mn-lt"/>
                <a:cs typeface="Times New Roman" panose="02020603050405020304" pitchFamily="18" charset="0"/>
              </a:rPr>
              <a:t>آیا‌فرد‌ نیازمند ‌تصویربرداری ‌است؟‌و‌اگر‌بله ‌سن‌شروع ‌ارزیابی ‌تصویربرداری‌ چیست؟‌(در‌ذیل ‌بخش ‌مراقبت‌ و‌ </a:t>
            </a:r>
            <a:r>
              <a:rPr lang="fa-IR" sz="2000" dirty="0">
                <a:solidFill>
                  <a:prstClr val="black"/>
                </a:solidFill>
                <a:latin typeface="+mn-lt"/>
                <a:cs typeface="Times New Roman" panose="02020603050405020304" pitchFamily="18" charset="0"/>
              </a:rPr>
              <a:t>پیگیری‌ </a:t>
            </a:r>
            <a:r>
              <a:rPr lang="fa-IR" sz="2000" dirty="0" smtClean="0">
                <a:solidFill>
                  <a:prstClr val="black"/>
                </a:solidFill>
                <a:latin typeface="+mn-lt"/>
                <a:cs typeface="Times New Roman" panose="02020603050405020304" pitchFamily="18" charset="0"/>
              </a:rPr>
              <a:t>توضیح‌ داده‌ خواهد ‌شد</a:t>
            </a:r>
            <a:r>
              <a:rPr lang="fa-IR" sz="2000" dirty="0">
                <a:solidFill>
                  <a:prstClr val="black"/>
                </a:solidFill>
                <a:latin typeface="+mn-lt"/>
                <a:cs typeface="Times New Roman" panose="02020603050405020304" pitchFamily="18" charset="0"/>
              </a:rPr>
              <a:t>) آیا‌فرد‌نیازمند‌مشاوره ژنتیک است؟ </a:t>
            </a:r>
            <a:r>
              <a:rPr lang="fa-IR" sz="2000" dirty="0" smtClean="0">
                <a:solidFill>
                  <a:prstClr val="black"/>
                </a:solidFill>
                <a:latin typeface="+mn-lt"/>
                <a:cs typeface="Times New Roman" panose="02020603050405020304" pitchFamily="18" charset="0"/>
              </a:rPr>
              <a:t>) در‌ذیل‌ بخش ‌مراقبت‌ و‌پیگیری ‌توضیح‌ داده‌ خواهد ‌شد </a:t>
            </a:r>
            <a:r>
              <a:rPr lang="fa-IR" sz="2000" dirty="0">
                <a:solidFill>
                  <a:prstClr val="black"/>
                </a:solidFill>
                <a:latin typeface="+mn-lt"/>
                <a:cs typeface="Times New Roman" panose="02020603050405020304" pitchFamily="18" charset="0"/>
              </a:rPr>
              <a:t/>
            </a:r>
            <a:br>
              <a:rPr lang="fa-IR" sz="2000" dirty="0">
                <a:solidFill>
                  <a:prstClr val="black"/>
                </a:solidFill>
                <a:latin typeface="+mn-lt"/>
                <a:cs typeface="Times New Roman" panose="02020603050405020304" pitchFamily="18" charset="0"/>
              </a:rPr>
            </a:br>
            <a:endParaRPr lang="fa-IR" sz="2000" dirty="0">
              <a:solidFill>
                <a:prstClr val="black"/>
              </a:solidFill>
              <a:latin typeface="+mn-lt"/>
              <a:cs typeface="Times New Roman" panose="02020603050405020304" pitchFamily="18" charset="0"/>
            </a:endParaRPr>
          </a:p>
        </p:txBody>
      </p:sp>
      <p:sp>
        <p:nvSpPr>
          <p:cNvPr id="3" name="Content Placeholder 2"/>
          <p:cNvSpPr>
            <a:spLocks noGrp="1"/>
          </p:cNvSpPr>
          <p:nvPr>
            <p:ph idx="1"/>
          </p:nvPr>
        </p:nvSpPr>
        <p:spPr>
          <a:xfrm>
            <a:off x="261259" y="2201628"/>
            <a:ext cx="11773988" cy="4443011"/>
          </a:xfrm>
        </p:spPr>
        <p:txBody>
          <a:bodyPr>
            <a:noAutofit/>
          </a:bodyPr>
          <a:lstStyle/>
          <a:p>
            <a:pPr>
              <a:lnSpc>
                <a:spcPct val="100000"/>
              </a:lnSpc>
            </a:pPr>
            <a:r>
              <a:rPr lang="fa-IR" sz="2000" dirty="0" smtClean="0">
                <a:solidFill>
                  <a:prstClr val="black"/>
                </a:solidFill>
                <a:ea typeface="+mj-ea"/>
                <a:cs typeface="Times New Roman" panose="02020603050405020304" pitchFamily="18" charset="0"/>
              </a:rPr>
              <a:t>به ‌طور‌کلی ‌مواردی ‌که ‌باید ‌در‌تعیین ‌سوابق ‌فردی ‌یا‌ خانوادگی </a:t>
            </a:r>
            <a:r>
              <a:rPr lang="fa-IR" sz="2000" dirty="0">
                <a:solidFill>
                  <a:prstClr val="black"/>
                </a:solidFill>
                <a:ea typeface="+mj-ea"/>
                <a:cs typeface="Times New Roman" panose="02020603050405020304" pitchFamily="18" charset="0"/>
              </a:rPr>
              <a:t>توسط‌ ماما لحاظ‌ </a:t>
            </a:r>
            <a:r>
              <a:rPr lang="fa-IR" sz="2000" dirty="0" smtClean="0">
                <a:solidFill>
                  <a:prstClr val="black"/>
                </a:solidFill>
                <a:ea typeface="+mj-ea"/>
                <a:cs typeface="Times New Roman" panose="02020603050405020304" pitchFamily="18" charset="0"/>
              </a:rPr>
              <a:t>گردند‌عبارتند‌ از:‌</a:t>
            </a:r>
            <a:r>
              <a:rPr lang="en-US" sz="2000" dirty="0">
                <a:solidFill>
                  <a:prstClr val="black"/>
                </a:solidFill>
                <a:ea typeface="+mj-ea"/>
                <a:cs typeface="+mj-cs"/>
              </a:rPr>
              <a:t/>
            </a:r>
            <a:br>
              <a:rPr lang="en-US" sz="2000" dirty="0">
                <a:solidFill>
                  <a:prstClr val="black"/>
                </a:solidFill>
                <a:ea typeface="+mj-ea"/>
                <a:cs typeface="+mj-cs"/>
              </a:rPr>
            </a:br>
            <a:r>
              <a:rPr lang="fa-IR" sz="2000" dirty="0" smtClean="0">
                <a:solidFill>
                  <a:prstClr val="black"/>
                </a:solidFill>
                <a:ea typeface="+mj-ea"/>
                <a:cs typeface="Times New Roman" panose="02020603050405020304" pitchFamily="18" charset="0"/>
              </a:rPr>
              <a:t>کدام ‌فرد ‌یا </a:t>
            </a:r>
            <a:r>
              <a:rPr lang="fa-IR" sz="2000" dirty="0">
                <a:solidFill>
                  <a:prstClr val="black"/>
                </a:solidFill>
                <a:ea typeface="+mj-ea"/>
                <a:cs typeface="Times New Roman" panose="02020603050405020304" pitchFamily="18" charset="0"/>
              </a:rPr>
              <a:t>‌افراد ‌سابقه‌ </a:t>
            </a:r>
            <a:r>
              <a:rPr lang="fa-IR" sz="2000" dirty="0" smtClean="0">
                <a:solidFill>
                  <a:prstClr val="black"/>
                </a:solidFill>
                <a:ea typeface="+mj-ea"/>
                <a:cs typeface="Times New Roman" panose="02020603050405020304" pitchFamily="18" charset="0"/>
              </a:rPr>
              <a:t>سرطان ‌دارند </a:t>
            </a:r>
            <a:r>
              <a:rPr lang="fa-IR" sz="2000" dirty="0">
                <a:solidFill>
                  <a:prstClr val="black"/>
                </a:solidFill>
                <a:ea typeface="+mj-ea"/>
                <a:cs typeface="Times New Roman" panose="02020603050405020304" pitchFamily="18" charset="0"/>
              </a:rPr>
              <a:t>‌و‌نسبت </a:t>
            </a:r>
            <a:r>
              <a:rPr lang="fa-IR" sz="2000" dirty="0" smtClean="0">
                <a:solidFill>
                  <a:prstClr val="black"/>
                </a:solidFill>
                <a:ea typeface="+mj-ea"/>
                <a:cs typeface="Times New Roman" panose="02020603050405020304" pitchFamily="18" charset="0"/>
              </a:rPr>
              <a:t>آنها‌ با‌فردی‌ که‌ ارزیابی ‌می‌شود ‌چیست</a:t>
            </a:r>
            <a:r>
              <a:rPr lang="fa-IR" sz="2000" dirty="0">
                <a:solidFill>
                  <a:prstClr val="black"/>
                </a:solidFill>
                <a:ea typeface="+mj-ea"/>
                <a:cs typeface="Times New Roman" panose="02020603050405020304" pitchFamily="18" charset="0"/>
              </a:rPr>
              <a:t>؟ </a:t>
            </a:r>
            <a:br>
              <a:rPr lang="fa-IR" sz="2000" dirty="0">
                <a:solidFill>
                  <a:prstClr val="black"/>
                </a:solidFill>
                <a:ea typeface="+mj-ea"/>
                <a:cs typeface="Times New Roman" panose="02020603050405020304" pitchFamily="18" charset="0"/>
              </a:rPr>
            </a:br>
            <a:r>
              <a:rPr lang="fa-IR" sz="2000" dirty="0">
                <a:solidFill>
                  <a:prstClr val="black"/>
                </a:solidFill>
                <a:ea typeface="+mj-ea"/>
                <a:cs typeface="Times New Roman" panose="02020603050405020304" pitchFamily="18" charset="0"/>
              </a:rPr>
              <a:t>▪ خود‌فرد‌ </a:t>
            </a:r>
            <a:br>
              <a:rPr lang="fa-IR" sz="2000" dirty="0">
                <a:solidFill>
                  <a:prstClr val="black"/>
                </a:solidFill>
                <a:ea typeface="+mj-ea"/>
                <a:cs typeface="Times New Roman" panose="02020603050405020304" pitchFamily="18" charset="0"/>
              </a:rPr>
            </a:br>
            <a:r>
              <a:rPr lang="fa-IR" sz="2000" dirty="0">
                <a:solidFill>
                  <a:prstClr val="black"/>
                </a:solidFill>
                <a:ea typeface="+mj-ea"/>
                <a:cs typeface="Times New Roman" panose="02020603050405020304" pitchFamily="18" charset="0"/>
              </a:rPr>
              <a:t>▪ </a:t>
            </a:r>
            <a:r>
              <a:rPr lang="fa-IR" sz="2000" dirty="0" smtClean="0">
                <a:solidFill>
                  <a:prstClr val="black"/>
                </a:solidFill>
                <a:ea typeface="+mj-ea"/>
                <a:cs typeface="Times New Roman" panose="02020603050405020304" pitchFamily="18" charset="0"/>
              </a:rPr>
              <a:t>خانواده‌درجه‌یک ‌(پدر،‌مادر،‌خواهر،‌برادر،‌فرزند)</a:t>
            </a:r>
            <a:r>
              <a:rPr lang="fa-IR" sz="2000" dirty="0">
                <a:solidFill>
                  <a:prstClr val="black"/>
                </a:solidFill>
                <a:ea typeface="+mj-ea"/>
                <a:cs typeface="Times New Roman" panose="02020603050405020304" pitchFamily="18" charset="0"/>
              </a:rPr>
              <a:t/>
            </a:r>
            <a:br>
              <a:rPr lang="fa-IR" sz="2000" dirty="0">
                <a:solidFill>
                  <a:prstClr val="black"/>
                </a:solidFill>
                <a:ea typeface="+mj-ea"/>
                <a:cs typeface="Times New Roman" panose="02020603050405020304" pitchFamily="18" charset="0"/>
              </a:rPr>
            </a:br>
            <a:r>
              <a:rPr lang="fa-IR" sz="2000" dirty="0" smtClean="0">
                <a:solidFill>
                  <a:prstClr val="black"/>
                </a:solidFill>
                <a:ea typeface="+mj-ea"/>
                <a:cs typeface="Times New Roman" panose="02020603050405020304" pitchFamily="18" charset="0"/>
              </a:rPr>
              <a:t>‌ </a:t>
            </a:r>
            <a:r>
              <a:rPr lang="fa-IR" sz="2000" dirty="0">
                <a:solidFill>
                  <a:prstClr val="black"/>
                </a:solidFill>
                <a:ea typeface="+mj-ea"/>
                <a:cs typeface="Times New Roman" panose="02020603050405020304" pitchFamily="18" charset="0"/>
              </a:rPr>
              <a:t>▪ </a:t>
            </a:r>
            <a:r>
              <a:rPr lang="fa-IR" sz="2000" dirty="0" smtClean="0">
                <a:solidFill>
                  <a:prstClr val="black"/>
                </a:solidFill>
                <a:ea typeface="+mj-ea"/>
                <a:cs typeface="Times New Roman" panose="02020603050405020304" pitchFamily="18" charset="0"/>
              </a:rPr>
              <a:t>خانواده‌درجه ‌دو‌( پدربزرگ،‌مادربزرگ،‌خاله،‌عمه،‌دایی،‌عمو) به‌ازای‌هر‌مورد،‌نوع سرطان‌فرد‌ مبتلا‌(خود‌فرد‌یا‌خانواده) ‌چیست؟‌ </a:t>
            </a:r>
            <a:r>
              <a:rPr lang="fa-IR" sz="2000" dirty="0">
                <a:solidFill>
                  <a:prstClr val="black"/>
                </a:solidFill>
                <a:ea typeface="+mj-ea"/>
                <a:cs typeface="Times New Roman" panose="02020603050405020304" pitchFamily="18" charset="0"/>
              </a:rPr>
              <a:t/>
            </a:r>
            <a:br>
              <a:rPr lang="fa-IR" sz="2000" dirty="0">
                <a:solidFill>
                  <a:prstClr val="black"/>
                </a:solidFill>
                <a:ea typeface="+mj-ea"/>
                <a:cs typeface="Times New Roman" panose="02020603050405020304" pitchFamily="18" charset="0"/>
              </a:rPr>
            </a:br>
            <a:r>
              <a:rPr lang="fa-IR" sz="2000" dirty="0">
                <a:solidFill>
                  <a:prstClr val="black"/>
                </a:solidFill>
                <a:ea typeface="+mj-ea"/>
                <a:cs typeface="Times New Roman" panose="02020603050405020304" pitchFamily="18" charset="0"/>
              </a:rPr>
              <a:t>▪ پستان‌ </a:t>
            </a:r>
            <a:br>
              <a:rPr lang="fa-IR" sz="2000" dirty="0">
                <a:solidFill>
                  <a:prstClr val="black"/>
                </a:solidFill>
                <a:ea typeface="+mj-ea"/>
                <a:cs typeface="Times New Roman" panose="02020603050405020304" pitchFamily="18" charset="0"/>
              </a:rPr>
            </a:br>
            <a:r>
              <a:rPr lang="fa-IR" sz="2000" dirty="0">
                <a:solidFill>
                  <a:prstClr val="black"/>
                </a:solidFill>
                <a:ea typeface="+mj-ea"/>
                <a:cs typeface="Times New Roman" panose="02020603050405020304" pitchFamily="18" charset="0"/>
              </a:rPr>
              <a:t>▪ </a:t>
            </a:r>
            <a:r>
              <a:rPr lang="fa-IR" sz="2000" dirty="0" smtClean="0">
                <a:solidFill>
                  <a:prstClr val="black"/>
                </a:solidFill>
                <a:ea typeface="+mj-ea"/>
                <a:cs typeface="Times New Roman" panose="02020603050405020304" pitchFamily="18" charset="0"/>
              </a:rPr>
              <a:t>تخمدان شامل ‌لوله‌های ‌‌رحم‌ و‌پریتوان</a:t>
            </a:r>
            <a:r>
              <a:rPr lang="fa-IR" sz="2000" dirty="0">
                <a:solidFill>
                  <a:prstClr val="black"/>
                </a:solidFill>
                <a:ea typeface="+mj-ea"/>
                <a:cs typeface="Times New Roman" panose="02020603050405020304" pitchFamily="18" charset="0"/>
              </a:rPr>
              <a:t/>
            </a:r>
            <a:br>
              <a:rPr lang="fa-IR" sz="2000" dirty="0">
                <a:solidFill>
                  <a:prstClr val="black"/>
                </a:solidFill>
                <a:ea typeface="+mj-ea"/>
                <a:cs typeface="Times New Roman" panose="02020603050405020304" pitchFamily="18" charset="0"/>
              </a:rPr>
            </a:br>
            <a:r>
              <a:rPr lang="fa-IR" sz="2000" dirty="0" smtClean="0">
                <a:solidFill>
                  <a:prstClr val="black"/>
                </a:solidFill>
                <a:ea typeface="+mj-ea"/>
                <a:cs typeface="Times New Roman" panose="02020603050405020304" pitchFamily="18" charset="0"/>
              </a:rPr>
              <a:t>‌ </a:t>
            </a:r>
            <a:r>
              <a:rPr lang="fa-IR" sz="2000" dirty="0">
                <a:solidFill>
                  <a:prstClr val="black"/>
                </a:solidFill>
                <a:ea typeface="+mj-ea"/>
                <a:cs typeface="Times New Roman" panose="02020603050405020304" pitchFamily="18" charset="0"/>
              </a:rPr>
              <a:t>▪ </a:t>
            </a:r>
            <a:r>
              <a:rPr lang="fa-IR" sz="2000" dirty="0" smtClean="0">
                <a:solidFill>
                  <a:prstClr val="black"/>
                </a:solidFill>
                <a:ea typeface="+mj-ea"/>
                <a:cs typeface="Times New Roman" panose="02020603050405020304" pitchFamily="18" charset="0"/>
              </a:rPr>
              <a:t>پانکراس‌ ( لوزالمعده)</a:t>
            </a:r>
            <a:r>
              <a:rPr lang="fa-IR" sz="2000" dirty="0">
                <a:solidFill>
                  <a:prstClr val="black"/>
                </a:solidFill>
                <a:ea typeface="+mj-ea"/>
                <a:cs typeface="Times New Roman" panose="02020603050405020304" pitchFamily="18" charset="0"/>
              </a:rPr>
              <a:t/>
            </a:r>
            <a:br>
              <a:rPr lang="fa-IR" sz="2000" dirty="0">
                <a:solidFill>
                  <a:prstClr val="black"/>
                </a:solidFill>
                <a:ea typeface="+mj-ea"/>
                <a:cs typeface="Times New Roman" panose="02020603050405020304" pitchFamily="18" charset="0"/>
              </a:rPr>
            </a:br>
            <a:r>
              <a:rPr lang="fa-IR" sz="2000" dirty="0" smtClean="0">
                <a:solidFill>
                  <a:prstClr val="black"/>
                </a:solidFill>
                <a:ea typeface="+mj-ea"/>
                <a:cs typeface="Times New Roman" panose="02020603050405020304" pitchFamily="18" charset="0"/>
              </a:rPr>
              <a:t>▪ پروستات‌</a:t>
            </a:r>
          </a:p>
          <a:p>
            <a:pPr>
              <a:lnSpc>
                <a:spcPct val="100000"/>
              </a:lnSpc>
            </a:pPr>
            <a:r>
              <a:rPr lang="en-US" sz="2000" dirty="0">
                <a:solidFill>
                  <a:prstClr val="black"/>
                </a:solidFill>
                <a:ea typeface="+mj-ea"/>
                <a:cs typeface="+mj-cs"/>
              </a:rPr>
              <a:t/>
            </a:r>
            <a:br>
              <a:rPr lang="en-US" sz="2000" dirty="0">
                <a:solidFill>
                  <a:prstClr val="black"/>
                </a:solidFill>
                <a:ea typeface="+mj-ea"/>
                <a:cs typeface="+mj-cs"/>
              </a:rPr>
            </a:br>
            <a:r>
              <a:rPr lang="en-US" sz="2000" dirty="0">
                <a:solidFill>
                  <a:prstClr val="black"/>
                </a:solidFill>
                <a:ea typeface="+mj-ea"/>
                <a:cs typeface="+mj-cs"/>
              </a:rPr>
              <a:t> </a:t>
            </a:r>
            <a:r>
              <a:rPr lang="fa-IR" sz="2000" dirty="0" smtClean="0">
                <a:solidFill>
                  <a:prstClr val="black"/>
                </a:solidFill>
                <a:ea typeface="+mj-ea"/>
                <a:cs typeface="Times New Roman" panose="02020603050405020304" pitchFamily="18" charset="0"/>
              </a:rPr>
              <a:t>به‌ازای‌ هر‌مورد</a:t>
            </a:r>
            <a:r>
              <a:rPr lang="fa-IR" sz="2000" dirty="0">
                <a:solidFill>
                  <a:prstClr val="black"/>
                </a:solidFill>
                <a:ea typeface="+mj-ea"/>
                <a:cs typeface="Times New Roman" panose="02020603050405020304" pitchFamily="18" charset="0"/>
              </a:rPr>
              <a:t>، سن </a:t>
            </a:r>
            <a:r>
              <a:rPr lang="fa-IR" sz="2000" dirty="0" smtClean="0">
                <a:solidFill>
                  <a:prstClr val="black"/>
                </a:solidFill>
                <a:ea typeface="+mj-ea"/>
                <a:cs typeface="Times New Roman" panose="02020603050405020304" pitchFamily="18" charset="0"/>
              </a:rPr>
              <a:t>فرد‌ مبتلا‌(خود ‌فرد ‌یا‌ خانواده) ‌چیست</a:t>
            </a:r>
            <a:r>
              <a:rPr lang="fa-IR" sz="2000" dirty="0">
                <a:solidFill>
                  <a:prstClr val="black"/>
                </a:solidFill>
                <a:ea typeface="+mj-ea"/>
                <a:cs typeface="Times New Roman" panose="02020603050405020304" pitchFamily="18" charset="0"/>
              </a:rPr>
              <a:t>؟ </a:t>
            </a:r>
            <a:endParaRPr lang="fa-IR" sz="3200" dirty="0"/>
          </a:p>
        </p:txBody>
      </p:sp>
    </p:spTree>
    <p:extLst>
      <p:ext uri="{BB962C8B-B14F-4D97-AF65-F5344CB8AC3E}">
        <p14:creationId xmlns:p14="http://schemas.microsoft.com/office/powerpoint/2010/main" val="1469557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503" y="618518"/>
            <a:ext cx="12087497" cy="1523792"/>
          </a:xfrm>
        </p:spPr>
        <p:txBody>
          <a:bodyPr>
            <a:normAutofit/>
          </a:bodyPr>
          <a:lstStyle/>
          <a:p>
            <a:pPr algn="r"/>
            <a:r>
              <a:rPr lang="fa-IR" sz="2400" dirty="0" smtClean="0">
                <a:solidFill>
                  <a:schemeClr val="tx1"/>
                </a:solidFill>
              </a:rPr>
              <a:t>افراد ‌با‌سابقه ‌فردی ‌یا‌ خانوادگی ‌در‌ارزیابی ‌ماما‌ بر‌اساس ‌معیارهای‌ بالا ‌به ‌دو‌دسته ‌با‌</a:t>
            </a:r>
            <a:br>
              <a:rPr lang="fa-IR" sz="2400" dirty="0" smtClean="0">
                <a:solidFill>
                  <a:schemeClr val="tx1"/>
                </a:solidFill>
              </a:rPr>
            </a:br>
            <a:r>
              <a:rPr lang="fa-IR" sz="2400" dirty="0" smtClean="0">
                <a:solidFill>
                  <a:schemeClr val="tx1"/>
                </a:solidFill>
              </a:rPr>
              <a:t>"خطر بالا"‌و‌"خطر </a:t>
            </a:r>
            <a:r>
              <a:rPr lang="fa-IR" sz="2400" dirty="0">
                <a:solidFill>
                  <a:schemeClr val="tx1"/>
                </a:solidFill>
              </a:rPr>
              <a:t>خیلی </a:t>
            </a:r>
            <a:r>
              <a:rPr lang="fa-IR" sz="2400" dirty="0" smtClean="0">
                <a:solidFill>
                  <a:schemeClr val="tx1"/>
                </a:solidFill>
              </a:rPr>
              <a:t>بالا </a:t>
            </a:r>
            <a:r>
              <a:rPr lang="fa-IR" sz="2400" dirty="0">
                <a:solidFill>
                  <a:schemeClr val="tx1"/>
                </a:solidFill>
              </a:rPr>
              <a:t>" </a:t>
            </a:r>
            <a:r>
              <a:rPr lang="fa-IR" sz="2400" dirty="0" smtClean="0">
                <a:solidFill>
                  <a:schemeClr val="tx1"/>
                </a:solidFill>
              </a:rPr>
              <a:t>تقسیم‌ می‌شوند.‌هر‌چند ‌تقسیم‌بندی‌ دقیق‌تر‌افراد ‌به‌ این ‌دو‌گروه ‌توسط‌ مشاور‌ژنتیک ‌انجام‌ خواهد ‌شد.‌</a:t>
            </a:r>
            <a:endParaRPr lang="fa-IR" sz="2400" dirty="0">
              <a:solidFill>
                <a:schemeClr val="tx1"/>
              </a:solidFill>
            </a:endParaRPr>
          </a:p>
        </p:txBody>
      </p:sp>
      <p:sp>
        <p:nvSpPr>
          <p:cNvPr id="3" name="Content Placeholder 2"/>
          <p:cNvSpPr>
            <a:spLocks noGrp="1"/>
          </p:cNvSpPr>
          <p:nvPr>
            <p:ph idx="1"/>
          </p:nvPr>
        </p:nvSpPr>
        <p:spPr>
          <a:xfrm>
            <a:off x="104503" y="2020389"/>
            <a:ext cx="11773987" cy="4545874"/>
          </a:xfrm>
        </p:spPr>
        <p:txBody>
          <a:bodyPr>
            <a:normAutofit/>
          </a:bodyPr>
          <a:lstStyle/>
          <a:p>
            <a:r>
              <a:rPr lang="fa-IR" b="1" dirty="0">
                <a:solidFill>
                  <a:srgbClr val="FF0000"/>
                </a:solidFill>
              </a:rPr>
              <a:t>گروه با خطر </a:t>
            </a:r>
            <a:r>
              <a:rPr lang="fa-IR" b="1" dirty="0" smtClean="0">
                <a:solidFill>
                  <a:srgbClr val="FF0000"/>
                </a:solidFill>
              </a:rPr>
              <a:t>بالا:‌ </a:t>
            </a:r>
          </a:p>
          <a:p>
            <a:r>
              <a:rPr lang="fa-IR" dirty="0" smtClean="0"/>
              <a:t>این‌افراد صرفا‌ نیازمند ‌مشاوره‌ ژنتیک ‌هستند </a:t>
            </a:r>
          </a:p>
          <a:p>
            <a:r>
              <a:rPr lang="fa-IR" dirty="0" smtClean="0"/>
              <a:t> سابقه‌فردی‌ یا‌ خانوادگی‌ (درجه ‌یک‌ یا ‌دو) سرطان ‌پستان‌ در‌سن </a:t>
            </a:r>
            <a:r>
              <a:rPr lang="fa-IR" dirty="0"/>
              <a:t>35 تا </a:t>
            </a:r>
            <a:r>
              <a:rPr lang="fa-IR" dirty="0" smtClean="0"/>
              <a:t>50‌‌ سال‌</a:t>
            </a:r>
          </a:p>
          <a:p>
            <a:r>
              <a:rPr lang="fa-IR" dirty="0" smtClean="0"/>
              <a:t>سابقه‌ فردی ‌یا‌ خانوادگی (درجه‌ یک ‌یا‌ دو)‌ سرطان‌ پستان ‌</a:t>
            </a:r>
            <a:r>
              <a:rPr lang="fa-IR" b="1" dirty="0" smtClean="0">
                <a:solidFill>
                  <a:srgbClr val="FF0000"/>
                </a:solidFill>
              </a:rPr>
              <a:t>دو‌طرفه‌ در‌یک‌ فرد </a:t>
            </a:r>
            <a:r>
              <a:rPr lang="fa-IR" dirty="0" smtClean="0"/>
              <a:t>(همزمان‌یا‌غیرهمزمان) هر‌ دو‌ در‌ سن</a:t>
            </a:r>
          </a:p>
          <a:p>
            <a:pPr marL="0" indent="0">
              <a:buNone/>
            </a:pPr>
            <a:r>
              <a:rPr lang="fa-IR" dirty="0"/>
              <a:t> </a:t>
            </a:r>
            <a:r>
              <a:rPr lang="fa-IR" dirty="0" smtClean="0"/>
              <a:t>    ‌ ‌45 سال یا کمتر‌</a:t>
            </a:r>
          </a:p>
          <a:p>
            <a:r>
              <a:rPr lang="fa-IR" dirty="0" smtClean="0"/>
              <a:t>  سابقه ‌فردی ‌یا‌خانوادگی(درجه‌یک ‌یا ‌دو) ‌سرطان ‌تخمدان‌در‌سن </a:t>
            </a:r>
            <a:r>
              <a:rPr lang="fa-IR" dirty="0"/>
              <a:t>50 تا‌60 </a:t>
            </a:r>
            <a:r>
              <a:rPr lang="fa-IR" dirty="0" smtClean="0"/>
              <a:t>سال</a:t>
            </a:r>
          </a:p>
          <a:p>
            <a:r>
              <a:rPr lang="fa-IR" dirty="0" smtClean="0"/>
              <a:t>‌  سابقه‌ فردی‌ یا‌ خانوادگی ‌(درجه‌یک) ‌سرطان ‌پانکراس ‌در‌سن‌50 </a:t>
            </a:r>
            <a:r>
              <a:rPr lang="fa-IR" dirty="0"/>
              <a:t>تا‌60 سال </a:t>
            </a:r>
            <a:endParaRPr lang="fa-IR" dirty="0" smtClean="0"/>
          </a:p>
          <a:p>
            <a:r>
              <a:rPr lang="fa-IR" dirty="0" smtClean="0"/>
              <a:t> سابقه‌فردی ‌یا‌خانوادگی (درجه‌یک)‌ سرطان ‌پروستات‌ در‌سن </a:t>
            </a:r>
            <a:r>
              <a:rPr lang="fa-IR" dirty="0"/>
              <a:t>40 تا‌45 سال </a:t>
            </a:r>
            <a:endParaRPr lang="fa-IR" dirty="0" smtClean="0"/>
          </a:p>
          <a:p>
            <a:r>
              <a:rPr lang="fa-IR" dirty="0" smtClean="0"/>
              <a:t>سابقه‌ فردی ‌یا‌ خانوادگی ‌‌دست‌ کم‌‌ دو‌ سرطان که ‌یکی ‌از ‌آنها ‌سرطان‌ پستان ‌و‌ دیگری‌ سرطان ‌پستان،‌تخمدان،</a:t>
            </a:r>
          </a:p>
          <a:p>
            <a:pPr marL="0" indent="0">
              <a:buNone/>
            </a:pPr>
            <a:r>
              <a:rPr lang="fa-IR" dirty="0"/>
              <a:t> </a:t>
            </a:r>
            <a:r>
              <a:rPr lang="fa-IR" dirty="0" smtClean="0"/>
              <a:t>    ‌پانکراس ‌یا‌ پروستات ‌در‌‌هر‌سنی ‌باشد</a:t>
            </a:r>
            <a:endParaRPr lang="fa-IR" dirty="0"/>
          </a:p>
        </p:txBody>
      </p:sp>
    </p:spTree>
    <p:extLst>
      <p:ext uri="{BB962C8B-B14F-4D97-AF65-F5344CB8AC3E}">
        <p14:creationId xmlns:p14="http://schemas.microsoft.com/office/powerpoint/2010/main" val="214454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860" y="278674"/>
            <a:ext cx="10364451" cy="566057"/>
          </a:xfrm>
        </p:spPr>
        <p:txBody>
          <a:bodyPr>
            <a:normAutofit/>
          </a:bodyPr>
          <a:lstStyle/>
          <a:p>
            <a:pPr algn="r"/>
            <a:r>
              <a:rPr lang="fa-IR" sz="2800" b="1" dirty="0" smtClean="0">
                <a:solidFill>
                  <a:srgbClr val="FF0000"/>
                </a:solidFill>
                <a:ea typeface="+mn-ea"/>
                <a:cs typeface="Arial" panose="020B0604020202020204" pitchFamily="34" charset="0"/>
              </a:rPr>
              <a:t>گروه </a:t>
            </a:r>
            <a:r>
              <a:rPr lang="fa-IR" sz="2800" b="1" dirty="0">
                <a:solidFill>
                  <a:srgbClr val="FF0000"/>
                </a:solidFill>
                <a:ea typeface="+mn-ea"/>
                <a:cs typeface="Arial" panose="020B0604020202020204" pitchFamily="34" charset="0"/>
              </a:rPr>
              <a:t>با خطر خیلی </a:t>
            </a:r>
            <a:r>
              <a:rPr lang="fa-IR" sz="2800" b="1" dirty="0" smtClean="0">
                <a:solidFill>
                  <a:srgbClr val="FF0000"/>
                </a:solidFill>
                <a:ea typeface="+mn-ea"/>
                <a:cs typeface="Arial" panose="020B0604020202020204" pitchFamily="34" charset="0"/>
              </a:rPr>
              <a:t>بالا</a:t>
            </a:r>
            <a:r>
              <a:rPr lang="fa-IR" sz="2000" b="1" dirty="0" smtClean="0">
                <a:solidFill>
                  <a:srgbClr val="FF0000"/>
                </a:solidFill>
                <a:ea typeface="+mn-ea"/>
                <a:cs typeface="Arial" panose="020B0604020202020204" pitchFamily="34" charset="0"/>
              </a:rPr>
              <a:t>:</a:t>
            </a:r>
            <a:endParaRPr lang="fa-IR" sz="4000" b="1" dirty="0">
              <a:solidFill>
                <a:srgbClr val="FF0000"/>
              </a:solidFill>
            </a:endParaRPr>
          </a:p>
        </p:txBody>
      </p:sp>
      <p:sp>
        <p:nvSpPr>
          <p:cNvPr id="3" name="Content Placeholder 2"/>
          <p:cNvSpPr>
            <a:spLocks noGrp="1"/>
          </p:cNvSpPr>
          <p:nvPr>
            <p:ph idx="1"/>
          </p:nvPr>
        </p:nvSpPr>
        <p:spPr>
          <a:xfrm>
            <a:off x="121920" y="1201783"/>
            <a:ext cx="11974286" cy="5573486"/>
          </a:xfrm>
        </p:spPr>
        <p:txBody>
          <a:bodyPr>
            <a:normAutofit/>
          </a:bodyPr>
          <a:lstStyle/>
          <a:p>
            <a:r>
              <a:rPr lang="fa-IR" dirty="0" smtClean="0">
                <a:solidFill>
                  <a:prstClr val="black"/>
                </a:solidFill>
                <a:ea typeface="+mj-ea"/>
              </a:rPr>
              <a:t>‌این‌افراد ‌نیازمند ‌مشاوره‌ </a:t>
            </a:r>
            <a:r>
              <a:rPr lang="fa-IR" sz="1900" dirty="0" smtClean="0">
                <a:solidFill>
                  <a:prstClr val="black"/>
                </a:solidFill>
                <a:ea typeface="+mj-ea"/>
              </a:rPr>
              <a:t>ژ</a:t>
            </a:r>
            <a:r>
              <a:rPr lang="fa-IR" dirty="0" smtClean="0"/>
              <a:t>نتیک‌ و‌تست‌ ژنتیک‌ هستند‌(هر‌چند ‌نیاز‌قطعی ‌این‌ گروه ‌به‌ انجام ‌تست‌ ژنتیک، ‌توسط مشاور ‌ژنتیک ‌صورت‌ خواهد‌ گرفت‌ ولی ‌تشخیص ‌افراد ‌این ‌گروه‌ برای ‌تعیین ‌سن ‌شروع‌ تصویربرداری ‌از‌سوی‌ ماما ‌اهمیت‌ دارد)</a:t>
            </a:r>
          </a:p>
          <a:p>
            <a:pPr marL="0" indent="0">
              <a:buNone/>
            </a:pPr>
            <a:r>
              <a:rPr lang="fa-IR" dirty="0" smtClean="0"/>
              <a:t> </a:t>
            </a:r>
            <a:r>
              <a:rPr lang="fa-IR" dirty="0"/>
              <a:t>▪ </a:t>
            </a:r>
            <a:r>
              <a:rPr lang="fa-IR" dirty="0" smtClean="0"/>
              <a:t>سابقه ‌فردی ‌یا‌خانوادگی ‌( درجه‌یک ‌یا‌ دو) ‌سرطان ‌پستان‌ در‌سن‌35 سال‌ و‌کمتر‌ </a:t>
            </a:r>
          </a:p>
          <a:p>
            <a:pPr marL="0" indent="0">
              <a:buNone/>
            </a:pPr>
            <a:r>
              <a:rPr lang="fa-IR" dirty="0" smtClean="0"/>
              <a:t>▪ سابقه ‌فردی ‌یا ‌خانوادگی‌</a:t>
            </a:r>
            <a:r>
              <a:rPr lang="fa-IR" sz="2100" dirty="0" smtClean="0">
                <a:solidFill>
                  <a:prstClr val="black"/>
                </a:solidFill>
              </a:rPr>
              <a:t> </a:t>
            </a:r>
            <a:r>
              <a:rPr lang="fa-IR" sz="2100" dirty="0">
                <a:solidFill>
                  <a:prstClr val="black"/>
                </a:solidFill>
              </a:rPr>
              <a:t>( </a:t>
            </a:r>
            <a:r>
              <a:rPr lang="fa-IR" sz="2100" dirty="0" smtClean="0">
                <a:solidFill>
                  <a:prstClr val="black"/>
                </a:solidFill>
              </a:rPr>
              <a:t>درجه ‌یک </a:t>
            </a:r>
            <a:r>
              <a:rPr lang="fa-IR" sz="2100" dirty="0">
                <a:solidFill>
                  <a:prstClr val="black"/>
                </a:solidFill>
              </a:rPr>
              <a:t>‌یا‌ دو) </a:t>
            </a:r>
            <a:r>
              <a:rPr lang="fa-IR" dirty="0" smtClean="0"/>
              <a:t>‌سرطان‌ پستان ‌دوطرفه ‌در‌یک‌ فرد‌(همزمان ‌یا‌غیرهمزمان) در‌ </a:t>
            </a:r>
            <a:r>
              <a:rPr lang="fa-IR" dirty="0"/>
              <a:t>سن‌45 </a:t>
            </a:r>
            <a:r>
              <a:rPr lang="fa-IR" dirty="0" smtClean="0"/>
              <a:t>سال ‌وکمتر‌</a:t>
            </a:r>
          </a:p>
          <a:p>
            <a:pPr marL="0" indent="0">
              <a:buNone/>
            </a:pPr>
            <a:r>
              <a:rPr lang="fa-IR" dirty="0" smtClean="0"/>
              <a:t> </a:t>
            </a:r>
            <a:r>
              <a:rPr lang="fa-IR" dirty="0"/>
              <a:t>▪ </a:t>
            </a:r>
            <a:r>
              <a:rPr lang="fa-IR" dirty="0" smtClean="0"/>
              <a:t>سابقه ‌فردی ‌یا ‌خانوادگی‌</a:t>
            </a:r>
            <a:r>
              <a:rPr lang="fa-IR" sz="2100" dirty="0" smtClean="0">
                <a:solidFill>
                  <a:prstClr val="black"/>
                </a:solidFill>
              </a:rPr>
              <a:t> </a:t>
            </a:r>
            <a:r>
              <a:rPr lang="fa-IR" sz="2100" dirty="0">
                <a:solidFill>
                  <a:prstClr val="black"/>
                </a:solidFill>
              </a:rPr>
              <a:t>( </a:t>
            </a:r>
            <a:r>
              <a:rPr lang="fa-IR" sz="2100" dirty="0" smtClean="0">
                <a:solidFill>
                  <a:prstClr val="black"/>
                </a:solidFill>
              </a:rPr>
              <a:t>درجه ‌یک </a:t>
            </a:r>
            <a:r>
              <a:rPr lang="fa-IR" sz="2100" dirty="0">
                <a:solidFill>
                  <a:prstClr val="black"/>
                </a:solidFill>
              </a:rPr>
              <a:t>‌یا‌ دو) </a:t>
            </a:r>
            <a:r>
              <a:rPr lang="fa-IR" dirty="0" smtClean="0"/>
              <a:t>‌سرطان‌ پستان ‌در‌جنس‌ مرد‌ با‌ هر‌سنی‌ </a:t>
            </a:r>
          </a:p>
          <a:p>
            <a:pPr marL="0" indent="0">
              <a:buNone/>
            </a:pPr>
            <a:r>
              <a:rPr lang="fa-IR" dirty="0" smtClean="0"/>
              <a:t>▪ سابقه ‌فردی ‌یا‌ خانوادگی‌</a:t>
            </a:r>
            <a:r>
              <a:rPr lang="fa-IR" sz="2100" dirty="0" smtClean="0">
                <a:solidFill>
                  <a:prstClr val="black"/>
                </a:solidFill>
              </a:rPr>
              <a:t> </a:t>
            </a:r>
            <a:r>
              <a:rPr lang="fa-IR" sz="2100" dirty="0">
                <a:solidFill>
                  <a:prstClr val="black"/>
                </a:solidFill>
              </a:rPr>
              <a:t>( </a:t>
            </a:r>
            <a:r>
              <a:rPr lang="fa-IR" sz="2100" dirty="0" smtClean="0">
                <a:solidFill>
                  <a:prstClr val="black"/>
                </a:solidFill>
              </a:rPr>
              <a:t>درجه‌ یک </a:t>
            </a:r>
            <a:r>
              <a:rPr lang="fa-IR" sz="2100" dirty="0">
                <a:solidFill>
                  <a:prstClr val="black"/>
                </a:solidFill>
              </a:rPr>
              <a:t>‌یا‌ دو) </a:t>
            </a:r>
            <a:r>
              <a:rPr lang="fa-IR" dirty="0" smtClean="0"/>
              <a:t>سرطان ‌تخمدان‌در‌سن‌50 سال ‌یا‌ کمتر</a:t>
            </a:r>
          </a:p>
          <a:p>
            <a:pPr marL="0" indent="0">
              <a:buNone/>
            </a:pPr>
            <a:r>
              <a:rPr lang="fa-IR" dirty="0" smtClean="0"/>
              <a:t> </a:t>
            </a:r>
            <a:r>
              <a:rPr lang="fa-IR" dirty="0"/>
              <a:t>▪ </a:t>
            </a:r>
            <a:r>
              <a:rPr lang="fa-IR" dirty="0" smtClean="0"/>
              <a:t>سابقه ‌فردی ‌یا خانوادگی ‌(درجه ‌یک) ‌سرطان‌ پانکراس ‌در‌سن‌50 سال ‌یا‌ کمتر</a:t>
            </a:r>
          </a:p>
          <a:p>
            <a:pPr marL="0" indent="0">
              <a:buNone/>
            </a:pPr>
            <a:r>
              <a:rPr lang="fa-IR" dirty="0" smtClean="0"/>
              <a:t> </a:t>
            </a:r>
            <a:r>
              <a:rPr lang="fa-IR" dirty="0"/>
              <a:t>▪ </a:t>
            </a:r>
            <a:r>
              <a:rPr lang="fa-IR" dirty="0" smtClean="0"/>
              <a:t>سابقه‌ فردی ‌یا‌ خانوادگی ‌(درجه ‌یک) ‌سرطان ‌پروستات ‌در‌سن‌40 سال‌ یا‌ کمتر</a:t>
            </a:r>
          </a:p>
          <a:p>
            <a:pPr marL="0" indent="0">
              <a:buNone/>
            </a:pPr>
            <a:r>
              <a:rPr lang="fa-IR" dirty="0" smtClean="0"/>
              <a:t> </a:t>
            </a:r>
            <a:r>
              <a:rPr lang="fa-IR" dirty="0"/>
              <a:t>▪ </a:t>
            </a:r>
            <a:r>
              <a:rPr lang="fa-IR" dirty="0" smtClean="0"/>
              <a:t>سابقه‌ فردی‌ یا‌ خانوادگی ‌دست‌ کم‌ دو‌سرطان ‌که ‌یکی ‌از‌آنها ‌سرطان ‌پستان ‌کمتر‌ از‌50‌ سال‌ و‌ دیگری‌ سرطان ‌پستان، ‌تخمدان</a:t>
            </a:r>
            <a:r>
              <a:rPr lang="fa-IR" dirty="0"/>
              <a:t>، </a:t>
            </a:r>
            <a:r>
              <a:rPr lang="fa-IR" dirty="0" smtClean="0"/>
              <a:t>پانکراس  یا ‌پروستات ‌در‌هر‌سنی </a:t>
            </a:r>
            <a:r>
              <a:rPr lang="fa-IR" dirty="0"/>
              <a:t>باشد</a:t>
            </a:r>
          </a:p>
        </p:txBody>
      </p:sp>
    </p:spTree>
    <p:extLst>
      <p:ext uri="{BB962C8B-B14F-4D97-AF65-F5344CB8AC3E}">
        <p14:creationId xmlns:p14="http://schemas.microsoft.com/office/powerpoint/2010/main" val="864902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514" y="322426"/>
            <a:ext cx="11521440" cy="1271243"/>
          </a:xfrm>
        </p:spPr>
        <p:txBody>
          <a:bodyPr>
            <a:normAutofit/>
          </a:bodyPr>
          <a:lstStyle/>
          <a:p>
            <a:pPr algn="r"/>
            <a:r>
              <a:rPr lang="fa-IR" sz="2800" dirty="0" smtClean="0"/>
              <a:t>در‌این‌مرحله برای‌سهولت ‌در‌‌تصمیم ‌گیری‌،‌لازم‌است‌ بیماران ‌را ‌بر‌اساس ارزیابی‌هایی که در‌بخش ‌پیشین ‌ذکر‌ شد‌‌ و ‌‌با‌ </a:t>
            </a:r>
            <a:r>
              <a:rPr lang="fa-IR" sz="2800" dirty="0"/>
              <a:t>حالت‌های‌ </a:t>
            </a:r>
            <a:r>
              <a:rPr lang="fa-IR" sz="2800" dirty="0" smtClean="0"/>
              <a:t>زیر‌‌طبقه ‌بندی ‌کرد</a:t>
            </a:r>
            <a:r>
              <a:rPr lang="fa-IR" sz="2800" dirty="0"/>
              <a:t>.</a:t>
            </a:r>
          </a:p>
        </p:txBody>
      </p:sp>
      <p:sp>
        <p:nvSpPr>
          <p:cNvPr id="3" name="Content Placeholder 2"/>
          <p:cNvSpPr>
            <a:spLocks noGrp="1"/>
          </p:cNvSpPr>
          <p:nvPr>
            <p:ph idx="1"/>
          </p:nvPr>
        </p:nvSpPr>
        <p:spPr>
          <a:xfrm>
            <a:off x="913772" y="1471748"/>
            <a:ext cx="10868923" cy="5199017"/>
          </a:xfrm>
        </p:spPr>
        <p:txBody>
          <a:bodyPr>
            <a:noAutofit/>
          </a:bodyPr>
          <a:lstStyle/>
          <a:p>
            <a:pPr marL="0" indent="0">
              <a:buNone/>
            </a:pPr>
            <a:r>
              <a:rPr lang="fa-IR" sz="2400" b="1" dirty="0"/>
              <a:t>شرح حال و معاینه بالینی </a:t>
            </a:r>
            <a:r>
              <a:rPr lang="fa-IR" sz="2400" dirty="0" smtClean="0"/>
              <a:t>:    طبیعی         غیر طبیعی</a:t>
            </a:r>
          </a:p>
          <a:p>
            <a:r>
              <a:rPr lang="fa-IR" sz="2400" b="1" dirty="0" smtClean="0"/>
              <a:t>سابقه </a:t>
            </a:r>
            <a:r>
              <a:rPr lang="fa-IR" sz="2400" b="1" dirty="0"/>
              <a:t>نمونه برداری </a:t>
            </a:r>
            <a:r>
              <a:rPr lang="fa-IR" sz="2400" b="1" dirty="0" smtClean="0"/>
              <a:t>پستان:  </a:t>
            </a:r>
            <a:r>
              <a:rPr lang="fa-IR" sz="2400" dirty="0"/>
              <a:t>✓ منفی </a:t>
            </a:r>
            <a:r>
              <a:rPr lang="fa-IR" sz="2400" dirty="0" smtClean="0"/>
              <a:t>(ندارد)  ✓ مثبت (دارد)</a:t>
            </a:r>
          </a:p>
          <a:p>
            <a:pPr lvl="0">
              <a:buClr>
                <a:prstClr val="black"/>
              </a:buClr>
            </a:pPr>
            <a:r>
              <a:rPr lang="fa-IR" sz="2400" b="1" dirty="0" smtClean="0"/>
              <a:t>سابقه </a:t>
            </a:r>
            <a:r>
              <a:rPr lang="fa-IR" sz="2400" b="1" dirty="0"/>
              <a:t>رادیوتراپی قفسه </a:t>
            </a:r>
            <a:r>
              <a:rPr lang="fa-IR" sz="2400" b="1" dirty="0" smtClean="0"/>
              <a:t>سینه:  </a:t>
            </a:r>
            <a:r>
              <a:rPr lang="fa-IR" sz="2400" dirty="0">
                <a:solidFill>
                  <a:prstClr val="black"/>
                </a:solidFill>
              </a:rPr>
              <a:t>✓ منفی (ندارد)  ✓ مثبت (دارد</a:t>
            </a:r>
            <a:r>
              <a:rPr lang="fa-IR" sz="2400" dirty="0" smtClean="0">
                <a:solidFill>
                  <a:prstClr val="black"/>
                </a:solidFill>
              </a:rPr>
              <a:t>)</a:t>
            </a:r>
            <a:endParaRPr lang="fa-IR" sz="2400" dirty="0" smtClean="0"/>
          </a:p>
          <a:p>
            <a:r>
              <a:rPr lang="fa-IR" sz="2400" b="1" dirty="0" smtClean="0"/>
              <a:t>سابقه </a:t>
            </a:r>
            <a:r>
              <a:rPr lang="fa-IR" sz="2400" b="1" dirty="0"/>
              <a:t>فردی و یا خانوادگی </a:t>
            </a:r>
            <a:r>
              <a:rPr lang="fa-IR" sz="2400" b="1" dirty="0" smtClean="0"/>
              <a:t>:</a:t>
            </a:r>
          </a:p>
          <a:p>
            <a:r>
              <a:rPr lang="fa-IR" sz="2400" dirty="0" smtClean="0"/>
              <a:t> ✓ </a:t>
            </a:r>
            <a:r>
              <a:rPr lang="fa-IR" sz="2400" dirty="0"/>
              <a:t>منفی </a:t>
            </a:r>
            <a:r>
              <a:rPr lang="fa-IR" sz="2400" dirty="0" smtClean="0"/>
              <a:t>(بدون‌سابقه‌ فردی ‌و‌ یا‌ خانوادگی ‌در‌بستگان ‌درجه‌ یک‌  یا دو)</a:t>
            </a:r>
          </a:p>
          <a:p>
            <a:r>
              <a:rPr lang="fa-IR" sz="2400" dirty="0" smtClean="0"/>
              <a:t>✓ سرطان‌پستان(در‌فرد ‌یا‌ بستگان ‌درجه‌ یک یا‌ دو)</a:t>
            </a:r>
          </a:p>
          <a:p>
            <a:r>
              <a:rPr lang="fa-IR" sz="2400" dirty="0" smtClean="0"/>
              <a:t> </a:t>
            </a:r>
            <a:r>
              <a:rPr lang="fa-IR" sz="2400" dirty="0"/>
              <a:t>✓ </a:t>
            </a:r>
            <a:r>
              <a:rPr lang="fa-IR" sz="2400" dirty="0" smtClean="0"/>
              <a:t>سرطان‌تخمدان‌(در‌فرد ‌یا‌ بستگان ‌درجه ‌یک  یا‌ دو</a:t>
            </a:r>
          </a:p>
          <a:p>
            <a:r>
              <a:rPr lang="fa-IR" sz="2400" dirty="0" smtClean="0"/>
              <a:t>✓ سرطان‌پانکراس ‌(در‌فرد‌ یا ‌بستگان‌ درجه ‌یک)</a:t>
            </a:r>
          </a:p>
          <a:p>
            <a:r>
              <a:rPr lang="fa-IR" sz="2400" dirty="0" smtClean="0"/>
              <a:t>✓ سرطان‌پروستات‌ (در‌فرد‌ یا‌ بستگان ‌درجه ‌یک) ‌</a:t>
            </a:r>
            <a:endParaRPr lang="fa-IR" sz="2400" dirty="0"/>
          </a:p>
        </p:txBody>
      </p:sp>
    </p:spTree>
    <p:extLst>
      <p:ext uri="{BB962C8B-B14F-4D97-AF65-F5344CB8AC3E}">
        <p14:creationId xmlns:p14="http://schemas.microsoft.com/office/powerpoint/2010/main" val="3775203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91380"/>
          </a:xfrm>
        </p:spPr>
        <p:txBody>
          <a:bodyPr>
            <a:normAutofit fontScale="90000"/>
          </a:bodyPr>
          <a:lstStyle/>
          <a:p>
            <a:endParaRPr lang="fa-I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6390" y="809899"/>
            <a:ext cx="11094720" cy="5947952"/>
          </a:xfrm>
        </p:spPr>
      </p:pic>
    </p:spTree>
    <p:extLst>
      <p:ext uri="{BB962C8B-B14F-4D97-AF65-F5344CB8AC3E}">
        <p14:creationId xmlns:p14="http://schemas.microsoft.com/office/powerpoint/2010/main" val="16554905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557140"/>
          </a:xfrm>
        </p:spPr>
        <p:txBody>
          <a:bodyPr>
            <a:normAutofit fontScale="90000"/>
          </a:bodyPr>
          <a:lstStyle/>
          <a:p>
            <a:endParaRPr lang="fa-IR" dirty="0"/>
          </a:p>
        </p:txBody>
      </p:sp>
      <p:sp>
        <p:nvSpPr>
          <p:cNvPr id="3" name="Content Placeholder 2"/>
          <p:cNvSpPr>
            <a:spLocks noGrp="1"/>
          </p:cNvSpPr>
          <p:nvPr>
            <p:ph idx="1"/>
          </p:nvPr>
        </p:nvSpPr>
        <p:spPr>
          <a:xfrm>
            <a:off x="87086" y="1330772"/>
            <a:ext cx="11991703" cy="5252908"/>
          </a:xfrm>
        </p:spPr>
        <p:txBody>
          <a:bodyPr>
            <a:normAutofit/>
          </a:bodyPr>
          <a:lstStyle/>
          <a:p>
            <a:r>
              <a:rPr lang="fa-IR" sz="2400" dirty="0" smtClean="0"/>
              <a:t>بدیهی‌است‌‌ که ‌بیشتر‌افراد‌(حدود‌95‌‌درصد) در‌گروه‌‌1(‌شرح‌حال ، ‌معا‌ینه‌‌ بالینی‌ طبیعی‌‌ و ‌سوابق ‌پزشکی‌ منفی) ‌قرار‌میگیرند.</a:t>
            </a:r>
          </a:p>
          <a:p>
            <a:r>
              <a:rPr lang="fa-IR" sz="2400" dirty="0" smtClean="0"/>
              <a:t>‌از‌بین‌5‌درصد‌باقیمانده ‌نیز، ‌بیشتر‌بیماران ‌در‌گروه‌9(‌صرفا ‌شرح‌حال، ‌معاینه‌بالینی‌غیر‌طبیعی) ‌قرار‌دارند ‌اما‌‌ واضح ‌است‌ که ‌فرد‌ممکن ‌است‌ یک ‌یا‌چند ‌مورد‌از‌شرایط ‌ذکر‌شده ‌در‌بخش ‌طبقه‌بندی ‌را،‌همزمان‌ دارا‌باشد ‌که ‌برخورداری‌ یا‌عدم ‌برخورداری ‌از‌هر‌یک ‌از‌این ‌شرایط،‌ تعیین ‌کننده ‌نیاز‌و‌زمان تصویربرداری‌اولیه، ‌</a:t>
            </a:r>
          </a:p>
          <a:p>
            <a:pPr marL="0" indent="0">
              <a:buNone/>
            </a:pPr>
            <a:r>
              <a:rPr lang="fa-IR" sz="2400" dirty="0"/>
              <a:t> </a:t>
            </a:r>
            <a:r>
              <a:rPr lang="fa-IR" sz="2400" dirty="0" smtClean="0"/>
              <a:t> نیاز‌به ‌مشاوره‌ ژنتیک ‌و‌ ویزیت‌ سطح 2 همچنین ‌لزوم ‌و‌ زمان ‌تکرار‌معاینه ‌و‌ تصویربرداری‌ خواهد ‌بود‌ که ‌در‌ بخش ‌مراقبت ‌(بخش‌ذیل)‌ به‌آن ‌پرداخته ‌میشود.‌</a:t>
            </a:r>
            <a:endParaRPr lang="fa-IR" sz="2400" dirty="0"/>
          </a:p>
        </p:txBody>
      </p:sp>
    </p:spTree>
    <p:extLst>
      <p:ext uri="{BB962C8B-B14F-4D97-AF65-F5344CB8AC3E}">
        <p14:creationId xmlns:p14="http://schemas.microsoft.com/office/powerpoint/2010/main" val="3955411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pPr marL="0" indent="0">
              <a:buNone/>
            </a:pPr>
            <a:r>
              <a:rPr lang="fa-IR" sz="2400" dirty="0" smtClean="0"/>
              <a:t>پس ‌از‌ارزیابی ‌و‌طبقه‌بندی ‌افراد،‌ سیر‌مراقبت ‌از‌بیمار‌آغاز‌می‌شود‌</a:t>
            </a:r>
          </a:p>
          <a:p>
            <a:pPr marL="0" indent="0">
              <a:buNone/>
            </a:pPr>
            <a:r>
              <a:rPr lang="fa-IR" sz="2400" dirty="0" smtClean="0"/>
              <a:t> که ‌شامل‌ مراحل ‌زیر‌است</a:t>
            </a:r>
            <a:r>
              <a:rPr lang="fa-IR" sz="2400" dirty="0"/>
              <a:t>: </a:t>
            </a:r>
            <a:endParaRPr lang="fa-IR" sz="2400" dirty="0" smtClean="0"/>
          </a:p>
          <a:p>
            <a:pPr marL="0" indent="0">
              <a:buNone/>
            </a:pPr>
            <a:r>
              <a:rPr lang="en-US" sz="2400" dirty="0" smtClean="0"/>
              <a:t>o </a:t>
            </a:r>
            <a:r>
              <a:rPr lang="fa-IR" sz="2400" dirty="0" smtClean="0"/>
              <a:t>مراقبت</a:t>
            </a:r>
          </a:p>
          <a:p>
            <a:pPr marL="0" indent="0">
              <a:buNone/>
            </a:pPr>
            <a:r>
              <a:rPr lang="fa-IR" sz="2400" dirty="0" smtClean="0"/>
              <a:t> </a:t>
            </a:r>
            <a:r>
              <a:rPr lang="en-US" sz="2400" dirty="0"/>
              <a:t>o </a:t>
            </a:r>
            <a:r>
              <a:rPr lang="fa-IR" sz="2400" dirty="0" smtClean="0"/>
              <a:t>پیگیری</a:t>
            </a:r>
          </a:p>
          <a:p>
            <a:pPr marL="0" indent="0">
              <a:buNone/>
            </a:pPr>
            <a:r>
              <a:rPr lang="fa-IR" sz="2400" dirty="0" smtClean="0"/>
              <a:t>‌ </a:t>
            </a:r>
            <a:r>
              <a:rPr lang="en-US" sz="2400" dirty="0"/>
              <a:t>o </a:t>
            </a:r>
            <a:r>
              <a:rPr lang="fa-IR" sz="2400" dirty="0" smtClean="0"/>
              <a:t>آموزش</a:t>
            </a:r>
            <a:endParaRPr lang="fa-IR" sz="2400" dirty="0"/>
          </a:p>
        </p:txBody>
      </p:sp>
    </p:spTree>
    <p:extLst>
      <p:ext uri="{BB962C8B-B14F-4D97-AF65-F5344CB8AC3E}">
        <p14:creationId xmlns:p14="http://schemas.microsoft.com/office/powerpoint/2010/main" val="19156894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670352"/>
          </a:xfrm>
        </p:spPr>
        <p:txBody>
          <a:bodyPr/>
          <a:lstStyle/>
          <a:p>
            <a:r>
              <a:rPr lang="fa-IR" sz="2000" b="1" dirty="0">
                <a:solidFill>
                  <a:prstClr val="black"/>
                </a:solidFill>
                <a:ea typeface="+mn-ea"/>
                <a:cs typeface="Arial" panose="020B0604020202020204" pitchFamily="34" charset="0"/>
              </a:rPr>
              <a:t>مراقبت</a:t>
            </a:r>
            <a:endParaRPr lang="fa-IR" b="1" dirty="0"/>
          </a:p>
        </p:txBody>
      </p:sp>
      <p:sp>
        <p:nvSpPr>
          <p:cNvPr id="3" name="Content Placeholder 2"/>
          <p:cNvSpPr>
            <a:spLocks noGrp="1"/>
          </p:cNvSpPr>
          <p:nvPr>
            <p:ph idx="1"/>
          </p:nvPr>
        </p:nvSpPr>
        <p:spPr>
          <a:xfrm>
            <a:off x="-304800" y="1513652"/>
            <a:ext cx="12496800" cy="4895857"/>
          </a:xfrm>
        </p:spPr>
        <p:txBody>
          <a:bodyPr>
            <a:normAutofit/>
          </a:bodyPr>
          <a:lstStyle/>
          <a:p>
            <a:r>
              <a:rPr lang="fa-IR" sz="2400" dirty="0" smtClean="0"/>
              <a:t>باید ‌توجه‌ کرد ‌که ‌در‌خصوص ‌هر‌بیماری‌ که‌ وارد ‌فرایند ‌پیشگیری ‌و‌تشخیص ‌زودهنگام‌ سرطان ‌پستان‌ می‌شود ‌و‌بر‌اساس‌ معیارهای‌ طبقه ‌بندی ‌(نتیجه ‌شرح‌حال ‌و‌معاینه، ‌سابقه ‌رادیوتراپی‌ قفسه‌سینه،‌ سابقه ‌نمونه ‌برداری ‌پستان، ‌سابقه ‌فردی ‌و‌یا‌ سابقه ‌خانوادگی) و ‌گروه ‌بندی ‌ذکر‌شده‌ در جدول‌1‌،قرار ‌است‌ به ‌پرسش‌های‌ زیر‌پاسخ‌ دهیم:‌</a:t>
            </a:r>
          </a:p>
          <a:p>
            <a:r>
              <a:rPr lang="fa-IR" sz="2400" dirty="0" smtClean="0"/>
              <a:t>آیا‌ فرد‌ نیازمند ‌تصویربرداری ‌اولیه‌ (ماموگرافی‌ و‌یا سونوگرافی ‌پستان)‌ در ‌همین ‌ویزیت ‌و‌ تعیین ‌نوبت ‌است؟‌</a:t>
            </a:r>
            <a:endParaRPr lang="en-US" sz="2400" dirty="0" smtClean="0"/>
          </a:p>
          <a:p>
            <a:r>
              <a:rPr lang="en-US" sz="2400" dirty="0" smtClean="0"/>
              <a:t> </a:t>
            </a:r>
            <a:r>
              <a:rPr lang="fa-IR" sz="2400" dirty="0" smtClean="0"/>
              <a:t>آیا‌فرد ‌نیازمند‌ مشاوره‌ ژنتیک‌ است</a:t>
            </a:r>
            <a:r>
              <a:rPr lang="fa-IR" sz="2400" dirty="0"/>
              <a:t>؟ </a:t>
            </a:r>
            <a:endParaRPr lang="fa-IR" sz="2400" dirty="0" smtClean="0"/>
          </a:p>
          <a:p>
            <a:r>
              <a:rPr lang="fa-IR" sz="2400" dirty="0" smtClean="0"/>
              <a:t>آیا ‌فرد ‌نیازمند ‌ویزیت‌ سطح 2 ‌ است</a:t>
            </a:r>
            <a:r>
              <a:rPr lang="fa-IR" sz="2400" dirty="0"/>
              <a:t>؟</a:t>
            </a:r>
          </a:p>
        </p:txBody>
      </p:sp>
    </p:spTree>
    <p:extLst>
      <p:ext uri="{BB962C8B-B14F-4D97-AF65-F5344CB8AC3E}">
        <p14:creationId xmlns:p14="http://schemas.microsoft.com/office/powerpoint/2010/main" val="1461519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pPr marL="0" indent="0" algn="ctr">
              <a:buNone/>
            </a:pPr>
            <a:r>
              <a:rPr lang="fa-IR" sz="3600" dirty="0" smtClean="0">
                <a:cs typeface="B Titr" panose="00000700000000000000" pitchFamily="2" charset="-78"/>
              </a:rPr>
              <a:t>جلسه آموزشی دستورالعمل غربالگری سرطان پستان</a:t>
            </a:r>
          </a:p>
          <a:p>
            <a:pPr marL="0" indent="0" algn="ctr">
              <a:buNone/>
            </a:pPr>
            <a:r>
              <a:rPr lang="fa-IR" sz="2400" dirty="0" smtClean="0">
                <a:cs typeface="B Titr" panose="00000700000000000000" pitchFamily="2" charset="-78"/>
              </a:rPr>
              <a:t>شهریور 1401</a:t>
            </a:r>
          </a:p>
          <a:p>
            <a:pPr marL="0" indent="0" algn="ctr">
              <a:buNone/>
            </a:pPr>
            <a:endParaRPr lang="fa-IR" sz="2400" dirty="0">
              <a:cs typeface="B Titr" panose="00000700000000000000" pitchFamily="2" charset="-78"/>
            </a:endParaRPr>
          </a:p>
          <a:p>
            <a:pPr marL="0" indent="0" algn="ctr">
              <a:buNone/>
            </a:pPr>
            <a:endParaRPr lang="fa-IR" sz="2400" dirty="0" smtClean="0">
              <a:cs typeface="B Titr" panose="00000700000000000000" pitchFamily="2" charset="-78"/>
            </a:endParaRPr>
          </a:p>
          <a:p>
            <a:pPr marL="0" indent="0" algn="ctr">
              <a:buNone/>
            </a:pPr>
            <a:r>
              <a:rPr lang="fa-IR" sz="2400" dirty="0" smtClean="0">
                <a:cs typeface="B Titr" panose="00000700000000000000" pitchFamily="2" charset="-78"/>
              </a:rPr>
              <a:t>دکتر زهرا روانخواه </a:t>
            </a:r>
          </a:p>
          <a:p>
            <a:pPr marL="0" indent="0" algn="ctr">
              <a:buNone/>
            </a:pPr>
            <a:r>
              <a:rPr lang="fa-IR" sz="2400" dirty="0" smtClean="0">
                <a:cs typeface="B Titr" panose="00000700000000000000" pitchFamily="2" charset="-78"/>
              </a:rPr>
              <a:t> </a:t>
            </a:r>
            <a:r>
              <a:rPr lang="en-US" sz="2400" b="1" dirty="0" smtClean="0">
                <a:cs typeface="B Titr" panose="00000700000000000000" pitchFamily="2" charset="-78"/>
              </a:rPr>
              <a:t>MD- MPH </a:t>
            </a:r>
            <a:endParaRPr lang="fa-IR" sz="2400" b="1" dirty="0">
              <a:cs typeface="B Titr" panose="00000700000000000000" pitchFamily="2" charset="-78"/>
            </a:endParaRPr>
          </a:p>
        </p:txBody>
      </p:sp>
    </p:spTree>
    <p:extLst>
      <p:ext uri="{BB962C8B-B14F-4D97-AF65-F5344CB8AC3E}">
        <p14:creationId xmlns:p14="http://schemas.microsoft.com/office/powerpoint/2010/main" val="2617723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9835" y="330926"/>
            <a:ext cx="10364451" cy="520875"/>
          </a:xfrm>
        </p:spPr>
        <p:txBody>
          <a:bodyPr>
            <a:normAutofit fontScale="90000"/>
          </a:bodyPr>
          <a:lstStyle/>
          <a:p>
            <a:r>
              <a:rPr lang="fa-IR" sz="2800" b="1" dirty="0">
                <a:solidFill>
                  <a:srgbClr val="0070C0"/>
                </a:solidFill>
                <a:ea typeface="+mn-ea"/>
                <a:cs typeface="Arial" panose="020B0604020202020204" pitchFamily="34" charset="0"/>
              </a:rPr>
              <a:t>چه افرادی نیازمند تصویربرداری اولیه </a:t>
            </a:r>
            <a:r>
              <a:rPr lang="fa-IR" sz="2800" b="1" dirty="0" smtClean="0">
                <a:solidFill>
                  <a:srgbClr val="0070C0"/>
                </a:solidFill>
                <a:ea typeface="+mn-ea"/>
                <a:cs typeface="Arial" panose="020B0604020202020204" pitchFamily="34" charset="0"/>
              </a:rPr>
              <a:t>(سونوگرافی </a:t>
            </a:r>
            <a:r>
              <a:rPr lang="fa-IR" sz="2800" b="1" dirty="0">
                <a:solidFill>
                  <a:srgbClr val="0070C0"/>
                </a:solidFill>
                <a:ea typeface="+mn-ea"/>
                <a:cs typeface="Arial" panose="020B0604020202020204" pitchFamily="34" charset="0"/>
              </a:rPr>
              <a:t>یا </a:t>
            </a:r>
            <a:r>
              <a:rPr lang="fa-IR" sz="2800" b="1" dirty="0" smtClean="0">
                <a:solidFill>
                  <a:srgbClr val="0070C0"/>
                </a:solidFill>
                <a:ea typeface="+mn-ea"/>
                <a:cs typeface="Arial" panose="020B0604020202020204" pitchFamily="34" charset="0"/>
              </a:rPr>
              <a:t>ماموگرافی) </a:t>
            </a:r>
            <a:r>
              <a:rPr lang="fa-IR" sz="2800" b="1" dirty="0">
                <a:solidFill>
                  <a:srgbClr val="0070C0"/>
                </a:solidFill>
                <a:ea typeface="+mn-ea"/>
                <a:cs typeface="Arial" panose="020B0604020202020204" pitchFamily="34" charset="0"/>
              </a:rPr>
              <a:t>پستان در همین ویزیت هستند</a:t>
            </a:r>
            <a:r>
              <a:rPr lang="fa-IR" sz="1800" b="1" dirty="0">
                <a:solidFill>
                  <a:srgbClr val="0070C0"/>
                </a:solidFill>
                <a:ea typeface="+mn-ea"/>
                <a:cs typeface="Arial" panose="020B0604020202020204" pitchFamily="34" charset="0"/>
              </a:rPr>
              <a:t>؟</a:t>
            </a:r>
            <a:endParaRPr lang="fa-IR" sz="4000" b="1" dirty="0">
              <a:solidFill>
                <a:srgbClr val="0070C0"/>
              </a:solidFill>
            </a:endParaRPr>
          </a:p>
        </p:txBody>
      </p:sp>
      <p:sp>
        <p:nvSpPr>
          <p:cNvPr id="3" name="Content Placeholder 2"/>
          <p:cNvSpPr>
            <a:spLocks noGrp="1"/>
          </p:cNvSpPr>
          <p:nvPr>
            <p:ph idx="1"/>
          </p:nvPr>
        </p:nvSpPr>
        <p:spPr>
          <a:xfrm>
            <a:off x="-1" y="851801"/>
            <a:ext cx="12052663" cy="5705753"/>
          </a:xfrm>
        </p:spPr>
        <p:txBody>
          <a:bodyPr>
            <a:normAutofit/>
          </a:bodyPr>
          <a:lstStyle/>
          <a:p>
            <a:pPr marL="0" indent="0">
              <a:buNone/>
            </a:pPr>
            <a:r>
              <a:rPr lang="fa-IR" b="1" dirty="0" smtClean="0"/>
              <a:t>گروه </a:t>
            </a:r>
            <a:r>
              <a:rPr lang="fa-IR" b="1" dirty="0"/>
              <a:t>1 </a:t>
            </a:r>
            <a:r>
              <a:rPr lang="fa-IR" b="1" dirty="0" smtClean="0"/>
              <a:t>: شرح‌حال ‌‌معاینه ‌طبیعی و‌همه ‌سوابق ‌منفی </a:t>
            </a:r>
          </a:p>
          <a:p>
            <a:pPr marL="0" indent="0">
              <a:buNone/>
            </a:pPr>
            <a:r>
              <a:rPr lang="fa-IR" dirty="0" smtClean="0"/>
              <a:t>▪ فرد‌ در ‌این ‌ویزیت ‌نیازمند ‌تصویربرداری ‌نیست ‌و </a:t>
            </a:r>
            <a:r>
              <a:rPr lang="fa-IR" dirty="0" smtClean="0"/>
              <a:t>‌صرفا ‌1 تا ‌2  </a:t>
            </a:r>
            <a:r>
              <a:rPr lang="fa-IR" dirty="0" smtClean="0"/>
              <a:t>سال‌ بعد باید ‌جهت ‌معاینه ‌بالینی ‌پستان ‌مراجعه ‌کند</a:t>
            </a:r>
            <a:r>
              <a:rPr lang="fa-IR" dirty="0"/>
              <a:t>. </a:t>
            </a:r>
            <a:endParaRPr lang="fa-IR" dirty="0" smtClean="0"/>
          </a:p>
          <a:p>
            <a:pPr marL="0" indent="0">
              <a:buNone/>
            </a:pPr>
            <a:r>
              <a:rPr lang="fa-IR" b="1" dirty="0" smtClean="0"/>
              <a:t>گروه </a:t>
            </a:r>
            <a:r>
              <a:rPr lang="fa-IR" b="1" dirty="0"/>
              <a:t>2 </a:t>
            </a:r>
            <a:r>
              <a:rPr lang="fa-IR" b="1" dirty="0" smtClean="0"/>
              <a:t>: </a:t>
            </a:r>
            <a:r>
              <a:rPr lang="fa-IR" b="1" dirty="0" smtClean="0">
                <a:solidFill>
                  <a:prstClr val="black"/>
                </a:solidFill>
              </a:rPr>
              <a:t>شرح‌حال و </a:t>
            </a:r>
            <a:r>
              <a:rPr lang="fa-IR" b="1" dirty="0">
                <a:solidFill>
                  <a:prstClr val="black"/>
                </a:solidFill>
              </a:rPr>
              <a:t>‌‌معاینه ‌طبیعی </a:t>
            </a:r>
            <a:r>
              <a:rPr lang="fa-IR" b="1" dirty="0" smtClean="0"/>
              <a:t>و‌سابقه ‌نمونه ‌برداری‌ پستان‌(با‌تشخیص ‌</a:t>
            </a:r>
            <a:r>
              <a:rPr lang="en-US" b="1" dirty="0"/>
              <a:t>LCIS‌،ALH </a:t>
            </a:r>
            <a:r>
              <a:rPr lang="fa-IR" b="1" dirty="0"/>
              <a:t>یا‌</a:t>
            </a:r>
            <a:r>
              <a:rPr lang="en-US" b="1" dirty="0" smtClean="0"/>
              <a:t>ADH‌</a:t>
            </a:r>
            <a:r>
              <a:rPr lang="en-US" b="1" dirty="0"/>
              <a:t> </a:t>
            </a:r>
            <a:r>
              <a:rPr lang="fa-IR" b="1" dirty="0" smtClean="0"/>
              <a:t> )مثبت </a:t>
            </a:r>
          </a:p>
          <a:p>
            <a:pPr marL="0" indent="0">
              <a:buNone/>
            </a:pPr>
            <a:r>
              <a:rPr lang="fa-IR" dirty="0" smtClean="0"/>
              <a:t>▪ در‌صورتی‌که ‌دست‌ کم‌1 سال ‌از‌نمونه ‌برداری ‌گذشته ‌باشد ‌درخواست‌ تصویربرداری ‌کنید.‌ </a:t>
            </a:r>
          </a:p>
          <a:p>
            <a:pPr marL="0" indent="0">
              <a:buNone/>
            </a:pPr>
            <a:r>
              <a:rPr lang="fa-IR" b="1" dirty="0" smtClean="0"/>
              <a:t>گروه </a:t>
            </a:r>
            <a:r>
              <a:rPr lang="fa-IR" b="1" dirty="0"/>
              <a:t>3 :</a:t>
            </a:r>
            <a:r>
              <a:rPr lang="fa-IR" b="1" dirty="0" smtClean="0"/>
              <a:t>شرح‌حال‌ ومعاینه ‌طبیعی و‌سابقه ‌رادیوتراپی ‌قفسه‌سینه ‌مثبت </a:t>
            </a:r>
          </a:p>
          <a:p>
            <a:pPr marL="0" indent="0">
              <a:buNone/>
            </a:pPr>
            <a:r>
              <a:rPr lang="fa-IR" dirty="0" smtClean="0"/>
              <a:t>▪ </a:t>
            </a:r>
            <a:r>
              <a:rPr lang="fa-IR" dirty="0" smtClean="0">
                <a:solidFill>
                  <a:prstClr val="black"/>
                </a:solidFill>
              </a:rPr>
              <a:t>در‌صورتی ‌که </a:t>
            </a:r>
            <a:r>
              <a:rPr lang="fa-IR" dirty="0">
                <a:solidFill>
                  <a:prstClr val="black"/>
                </a:solidFill>
              </a:rPr>
              <a:t>‌دست‌ </a:t>
            </a:r>
            <a:r>
              <a:rPr lang="fa-IR" dirty="0" smtClean="0">
                <a:solidFill>
                  <a:prstClr val="black"/>
                </a:solidFill>
              </a:rPr>
              <a:t>کم‌10 </a:t>
            </a:r>
            <a:r>
              <a:rPr lang="fa-IR" dirty="0">
                <a:solidFill>
                  <a:prstClr val="black"/>
                </a:solidFill>
              </a:rPr>
              <a:t>سال سابقه ‌رادیوتراپی </a:t>
            </a:r>
            <a:r>
              <a:rPr lang="fa-IR" dirty="0" smtClean="0">
                <a:solidFill>
                  <a:prstClr val="black"/>
                </a:solidFill>
              </a:rPr>
              <a:t>‌قفسه‌ سینه ‌گذشته </a:t>
            </a:r>
            <a:r>
              <a:rPr lang="fa-IR" dirty="0">
                <a:solidFill>
                  <a:prstClr val="black"/>
                </a:solidFill>
              </a:rPr>
              <a:t>‌باشد ‌درخواست‌ تصویربرداری ‌کنید.‌ </a:t>
            </a:r>
            <a:endParaRPr lang="fa-IR" dirty="0" smtClean="0">
              <a:solidFill>
                <a:prstClr val="black"/>
              </a:solidFill>
            </a:endParaRPr>
          </a:p>
          <a:p>
            <a:pPr marL="0" indent="0">
              <a:buNone/>
            </a:pPr>
            <a:r>
              <a:rPr lang="fa-IR" b="1" dirty="0" smtClean="0"/>
              <a:t>گروه </a:t>
            </a:r>
            <a:r>
              <a:rPr lang="fa-IR" b="1" dirty="0"/>
              <a:t>4 :</a:t>
            </a:r>
            <a:r>
              <a:rPr lang="fa-IR" b="1" dirty="0" smtClean="0"/>
              <a:t>شرح ‌حال‌ ‌معاینه‌ طبیعی و‌سابقه‌ فردی ‌یا‌خانوادگی‌ مثبت </a:t>
            </a:r>
          </a:p>
          <a:p>
            <a:pPr marL="0" indent="0">
              <a:buNone/>
            </a:pPr>
            <a:r>
              <a:rPr lang="fa-IR" dirty="0" smtClean="0"/>
              <a:t>▪در‌گروه ‌با‌ خطر‌ بالا،‌از ‌سن ‌45 سالگی ‌درخواست ‌تصویربرداری‌  (ماموگرافی )‌ کنید.‌</a:t>
            </a:r>
          </a:p>
          <a:p>
            <a:pPr marL="0" indent="0">
              <a:buNone/>
            </a:pPr>
            <a:r>
              <a:rPr lang="fa-IR" dirty="0" smtClean="0"/>
              <a:t> </a:t>
            </a:r>
            <a:r>
              <a:rPr lang="fa-IR" dirty="0"/>
              <a:t>▪ </a:t>
            </a:r>
            <a:r>
              <a:rPr lang="fa-IR" dirty="0" smtClean="0"/>
              <a:t>در‌گروه ‌با‌ خطر‌خیلی ‌بالا،‌10‌سال ‌زودتر ‌از‌ سن‌ ابتلای ‌جوان‌ترین ‌فرد ‌مبتلا،‌درخواست ‌سونوگرافی ‌(نه ‌زودتر‌ </a:t>
            </a:r>
            <a:r>
              <a:rPr lang="fa-IR" dirty="0"/>
              <a:t>از‌25 </a:t>
            </a:r>
            <a:r>
              <a:rPr lang="fa-IR" dirty="0" smtClean="0"/>
              <a:t>تا‌30 سالگی)  ‌یا‌ ماموگرافی ‌(نه‌ زودتر‌از‌30 سالگی)‌ کنید.‌</a:t>
            </a:r>
            <a:endParaRPr lang="en-US" dirty="0" smtClean="0"/>
          </a:p>
          <a:p>
            <a:pPr marL="0" lvl="0" indent="0">
              <a:buClr>
                <a:prstClr val="black"/>
              </a:buClr>
              <a:buNone/>
            </a:pPr>
            <a:r>
              <a:rPr lang="en-US" dirty="0" smtClean="0"/>
              <a:t> </a:t>
            </a:r>
            <a:r>
              <a:rPr lang="fa-IR" b="1" dirty="0"/>
              <a:t>گروه 5 </a:t>
            </a:r>
            <a:r>
              <a:rPr lang="fa-IR" b="1" dirty="0" smtClean="0"/>
              <a:t>:</a:t>
            </a:r>
            <a:r>
              <a:rPr lang="fa-IR" sz="2100" b="1" dirty="0">
                <a:solidFill>
                  <a:prstClr val="black"/>
                </a:solidFill>
              </a:rPr>
              <a:t> </a:t>
            </a:r>
            <a:r>
              <a:rPr lang="fa-IR" sz="2100" b="1" dirty="0" smtClean="0">
                <a:solidFill>
                  <a:prstClr val="black"/>
                </a:solidFill>
              </a:rPr>
              <a:t>شرح‌حال و </a:t>
            </a:r>
            <a:r>
              <a:rPr lang="fa-IR" sz="2100" b="1" dirty="0">
                <a:solidFill>
                  <a:prstClr val="black"/>
                </a:solidFill>
              </a:rPr>
              <a:t>‌‌معاینه ‌طبیعی و‌سابقه ‌نمونه ‌برداری‌ </a:t>
            </a:r>
            <a:r>
              <a:rPr lang="fa-IR" sz="2100" b="1" dirty="0" smtClean="0">
                <a:solidFill>
                  <a:prstClr val="black"/>
                </a:solidFill>
              </a:rPr>
              <a:t>پستان‌ (</a:t>
            </a:r>
            <a:r>
              <a:rPr lang="fa-IR" sz="2100" b="1" dirty="0">
                <a:solidFill>
                  <a:prstClr val="black"/>
                </a:solidFill>
              </a:rPr>
              <a:t>با‌تشخیص ‌</a:t>
            </a:r>
            <a:r>
              <a:rPr lang="en-US" sz="2100" b="1" dirty="0">
                <a:solidFill>
                  <a:prstClr val="black"/>
                </a:solidFill>
              </a:rPr>
              <a:t>LCIS‌،ALH </a:t>
            </a:r>
            <a:r>
              <a:rPr lang="fa-IR" sz="2100" b="1" dirty="0">
                <a:solidFill>
                  <a:prstClr val="black"/>
                </a:solidFill>
              </a:rPr>
              <a:t>یا‌</a:t>
            </a:r>
            <a:r>
              <a:rPr lang="en-US" sz="2100" b="1" dirty="0">
                <a:solidFill>
                  <a:prstClr val="black"/>
                </a:solidFill>
              </a:rPr>
              <a:t>ADH‌ </a:t>
            </a:r>
            <a:r>
              <a:rPr lang="fa-IR" sz="2100" b="1" dirty="0">
                <a:solidFill>
                  <a:prstClr val="black"/>
                </a:solidFill>
              </a:rPr>
              <a:t> </a:t>
            </a:r>
            <a:r>
              <a:rPr lang="fa-IR" sz="2100" b="1" dirty="0" smtClean="0">
                <a:solidFill>
                  <a:prstClr val="black"/>
                </a:solidFill>
              </a:rPr>
              <a:t>) مثبت </a:t>
            </a:r>
            <a:r>
              <a:rPr lang="fa-IR" sz="2100" b="1" dirty="0">
                <a:solidFill>
                  <a:prstClr val="black"/>
                </a:solidFill>
              </a:rPr>
              <a:t>و‌سابقه ‌رادیوتراپی ‌قفسه‌سینه ‌مثبت </a:t>
            </a:r>
          </a:p>
          <a:p>
            <a:pPr marL="0" indent="0">
              <a:buNone/>
            </a:pPr>
            <a:r>
              <a:rPr lang="fa-IR" dirty="0" smtClean="0"/>
              <a:t>▪ یک‌ سال ‌پس‌از‌نمونه ‌برداری ‌پستان ‌(با‌تشخیص ‌</a:t>
            </a:r>
            <a:r>
              <a:rPr lang="en-US" dirty="0"/>
              <a:t>LCIS‌</a:t>
            </a:r>
            <a:r>
              <a:rPr lang="en-US" dirty="0" smtClean="0"/>
              <a:t>، ALH‌</a:t>
            </a:r>
            <a:r>
              <a:rPr lang="fa-IR" dirty="0" smtClean="0"/>
              <a:t> یا‌</a:t>
            </a:r>
            <a:r>
              <a:rPr lang="en-US" dirty="0" smtClean="0"/>
              <a:t>ADH‌</a:t>
            </a:r>
            <a:r>
              <a:rPr lang="en-US" dirty="0"/>
              <a:t> </a:t>
            </a:r>
            <a:r>
              <a:rPr lang="fa-IR" dirty="0" smtClean="0"/>
              <a:t> ) یا‌10‌سال ‌پس ‌از‌رادیوتراپی </a:t>
            </a:r>
            <a:r>
              <a:rPr lang="fa-IR" sz="2100" dirty="0">
                <a:solidFill>
                  <a:prstClr val="black"/>
                </a:solidFill>
              </a:rPr>
              <a:t>‌قفسه‌ </a:t>
            </a:r>
            <a:r>
              <a:rPr lang="fa-IR" sz="2100" dirty="0" smtClean="0">
                <a:solidFill>
                  <a:prstClr val="black"/>
                </a:solidFill>
              </a:rPr>
              <a:t>سینه </a:t>
            </a:r>
            <a:r>
              <a:rPr lang="fa-IR" dirty="0" smtClean="0"/>
              <a:t>هر‌کدام‌ که ‌زودتر ‌باشد ‌درخواست‌ سونوگرافی ‌( نه‌ زودتر ‌از‌25 ‌تا‌ 30‌ سالگی )‌ یا‌ماموگرافی‌( نه‌زودتر‌از‌ 30) سالگی ‌کنید.‌</a:t>
            </a:r>
            <a:endParaRPr lang="fa-IR" dirty="0"/>
          </a:p>
        </p:txBody>
      </p:sp>
    </p:spTree>
    <p:extLst>
      <p:ext uri="{BB962C8B-B14F-4D97-AF65-F5344CB8AC3E}">
        <p14:creationId xmlns:p14="http://schemas.microsoft.com/office/powerpoint/2010/main" val="1462276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337" y="801189"/>
            <a:ext cx="11817532" cy="6261461"/>
          </a:xfrm>
        </p:spPr>
        <p:txBody>
          <a:bodyPr>
            <a:noAutofit/>
          </a:bodyPr>
          <a:lstStyle/>
          <a:p>
            <a:pPr marL="0" lvl="0" indent="0">
              <a:buClr>
                <a:prstClr val="black"/>
              </a:buClr>
              <a:buNone/>
            </a:pPr>
            <a:r>
              <a:rPr lang="fa-IR" sz="2400" dirty="0"/>
              <a:t>گروه 6 </a:t>
            </a:r>
            <a:r>
              <a:rPr lang="fa-IR" sz="2400" dirty="0" smtClean="0"/>
              <a:t>:</a:t>
            </a:r>
            <a:r>
              <a:rPr lang="fa-IR" sz="2400" b="1" dirty="0">
                <a:solidFill>
                  <a:prstClr val="black"/>
                </a:solidFill>
              </a:rPr>
              <a:t> </a:t>
            </a:r>
            <a:r>
              <a:rPr lang="fa-IR" sz="2400" b="1" dirty="0">
                <a:solidFill>
                  <a:srgbClr val="0070C0"/>
                </a:solidFill>
              </a:rPr>
              <a:t>شرح‌حال و ‌‌معاینه ‌طبیعی و‌سابقه ‌نمونه ‌برداری‌ پستان‌ (با‌تشخیص ‌</a:t>
            </a:r>
            <a:r>
              <a:rPr lang="en-US" sz="2400" b="1" dirty="0">
                <a:solidFill>
                  <a:srgbClr val="0070C0"/>
                </a:solidFill>
              </a:rPr>
              <a:t>LCIS‌،ALH </a:t>
            </a:r>
            <a:r>
              <a:rPr lang="fa-IR" sz="2400" b="1" dirty="0">
                <a:solidFill>
                  <a:srgbClr val="0070C0"/>
                </a:solidFill>
              </a:rPr>
              <a:t>یا‌</a:t>
            </a:r>
            <a:r>
              <a:rPr lang="en-US" sz="2400" b="1" dirty="0">
                <a:solidFill>
                  <a:srgbClr val="0070C0"/>
                </a:solidFill>
              </a:rPr>
              <a:t>ADH‌ </a:t>
            </a:r>
            <a:r>
              <a:rPr lang="fa-IR" sz="2400" b="1" dirty="0">
                <a:solidFill>
                  <a:srgbClr val="0070C0"/>
                </a:solidFill>
              </a:rPr>
              <a:t> ) </a:t>
            </a:r>
            <a:r>
              <a:rPr lang="fa-IR" sz="2400" b="1" dirty="0" smtClean="0">
                <a:solidFill>
                  <a:srgbClr val="0070C0"/>
                </a:solidFill>
              </a:rPr>
              <a:t>مثبت</a:t>
            </a:r>
            <a:r>
              <a:rPr lang="fa-IR" sz="2400" dirty="0" smtClean="0">
                <a:solidFill>
                  <a:srgbClr val="0070C0"/>
                </a:solidFill>
              </a:rPr>
              <a:t>‌ </a:t>
            </a:r>
            <a:r>
              <a:rPr lang="fa-IR" sz="2400" b="1" dirty="0">
                <a:solidFill>
                  <a:srgbClr val="0070C0"/>
                </a:solidFill>
              </a:rPr>
              <a:t>و‌سابقه‌ فردی </a:t>
            </a:r>
            <a:r>
              <a:rPr lang="fa-IR" sz="2400" b="1" dirty="0" smtClean="0">
                <a:solidFill>
                  <a:srgbClr val="0070C0"/>
                </a:solidFill>
              </a:rPr>
              <a:t>‌یا‌ خانوادگی‌ </a:t>
            </a:r>
            <a:r>
              <a:rPr lang="fa-IR" sz="2400" b="1" dirty="0">
                <a:solidFill>
                  <a:srgbClr val="0070C0"/>
                </a:solidFill>
              </a:rPr>
              <a:t>مثبت </a:t>
            </a:r>
          </a:p>
          <a:p>
            <a:pPr marL="0" lvl="0" indent="0">
              <a:lnSpc>
                <a:spcPct val="150000"/>
              </a:lnSpc>
              <a:buClr>
                <a:prstClr val="black"/>
              </a:buClr>
              <a:buNone/>
            </a:pPr>
            <a:r>
              <a:rPr lang="fa-IR" sz="2400" dirty="0" smtClean="0"/>
              <a:t>▪ </a:t>
            </a:r>
            <a:r>
              <a:rPr lang="fa-IR" sz="2400" dirty="0">
                <a:solidFill>
                  <a:prstClr val="black"/>
                </a:solidFill>
              </a:rPr>
              <a:t>در‌گروه </a:t>
            </a:r>
            <a:r>
              <a:rPr lang="fa-IR" sz="2400" dirty="0" smtClean="0">
                <a:solidFill>
                  <a:prstClr val="black"/>
                </a:solidFill>
              </a:rPr>
              <a:t>‌با‌ </a:t>
            </a:r>
            <a:r>
              <a:rPr lang="fa-IR" sz="2400" b="1" dirty="0" smtClean="0">
                <a:solidFill>
                  <a:prstClr val="black"/>
                </a:solidFill>
              </a:rPr>
              <a:t>خطر ‌بالا </a:t>
            </a:r>
            <a:r>
              <a:rPr lang="fa-IR" sz="2400" dirty="0" smtClean="0"/>
              <a:t>‌یک سال ‌پس ‌از‌ نمونه‌برداری‌ پستان‌ </a:t>
            </a:r>
            <a:r>
              <a:rPr lang="fa-IR" sz="2400" dirty="0">
                <a:solidFill>
                  <a:prstClr val="black"/>
                </a:solidFill>
              </a:rPr>
              <a:t>‌(با‌تشخیص ‌</a:t>
            </a:r>
            <a:r>
              <a:rPr lang="en-US" sz="2400" dirty="0">
                <a:solidFill>
                  <a:prstClr val="black"/>
                </a:solidFill>
              </a:rPr>
              <a:t>LCIS‌، ALH‌</a:t>
            </a:r>
            <a:r>
              <a:rPr lang="fa-IR" sz="2400" dirty="0">
                <a:solidFill>
                  <a:prstClr val="black"/>
                </a:solidFill>
              </a:rPr>
              <a:t> یا‌</a:t>
            </a:r>
            <a:r>
              <a:rPr lang="en-US" sz="2400" dirty="0">
                <a:solidFill>
                  <a:prstClr val="black"/>
                </a:solidFill>
              </a:rPr>
              <a:t>ADH‌ </a:t>
            </a:r>
            <a:r>
              <a:rPr lang="fa-IR" sz="2400" dirty="0">
                <a:solidFill>
                  <a:prstClr val="black"/>
                </a:solidFill>
              </a:rPr>
              <a:t> ) </a:t>
            </a:r>
            <a:r>
              <a:rPr lang="fa-IR" sz="2400" dirty="0" smtClean="0">
                <a:solidFill>
                  <a:prstClr val="black"/>
                </a:solidFill>
              </a:rPr>
              <a:t> </a:t>
            </a:r>
            <a:r>
              <a:rPr lang="fa-IR" sz="2400" dirty="0" smtClean="0"/>
              <a:t>یا ‌</a:t>
            </a:r>
            <a:r>
              <a:rPr lang="fa-IR" sz="2400" b="1" dirty="0" smtClean="0"/>
              <a:t>از‌سن‌45  ‌سالگی‌</a:t>
            </a:r>
            <a:r>
              <a:rPr lang="fa-IR" sz="2400" dirty="0" smtClean="0"/>
              <a:t>هر‌کدام‌ که‌ زودتر‌ باشد </a:t>
            </a:r>
            <a:r>
              <a:rPr lang="fa-IR" sz="2400" dirty="0">
                <a:solidFill>
                  <a:prstClr val="black"/>
                </a:solidFill>
              </a:rPr>
              <a:t>(‌درخواست‌ سونوگرافی‌) </a:t>
            </a:r>
            <a:r>
              <a:rPr lang="fa-IR" sz="2400" dirty="0" smtClean="0">
                <a:solidFill>
                  <a:prstClr val="black"/>
                </a:solidFill>
              </a:rPr>
              <a:t>نه‌ زودتر ‌از ‌25 ‌تا‌30‌ سالگی </a:t>
            </a:r>
            <a:r>
              <a:rPr lang="fa-IR" sz="2400" dirty="0">
                <a:solidFill>
                  <a:prstClr val="black"/>
                </a:solidFill>
              </a:rPr>
              <a:t>(‌یا‌ماموگرافی‌) نه‌زودتر‌از‌ 30 سالگی ‌کنید.‌</a:t>
            </a:r>
          </a:p>
          <a:p>
            <a:pPr marL="0" lvl="0" indent="0">
              <a:lnSpc>
                <a:spcPct val="150000"/>
              </a:lnSpc>
              <a:buClr>
                <a:prstClr val="black"/>
              </a:buClr>
              <a:buNone/>
            </a:pPr>
            <a:r>
              <a:rPr lang="fa-IR" sz="2400" dirty="0" smtClean="0"/>
              <a:t>در‌گروه ‌با‌ </a:t>
            </a:r>
            <a:r>
              <a:rPr lang="fa-IR" sz="2400" b="1" dirty="0" smtClean="0"/>
              <a:t>خطر‌خیلی ‌بالا</a:t>
            </a:r>
            <a:r>
              <a:rPr lang="fa-IR" sz="2400" dirty="0" smtClean="0"/>
              <a:t>،‌یک سال‌ پس ‌از‌ نمونه ‌برداری‌ پستان‌ </a:t>
            </a:r>
            <a:r>
              <a:rPr lang="fa-IR" sz="2400" dirty="0">
                <a:solidFill>
                  <a:prstClr val="black"/>
                </a:solidFill>
              </a:rPr>
              <a:t>‌(با‌تشخیص ‌</a:t>
            </a:r>
            <a:r>
              <a:rPr lang="en-US" sz="2400" dirty="0">
                <a:solidFill>
                  <a:prstClr val="black"/>
                </a:solidFill>
              </a:rPr>
              <a:t>LCIS‌، ALH‌</a:t>
            </a:r>
            <a:r>
              <a:rPr lang="fa-IR" sz="2400" dirty="0">
                <a:solidFill>
                  <a:prstClr val="black"/>
                </a:solidFill>
              </a:rPr>
              <a:t> یا‌</a:t>
            </a:r>
            <a:r>
              <a:rPr lang="en-US" sz="2400" dirty="0">
                <a:solidFill>
                  <a:prstClr val="black"/>
                </a:solidFill>
              </a:rPr>
              <a:t>ADH‌ </a:t>
            </a:r>
            <a:r>
              <a:rPr lang="fa-IR" sz="2400" dirty="0">
                <a:solidFill>
                  <a:prstClr val="black"/>
                </a:solidFill>
              </a:rPr>
              <a:t> ) </a:t>
            </a:r>
            <a:r>
              <a:rPr lang="fa-IR" sz="2400" dirty="0" smtClean="0"/>
              <a:t>‌</a:t>
            </a:r>
            <a:r>
              <a:rPr lang="fa-IR" sz="2400" dirty="0" smtClean="0">
                <a:solidFill>
                  <a:prstClr val="black"/>
                </a:solidFill>
              </a:rPr>
              <a:t> </a:t>
            </a:r>
            <a:r>
              <a:rPr lang="fa-IR" sz="2400" b="1" dirty="0">
                <a:solidFill>
                  <a:prstClr val="black"/>
                </a:solidFill>
              </a:rPr>
              <a:t>یا‌10‌سال </a:t>
            </a:r>
            <a:r>
              <a:rPr lang="fa-IR" sz="2400" b="1" dirty="0" smtClean="0">
                <a:solidFill>
                  <a:prstClr val="black"/>
                </a:solidFill>
              </a:rPr>
              <a:t>‌ </a:t>
            </a:r>
            <a:r>
              <a:rPr lang="fa-IR" sz="2400" b="1" dirty="0" smtClean="0"/>
              <a:t>زودتر ‌از ‌سن ‌جوانترین ‌فرد‌ مبتلا‌</a:t>
            </a:r>
            <a:r>
              <a:rPr lang="fa-IR" sz="2400" dirty="0" smtClean="0"/>
              <a:t>، هر‌کدام‌که‌ زودتر ‌باشد، </a:t>
            </a:r>
            <a:r>
              <a:rPr lang="fa-IR" sz="2400" dirty="0" smtClean="0">
                <a:solidFill>
                  <a:prstClr val="black"/>
                </a:solidFill>
              </a:rPr>
              <a:t>‌درخواست‌ سونوگرافی‌ (نه‌زودتر‌از‌25‌تا‌30‌سالگی ) ‌یا‌ ماموگرافی‌ (نه‌زودتر‌از‌ 30) </a:t>
            </a:r>
            <a:r>
              <a:rPr lang="fa-IR" sz="2400" dirty="0">
                <a:solidFill>
                  <a:prstClr val="black"/>
                </a:solidFill>
              </a:rPr>
              <a:t>سالگی </a:t>
            </a:r>
            <a:r>
              <a:rPr lang="fa-IR" sz="2400" dirty="0" smtClean="0">
                <a:solidFill>
                  <a:prstClr val="black"/>
                </a:solidFill>
              </a:rPr>
              <a:t>‌کنید. یا‌10‌سال </a:t>
            </a:r>
            <a:r>
              <a:rPr lang="fa-IR" sz="2400" dirty="0">
                <a:solidFill>
                  <a:prstClr val="black"/>
                </a:solidFill>
              </a:rPr>
              <a:t>‌پس ‌از‌رادیوتراپی ‌قفسه‌ سینه هر‌کدام‌ که ‌زودتر </a:t>
            </a:r>
            <a:r>
              <a:rPr lang="fa-IR" sz="2400" dirty="0" smtClean="0">
                <a:solidFill>
                  <a:prstClr val="black"/>
                </a:solidFill>
              </a:rPr>
              <a:t>‌باشد</a:t>
            </a:r>
            <a:endParaRPr lang="fa-IR" sz="2400" dirty="0" smtClean="0"/>
          </a:p>
        </p:txBody>
      </p:sp>
    </p:spTree>
    <p:extLst>
      <p:ext uri="{BB962C8B-B14F-4D97-AF65-F5344CB8AC3E}">
        <p14:creationId xmlns:p14="http://schemas.microsoft.com/office/powerpoint/2010/main" val="3417332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568964"/>
          </a:xfrm>
        </p:spPr>
        <p:txBody>
          <a:bodyPr>
            <a:normAutofit fontScale="90000"/>
          </a:bodyPr>
          <a:lstStyle/>
          <a:p>
            <a:endParaRPr lang="fa-IR" dirty="0"/>
          </a:p>
        </p:txBody>
      </p:sp>
      <p:sp>
        <p:nvSpPr>
          <p:cNvPr id="3" name="Content Placeholder 2"/>
          <p:cNvSpPr>
            <a:spLocks noGrp="1"/>
          </p:cNvSpPr>
          <p:nvPr>
            <p:ph idx="1"/>
          </p:nvPr>
        </p:nvSpPr>
        <p:spPr>
          <a:xfrm>
            <a:off x="818605" y="1515292"/>
            <a:ext cx="10921138" cy="4336868"/>
          </a:xfrm>
        </p:spPr>
        <p:txBody>
          <a:bodyPr>
            <a:normAutofit/>
          </a:bodyPr>
          <a:lstStyle/>
          <a:p>
            <a:pPr marL="0" lvl="0" indent="0">
              <a:buClr>
                <a:prstClr val="black"/>
              </a:buClr>
              <a:buNone/>
            </a:pPr>
            <a:r>
              <a:rPr lang="fa-IR" sz="2400" b="1" dirty="0">
                <a:solidFill>
                  <a:prstClr val="black">
                    <a:lumMod val="75000"/>
                    <a:lumOff val="25000"/>
                  </a:prstClr>
                </a:solidFill>
              </a:rPr>
              <a:t>گروه 7 :</a:t>
            </a:r>
            <a:r>
              <a:rPr lang="fa-IR" sz="2400" b="1" dirty="0">
                <a:solidFill>
                  <a:prstClr val="black"/>
                </a:solidFill>
              </a:rPr>
              <a:t> شرح‌حال و ‌‌معاینه </a:t>
            </a:r>
            <a:r>
              <a:rPr lang="fa-IR" sz="2400" b="1" dirty="0" smtClean="0">
                <a:solidFill>
                  <a:prstClr val="black"/>
                </a:solidFill>
              </a:rPr>
              <a:t>‌طبیعی و ‌سابقه </a:t>
            </a:r>
            <a:r>
              <a:rPr lang="fa-IR" sz="2400" b="1" dirty="0">
                <a:solidFill>
                  <a:prstClr val="black"/>
                </a:solidFill>
              </a:rPr>
              <a:t>‌رادیوتراپی ‌قفسه‌سینه ‌مثبت</a:t>
            </a:r>
            <a:r>
              <a:rPr lang="fa-IR" sz="2400" dirty="0">
                <a:solidFill>
                  <a:prstClr val="black">
                    <a:lumMod val="75000"/>
                    <a:lumOff val="25000"/>
                  </a:prstClr>
                </a:solidFill>
              </a:rPr>
              <a:t> </a:t>
            </a:r>
            <a:r>
              <a:rPr lang="fa-IR" sz="2400" b="1" dirty="0">
                <a:solidFill>
                  <a:prstClr val="black"/>
                </a:solidFill>
              </a:rPr>
              <a:t>و‌سابقه‌ فردی ‌یا‌ خانوادگی‌ مثبت </a:t>
            </a:r>
          </a:p>
          <a:p>
            <a:pPr marL="0" lvl="0" indent="0">
              <a:buClr>
                <a:prstClr val="black"/>
              </a:buClr>
              <a:buNone/>
            </a:pPr>
            <a:r>
              <a:rPr lang="fa-IR" sz="2400" dirty="0">
                <a:solidFill>
                  <a:prstClr val="black">
                    <a:lumMod val="75000"/>
                    <a:lumOff val="25000"/>
                  </a:prstClr>
                </a:solidFill>
              </a:rPr>
              <a:t> ▪ </a:t>
            </a:r>
            <a:r>
              <a:rPr lang="fa-IR" sz="2400" dirty="0">
                <a:solidFill>
                  <a:prstClr val="black"/>
                </a:solidFill>
              </a:rPr>
              <a:t>در‌گروه </a:t>
            </a:r>
            <a:r>
              <a:rPr lang="fa-IR" sz="2400" dirty="0" smtClean="0">
                <a:solidFill>
                  <a:prstClr val="black"/>
                </a:solidFill>
              </a:rPr>
              <a:t>‌با‌خطر‌بالا </a:t>
            </a:r>
            <a:r>
              <a:rPr lang="fa-IR" sz="2400" dirty="0">
                <a:solidFill>
                  <a:prstClr val="black">
                    <a:lumMod val="75000"/>
                    <a:lumOff val="25000"/>
                  </a:prstClr>
                </a:solidFill>
              </a:rPr>
              <a:t>،‌</a:t>
            </a:r>
            <a:r>
              <a:rPr lang="fa-IR" sz="2400" dirty="0">
                <a:solidFill>
                  <a:prstClr val="black"/>
                </a:solidFill>
              </a:rPr>
              <a:t>‌10‌سال ‌پس ‌از‌رادیوتراپی ‌قفسه‌ سینه </a:t>
            </a:r>
            <a:r>
              <a:rPr lang="fa-IR" sz="2400" dirty="0">
                <a:solidFill>
                  <a:prstClr val="black">
                    <a:lumMod val="75000"/>
                    <a:lumOff val="25000"/>
                  </a:prstClr>
                </a:solidFill>
              </a:rPr>
              <a:t>‌</a:t>
            </a:r>
            <a:r>
              <a:rPr lang="fa-IR" sz="2400" dirty="0">
                <a:solidFill>
                  <a:prstClr val="black"/>
                </a:solidFill>
              </a:rPr>
              <a:t> یا </a:t>
            </a:r>
            <a:r>
              <a:rPr lang="fa-IR" sz="2400" dirty="0" smtClean="0">
                <a:solidFill>
                  <a:prstClr val="black"/>
                </a:solidFill>
              </a:rPr>
              <a:t>‌از‌سن ‌45  ‌سالگی‌ هر‌ کدام‌ </a:t>
            </a:r>
            <a:r>
              <a:rPr lang="fa-IR" sz="2400" dirty="0">
                <a:solidFill>
                  <a:prstClr val="black"/>
                </a:solidFill>
              </a:rPr>
              <a:t>که‌ زودتر‌ باشد (‌درخواست‌ سونوگرافی‌) نه </a:t>
            </a:r>
            <a:r>
              <a:rPr lang="fa-IR" sz="2400" dirty="0" smtClean="0">
                <a:solidFill>
                  <a:prstClr val="black"/>
                </a:solidFill>
              </a:rPr>
              <a:t>‌زودتر ‌از‌25 ‌تا‌30‌سالگی </a:t>
            </a:r>
            <a:r>
              <a:rPr lang="fa-IR" sz="2400" dirty="0">
                <a:solidFill>
                  <a:prstClr val="black"/>
                </a:solidFill>
              </a:rPr>
              <a:t>(‌یا‌ماموگرافی‌) </a:t>
            </a:r>
            <a:r>
              <a:rPr lang="fa-IR" sz="2400" dirty="0" smtClean="0">
                <a:solidFill>
                  <a:prstClr val="black"/>
                </a:solidFill>
              </a:rPr>
              <a:t>نه ‌زودتر ‌از‌ </a:t>
            </a:r>
            <a:r>
              <a:rPr lang="fa-IR" sz="2400" dirty="0">
                <a:solidFill>
                  <a:prstClr val="black"/>
                </a:solidFill>
              </a:rPr>
              <a:t>30 سالگی ‌کنید.‌</a:t>
            </a:r>
          </a:p>
          <a:p>
            <a:pPr marL="0" lvl="0" indent="0">
              <a:buClr>
                <a:prstClr val="black"/>
              </a:buClr>
              <a:buNone/>
            </a:pPr>
            <a:r>
              <a:rPr lang="fa-IR" sz="2400" dirty="0">
                <a:solidFill>
                  <a:prstClr val="black"/>
                </a:solidFill>
              </a:rPr>
              <a:t>در‌گروه ‌با‌ خطر‌خیلی ‌بالا</a:t>
            </a:r>
            <a:r>
              <a:rPr lang="fa-IR" sz="2400" dirty="0">
                <a:solidFill>
                  <a:prstClr val="black">
                    <a:lumMod val="75000"/>
                    <a:lumOff val="25000"/>
                  </a:prstClr>
                </a:solidFill>
              </a:rPr>
              <a:t>، یا</a:t>
            </a:r>
            <a:r>
              <a:rPr lang="fa-IR" sz="2400" dirty="0">
                <a:solidFill>
                  <a:prstClr val="black"/>
                </a:solidFill>
              </a:rPr>
              <a:t> </a:t>
            </a:r>
            <a:r>
              <a:rPr lang="fa-IR" sz="2400" dirty="0" smtClean="0">
                <a:solidFill>
                  <a:prstClr val="black"/>
                </a:solidFill>
              </a:rPr>
              <a:t>‌‌10‌سال </a:t>
            </a:r>
            <a:r>
              <a:rPr lang="fa-IR" sz="2400" dirty="0">
                <a:solidFill>
                  <a:prstClr val="black"/>
                </a:solidFill>
              </a:rPr>
              <a:t>‌پس </a:t>
            </a:r>
            <a:r>
              <a:rPr lang="fa-IR" sz="2400" dirty="0" smtClean="0">
                <a:solidFill>
                  <a:prstClr val="black"/>
                </a:solidFill>
              </a:rPr>
              <a:t>‌از‌ رادیوتراپی </a:t>
            </a:r>
            <a:r>
              <a:rPr lang="fa-IR" sz="2400" dirty="0">
                <a:solidFill>
                  <a:prstClr val="black"/>
                </a:solidFill>
              </a:rPr>
              <a:t>‌قفسه‌ سینه</a:t>
            </a:r>
            <a:r>
              <a:rPr lang="fa-IR" sz="2400" dirty="0">
                <a:solidFill>
                  <a:prstClr val="black">
                    <a:lumMod val="75000"/>
                    <a:lumOff val="25000"/>
                  </a:prstClr>
                </a:solidFill>
              </a:rPr>
              <a:t> ‌یا 10 سال </a:t>
            </a:r>
            <a:r>
              <a:rPr lang="fa-IR" sz="2400" dirty="0" smtClean="0">
                <a:solidFill>
                  <a:prstClr val="black">
                    <a:lumMod val="75000"/>
                    <a:lumOff val="25000"/>
                  </a:prstClr>
                </a:solidFill>
              </a:rPr>
              <a:t>‌</a:t>
            </a:r>
            <a:r>
              <a:rPr lang="fa-IR" sz="2400" dirty="0" smtClean="0">
                <a:solidFill>
                  <a:prstClr val="black"/>
                </a:solidFill>
              </a:rPr>
              <a:t>زودتر ‌از‌ سن ‌جوان‌ترین </a:t>
            </a:r>
            <a:r>
              <a:rPr lang="fa-IR" sz="2400" dirty="0">
                <a:solidFill>
                  <a:prstClr val="black"/>
                </a:solidFill>
              </a:rPr>
              <a:t>‌فرد‌ مبتلا ، هر‌کدام‌ که‌ زودتر‌ باشد (‌درخواست‌ سونوگرافی‌) نه‌زودتر‌از‌25‌تا‌30‌سالگی (‌یا‌ماموگرافی‌) نه ‌زودتر‌از‌ 30 سالگی ‌کنید.‌</a:t>
            </a:r>
          </a:p>
          <a:p>
            <a:endParaRPr lang="fa-IR" dirty="0"/>
          </a:p>
        </p:txBody>
      </p:sp>
    </p:spTree>
    <p:extLst>
      <p:ext uri="{BB962C8B-B14F-4D97-AF65-F5344CB8AC3E}">
        <p14:creationId xmlns:p14="http://schemas.microsoft.com/office/powerpoint/2010/main" val="23254255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1348" y="493481"/>
            <a:ext cx="9440681" cy="1265650"/>
          </a:xfrm>
        </p:spPr>
        <p:txBody>
          <a:bodyPr>
            <a:noAutofit/>
          </a:bodyPr>
          <a:lstStyle/>
          <a:p>
            <a:pPr lvl="0" algn="r">
              <a:lnSpc>
                <a:spcPct val="150000"/>
              </a:lnSpc>
              <a:spcBef>
                <a:spcPts val="1000"/>
              </a:spcBef>
            </a:pPr>
            <a:r>
              <a:rPr lang="fa-IR" sz="1800" b="1" dirty="0">
                <a:solidFill>
                  <a:srgbClr val="0070C0"/>
                </a:solidFill>
                <a:ea typeface="+mn-ea"/>
              </a:rPr>
              <a:t>گروه 8 : شرح‌حال و ‌‌معاینه ‌طبیعی و‌سابقه ‌نمونه ‌برداری‌ پستان‌ (با‌تشخیص ‌</a:t>
            </a:r>
            <a:r>
              <a:rPr lang="en-US" sz="1800" b="1" dirty="0">
                <a:solidFill>
                  <a:srgbClr val="0070C0"/>
                </a:solidFill>
                <a:ea typeface="+mn-ea"/>
                <a:cs typeface="+mn-cs"/>
              </a:rPr>
              <a:t>LCIS‌،ALH </a:t>
            </a:r>
            <a:r>
              <a:rPr lang="fa-IR" sz="1800" b="1" dirty="0">
                <a:solidFill>
                  <a:srgbClr val="0070C0"/>
                </a:solidFill>
                <a:ea typeface="+mn-ea"/>
              </a:rPr>
              <a:t>یا‌</a:t>
            </a:r>
            <a:r>
              <a:rPr lang="en-US" sz="1800" b="1" dirty="0">
                <a:solidFill>
                  <a:srgbClr val="0070C0"/>
                </a:solidFill>
                <a:ea typeface="+mn-ea"/>
                <a:cs typeface="+mn-cs"/>
              </a:rPr>
              <a:t>ADH‌ </a:t>
            </a:r>
            <a:r>
              <a:rPr lang="fa-IR" sz="1800" b="1" dirty="0">
                <a:solidFill>
                  <a:srgbClr val="0070C0"/>
                </a:solidFill>
                <a:ea typeface="+mn-ea"/>
              </a:rPr>
              <a:t> ) مثبت</a:t>
            </a:r>
            <a:r>
              <a:rPr lang="fa-IR" sz="1800" dirty="0">
                <a:solidFill>
                  <a:srgbClr val="0070C0"/>
                </a:solidFill>
                <a:ea typeface="+mn-ea"/>
              </a:rPr>
              <a:t>‌ </a:t>
            </a:r>
            <a:r>
              <a:rPr lang="fa-IR" sz="1800" b="1" dirty="0">
                <a:solidFill>
                  <a:srgbClr val="0070C0"/>
                </a:solidFill>
                <a:ea typeface="+mn-ea"/>
              </a:rPr>
              <a:t>و‌سابقه‌ فردی ‌یا‌ خانوادگی‌ مثبت و‌سابقه ‌رادیوتراپی ‌قفسه‌سینه ‌مثبت</a:t>
            </a:r>
            <a:r>
              <a:rPr lang="fa-IR" sz="1800" dirty="0">
                <a:solidFill>
                  <a:srgbClr val="0070C0"/>
                </a:solidFill>
                <a:ea typeface="+mn-ea"/>
              </a:rPr>
              <a:t> </a:t>
            </a:r>
            <a:r>
              <a:rPr lang="fa-IR" sz="1600" b="1" dirty="0">
                <a:solidFill>
                  <a:prstClr val="black"/>
                </a:solidFill>
                <a:ea typeface="+mn-ea"/>
              </a:rPr>
              <a:t/>
            </a:r>
            <a:br>
              <a:rPr lang="fa-IR" sz="1600" b="1" dirty="0">
                <a:solidFill>
                  <a:prstClr val="black"/>
                </a:solidFill>
                <a:ea typeface="+mn-ea"/>
              </a:rPr>
            </a:br>
            <a:endParaRPr lang="fa-IR" sz="2800" dirty="0"/>
          </a:p>
        </p:txBody>
      </p:sp>
      <p:sp>
        <p:nvSpPr>
          <p:cNvPr id="3" name="Content Placeholder 2"/>
          <p:cNvSpPr>
            <a:spLocks noGrp="1"/>
          </p:cNvSpPr>
          <p:nvPr>
            <p:ph idx="1"/>
          </p:nvPr>
        </p:nvSpPr>
        <p:spPr>
          <a:xfrm>
            <a:off x="487680" y="1759131"/>
            <a:ext cx="11530149" cy="4990012"/>
          </a:xfrm>
        </p:spPr>
        <p:txBody>
          <a:bodyPr>
            <a:normAutofit/>
          </a:bodyPr>
          <a:lstStyle/>
          <a:p>
            <a:pPr marL="0" lvl="0" indent="0">
              <a:lnSpc>
                <a:spcPct val="150000"/>
              </a:lnSpc>
              <a:buClr>
                <a:prstClr val="black"/>
              </a:buClr>
              <a:buNone/>
            </a:pPr>
            <a:r>
              <a:rPr lang="fa-IR" dirty="0" smtClean="0">
                <a:solidFill>
                  <a:prstClr val="black"/>
                </a:solidFill>
              </a:rPr>
              <a:t>▪ </a:t>
            </a:r>
            <a:r>
              <a:rPr lang="fa-IR" sz="2400" dirty="0">
                <a:solidFill>
                  <a:prstClr val="black"/>
                </a:solidFill>
              </a:rPr>
              <a:t>در‌گروه </a:t>
            </a:r>
            <a:r>
              <a:rPr lang="fa-IR" sz="2400" dirty="0" smtClean="0">
                <a:solidFill>
                  <a:prstClr val="black"/>
                </a:solidFill>
              </a:rPr>
              <a:t>‌با ‌خطر‌بالا </a:t>
            </a:r>
            <a:r>
              <a:rPr lang="fa-IR" sz="2400" dirty="0">
                <a:solidFill>
                  <a:prstClr val="black"/>
                </a:solidFill>
              </a:rPr>
              <a:t>‌یک سال </a:t>
            </a:r>
            <a:r>
              <a:rPr lang="fa-IR" sz="2400" dirty="0" smtClean="0">
                <a:solidFill>
                  <a:prstClr val="black"/>
                </a:solidFill>
              </a:rPr>
              <a:t>‌پس‌ از ‌نمونه‌برداری ‌پستان‌ </a:t>
            </a:r>
            <a:r>
              <a:rPr lang="fa-IR" sz="2400" dirty="0">
                <a:solidFill>
                  <a:prstClr val="black"/>
                </a:solidFill>
              </a:rPr>
              <a:t>‌(با‌تشخیص ‌</a:t>
            </a:r>
            <a:r>
              <a:rPr lang="en-US" sz="2400" dirty="0">
                <a:solidFill>
                  <a:prstClr val="black"/>
                </a:solidFill>
              </a:rPr>
              <a:t>LCIS‌، ALH‌</a:t>
            </a:r>
            <a:r>
              <a:rPr lang="fa-IR" sz="2400" dirty="0">
                <a:solidFill>
                  <a:prstClr val="black"/>
                </a:solidFill>
              </a:rPr>
              <a:t> یا‌</a:t>
            </a:r>
            <a:r>
              <a:rPr lang="en-US" sz="2400" dirty="0">
                <a:solidFill>
                  <a:prstClr val="black"/>
                </a:solidFill>
              </a:rPr>
              <a:t>ADH‌ </a:t>
            </a:r>
            <a:r>
              <a:rPr lang="fa-IR" sz="2400" dirty="0">
                <a:solidFill>
                  <a:prstClr val="black"/>
                </a:solidFill>
              </a:rPr>
              <a:t> )  یا </a:t>
            </a:r>
            <a:r>
              <a:rPr lang="fa-IR" sz="2400" dirty="0" smtClean="0">
                <a:solidFill>
                  <a:prstClr val="black"/>
                </a:solidFill>
              </a:rPr>
              <a:t>‌از‌سن ‌45  ‌سالگی‌، </a:t>
            </a:r>
            <a:r>
              <a:rPr lang="fa-IR" sz="2400" dirty="0">
                <a:solidFill>
                  <a:prstClr val="black"/>
                </a:solidFill>
              </a:rPr>
              <a:t>یا ‌‌10‌سال ‌پس ‌از‌رادیوتراپی ‌قفسه‌ سینه </a:t>
            </a:r>
            <a:r>
              <a:rPr lang="fa-IR" sz="2400" dirty="0" smtClean="0">
                <a:solidFill>
                  <a:prstClr val="black"/>
                </a:solidFill>
              </a:rPr>
              <a:t>هر‌کدام‌ </a:t>
            </a:r>
            <a:r>
              <a:rPr lang="fa-IR" sz="2400" dirty="0">
                <a:solidFill>
                  <a:prstClr val="black"/>
                </a:solidFill>
              </a:rPr>
              <a:t>که‌ زودتر‌ باشد (‌درخواست‌ سونوگرافی‌) نه‌زودتر‌از‌25‌تا‌30‌سالگی (‌یا‌ماموگرافی‌) نه‌زودتر‌از‌ 30 سالگی </a:t>
            </a:r>
            <a:r>
              <a:rPr lang="fa-IR" sz="2400" dirty="0" smtClean="0">
                <a:solidFill>
                  <a:prstClr val="black"/>
                </a:solidFill>
              </a:rPr>
              <a:t>‌کنید.‌</a:t>
            </a:r>
            <a:endParaRPr lang="fa-IR" sz="2400" dirty="0">
              <a:solidFill>
                <a:prstClr val="black"/>
              </a:solidFill>
            </a:endParaRPr>
          </a:p>
          <a:p>
            <a:pPr marL="0" lvl="0" indent="0">
              <a:lnSpc>
                <a:spcPct val="150000"/>
              </a:lnSpc>
              <a:buClr>
                <a:prstClr val="black"/>
              </a:buClr>
              <a:buNone/>
            </a:pPr>
            <a:r>
              <a:rPr lang="fa-IR" sz="2400" dirty="0">
                <a:solidFill>
                  <a:prstClr val="black"/>
                </a:solidFill>
              </a:rPr>
              <a:t>در‌گروه ‌با‌ خطر‌خیلی ‌بالا، </a:t>
            </a:r>
            <a:r>
              <a:rPr lang="fa-IR" sz="2800" dirty="0">
                <a:solidFill>
                  <a:prstClr val="black"/>
                </a:solidFill>
              </a:rPr>
              <a:t>‌یک سال ‌پس‌از‌نمونه‌برداری‌پستان‌ </a:t>
            </a:r>
            <a:r>
              <a:rPr lang="fa-IR" sz="2400" dirty="0">
                <a:solidFill>
                  <a:prstClr val="black"/>
                </a:solidFill>
              </a:rPr>
              <a:t>‌(با‌تشخیص ‌</a:t>
            </a:r>
            <a:r>
              <a:rPr lang="en-US" sz="2400" dirty="0">
                <a:solidFill>
                  <a:prstClr val="black"/>
                </a:solidFill>
              </a:rPr>
              <a:t>LCIS‌، ALH‌</a:t>
            </a:r>
            <a:r>
              <a:rPr lang="fa-IR" sz="2400" dirty="0">
                <a:solidFill>
                  <a:prstClr val="black"/>
                </a:solidFill>
              </a:rPr>
              <a:t> یا‌</a:t>
            </a:r>
            <a:r>
              <a:rPr lang="en-US" sz="2400" dirty="0">
                <a:solidFill>
                  <a:prstClr val="black"/>
                </a:solidFill>
              </a:rPr>
              <a:t>ADH‌ </a:t>
            </a:r>
            <a:r>
              <a:rPr lang="fa-IR" sz="2400" dirty="0">
                <a:solidFill>
                  <a:prstClr val="black"/>
                </a:solidFill>
              </a:rPr>
              <a:t> ) </a:t>
            </a:r>
            <a:r>
              <a:rPr lang="fa-IR" sz="2400" dirty="0" smtClean="0">
                <a:solidFill>
                  <a:prstClr val="black"/>
                </a:solidFill>
              </a:rPr>
              <a:t>یا </a:t>
            </a:r>
            <a:r>
              <a:rPr lang="fa-IR" sz="2400" dirty="0">
                <a:solidFill>
                  <a:prstClr val="black"/>
                </a:solidFill>
              </a:rPr>
              <a:t>‌‌10‌سال ‌پس </a:t>
            </a:r>
            <a:r>
              <a:rPr lang="fa-IR" sz="2400" dirty="0" smtClean="0">
                <a:solidFill>
                  <a:prstClr val="black"/>
                </a:solidFill>
              </a:rPr>
              <a:t>‌از ‌رادیوتراپی </a:t>
            </a:r>
            <a:r>
              <a:rPr lang="fa-IR" sz="2400" dirty="0">
                <a:solidFill>
                  <a:prstClr val="black"/>
                </a:solidFill>
              </a:rPr>
              <a:t>‌قفسه‌ سینه ‌یا 10 سال </a:t>
            </a:r>
            <a:r>
              <a:rPr lang="fa-IR" sz="2400" dirty="0" smtClean="0">
                <a:solidFill>
                  <a:prstClr val="black"/>
                </a:solidFill>
              </a:rPr>
              <a:t>‌زودتر ‌از‌ سن‌ جوان‌ترین </a:t>
            </a:r>
            <a:r>
              <a:rPr lang="fa-IR" sz="2400" dirty="0">
                <a:solidFill>
                  <a:prstClr val="black"/>
                </a:solidFill>
              </a:rPr>
              <a:t>‌فرد‌ مبتلا ، هر‌کدام‌ که‌ زودتر‌ باشد (‌درخواست‌ سونوگرافی‌) نه‌زودتر‌از‌25‌تا‌30‌سالگی (‌یا‌ماموگرافی‌) نه ‌زودتر‌از‌ 30 سالگی ‌کنید.‌</a:t>
            </a:r>
          </a:p>
          <a:p>
            <a:pPr marL="0" indent="0">
              <a:buNone/>
            </a:pPr>
            <a:endParaRPr lang="fa-IR" dirty="0" smtClean="0"/>
          </a:p>
          <a:p>
            <a:endParaRPr lang="fa-IR" dirty="0"/>
          </a:p>
        </p:txBody>
      </p:sp>
    </p:spTree>
    <p:extLst>
      <p:ext uri="{BB962C8B-B14F-4D97-AF65-F5344CB8AC3E}">
        <p14:creationId xmlns:p14="http://schemas.microsoft.com/office/powerpoint/2010/main" val="5380857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339634" y="1264555"/>
            <a:ext cx="11773989" cy="5162371"/>
          </a:xfrm>
        </p:spPr>
        <p:txBody>
          <a:bodyPr>
            <a:noAutofit/>
          </a:bodyPr>
          <a:lstStyle/>
          <a:p>
            <a:r>
              <a:rPr lang="fa-IR" sz="2400" dirty="0"/>
              <a:t>در‌گروه‌های‌2 تا‌8 ،</a:t>
            </a:r>
            <a:r>
              <a:rPr lang="fa-IR" sz="2400" dirty="0" smtClean="0"/>
              <a:t>در‌صورتی‌که ‌مطابق ‌دستورالعمل، ‌فرد‌ به سن ‌شروع‌ ارزیابی های ‌تصویربرداری‌ </a:t>
            </a:r>
            <a:r>
              <a:rPr lang="fa-IR" sz="2400" dirty="0"/>
              <a:t>رسیده </a:t>
            </a:r>
            <a:r>
              <a:rPr lang="fa-IR" sz="2400" dirty="0" smtClean="0"/>
              <a:t>باشد:‌</a:t>
            </a:r>
          </a:p>
          <a:p>
            <a:r>
              <a:rPr lang="fa-IR" sz="2400" dirty="0" smtClean="0"/>
              <a:t> اگر‌تا‌کنون‌ تصویربرداری‌ پستان‌ انجام ‌نشده ‌یا‌ بیش ‌از‌1 سال‌ از‌آن ‌گذشته ‌باشد،‌ در‌همین‌ ویزیت ‌درخواست‌ سونوگرافی‌(برای‌فاصله‌سنی‌25 </a:t>
            </a:r>
            <a:r>
              <a:rPr lang="fa-IR" sz="2400" dirty="0"/>
              <a:t>تا‌30 </a:t>
            </a:r>
            <a:r>
              <a:rPr lang="fa-IR" sz="2400" dirty="0" smtClean="0"/>
              <a:t>سال) یا‌ماموگرافی‌ (30 سال ‌و‌بالاتر ) کنید</a:t>
            </a:r>
            <a:r>
              <a:rPr lang="fa-IR" sz="2400" dirty="0"/>
              <a:t>. ▪ </a:t>
            </a:r>
            <a:endParaRPr lang="fa-IR" sz="2400" dirty="0" smtClean="0"/>
          </a:p>
          <a:p>
            <a:r>
              <a:rPr lang="fa-IR" sz="2400" dirty="0" smtClean="0"/>
              <a:t>اگر‌پیش ‌از‌این </a:t>
            </a:r>
            <a:r>
              <a:rPr lang="fa-IR" sz="2400" dirty="0"/>
              <a:t>و‌در‌طی‌1 </a:t>
            </a:r>
            <a:r>
              <a:rPr lang="fa-IR" sz="2400" dirty="0" smtClean="0"/>
              <a:t>سال‌اخیر،‌ماموگرافی ‌و‌یا‌ سونوگرافی ‌پستان ‌شده،‌در‌صورتی‌ که: بر‌اساس‌نتیجه ‌تصویربرداری ‌شرایط ‌ارجاع‌ به‌ سطح 2 ‌را‌ دارد،‌درخواست ‌ویزیت ‌سطح 2 نمایید.‌ </a:t>
            </a:r>
          </a:p>
          <a:p>
            <a:r>
              <a:rPr lang="fa-IR" sz="2400" dirty="0" smtClean="0"/>
              <a:t>بر‌اساس ‌نتیجه ‌تصویربرداری ‌شرایط ‌ارجاع‌ به‌ سطح 2  ‌را‌ ندارد،‌ زمان‌ ویزیت‌ بعدی ‌را ‌یک سال‌ پس ‌از‌ تصویربرداری‌ قبلی ‌تعیین‌ کنید تا‌ بر‌اساس ‌نتایج ‌آن‌ زمان‌ اقدام ‌نمایید.‌</a:t>
            </a:r>
            <a:endParaRPr lang="fa-IR" sz="2400" dirty="0"/>
          </a:p>
        </p:txBody>
      </p:sp>
    </p:spTree>
    <p:extLst>
      <p:ext uri="{BB962C8B-B14F-4D97-AF65-F5344CB8AC3E}">
        <p14:creationId xmlns:p14="http://schemas.microsoft.com/office/powerpoint/2010/main" val="398492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783563"/>
          </a:xfrm>
        </p:spPr>
        <p:txBody>
          <a:bodyPr/>
          <a:lstStyle/>
          <a:p>
            <a:endParaRPr lang="fa-IR" dirty="0"/>
          </a:p>
        </p:txBody>
      </p:sp>
      <p:sp>
        <p:nvSpPr>
          <p:cNvPr id="3" name="Content Placeholder 2"/>
          <p:cNvSpPr>
            <a:spLocks noGrp="1"/>
          </p:cNvSpPr>
          <p:nvPr>
            <p:ph idx="1"/>
          </p:nvPr>
        </p:nvSpPr>
        <p:spPr>
          <a:xfrm>
            <a:off x="539931" y="1679115"/>
            <a:ext cx="11373395" cy="3424107"/>
          </a:xfrm>
        </p:spPr>
        <p:txBody>
          <a:bodyPr>
            <a:normAutofit/>
          </a:bodyPr>
          <a:lstStyle/>
          <a:p>
            <a:r>
              <a:rPr lang="fa-IR" sz="2400" dirty="0"/>
              <a:t>گروه های 9 تا 16 </a:t>
            </a:r>
            <a:r>
              <a:rPr lang="fa-IR" sz="2400" dirty="0" smtClean="0">
                <a:sym typeface="Wingdings" panose="05000000000000000000" pitchFamily="2" charset="2"/>
              </a:rPr>
              <a:t>: </a:t>
            </a:r>
            <a:r>
              <a:rPr lang="fa-IR" sz="2400" dirty="0" smtClean="0"/>
              <a:t>شرح‌حال ‌/ ‌معاینه‌ غیر‌طبیعی با ‌یا‌ بدون‌ سوابق ‌مثبت‌ </a:t>
            </a:r>
          </a:p>
          <a:p>
            <a:r>
              <a:rPr lang="fa-IR" sz="2400" dirty="0" smtClean="0"/>
              <a:t>▪ </a:t>
            </a:r>
            <a:r>
              <a:rPr lang="fa-IR" sz="2400" dirty="0" smtClean="0">
                <a:solidFill>
                  <a:prstClr val="black"/>
                </a:solidFill>
              </a:rPr>
              <a:t> </a:t>
            </a:r>
            <a:r>
              <a:rPr lang="fa-IR" sz="2400" dirty="0">
                <a:solidFill>
                  <a:prstClr val="black"/>
                </a:solidFill>
              </a:rPr>
              <a:t>اگر‌تا‌کنون‌ تصویربرداری‌ پستان‌ انجام ‌نشده ‌یا‌ </a:t>
            </a:r>
            <a:r>
              <a:rPr lang="fa-IR" sz="2400" dirty="0" smtClean="0">
                <a:solidFill>
                  <a:prstClr val="black"/>
                </a:solidFill>
              </a:rPr>
              <a:t>بیش</a:t>
            </a:r>
            <a:r>
              <a:rPr lang="fa-IR" sz="2400" dirty="0" smtClean="0"/>
              <a:t>‌ ‌از‌6 ماه‌ از‌سونوگرافی ‌یا ‌بیش‌ از‌1 سال‌ از ‌ماموگرافی‌ گذشته ‌باشد، ‌در‌همین‌ویزیت‌ درخواست ‌سونوگرافی‌ </a:t>
            </a:r>
            <a:r>
              <a:rPr lang="fa-IR" sz="2400" dirty="0">
                <a:solidFill>
                  <a:prstClr val="black"/>
                </a:solidFill>
              </a:rPr>
              <a:t>‌(برای‌فاصله‌سنی‌25 </a:t>
            </a:r>
            <a:r>
              <a:rPr lang="fa-IR" sz="2400" dirty="0" smtClean="0">
                <a:solidFill>
                  <a:prstClr val="black"/>
                </a:solidFill>
              </a:rPr>
              <a:t>تا‌40 </a:t>
            </a:r>
            <a:r>
              <a:rPr lang="fa-IR" sz="2400" dirty="0">
                <a:solidFill>
                  <a:prstClr val="black"/>
                </a:solidFill>
              </a:rPr>
              <a:t>سال) </a:t>
            </a:r>
            <a:r>
              <a:rPr lang="fa-IR" sz="2400" dirty="0" smtClean="0"/>
              <a:t>‌یا سونوگرافی ‌به‌ علاوه‌ ماموگرافی‌(40 سال ‌و‌بالاتر) کنید. </a:t>
            </a:r>
          </a:p>
          <a:p>
            <a:r>
              <a:rPr lang="fa-IR" sz="2400" dirty="0" smtClean="0"/>
              <a:t>▪ اگر‌پیش ‌از‌این ‌و ‌در‌ طی‌6 ماه‌ اخیر ‌سونوگرافی ‌پستان ‌و‌ یا‌ در‌طی‌1 سال ‌اخیر ‌ماموگرافی ‌شده،‌درخواست‌ ویزیت ‌سطح 2 ‌نمایید.‌</a:t>
            </a:r>
            <a:endParaRPr lang="fa-IR" sz="2400" dirty="0"/>
          </a:p>
        </p:txBody>
      </p:sp>
    </p:spTree>
    <p:extLst>
      <p:ext uri="{BB962C8B-B14F-4D97-AF65-F5344CB8AC3E}">
        <p14:creationId xmlns:p14="http://schemas.microsoft.com/office/powerpoint/2010/main" val="35678806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835814"/>
          </a:xfrm>
        </p:spPr>
        <p:txBody>
          <a:bodyPr/>
          <a:lstStyle/>
          <a:p>
            <a:endParaRPr lang="fa-IR" dirty="0"/>
          </a:p>
        </p:txBody>
      </p:sp>
      <p:sp>
        <p:nvSpPr>
          <p:cNvPr id="3" name="Content Placeholder 2"/>
          <p:cNvSpPr>
            <a:spLocks noGrp="1"/>
          </p:cNvSpPr>
          <p:nvPr>
            <p:ph idx="1"/>
          </p:nvPr>
        </p:nvSpPr>
        <p:spPr>
          <a:xfrm>
            <a:off x="261256" y="1644279"/>
            <a:ext cx="11782697" cy="3972749"/>
          </a:xfrm>
        </p:spPr>
        <p:txBody>
          <a:bodyPr>
            <a:normAutofit/>
          </a:bodyPr>
          <a:lstStyle/>
          <a:p>
            <a:r>
              <a:rPr lang="fa-IR" sz="2400" dirty="0" smtClean="0"/>
              <a:t>در‌همه‌ گروه‌های‌2 </a:t>
            </a:r>
            <a:r>
              <a:rPr lang="fa-IR" sz="2400" dirty="0"/>
              <a:t>تا </a:t>
            </a:r>
            <a:r>
              <a:rPr lang="fa-IR" sz="2400" dirty="0" smtClean="0"/>
              <a:t>16سن ‌شروع ‌تصویربرداری‌ </a:t>
            </a:r>
            <a:r>
              <a:rPr lang="fa-IR" sz="2400" dirty="0"/>
              <a:t>،</a:t>
            </a:r>
            <a:r>
              <a:rPr lang="fa-IR" sz="2400" dirty="0" smtClean="0"/>
              <a:t>‌ زودتر‌از‌25 </a:t>
            </a:r>
            <a:r>
              <a:rPr lang="fa-IR" sz="2400" dirty="0"/>
              <a:t>سالگی </a:t>
            </a:r>
            <a:r>
              <a:rPr lang="fa-IR" sz="2400" dirty="0" smtClean="0"/>
              <a:t>نخواهد ‌بود</a:t>
            </a:r>
            <a:r>
              <a:rPr lang="fa-IR" sz="2400" dirty="0"/>
              <a:t>. </a:t>
            </a:r>
          </a:p>
          <a:p>
            <a:r>
              <a:rPr lang="fa-IR" sz="2400" dirty="0" smtClean="0"/>
              <a:t>در‌موارد‌ سابقه ‌فردی ‌یا‌ خانوادگی‌ مثبت ، ‌فرض این‌ است ‌که ‌در‌حال ‌حاضر ‌‌امکان‌ تست‌ ژنتیک‌ وجود‌ ندارد.‌</a:t>
            </a:r>
          </a:p>
          <a:p>
            <a:r>
              <a:rPr lang="fa-IR" sz="2400" dirty="0" smtClean="0"/>
              <a:t>در‌ صورتی‌که ‌امکان ‌تست‌ ژنتیک ‌باشد، ‌بر‌اساس‌ فلوچارت‌1 </a:t>
            </a:r>
            <a:r>
              <a:rPr lang="fa-IR" sz="2400" dirty="0"/>
              <a:t>عمل‌نمایید</a:t>
            </a:r>
            <a:r>
              <a:rPr lang="fa-IR" sz="2400" dirty="0" smtClean="0"/>
              <a:t>.</a:t>
            </a:r>
          </a:p>
          <a:p>
            <a:r>
              <a:rPr lang="fa-IR" sz="2400" dirty="0" smtClean="0"/>
              <a:t> در‌گروه‌ های‌ با‌خطر‌خیلی ‌بالا ‌از‌نظر‌سابقه ‌فردی ‌و‌خانوادگی، ‌در‌صورتی‌‌ که ‌امکان ‌تست‌ ژنتیک ‌باشد ‌و ‌نتیجه‌ آن‌ موجود ‌و ‌منفی‌ گزارش ‌شده‌ باشد،‌ سن ‌شروع‌ ارزیابی ‌تصویربرداری ‌مانند‌ گروه‌ با‌خطر‌ بالا ‌و‌ از‌ 45‌سالگی ‌خواهد‌ </a:t>
            </a:r>
            <a:r>
              <a:rPr lang="fa-IR" sz="2400" dirty="0"/>
              <a:t>بود.‌</a:t>
            </a:r>
          </a:p>
        </p:txBody>
      </p:sp>
    </p:spTree>
    <p:extLst>
      <p:ext uri="{BB962C8B-B14F-4D97-AF65-F5344CB8AC3E}">
        <p14:creationId xmlns:p14="http://schemas.microsoft.com/office/powerpoint/2010/main" val="20815397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8906" y="278883"/>
            <a:ext cx="10364451" cy="452637"/>
          </a:xfrm>
        </p:spPr>
        <p:txBody>
          <a:bodyPr>
            <a:noAutofit/>
          </a:bodyPr>
          <a:lstStyle/>
          <a:p>
            <a:pPr algn="r"/>
            <a:r>
              <a:rPr lang="fa-IR" sz="2800" b="1" dirty="0">
                <a:solidFill>
                  <a:prstClr val="black"/>
                </a:solidFill>
                <a:ea typeface="+mn-ea"/>
                <a:cs typeface="Arial" panose="020B0604020202020204" pitchFamily="34" charset="0"/>
              </a:rPr>
              <a:t>چه افرادی نیازمند مشاوره ژنتیک هستند؟</a:t>
            </a:r>
            <a:endParaRPr lang="fa-IR" sz="5400" b="1" dirty="0"/>
          </a:p>
        </p:txBody>
      </p:sp>
      <p:sp>
        <p:nvSpPr>
          <p:cNvPr id="3" name="Content Placeholder 2"/>
          <p:cNvSpPr>
            <a:spLocks noGrp="1"/>
          </p:cNvSpPr>
          <p:nvPr>
            <p:ph idx="1"/>
          </p:nvPr>
        </p:nvSpPr>
        <p:spPr>
          <a:xfrm>
            <a:off x="418011" y="816966"/>
            <a:ext cx="11582399" cy="6041033"/>
          </a:xfrm>
        </p:spPr>
        <p:txBody>
          <a:bodyPr>
            <a:normAutofit/>
          </a:bodyPr>
          <a:lstStyle/>
          <a:p>
            <a:r>
              <a:rPr lang="fa-IR" sz="2000" dirty="0" smtClean="0"/>
              <a:t>در‌همه ‌موارد ‌نیازمند ‌مشاوره‌ ژنتیک،‌در‌صورتی‌که‌ فرد‌ نیازمند ‌تصویربرداری ‌نیز ‌باشد،‌ پس‌از‌انجام </a:t>
            </a:r>
          </a:p>
          <a:p>
            <a:pPr marL="0" indent="0">
              <a:buNone/>
            </a:pPr>
            <a:r>
              <a:rPr lang="fa-IR" sz="2000" dirty="0"/>
              <a:t> </a:t>
            </a:r>
            <a:r>
              <a:rPr lang="fa-IR" sz="2000" dirty="0" smtClean="0"/>
              <a:t> ‌تصویربرداری‌ وی‌ را ‌برای ‌مشاوره ‌ارجاع ‌دهید</a:t>
            </a:r>
            <a:r>
              <a:rPr lang="fa-IR" sz="2000" dirty="0"/>
              <a:t>. </a:t>
            </a:r>
            <a:endParaRPr lang="fa-IR" sz="2000" dirty="0" smtClean="0"/>
          </a:p>
          <a:p>
            <a:pPr marL="0" indent="0">
              <a:buNone/>
            </a:pPr>
            <a:r>
              <a:rPr lang="fa-IR" sz="2000" dirty="0"/>
              <a:t> </a:t>
            </a:r>
            <a:r>
              <a:rPr lang="fa-IR" sz="2000" dirty="0" smtClean="0"/>
              <a:t>افراد ‌دارای‌</a:t>
            </a:r>
            <a:r>
              <a:rPr lang="fa-IR" sz="2000" dirty="0" smtClean="0">
                <a:solidFill>
                  <a:prstClr val="black"/>
                </a:solidFill>
              </a:rPr>
              <a:t> </a:t>
            </a:r>
            <a:r>
              <a:rPr lang="fa-IR" sz="2000" dirty="0">
                <a:solidFill>
                  <a:prstClr val="black"/>
                </a:solidFill>
              </a:rPr>
              <a:t>سابقه ‌فردی ‌یا ‌خانوادگی </a:t>
            </a:r>
            <a:r>
              <a:rPr lang="fa-IR" sz="2000" dirty="0" smtClean="0"/>
              <a:t>مثبت ‌با‌ شرح‌ ذکر‌شده ‌در‌قسمت‌ های ‌بالا(گروه‌های‌ 4 ، ‌،6 ‌، 7‌،8‌،12‌،14‌</a:t>
            </a:r>
            <a:r>
              <a:rPr lang="fa-IR" sz="2000" dirty="0"/>
              <a:t>، 15 و‌16‌</a:t>
            </a:r>
            <a:r>
              <a:rPr lang="fa-IR" sz="2000" dirty="0" smtClean="0"/>
              <a:t>) را‌پس ‌از‌تکمیل ‌فرم ‌ارزیابی‌ در‌سامانه، ‌برای ‌مشاوره‌ ژنتیک‌ ارجاع ‌نمایید</a:t>
            </a:r>
            <a:r>
              <a:rPr lang="fa-IR" sz="2000" dirty="0"/>
              <a:t>. </a:t>
            </a:r>
            <a:r>
              <a:rPr lang="en-US" sz="2000" dirty="0" smtClean="0"/>
              <a:t>O</a:t>
            </a:r>
          </a:p>
          <a:p>
            <a:r>
              <a:rPr lang="en-US" sz="2000" dirty="0" smtClean="0"/>
              <a:t> </a:t>
            </a:r>
            <a:r>
              <a:rPr lang="fa-IR" sz="2000" dirty="0" smtClean="0"/>
              <a:t>مطابق ‌مطالب ‌</a:t>
            </a:r>
            <a:r>
              <a:rPr lang="fa-IR" dirty="0">
                <a:solidFill>
                  <a:prstClr val="black"/>
                </a:solidFill>
              </a:rPr>
              <a:t>ذکر‌شده </a:t>
            </a:r>
            <a:r>
              <a:rPr lang="fa-IR" sz="2400" dirty="0" smtClean="0">
                <a:solidFill>
                  <a:prstClr val="black"/>
                </a:solidFill>
              </a:rPr>
              <a:t>‌</a:t>
            </a:r>
            <a:r>
              <a:rPr lang="fa-IR" sz="2000" dirty="0" smtClean="0"/>
              <a:t>‌در‌بخش‌ارزیابی ‌سابقه ‌فردی ‌و‌خانوادگی،‌ افراد ‌زیر‌که ‌در‌دو‌دسته ‌با‌"خطر بالا </a:t>
            </a:r>
            <a:r>
              <a:rPr lang="fa-IR" sz="2000" dirty="0"/>
              <a:t>"‌و‌ "خطر خیلی </a:t>
            </a:r>
            <a:r>
              <a:rPr lang="fa-IR" sz="2000" dirty="0" smtClean="0"/>
              <a:t>بالا" قرار‌می‌گیرند‌ نیازمند‌ مشاوره‌ ژنتیک‌ هستند:‌ </a:t>
            </a:r>
          </a:p>
          <a:p>
            <a:r>
              <a:rPr lang="fa-IR" sz="2000" dirty="0" smtClean="0"/>
              <a:t>▪ </a:t>
            </a:r>
            <a:r>
              <a:rPr lang="fa-IR" sz="2000" dirty="0">
                <a:solidFill>
                  <a:prstClr val="black"/>
                </a:solidFill>
              </a:rPr>
              <a:t>سابقه‌فردی ‌یا‌ </a:t>
            </a:r>
            <a:r>
              <a:rPr lang="fa-IR" sz="2000" dirty="0" smtClean="0">
                <a:solidFill>
                  <a:prstClr val="black"/>
                </a:solidFill>
              </a:rPr>
              <a:t>خانوادگی ‌(درجه‌ </a:t>
            </a:r>
            <a:r>
              <a:rPr lang="fa-IR" sz="2000" dirty="0">
                <a:solidFill>
                  <a:prstClr val="black"/>
                </a:solidFill>
              </a:rPr>
              <a:t>یک ‌یا‌ دو) سرطان ‌پستان‌ در‌سن </a:t>
            </a:r>
            <a:r>
              <a:rPr lang="fa-IR" sz="2000" dirty="0" smtClean="0">
                <a:solidFill>
                  <a:prstClr val="black"/>
                </a:solidFill>
              </a:rPr>
              <a:t>50‌‌ سال و کمتر</a:t>
            </a:r>
          </a:p>
          <a:p>
            <a:r>
              <a:rPr lang="fa-IR" sz="2000" dirty="0">
                <a:solidFill>
                  <a:prstClr val="black"/>
                </a:solidFill>
              </a:rPr>
              <a:t>▪ سابقه ‌فردی ‌یا ‌خانوادگی (</a:t>
            </a:r>
            <a:r>
              <a:rPr lang="fa-IR" sz="2000" dirty="0" smtClean="0">
                <a:solidFill>
                  <a:prstClr val="black"/>
                </a:solidFill>
              </a:rPr>
              <a:t>درجه‌یک ‌یا ‌دو)‌ سرطان‌ پستان </a:t>
            </a:r>
            <a:r>
              <a:rPr lang="fa-IR" sz="2000" dirty="0">
                <a:solidFill>
                  <a:prstClr val="black"/>
                </a:solidFill>
              </a:rPr>
              <a:t>‌</a:t>
            </a:r>
            <a:r>
              <a:rPr lang="fa-IR" sz="2000" b="1" dirty="0">
                <a:solidFill>
                  <a:srgbClr val="FF0000"/>
                </a:solidFill>
              </a:rPr>
              <a:t>دو‌طرفه‌ در‌یک‌ </a:t>
            </a:r>
            <a:r>
              <a:rPr lang="fa-IR" sz="2000" b="1" dirty="0" smtClean="0">
                <a:solidFill>
                  <a:srgbClr val="FF0000"/>
                </a:solidFill>
              </a:rPr>
              <a:t>فرد </a:t>
            </a:r>
            <a:r>
              <a:rPr lang="fa-IR" sz="2000" dirty="0" smtClean="0">
                <a:solidFill>
                  <a:prstClr val="black"/>
                </a:solidFill>
              </a:rPr>
              <a:t>(همزمان‌ یا‌ غیرهمزمان</a:t>
            </a:r>
            <a:r>
              <a:rPr lang="fa-IR" sz="2000" dirty="0">
                <a:solidFill>
                  <a:prstClr val="black"/>
                </a:solidFill>
              </a:rPr>
              <a:t>) </a:t>
            </a:r>
            <a:r>
              <a:rPr lang="fa-IR" sz="2000" dirty="0" smtClean="0">
                <a:solidFill>
                  <a:prstClr val="black"/>
                </a:solidFill>
              </a:rPr>
              <a:t>در</a:t>
            </a:r>
            <a:r>
              <a:rPr lang="fa-IR" sz="2000" dirty="0" smtClean="0"/>
              <a:t>هر‌سنی‌ </a:t>
            </a:r>
          </a:p>
          <a:p>
            <a:pPr marL="0" lvl="0" indent="0">
              <a:buClr>
                <a:prstClr val="black"/>
              </a:buClr>
              <a:buNone/>
            </a:pPr>
            <a:r>
              <a:rPr lang="fa-IR" sz="2000" dirty="0" smtClean="0"/>
              <a:t>▪ </a:t>
            </a:r>
            <a:r>
              <a:rPr lang="fa-IR" sz="2000" dirty="0">
                <a:solidFill>
                  <a:prstClr val="black"/>
                </a:solidFill>
              </a:rPr>
              <a:t>سابقه ‌فردی ‌یا‌ خانوادگی‌ ( درجه‌ یک ‌یا‌ دو) سرطان </a:t>
            </a:r>
            <a:r>
              <a:rPr lang="fa-IR" sz="2000" dirty="0" smtClean="0">
                <a:solidFill>
                  <a:prstClr val="black"/>
                </a:solidFill>
              </a:rPr>
              <a:t>‌تخمدان‌در‌سن‌60 </a:t>
            </a:r>
            <a:r>
              <a:rPr lang="fa-IR" sz="2000" dirty="0">
                <a:solidFill>
                  <a:prstClr val="black"/>
                </a:solidFill>
              </a:rPr>
              <a:t>سال ‌یا‌ کمتر</a:t>
            </a:r>
          </a:p>
          <a:p>
            <a:pPr marL="0" lvl="0" indent="0">
              <a:buClr>
                <a:prstClr val="black"/>
              </a:buClr>
              <a:buNone/>
            </a:pPr>
            <a:r>
              <a:rPr lang="fa-IR" sz="2000" dirty="0" smtClean="0"/>
              <a:t>‌ </a:t>
            </a:r>
            <a:r>
              <a:rPr lang="fa-IR" sz="2000" dirty="0"/>
              <a:t>▪ </a:t>
            </a:r>
            <a:r>
              <a:rPr lang="fa-IR" sz="2000" dirty="0">
                <a:solidFill>
                  <a:prstClr val="black"/>
                </a:solidFill>
              </a:rPr>
              <a:t>▪ سابقه ‌فردی ‌یا خانوادگی ‌(درجه ‌یک) ‌سرطان‌ پانکراس </a:t>
            </a:r>
            <a:r>
              <a:rPr lang="fa-IR" sz="2000" dirty="0" smtClean="0">
                <a:solidFill>
                  <a:prstClr val="black"/>
                </a:solidFill>
              </a:rPr>
              <a:t>‌در‌سن‌60 </a:t>
            </a:r>
            <a:r>
              <a:rPr lang="fa-IR" sz="2000" dirty="0">
                <a:solidFill>
                  <a:prstClr val="black"/>
                </a:solidFill>
              </a:rPr>
              <a:t>سال ‌یا‌ کمتر</a:t>
            </a:r>
          </a:p>
          <a:p>
            <a:pPr marL="0" lvl="0" indent="0">
              <a:buClr>
                <a:prstClr val="black"/>
              </a:buClr>
              <a:buNone/>
            </a:pPr>
            <a:r>
              <a:rPr lang="fa-IR" sz="2000" dirty="0" smtClean="0"/>
              <a:t> ▪ </a:t>
            </a:r>
            <a:r>
              <a:rPr lang="fa-IR" sz="2400" dirty="0">
                <a:solidFill>
                  <a:prstClr val="black"/>
                </a:solidFill>
              </a:rPr>
              <a:t>سابقه‌ فردی ‌یا‌ خانوادگی ‌(درجه ‌یک) ‌سرطان ‌پروستات </a:t>
            </a:r>
            <a:r>
              <a:rPr lang="fa-IR" sz="2400" dirty="0" smtClean="0">
                <a:solidFill>
                  <a:prstClr val="black"/>
                </a:solidFill>
              </a:rPr>
              <a:t>‌در‌سن‌45 </a:t>
            </a:r>
            <a:r>
              <a:rPr lang="fa-IR" sz="2400" dirty="0">
                <a:solidFill>
                  <a:prstClr val="black"/>
                </a:solidFill>
              </a:rPr>
              <a:t>سال‌ یا‌ کمتر</a:t>
            </a:r>
          </a:p>
          <a:p>
            <a:pPr lvl="0">
              <a:buClr>
                <a:prstClr val="black"/>
              </a:buClr>
            </a:pPr>
            <a:r>
              <a:rPr lang="fa-IR" sz="2000" dirty="0" smtClean="0">
                <a:solidFill>
                  <a:prstClr val="black"/>
                </a:solidFill>
              </a:rPr>
              <a:t>▪</a:t>
            </a:r>
            <a:r>
              <a:rPr lang="fa-IR" sz="2000" dirty="0">
                <a:solidFill>
                  <a:prstClr val="black"/>
                </a:solidFill>
              </a:rPr>
              <a:t>سابقه‌فردی ‌یا‌خانوادگی </a:t>
            </a:r>
            <a:r>
              <a:rPr lang="fa-IR" sz="2000" dirty="0" smtClean="0">
                <a:solidFill>
                  <a:prstClr val="black"/>
                </a:solidFill>
              </a:rPr>
              <a:t>‌‌دست ‌کم‌‌ دو‌سرطان </a:t>
            </a:r>
            <a:r>
              <a:rPr lang="fa-IR" sz="2000" dirty="0">
                <a:solidFill>
                  <a:prstClr val="black"/>
                </a:solidFill>
              </a:rPr>
              <a:t>که ‌یکی‌از‌آنها </a:t>
            </a:r>
            <a:r>
              <a:rPr lang="fa-IR" sz="2000" dirty="0" smtClean="0">
                <a:solidFill>
                  <a:prstClr val="black"/>
                </a:solidFill>
              </a:rPr>
              <a:t>‌سرطان‌ پستان ‌و‌دیگری ‌سرطان‌ پستان،‌تخمدان،‌پانکراس ‌یا‌ پروستات ‌در‌در‌هر‌سنی‌باشد</a:t>
            </a:r>
            <a:endParaRPr lang="fa-IR" sz="2000" dirty="0">
              <a:solidFill>
                <a:prstClr val="black"/>
              </a:solidFill>
            </a:endParaRPr>
          </a:p>
        </p:txBody>
      </p:sp>
    </p:spTree>
    <p:extLst>
      <p:ext uri="{BB962C8B-B14F-4D97-AF65-F5344CB8AC3E}">
        <p14:creationId xmlns:p14="http://schemas.microsoft.com/office/powerpoint/2010/main" val="26356140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4734" y="270175"/>
            <a:ext cx="10364451" cy="426512"/>
          </a:xfrm>
        </p:spPr>
        <p:txBody>
          <a:bodyPr>
            <a:noAutofit/>
          </a:bodyPr>
          <a:lstStyle/>
          <a:p>
            <a:pPr marL="342900" lvl="0" indent="-342900" algn="r">
              <a:spcBef>
                <a:spcPts val="1000"/>
              </a:spcBef>
            </a:pPr>
            <a:r>
              <a:rPr lang="fa-IR" sz="2400" b="1" dirty="0">
                <a:solidFill>
                  <a:srgbClr val="0070C0"/>
                </a:solidFill>
                <a:ea typeface="+mn-ea"/>
              </a:rPr>
              <a:t>چه افرادی نیازمند ارجاع سطح 2 هستند؟ </a:t>
            </a:r>
            <a:r>
              <a:rPr lang="fa-IR" sz="2400" b="1" dirty="0">
                <a:solidFill>
                  <a:prstClr val="black">
                    <a:lumMod val="75000"/>
                    <a:lumOff val="25000"/>
                  </a:prstClr>
                </a:solidFill>
                <a:ea typeface="+mn-ea"/>
              </a:rPr>
              <a:t/>
            </a:r>
            <a:br>
              <a:rPr lang="fa-IR" sz="2400" b="1" dirty="0">
                <a:solidFill>
                  <a:prstClr val="black">
                    <a:lumMod val="75000"/>
                    <a:lumOff val="25000"/>
                  </a:prstClr>
                </a:solidFill>
                <a:ea typeface="+mn-ea"/>
              </a:rPr>
            </a:br>
            <a:endParaRPr lang="fa-IR" sz="4000" b="1" dirty="0"/>
          </a:p>
        </p:txBody>
      </p:sp>
      <p:sp>
        <p:nvSpPr>
          <p:cNvPr id="3" name="Content Placeholder 2"/>
          <p:cNvSpPr>
            <a:spLocks noGrp="1"/>
          </p:cNvSpPr>
          <p:nvPr>
            <p:ph idx="1"/>
          </p:nvPr>
        </p:nvSpPr>
        <p:spPr>
          <a:xfrm>
            <a:off x="182880" y="808258"/>
            <a:ext cx="11808823" cy="6049742"/>
          </a:xfrm>
        </p:spPr>
        <p:txBody>
          <a:bodyPr>
            <a:noAutofit/>
          </a:bodyPr>
          <a:lstStyle/>
          <a:p>
            <a:r>
              <a:rPr lang="fa-IR" sz="2000" dirty="0" smtClean="0"/>
              <a:t>گروه‌های ‌زیر‌نیازمند ‌ویزیت ‌هستند ‌و‌پس‌ از‌تصویربرداری، ‌ارجاع‌ خواهند ‌شد</a:t>
            </a:r>
            <a:r>
              <a:rPr lang="fa-IR" sz="2000" dirty="0"/>
              <a:t>: </a:t>
            </a:r>
            <a:endParaRPr lang="fa-IR" sz="2000" dirty="0" smtClean="0"/>
          </a:p>
          <a:p>
            <a:r>
              <a:rPr lang="fa-IR" sz="2000" dirty="0" smtClean="0"/>
              <a:t>▪ در‌شرح‌حال/‌معاینه‌ موارد ‌زیر ‌وجود ‌داشته ‌باشد</a:t>
            </a:r>
            <a:r>
              <a:rPr lang="fa-IR" sz="2000" dirty="0"/>
              <a:t>: </a:t>
            </a:r>
            <a:endParaRPr lang="fa-IR" sz="2000" dirty="0" smtClean="0"/>
          </a:p>
          <a:p>
            <a:r>
              <a:rPr lang="fa-IR" sz="2000" dirty="0" smtClean="0"/>
              <a:t>✓ </a:t>
            </a:r>
            <a:r>
              <a:rPr lang="fa-IR" sz="2000" dirty="0"/>
              <a:t>شک </a:t>
            </a:r>
            <a:r>
              <a:rPr lang="fa-IR" sz="2000" dirty="0" smtClean="0"/>
              <a:t>به ‌کانسر‌التهابی پستان‌</a:t>
            </a:r>
          </a:p>
          <a:p>
            <a:r>
              <a:rPr lang="fa-IR" sz="2000" dirty="0" smtClean="0"/>
              <a:t> </a:t>
            </a:r>
            <a:r>
              <a:rPr lang="fa-IR" sz="2000" dirty="0"/>
              <a:t>✓ شک </a:t>
            </a:r>
            <a:r>
              <a:rPr lang="fa-IR" sz="2000" dirty="0" smtClean="0"/>
              <a:t>به ‌بیماری‌ پاژه ‌پستان</a:t>
            </a:r>
          </a:p>
          <a:p>
            <a:r>
              <a:rPr lang="fa-IR" sz="2000" dirty="0" smtClean="0"/>
              <a:t> </a:t>
            </a:r>
            <a:r>
              <a:rPr lang="fa-IR" sz="2000" dirty="0"/>
              <a:t>▪ </a:t>
            </a:r>
            <a:r>
              <a:rPr lang="fa-IR" sz="2000" dirty="0" smtClean="0"/>
              <a:t>بر‌اساس ‌سوابق‌‌ نیازمند‌ مشاوره‌ ژنتیک ‌باشد‌ (پس ‌از‌انجام‌ مشاوره‌‌ ژنتیک،‌ به‌ سطح 2 ‌ ارجاع‌ گردد ‌مگر‌اینکه ‌معاینه‌ غیرطبیعی ‌باشد)</a:t>
            </a:r>
          </a:p>
          <a:p>
            <a:r>
              <a:rPr lang="fa-IR" sz="2000" dirty="0" smtClean="0"/>
              <a:t>▪ در‌تصویربرداری ‌(با‌ در‌نظر‌گرفتن ‌شرح‌ حال‌ و‌معاینه) ‌موارد ‌زیر ‌وجود‌ داشته‌ باشد:‌ </a:t>
            </a:r>
          </a:p>
          <a:p>
            <a:r>
              <a:rPr lang="fa-IR" sz="2000" dirty="0" smtClean="0"/>
              <a:t>✓ هر‌فرد ‌نیازمند ‌بیوپسی‌ از‌ جمله‌ گزارش ‌5 </a:t>
            </a:r>
            <a:r>
              <a:rPr lang="fa-IR" sz="2000" dirty="0"/>
              <a:t>, 4 </a:t>
            </a:r>
            <a:r>
              <a:rPr lang="en-US" sz="2000" dirty="0" smtClean="0"/>
              <a:t>BIRADS</a:t>
            </a:r>
            <a:endParaRPr lang="fa-IR" sz="2000" dirty="0" smtClean="0"/>
          </a:p>
          <a:p>
            <a:r>
              <a:rPr lang="fa-IR" sz="2000" dirty="0" smtClean="0"/>
              <a:t>گزارش‌ </a:t>
            </a:r>
            <a:r>
              <a:rPr lang="fa-IR" sz="2000" dirty="0"/>
              <a:t>ماموگرافی مبنی بر 3 </a:t>
            </a:r>
            <a:r>
              <a:rPr lang="en-US" sz="2000" dirty="0" smtClean="0"/>
              <a:t>BIRADS</a:t>
            </a:r>
            <a:endParaRPr lang="fa-IR" sz="2000" dirty="0" smtClean="0"/>
          </a:p>
          <a:p>
            <a:r>
              <a:rPr lang="fa-IR" sz="2000" dirty="0" smtClean="0"/>
              <a:t>هر‌فرد ‌دارای‌ معاینه‌ غیر‌طبیعی ‌و‌2 </a:t>
            </a:r>
            <a:r>
              <a:rPr lang="fa-IR" sz="2000" dirty="0"/>
              <a:t>, 1 </a:t>
            </a:r>
            <a:r>
              <a:rPr lang="en-US" sz="2000" dirty="0"/>
              <a:t>BIRADS </a:t>
            </a:r>
            <a:r>
              <a:rPr lang="fa-IR" sz="2000" dirty="0" smtClean="0"/>
              <a:t> در ‌تصویربرداری‌ </a:t>
            </a:r>
          </a:p>
          <a:p>
            <a:r>
              <a:rPr lang="fa-IR" sz="2000" dirty="0" smtClean="0"/>
              <a:t>✓ هر‌گزارش ‌مبهم‌ ماموگرافی ‌شامل </a:t>
            </a:r>
            <a:r>
              <a:rPr lang="fa-IR" sz="2000" dirty="0"/>
              <a:t>0 </a:t>
            </a:r>
            <a:r>
              <a:rPr lang="en-US" sz="2000" dirty="0" smtClean="0"/>
              <a:t>BIRADS</a:t>
            </a:r>
          </a:p>
          <a:p>
            <a:r>
              <a:rPr lang="fa-IR" sz="2000" dirty="0" smtClean="0"/>
              <a:t>تصویربرداری‌ نرمال‌ ولی شک‌ بالینی بالا‌ </a:t>
            </a:r>
          </a:p>
          <a:p>
            <a:r>
              <a:rPr lang="fa-IR" sz="2000" dirty="0" smtClean="0"/>
              <a:t>✓ عدم‌ هماهنگی بین </a:t>
            </a:r>
            <a:r>
              <a:rPr lang="fa-IR" sz="2000" dirty="0"/>
              <a:t>تصویربردار‌ی‌ </a:t>
            </a:r>
            <a:r>
              <a:rPr lang="fa-IR" sz="2000" dirty="0" smtClean="0"/>
              <a:t>و‌معاینه</a:t>
            </a:r>
            <a:endParaRPr lang="fa-IR" sz="2000" dirty="0"/>
          </a:p>
        </p:txBody>
      </p:sp>
    </p:spTree>
    <p:extLst>
      <p:ext uri="{BB962C8B-B14F-4D97-AF65-F5344CB8AC3E}">
        <p14:creationId xmlns:p14="http://schemas.microsoft.com/office/powerpoint/2010/main" val="16930801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3805" y="305008"/>
            <a:ext cx="11538858" cy="6348341"/>
          </a:xfrm>
        </p:spPr>
      </p:pic>
    </p:spTree>
    <p:extLst>
      <p:ext uri="{BB962C8B-B14F-4D97-AF65-F5344CB8AC3E}">
        <p14:creationId xmlns:p14="http://schemas.microsoft.com/office/powerpoint/2010/main" val="856772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361" y="1480667"/>
            <a:ext cx="10799256" cy="940420"/>
          </a:xfrm>
        </p:spPr>
        <p:txBody>
          <a:bodyPr/>
          <a:lstStyle/>
          <a:p>
            <a:r>
              <a:rPr lang="fa-IR" sz="3200" b="1" dirty="0" smtClean="0">
                <a:solidFill>
                  <a:prstClr val="black"/>
                </a:solidFill>
                <a:ea typeface="+mn-ea"/>
                <a:cs typeface="Times New Roman" panose="02020603050405020304" pitchFamily="18" charset="0"/>
              </a:rPr>
              <a:t>‌بر‌اساس‌ این ‌دستورالعمل،‌ وظایف بهورزو‌مراقب </a:t>
            </a:r>
            <a:r>
              <a:rPr lang="fa-IR" sz="3200" b="1" dirty="0">
                <a:solidFill>
                  <a:prstClr val="black"/>
                </a:solidFill>
                <a:ea typeface="+mn-ea"/>
                <a:cs typeface="Times New Roman" panose="02020603050405020304" pitchFamily="18" charset="0"/>
              </a:rPr>
              <a:t>‌سلامت ‌شامل ‌موارد ‌زیر‌است:‌</a:t>
            </a:r>
            <a:endParaRPr lang="fa-IR" b="1" dirty="0"/>
          </a:p>
        </p:txBody>
      </p:sp>
      <p:sp>
        <p:nvSpPr>
          <p:cNvPr id="3" name="Content Placeholder 2"/>
          <p:cNvSpPr>
            <a:spLocks noGrp="1"/>
          </p:cNvSpPr>
          <p:nvPr>
            <p:ph idx="1"/>
          </p:nvPr>
        </p:nvSpPr>
        <p:spPr>
          <a:xfrm>
            <a:off x="1402395" y="1950877"/>
            <a:ext cx="9945188" cy="4756519"/>
          </a:xfrm>
        </p:spPr>
        <p:txBody>
          <a:bodyPr/>
          <a:lstStyle/>
          <a:p>
            <a:pPr marL="0" indent="0">
              <a:buNone/>
            </a:pPr>
            <a:r>
              <a:rPr lang="fa-IR" sz="3200" dirty="0">
                <a:solidFill>
                  <a:prstClr val="black"/>
                </a:solidFill>
                <a:ea typeface="+mj-ea"/>
                <a:cs typeface="Times New Roman" panose="02020603050405020304" pitchFamily="18" charset="0"/>
              </a:rPr>
              <a:t/>
            </a:r>
            <a:br>
              <a:rPr lang="fa-IR" sz="3200" dirty="0">
                <a:solidFill>
                  <a:prstClr val="black"/>
                </a:solidFill>
                <a:ea typeface="+mj-ea"/>
                <a:cs typeface="Times New Roman" panose="02020603050405020304" pitchFamily="18" charset="0"/>
              </a:rPr>
            </a:br>
            <a:r>
              <a:rPr lang="fa-IR" sz="3200" dirty="0">
                <a:solidFill>
                  <a:prstClr val="black"/>
                </a:solidFill>
                <a:ea typeface="+mj-ea"/>
                <a:cs typeface="Times New Roman" panose="02020603050405020304" pitchFamily="18" charset="0"/>
              </a:rPr>
              <a:t>1 -فراخوان و ثبت </a:t>
            </a:r>
            <a:endParaRPr lang="fa-IR" sz="3200" dirty="0" smtClean="0">
              <a:solidFill>
                <a:prstClr val="black"/>
              </a:solidFill>
              <a:ea typeface="+mj-ea"/>
              <a:cs typeface="Times New Roman" panose="02020603050405020304" pitchFamily="18" charset="0"/>
            </a:endParaRPr>
          </a:p>
          <a:p>
            <a:pPr marL="0" indent="0">
              <a:buNone/>
            </a:pPr>
            <a:r>
              <a:rPr lang="fa-IR" sz="3200" dirty="0">
                <a:solidFill>
                  <a:prstClr val="black"/>
                </a:solidFill>
                <a:ea typeface="+mj-ea"/>
                <a:cs typeface="Times New Roman" panose="02020603050405020304" pitchFamily="18" charset="0"/>
              </a:rPr>
              <a:t/>
            </a:r>
            <a:br>
              <a:rPr lang="fa-IR" sz="3200" dirty="0">
                <a:solidFill>
                  <a:prstClr val="black"/>
                </a:solidFill>
                <a:ea typeface="+mj-ea"/>
                <a:cs typeface="Times New Roman" panose="02020603050405020304" pitchFamily="18" charset="0"/>
              </a:rPr>
            </a:br>
            <a:r>
              <a:rPr lang="fa-IR" sz="3200" dirty="0">
                <a:solidFill>
                  <a:prstClr val="black"/>
                </a:solidFill>
                <a:ea typeface="+mj-ea"/>
                <a:cs typeface="Times New Roman" panose="02020603050405020304" pitchFamily="18" charset="0"/>
              </a:rPr>
              <a:t>2 -تصمیم گیری و اقدام </a:t>
            </a:r>
            <a:endParaRPr lang="fa-IR" sz="3200" dirty="0" smtClean="0">
              <a:solidFill>
                <a:prstClr val="black"/>
              </a:solidFill>
              <a:ea typeface="+mj-ea"/>
              <a:cs typeface="Times New Roman" panose="02020603050405020304" pitchFamily="18" charset="0"/>
            </a:endParaRPr>
          </a:p>
          <a:p>
            <a:pPr marL="0" indent="0">
              <a:buNone/>
            </a:pPr>
            <a:r>
              <a:rPr lang="fa-IR" sz="3200" dirty="0">
                <a:solidFill>
                  <a:prstClr val="black"/>
                </a:solidFill>
                <a:ea typeface="+mj-ea"/>
                <a:cs typeface="Times New Roman" panose="02020603050405020304" pitchFamily="18" charset="0"/>
              </a:rPr>
              <a:t/>
            </a:r>
            <a:br>
              <a:rPr lang="fa-IR" sz="3200" dirty="0">
                <a:solidFill>
                  <a:prstClr val="black"/>
                </a:solidFill>
                <a:ea typeface="+mj-ea"/>
                <a:cs typeface="Times New Roman" panose="02020603050405020304" pitchFamily="18" charset="0"/>
              </a:rPr>
            </a:br>
            <a:r>
              <a:rPr lang="fa-IR" sz="3200" dirty="0">
                <a:solidFill>
                  <a:prstClr val="black"/>
                </a:solidFill>
                <a:ea typeface="+mj-ea"/>
                <a:cs typeface="Times New Roman" panose="02020603050405020304" pitchFamily="18" charset="0"/>
              </a:rPr>
              <a:t>3 -مراقبت و پیگیری</a:t>
            </a:r>
            <a:endParaRPr lang="fa-IR" dirty="0"/>
          </a:p>
        </p:txBody>
      </p:sp>
    </p:spTree>
    <p:extLst>
      <p:ext uri="{BB962C8B-B14F-4D97-AF65-F5344CB8AC3E}">
        <p14:creationId xmlns:p14="http://schemas.microsoft.com/office/powerpoint/2010/main" val="40067482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317" y="-86876"/>
            <a:ext cx="10364451" cy="313300"/>
          </a:xfrm>
        </p:spPr>
        <p:txBody>
          <a:bodyPr>
            <a:normAutofit fontScale="90000"/>
          </a:bodyPr>
          <a:lstStyle/>
          <a:p>
            <a:endParaRPr lang="fa-IR" dirty="0"/>
          </a:p>
        </p:txBody>
      </p:sp>
      <p:sp>
        <p:nvSpPr>
          <p:cNvPr id="3" name="Content Placeholder 2"/>
          <p:cNvSpPr>
            <a:spLocks noGrp="1"/>
          </p:cNvSpPr>
          <p:nvPr>
            <p:ph idx="1"/>
          </p:nvPr>
        </p:nvSpPr>
        <p:spPr>
          <a:xfrm>
            <a:off x="0" y="226424"/>
            <a:ext cx="12096206" cy="6522719"/>
          </a:xfrm>
        </p:spPr>
        <p:txBody>
          <a:bodyPr>
            <a:normAutofit lnSpcReduction="10000"/>
          </a:bodyPr>
          <a:lstStyle/>
          <a:p>
            <a:r>
              <a:rPr lang="fa-IR" dirty="0"/>
              <a:t>1 </a:t>
            </a:r>
            <a:r>
              <a:rPr lang="fa-IR" dirty="0" smtClean="0"/>
              <a:t>در‌همه ‌موارد ‌سن‌ شروع ‌تصویربرداری‌ یا‌ معاینه‌ پستان، ‌زودتر ‌از‌25  سالگی‌ نخواهد‌ بود.‌</a:t>
            </a:r>
          </a:p>
          <a:p>
            <a:r>
              <a:rPr lang="fa-IR" dirty="0" smtClean="0"/>
              <a:t> </a:t>
            </a:r>
            <a:r>
              <a:rPr lang="fa-IR" dirty="0"/>
              <a:t>2 </a:t>
            </a:r>
            <a:r>
              <a:rPr lang="fa-IR" dirty="0" smtClean="0"/>
              <a:t>در‌گروه‌های‌2‌تا‌8‌، به ‌شرطی‌که‌ سن‌شروع ‌ارزیابی‌ها ‌رسیده‌ باشد،‌ سونوگرافی‌در‌گروه ‌سنی ‌25 تا‌30‌سال</a:t>
            </a:r>
          </a:p>
          <a:p>
            <a:pPr marL="0" indent="0">
              <a:buNone/>
            </a:pPr>
            <a:r>
              <a:rPr lang="fa-IR" dirty="0"/>
              <a:t> </a:t>
            </a:r>
            <a:r>
              <a:rPr lang="fa-IR" dirty="0" smtClean="0"/>
              <a:t>   ‌و‌ ماموگرافی ‌در‌سن‌30 سال‌ به ‌بالا‌ به‌ عنوان ‌روش‌ارزیابی‌ تصویربرداری‌اولیه ‌توصیه‌می‌ </a:t>
            </a:r>
            <a:r>
              <a:rPr lang="fa-IR" dirty="0"/>
              <a:t>شود</a:t>
            </a:r>
            <a:r>
              <a:rPr lang="fa-IR" dirty="0" smtClean="0"/>
              <a:t>.</a:t>
            </a:r>
          </a:p>
          <a:p>
            <a:r>
              <a:rPr lang="fa-IR" dirty="0" smtClean="0"/>
              <a:t>‌3.در‌گروه‌های‌2‌تا‌8‌،اگر‌فردی ‌تا‌کنون‌ماموگرافی‌ و‌ یا‌ سونوگرافی ‌پستان ‌نشده ‌و‌از‌حداقل ‌سن‌ شروع ‌ارزیابی‌های‌ تصویربرداری ‌وی‌گذشته ‌است‌ و‌یا ‌قبلا"  ‌ماموگرافی ‌و‌یا‌سونوگرافی ‌پستان ‌شده ‌اما‌ حداقل‌1سال‌از‌آن ‌گذشته‌ است،‌ در‌همین ‌ویزیت‌ درخواست  ‌سونوگرافی ‌و‌ماموگرافی ‌اولیه‌ کنید‌ در‌غیر‌این ‌صورت،‌زمان ‌ویزیت‌ بعدی ‌را،‌1 سال‌ از‌گذشت‌ تصویربرداری ‌قبلی ‌تعیین‌کنید.</a:t>
            </a:r>
          </a:p>
          <a:p>
            <a:r>
              <a:rPr lang="fa-IR" dirty="0" smtClean="0"/>
              <a:t> </a:t>
            </a:r>
            <a:r>
              <a:rPr lang="fa-IR" dirty="0"/>
              <a:t>4 </a:t>
            </a:r>
            <a:r>
              <a:rPr lang="fa-IR" dirty="0" smtClean="0">
                <a:solidFill>
                  <a:srgbClr val="FF0000"/>
                </a:solidFill>
              </a:rPr>
              <a:t>در‌گروه‌های‌9‌تا‌16‌،سونوگرافی‌در‌گروه ‌سنی‌</a:t>
            </a:r>
            <a:r>
              <a:rPr lang="fa-IR" b="1" dirty="0" smtClean="0">
                <a:solidFill>
                  <a:srgbClr val="FF0000"/>
                </a:solidFill>
              </a:rPr>
              <a:t>25‌تا‌40 سال‌ </a:t>
            </a:r>
            <a:r>
              <a:rPr lang="fa-IR" dirty="0" smtClean="0">
                <a:solidFill>
                  <a:srgbClr val="FF0000"/>
                </a:solidFill>
              </a:rPr>
              <a:t>و‌سونوگرافی‌ و‌ماموگرافی </a:t>
            </a:r>
            <a:r>
              <a:rPr lang="fa-IR" b="1" dirty="0" smtClean="0">
                <a:solidFill>
                  <a:srgbClr val="FF0000"/>
                </a:solidFill>
              </a:rPr>
              <a:t>‌در‌سن‌40‌سال ‌به ‌بالا‌به‌ </a:t>
            </a:r>
            <a:r>
              <a:rPr lang="fa-IR" dirty="0" smtClean="0">
                <a:solidFill>
                  <a:srgbClr val="FF0000"/>
                </a:solidFill>
              </a:rPr>
              <a:t>عنوان ‌روش ‌ارزیابی‌ تصویربرداری ‌اولیه ‌توصیه‌ می‌شود.‌ </a:t>
            </a:r>
          </a:p>
          <a:p>
            <a:pPr lvl="0">
              <a:buClr>
                <a:prstClr val="black"/>
              </a:buClr>
            </a:pPr>
            <a:r>
              <a:rPr lang="fa-IR" dirty="0" smtClean="0"/>
              <a:t>5 در‌گروه‌های‌9‌تا‌16‌،اگر‌فردی‌طی ک</a:t>
            </a:r>
            <a:r>
              <a:rPr lang="fa-IR" dirty="0" smtClean="0">
                <a:solidFill>
                  <a:srgbClr val="FF0000"/>
                </a:solidFill>
              </a:rPr>
              <a:t>متر‌از‌3 ماه‌گذشته‌ سونوگرافی‌یا </a:t>
            </a:r>
            <a:r>
              <a:rPr lang="fa-IR" dirty="0" smtClean="0"/>
              <a:t>‌کمتر‌از‌1 سال‌ گذشته ‌ماموگرافی‌ شده‌ است،‌ نیازی ‌به ‌درخواستت تصویربرداری‌ جدیدی ‌نیست ‌و‌بر‌اساس ‌نتایج </a:t>
            </a:r>
            <a:r>
              <a:rPr lang="fa-IR" dirty="0"/>
              <a:t>‌آن،‌اقدام‌ </a:t>
            </a:r>
            <a:r>
              <a:rPr lang="fa-IR" dirty="0" smtClean="0"/>
              <a:t>بعدی‌(پیگیری‌معمول‌ یا‌ویزیت‌ جراح(‌را‌</a:t>
            </a:r>
            <a:r>
              <a:rPr lang="fa-IR" sz="2100" dirty="0" smtClean="0">
                <a:solidFill>
                  <a:prstClr val="black"/>
                </a:solidFill>
              </a:rPr>
              <a:t>‌تعیین‌کنید </a:t>
            </a:r>
            <a:r>
              <a:rPr lang="fa-IR" dirty="0" smtClean="0"/>
              <a:t>‌در‌غیر‌این‌صورت‌درخواست ‌تصویربرداری‌ نمایید.‌ . </a:t>
            </a:r>
          </a:p>
          <a:p>
            <a:pPr lvl="0">
              <a:buClr>
                <a:prstClr val="black"/>
              </a:buClr>
            </a:pPr>
            <a:r>
              <a:rPr lang="fa-IR" dirty="0" smtClean="0"/>
              <a:t>.6‌در‌موارد‌سابقه ‌فردی ‌یا‌ خانوادگی‌ مثبت،‌ فرض برا‌این ‌است ‌که ‌در‌حال‌ حاضر‌‌امکان‌تست‌ ژنتیک ‌وجود ‌ندارد.‌در‌صورتی‌ که‌ امکان ‌تست‌ ژنتیک ‌باشد، ‌بر‌اساس ‌فلوچارت‌1 عمل ‌نمایید.</a:t>
            </a:r>
          </a:p>
          <a:p>
            <a:r>
              <a:rPr lang="fa-IR" dirty="0" smtClean="0"/>
              <a:t> </a:t>
            </a:r>
            <a:r>
              <a:rPr lang="fa-IR" dirty="0"/>
              <a:t>7 </a:t>
            </a:r>
            <a:r>
              <a:rPr lang="fa-IR" dirty="0" smtClean="0"/>
              <a:t>در‌گروه‌های ‌با‌خطر‌خیلی ‌بالا از‌نظر‌سابقه ‌فردی‌ و‌خانوادگی،‌در‌صورتی ‌‌که ‌امکان ‌تست ژنتیک‌ باشد‌ و‌نتیجه ‌آن ‌موجود ‌و‌منفی ‌گزارش ‌شده ‌باشد ،‌ سن ‌شروع‌ ارزیابی ‌تصویربرداری‌ مانند‌ گروه‌ با‌ خطر‌بالا‌و‌از‌45‌سالگی‌خواهد‌ بود.‌</a:t>
            </a:r>
          </a:p>
          <a:p>
            <a:r>
              <a:rPr lang="fa-IR" dirty="0" smtClean="0"/>
              <a:t>8.در‌مواردی‌ که ‌فرد ‌به ‌دلیل ‌یافته‌های‌غیرطبیعی‌در‌معاینه،‌ سونوگرافی ‌و‌یا ‌ماموگرافی‌ می‌شود، ‌زمان‌ ارزیابی ‌بعدی ‌را ‌یافته‌های ‌تصویربرداری ‌مشخص‌می‌کند. ‌در‌شرایط‌ که‌علاوه‌ بر‌معاینه‌ غیر‌ طبیعی،‌ سوابق‌ مثبت‌)نمونه‌برداری‌ پستان،‌ رادیوتراپی ‌قفسه ‌سینه ‌و‌یا ‌سابقه ‌فردی ‌و‌خانوادگی(‌وجود‌دارد،‌در‌صورتی‌ که ‌نتیجه ‌ارزیابی‌های ‌اولیه ‌از‌جمله ‌تصویربرداری ‌طبیعی‌باشند،‌ زمان ‌ارزیابی‌ بعدی‌ به‌ هر‌حال ‌نباید‌ دیرتر‌از‌1 سال بعد ‌باشد.‌</a:t>
            </a:r>
            <a:endParaRPr lang="fa-IR" dirty="0"/>
          </a:p>
        </p:txBody>
      </p:sp>
    </p:spTree>
    <p:extLst>
      <p:ext uri="{BB962C8B-B14F-4D97-AF65-F5344CB8AC3E}">
        <p14:creationId xmlns:p14="http://schemas.microsoft.com/office/powerpoint/2010/main" val="29647076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2632" y="252758"/>
            <a:ext cx="10364451" cy="1070946"/>
          </a:xfrm>
        </p:spPr>
        <p:txBody>
          <a:bodyPr>
            <a:normAutofit/>
          </a:bodyPr>
          <a:lstStyle/>
          <a:p>
            <a:r>
              <a:rPr lang="fa-IR" sz="3200" b="1" dirty="0">
                <a:solidFill>
                  <a:prstClr val="black"/>
                </a:solidFill>
                <a:ea typeface="+mn-ea"/>
                <a:cs typeface="Arial" panose="020B0604020202020204" pitchFamily="34" charset="0"/>
              </a:rPr>
              <a:t>پیگیری</a:t>
            </a:r>
            <a:endParaRPr lang="fa-IR" sz="4800" b="1" dirty="0"/>
          </a:p>
        </p:txBody>
      </p:sp>
      <p:sp>
        <p:nvSpPr>
          <p:cNvPr id="3" name="Content Placeholder 2"/>
          <p:cNvSpPr>
            <a:spLocks noGrp="1"/>
          </p:cNvSpPr>
          <p:nvPr>
            <p:ph idx="1"/>
          </p:nvPr>
        </p:nvSpPr>
        <p:spPr>
          <a:xfrm>
            <a:off x="269966" y="1147891"/>
            <a:ext cx="11739154" cy="4800063"/>
          </a:xfrm>
        </p:spPr>
        <p:txBody>
          <a:bodyPr>
            <a:noAutofit/>
          </a:bodyPr>
          <a:lstStyle/>
          <a:p>
            <a:r>
              <a:rPr lang="fa-IR" sz="2800" dirty="0" smtClean="0"/>
              <a:t>باید ‌توجه‌کرد ‌که ‌در‌خصوص ‌هر‌بیماری ‌که ‌وار</a:t>
            </a:r>
            <a:r>
              <a:rPr lang="fa-IR" sz="2800" i="1" dirty="0" smtClean="0"/>
              <a:t>د</a:t>
            </a:r>
            <a:r>
              <a:rPr lang="fa-IR" sz="2800" dirty="0" smtClean="0"/>
              <a:t> ‌فرایند ‌پیشگیری ‌و‌تشخیص ‌زود هنگام‌ سرطان‌ پستان ‌می‌شود ‌و‌بر‌اساس معیارهای‌ طبقه ‌بندی (نتیجه ‌شرح ‌حال‌ و‌ معاینه،‌ سابقه ‌رادیوتراپی ‌قفسه‌ سینه،‌ سابقه ‌نمونه ‌برداری‌ پستان،‌ سابقه‌ فردی ‌و ‌یا‌ سابقه ‌خانوادگی ) ‌و‌گروه‌بندی ‌ذکر‌شده‌ در </a:t>
            </a:r>
            <a:r>
              <a:rPr lang="fa-IR" sz="2800" dirty="0"/>
              <a:t>جدول‌1‌</a:t>
            </a:r>
            <a:r>
              <a:rPr lang="fa-IR" sz="2800" dirty="0" smtClean="0"/>
              <a:t>، قرار‌است ‌به‌ پرسش‌ های ‌زیر‌پاسخ‌ دهیم:‌ </a:t>
            </a:r>
          </a:p>
          <a:p>
            <a:r>
              <a:rPr lang="fa-IR" sz="2800" dirty="0" smtClean="0"/>
              <a:t>دریافت ‌بازخورد و‌تفسیر‌نتایج تصویربرداری‌</a:t>
            </a:r>
          </a:p>
          <a:p>
            <a:r>
              <a:rPr lang="fa-IR" sz="2800" dirty="0" smtClean="0"/>
              <a:t>دریافت بازخورد ‌و نتایج </a:t>
            </a:r>
            <a:r>
              <a:rPr lang="fa-IR" sz="2800" dirty="0"/>
              <a:t>مشاوره‌ </a:t>
            </a:r>
            <a:r>
              <a:rPr lang="fa-IR" sz="2800" dirty="0" smtClean="0"/>
              <a:t>ژنتیک</a:t>
            </a:r>
          </a:p>
          <a:p>
            <a:r>
              <a:rPr lang="fa-IR" sz="2800" dirty="0" smtClean="0"/>
              <a:t>دریافت بازخورد‌ و نتایج ویزیت ‌جراح</a:t>
            </a:r>
            <a:endParaRPr lang="en-US" sz="2800" dirty="0" smtClean="0"/>
          </a:p>
          <a:p>
            <a:r>
              <a:rPr lang="en-US" sz="2800" dirty="0" smtClean="0"/>
              <a:t> </a:t>
            </a:r>
            <a:r>
              <a:rPr lang="fa-IR" sz="2800" dirty="0" smtClean="0"/>
              <a:t>زمان ‌و‌شیوه ‌پیگیری ‌فرد ‌در‌آینده‌</a:t>
            </a:r>
            <a:endParaRPr lang="fa-IR" sz="2800" dirty="0"/>
          </a:p>
        </p:txBody>
      </p:sp>
    </p:spTree>
    <p:extLst>
      <p:ext uri="{BB962C8B-B14F-4D97-AF65-F5344CB8AC3E}">
        <p14:creationId xmlns:p14="http://schemas.microsoft.com/office/powerpoint/2010/main" val="36611975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238" y="174380"/>
            <a:ext cx="10364451" cy="461346"/>
          </a:xfrm>
        </p:spPr>
        <p:txBody>
          <a:bodyPr>
            <a:normAutofit/>
          </a:bodyPr>
          <a:lstStyle/>
          <a:p>
            <a:pPr algn="r"/>
            <a:r>
              <a:rPr lang="fa-IR" sz="2400" b="1" dirty="0">
                <a:solidFill>
                  <a:prstClr val="black"/>
                </a:solidFill>
                <a:ea typeface="+mn-ea"/>
                <a:cs typeface="Arial" panose="020B0604020202020204" pitchFamily="34" charset="0"/>
              </a:rPr>
              <a:t>در یافت بازخورد و تفسیر نتایج تصو یربردار ی</a:t>
            </a:r>
            <a:endParaRPr lang="fa-IR" sz="5400" b="1" dirty="0"/>
          </a:p>
        </p:txBody>
      </p:sp>
      <p:sp>
        <p:nvSpPr>
          <p:cNvPr id="3" name="Content Placeholder 2"/>
          <p:cNvSpPr>
            <a:spLocks noGrp="1"/>
          </p:cNvSpPr>
          <p:nvPr>
            <p:ph idx="1"/>
          </p:nvPr>
        </p:nvSpPr>
        <p:spPr>
          <a:xfrm>
            <a:off x="195943" y="95794"/>
            <a:ext cx="11996057" cy="6871063"/>
          </a:xfrm>
        </p:spPr>
        <p:txBody>
          <a:bodyPr>
            <a:noAutofit/>
          </a:bodyPr>
          <a:lstStyle/>
          <a:p>
            <a:pPr marL="0" indent="0">
              <a:buNone/>
            </a:pPr>
            <a:endParaRPr lang="en-US" sz="1800" dirty="0" smtClean="0"/>
          </a:p>
          <a:p>
            <a:r>
              <a:rPr lang="en-US" sz="1800" dirty="0" smtClean="0"/>
              <a:t> </a:t>
            </a:r>
            <a:r>
              <a:rPr lang="fa-IR" sz="1800" dirty="0"/>
              <a:t>در‌گروه‌های‌1 </a:t>
            </a:r>
            <a:r>
              <a:rPr lang="fa-IR" sz="1800" dirty="0" smtClean="0"/>
              <a:t>تا‌8‌،در‌صورتی‌که‌ فرد ‌طی‌ کمتر‌از‌یک ‌سال‌ گذشته ‌ماموگرافی ‌یا‌ سونوگرافی‌ و‌یا‌ در‌گروه‌های</a:t>
            </a:r>
          </a:p>
          <a:p>
            <a:r>
              <a:rPr lang="fa-IR" sz="1800" dirty="0" smtClean="0"/>
              <a:t>‌9 ‌ </a:t>
            </a:r>
            <a:r>
              <a:rPr lang="fa-IR" sz="1800" dirty="0"/>
              <a:t>تا‌16‌</a:t>
            </a:r>
            <a:r>
              <a:rPr lang="fa-IR" sz="1800" dirty="0" smtClean="0"/>
              <a:t>، در‌طی‌6 ماه‌ اخیر‌سونوگرافی ‌پستان ‌و‌یا‌ در‌طی‌1 سال‌ اخیر‌ماموگرافی‌ شده ‌باشد، ‌گزارش ‌آن ‌توسط ‌ماما‌ در‌همان ‌مرحله ‌ویزیت ‌در‌سامانه ‌ثبت ‌می‌شود.‌</a:t>
            </a:r>
          </a:p>
          <a:p>
            <a:r>
              <a:rPr lang="fa-IR" sz="1800" dirty="0" smtClean="0"/>
              <a:t> </a:t>
            </a:r>
            <a:r>
              <a:rPr lang="en-US" sz="1800" dirty="0" smtClean="0"/>
              <a:t>o </a:t>
            </a:r>
            <a:r>
              <a:rPr lang="fa-IR" sz="1800" dirty="0" smtClean="0"/>
              <a:t>در‌صورتی‌ که‌ فرد ‌تصویربرداری ‌جدید ‌پستان ‌ندارد ‌و‌در‌همین‌ ویزیت‌ نیازمند ‌ماموگرافی‌ یا‌ سونوگرافی ‌است،‌ پس‌ از‌تعیین ‌وقت‌ توسط ‌ماما‌ در‌سامانه،‌  ‌تصویربرداری‌ قرار‌می‌گیرد.</a:t>
            </a:r>
          </a:p>
          <a:p>
            <a:r>
              <a:rPr lang="fa-IR" sz="1800" dirty="0" smtClean="0"/>
              <a:t> </a:t>
            </a:r>
            <a:r>
              <a:rPr lang="en-US" sz="1800" dirty="0"/>
              <a:t>o </a:t>
            </a:r>
            <a:r>
              <a:rPr lang="fa-IR" sz="1800" dirty="0" smtClean="0"/>
              <a:t>در‌صورت‌ عدم‌ مراجعه ‌فرد‌ در‌زمان ‌مقرر‌برای ‌تصویربرداری‌ لازم ‌است ‌تا ‌دو‌بار‌پیگیری‌ تلفنی‌ از‌سوی‌ ماما‌ صورت‌ گیرد‌ و‌در‌صورت ‌تمایل‌ بیمار</a:t>
            </a:r>
            <a:r>
              <a:rPr lang="fa-IR" sz="1800" dirty="0"/>
              <a:t>، </a:t>
            </a:r>
            <a:r>
              <a:rPr lang="fa-IR" sz="1800" dirty="0" smtClean="0"/>
              <a:t>نوبت ‌جدید ‌تعیین‌ گردد.‌</a:t>
            </a:r>
          </a:p>
          <a:p>
            <a:r>
              <a:rPr lang="fa-IR" sz="1800" dirty="0" smtClean="0"/>
              <a:t> </a:t>
            </a:r>
            <a:r>
              <a:rPr lang="en-US" sz="1800" dirty="0" smtClean="0"/>
              <a:t> o </a:t>
            </a:r>
            <a:r>
              <a:rPr lang="fa-IR" sz="1800" dirty="0" smtClean="0"/>
              <a:t>مقتضی ‌است ‌پیگری‌های‌لازم‌ صورت ‌گیرد‌ و‌تایید‌ شود ‌تا‌ گزارش‌های ‌تصویربرداری ‌ثبت‌ شود.‌</a:t>
            </a:r>
          </a:p>
          <a:p>
            <a:r>
              <a:rPr lang="en-US" sz="1800" dirty="0" smtClean="0"/>
              <a:t>o</a:t>
            </a:r>
            <a:r>
              <a:rPr lang="fa-IR" sz="1800" dirty="0" smtClean="0"/>
              <a:t>لازم‌است‌ بر‌اساس ‌گزارش‌</a:t>
            </a:r>
            <a:r>
              <a:rPr lang="en-US" sz="1800" dirty="0" smtClean="0"/>
              <a:t> RADS-BI </a:t>
            </a:r>
            <a:r>
              <a:rPr lang="fa-IR" sz="1800" dirty="0" smtClean="0"/>
              <a:t>اقدامات ‌زیر‌صورت‌ می‌گیرد:‌</a:t>
            </a:r>
          </a:p>
          <a:p>
            <a:r>
              <a:rPr lang="fa-IR" sz="1800" dirty="0" smtClean="0"/>
              <a:t>0 </a:t>
            </a:r>
            <a:r>
              <a:rPr lang="en-US" sz="1800" dirty="0" smtClean="0"/>
              <a:t> RADS-B </a:t>
            </a:r>
            <a:r>
              <a:rPr lang="en-US" sz="1800" dirty="0"/>
              <a:t>:</a:t>
            </a:r>
            <a:r>
              <a:rPr lang="fa-IR" sz="1800" dirty="0" smtClean="0"/>
              <a:t>تعیین‌نوبت‌ویزیت‌ سطح 2 </a:t>
            </a:r>
          </a:p>
          <a:p>
            <a:r>
              <a:rPr lang="fa-IR" sz="1800" dirty="0" smtClean="0"/>
              <a:t>2,1 </a:t>
            </a:r>
            <a:r>
              <a:rPr lang="en-US" sz="1800" dirty="0" smtClean="0"/>
              <a:t>RADS-B </a:t>
            </a:r>
            <a:r>
              <a:rPr lang="fa-IR" sz="1800" dirty="0" smtClean="0"/>
              <a:t>در‌افراد‌با‌شرح‌حال/ ‌معاینه‌ طبیعی</a:t>
            </a:r>
            <a:r>
              <a:rPr lang="fa-IR" sz="1800" dirty="0"/>
              <a:t>: </a:t>
            </a:r>
            <a:endParaRPr lang="fa-IR" sz="1800" dirty="0" smtClean="0"/>
          </a:p>
          <a:p>
            <a:r>
              <a:rPr lang="fa-IR" sz="1800" dirty="0" smtClean="0"/>
              <a:t>✓ تعیین ‌زمان‌ارزیابی ‌بعدی ‌برای‌1 سال ‌بعد‌ در‌همه‌ زنان ‌با سن‌40 </a:t>
            </a:r>
            <a:r>
              <a:rPr lang="fa-IR" sz="1800" dirty="0"/>
              <a:t>سال </a:t>
            </a:r>
            <a:r>
              <a:rPr lang="fa-IR" sz="1800" dirty="0" smtClean="0"/>
              <a:t>و ‌بدون‌ سابقه‌ فردی ‌یا‌ خانوادگی‌ </a:t>
            </a:r>
          </a:p>
          <a:p>
            <a:r>
              <a:rPr lang="fa-IR" sz="1800" dirty="0" smtClean="0"/>
              <a:t>✓ تعیین‌ زمان‌ ارزیابی‌ بعدی‌ برای‌1 سال‌بعد‌ در‌همه ‌زنان‌با‌سوابق‌مثبت‌ با‌ هر‌سنی </a:t>
            </a:r>
          </a:p>
          <a:p>
            <a:r>
              <a:rPr lang="fa-IR" sz="1800" dirty="0" smtClean="0"/>
              <a:t>✓ تعیین‌ زمان ‌ارزیابی ‌بعدی ‌برای‌2 سال ‌بعد ‌در ‌زنان ‌زیر‌40 سال‌ بدون‌ هیچ‌ سابقه ‌فردی ‌یا‌ خانوادگی </a:t>
            </a:r>
          </a:p>
          <a:p>
            <a:r>
              <a:rPr lang="fa-IR" sz="1800" dirty="0" smtClean="0"/>
              <a:t>2,1 </a:t>
            </a:r>
            <a:r>
              <a:rPr lang="en-US" sz="1800" dirty="0" smtClean="0"/>
              <a:t>RADS-B </a:t>
            </a:r>
            <a:r>
              <a:rPr lang="fa-IR" sz="1800" dirty="0" smtClean="0"/>
              <a:t>در‌افراد‌ با‌ شرح‌ حال‌/معاینه‌ غیر‌طبیعی</a:t>
            </a:r>
            <a:r>
              <a:rPr lang="fa-IR" sz="1800" dirty="0"/>
              <a:t>: </a:t>
            </a:r>
            <a:r>
              <a:rPr lang="fa-IR" sz="1800" dirty="0" smtClean="0"/>
              <a:t>تعیین ‌نوبت ‌ویزیت‌ سطح 2</a:t>
            </a:r>
          </a:p>
          <a:p>
            <a:r>
              <a:rPr lang="fa-IR" sz="1800" dirty="0" smtClean="0"/>
              <a:t>3 </a:t>
            </a:r>
            <a:r>
              <a:rPr lang="en-US" sz="1800" dirty="0" smtClean="0"/>
              <a:t>RADS-B :</a:t>
            </a:r>
            <a:r>
              <a:rPr lang="fa-IR" sz="1800" dirty="0" smtClean="0"/>
              <a:t> تعیین‌ نوبت‌ ویزیت‌ سطح 2</a:t>
            </a:r>
          </a:p>
          <a:p>
            <a:r>
              <a:rPr lang="fa-IR" sz="1800" dirty="0" smtClean="0"/>
              <a:t>5,4 </a:t>
            </a:r>
            <a:r>
              <a:rPr lang="en-US" sz="1800" dirty="0" smtClean="0"/>
              <a:t>RADS-B </a:t>
            </a:r>
            <a:r>
              <a:rPr lang="en-US" sz="1800" dirty="0"/>
              <a:t>:</a:t>
            </a:r>
            <a:r>
              <a:rPr lang="fa-IR" sz="1800" dirty="0" smtClean="0"/>
              <a:t>تعیین ‌نوبت‌ نمونه‌برداری‌ پستان و‌سپس‌ تعیین‌ نوبت ‌ویزیت‌ سطح 2</a:t>
            </a:r>
            <a:endParaRPr lang="fa-IR" sz="1800" dirty="0"/>
          </a:p>
        </p:txBody>
      </p:sp>
    </p:spTree>
    <p:extLst>
      <p:ext uri="{BB962C8B-B14F-4D97-AF65-F5344CB8AC3E}">
        <p14:creationId xmlns:p14="http://schemas.microsoft.com/office/powerpoint/2010/main" val="2231580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557139"/>
          </a:xfrm>
        </p:spPr>
        <p:txBody>
          <a:bodyPr>
            <a:normAutofit/>
          </a:bodyPr>
          <a:lstStyle/>
          <a:p>
            <a:pPr algn="r"/>
            <a:r>
              <a:rPr lang="fa-IR" sz="2400" b="1" dirty="0">
                <a:solidFill>
                  <a:srgbClr val="0070C0"/>
                </a:solidFill>
                <a:ea typeface="+mn-ea"/>
                <a:cs typeface="Arial" panose="020B0604020202020204" pitchFamily="34" charset="0"/>
              </a:rPr>
              <a:t>دریافت بازخورد و نتایج ویزیت </a:t>
            </a:r>
            <a:r>
              <a:rPr lang="fa-IR" sz="2400" b="1" dirty="0" smtClean="0">
                <a:solidFill>
                  <a:srgbClr val="0070C0"/>
                </a:solidFill>
                <a:ea typeface="+mn-ea"/>
                <a:cs typeface="Arial" panose="020B0604020202020204" pitchFamily="34" charset="0"/>
              </a:rPr>
              <a:t>سطح 2</a:t>
            </a:r>
            <a:endParaRPr lang="fa-IR" sz="4000" b="1" dirty="0">
              <a:solidFill>
                <a:srgbClr val="0070C0"/>
              </a:solidFill>
            </a:endParaRPr>
          </a:p>
        </p:txBody>
      </p:sp>
      <p:sp>
        <p:nvSpPr>
          <p:cNvPr id="3" name="Content Placeholder 2"/>
          <p:cNvSpPr>
            <a:spLocks noGrp="1"/>
          </p:cNvSpPr>
          <p:nvPr>
            <p:ph idx="1"/>
          </p:nvPr>
        </p:nvSpPr>
        <p:spPr>
          <a:xfrm>
            <a:off x="539930" y="1245325"/>
            <a:ext cx="11495315" cy="5077097"/>
          </a:xfrm>
        </p:spPr>
        <p:txBody>
          <a:bodyPr/>
          <a:lstStyle/>
          <a:p>
            <a:r>
              <a:rPr lang="fa-IR" dirty="0" smtClean="0"/>
              <a:t>در‌صورتی‌ که ‌فرد ‌مطابق ‌آنچه‌ که‌ در‌قسمت‌ مراقبت ‌گفته ‌شد، ‌نیازمند‌ ویزیت ‌سطح 2  ‌باشد،‌‌ نوبت‌ ویزیت‌ جراحی ‌را‌ در‌سامانه‌ درخواست ‌کنید.</a:t>
            </a:r>
          </a:p>
          <a:p>
            <a:r>
              <a:rPr lang="fa-IR" dirty="0" smtClean="0"/>
              <a:t>توجه‌ داشته ‌باشید ‌که‌ ویزیت‌سطح 2،‌در ‌همه‌موارد‌ پس ‌از ‌انجام ‌تصویربرداری‌ درخواست ‌می‌گردد مگر ‌اینکه ‌در‌شرح‌حال ‌/‌معاینه‌ موارد‌ زیر ‌وجود ‌داشته‌ باشد‌ که‌ حتی ‌قبل ‌از ‌تصویربرداری ،‌ نوبت ‌ویزیت‌ سطح 2‌ را‌ در‌سامانه‌ درخواست‌ کنید</a:t>
            </a:r>
            <a:r>
              <a:rPr lang="fa-IR" dirty="0"/>
              <a:t>: </a:t>
            </a:r>
            <a:endParaRPr lang="fa-IR" dirty="0" smtClean="0"/>
          </a:p>
          <a:p>
            <a:r>
              <a:rPr lang="fa-IR" dirty="0" smtClean="0"/>
              <a:t>شک به‌ کانسر ‌التهابی پستان‌</a:t>
            </a:r>
          </a:p>
          <a:p>
            <a:r>
              <a:rPr lang="fa-IR" dirty="0" smtClean="0"/>
              <a:t>شک به ‌بیماری‌ پاژه‌ پستان </a:t>
            </a:r>
          </a:p>
          <a:p>
            <a:r>
              <a:rPr lang="fa-IR" dirty="0" smtClean="0"/>
              <a:t>در‌صورت‌ عدم‌ مراجعه‌ فرد‌ در‌ زمان ‌مقرر ‌برای ‌ویزیت ‌سطح 2،‌لازم ‌است‌ تا‌ </a:t>
            </a:r>
            <a:r>
              <a:rPr lang="fa-IR" dirty="0" smtClean="0">
                <a:solidFill>
                  <a:srgbClr val="FF0000"/>
                </a:solidFill>
              </a:rPr>
              <a:t>دو‌بار‌ پیگیری ‌تلفنی </a:t>
            </a:r>
            <a:r>
              <a:rPr lang="fa-IR" dirty="0" smtClean="0"/>
              <a:t>‌از‌سوی‌ ماما‌ صورت‌ گیرد‌ و‌ در‌صورت‌ تمایل‌ بیمار‌ نوبت‌ جدید ‌تعیین‌ گردد.‌</a:t>
            </a:r>
            <a:endParaRPr lang="en-US" dirty="0" smtClean="0"/>
          </a:p>
          <a:p>
            <a:r>
              <a:rPr lang="en-US" dirty="0" smtClean="0"/>
              <a:t> </a:t>
            </a:r>
            <a:r>
              <a:rPr lang="fa-IR" dirty="0"/>
              <a:t>مقتضی </a:t>
            </a:r>
            <a:r>
              <a:rPr lang="fa-IR" dirty="0" smtClean="0"/>
              <a:t>است‌ پیگیری‌های ‌لازم‌ صورت‌گیرد‌ و ‌تایید‌ شود‌ تا‌ گزارش‌ ویزیت‌ سطح 2  در‌</a:t>
            </a:r>
            <a:r>
              <a:rPr lang="fa-IR" dirty="0" smtClean="0">
                <a:solidFill>
                  <a:srgbClr val="7030A0"/>
                </a:solidFill>
              </a:rPr>
              <a:t>سامانه</a:t>
            </a:r>
            <a:r>
              <a:rPr lang="fa-IR" dirty="0" smtClean="0"/>
              <a:t>‌ ثبت‌ شود.‌</a:t>
            </a:r>
            <a:endParaRPr lang="fa-IR" dirty="0"/>
          </a:p>
        </p:txBody>
      </p:sp>
    </p:spTree>
    <p:extLst>
      <p:ext uri="{BB962C8B-B14F-4D97-AF65-F5344CB8AC3E}">
        <p14:creationId xmlns:p14="http://schemas.microsoft.com/office/powerpoint/2010/main" val="32407296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3112" y="87294"/>
            <a:ext cx="10364451" cy="531016"/>
          </a:xfrm>
        </p:spPr>
        <p:txBody>
          <a:bodyPr>
            <a:normAutofit/>
          </a:bodyPr>
          <a:lstStyle/>
          <a:p>
            <a:pPr algn="r"/>
            <a:r>
              <a:rPr lang="fa-IR" sz="2400" b="1" dirty="0">
                <a:solidFill>
                  <a:prstClr val="black"/>
                </a:solidFill>
                <a:ea typeface="+mn-ea"/>
                <a:cs typeface="Arial" panose="020B0604020202020204" pitchFamily="34" charset="0"/>
              </a:rPr>
              <a:t>زمان و شیوه پیگیری فرد در آینده</a:t>
            </a:r>
            <a:endParaRPr lang="fa-IR" sz="4800" b="1" dirty="0"/>
          </a:p>
        </p:txBody>
      </p:sp>
      <p:sp>
        <p:nvSpPr>
          <p:cNvPr id="3" name="Content Placeholder 2"/>
          <p:cNvSpPr>
            <a:spLocks noGrp="1"/>
          </p:cNvSpPr>
          <p:nvPr>
            <p:ph idx="1"/>
          </p:nvPr>
        </p:nvSpPr>
        <p:spPr>
          <a:xfrm>
            <a:off x="200297" y="783770"/>
            <a:ext cx="11930743" cy="6139544"/>
          </a:xfrm>
        </p:spPr>
        <p:txBody>
          <a:bodyPr>
            <a:normAutofit/>
          </a:bodyPr>
          <a:lstStyle/>
          <a:p>
            <a:r>
              <a:rPr lang="en-US" dirty="0" smtClean="0"/>
              <a:t>o </a:t>
            </a:r>
            <a:r>
              <a:rPr lang="fa-IR" dirty="0" smtClean="0"/>
              <a:t>در‌صورتی که‌ شرح‌ حال /‌معاینه ‌طبیعی ‌بوده‌ و‌همه‌ سوابق‌ منفی‌ باشند‌ (گروه‌1‌،) به‌بهورز/‌مراقب ‌سلامت ‌ارجاع‌ دهید ‌تا‌ برای‌ارزیابی ‌بعدی ‌در‌افراد‌30‌تا‌40‌سال ‌برای‌2‌سال‌ بعد‌و‌در‌افراد‌ با سن ‌40‌سال‌  ترجیحا" ‌برای‌ یک‌ سال ‌بعد‌نوبت ‌ویزیت‌ مجدد‌ بدهند.‌ </a:t>
            </a:r>
          </a:p>
          <a:p>
            <a:r>
              <a:rPr lang="fa-IR" dirty="0" smtClean="0"/>
              <a:t>در‌صورتی که ‌شرح‌حال /‌معاینه ‌طبیعی ‌بوده‌ و‌همه ‌یا‌ یکی‌از‌سوابق‌ مثبت ‌باشد‌(گروه‌های‌2 </a:t>
            </a:r>
            <a:r>
              <a:rPr lang="fa-IR" dirty="0"/>
              <a:t>تا‌8‌</a:t>
            </a:r>
            <a:r>
              <a:rPr lang="fa-IR" dirty="0" smtClean="0"/>
              <a:t>،) زمان ‌ارجاع‌  بعدی ‌به ‌صورت ‌زیر‌تعیین ‌می‌شود</a:t>
            </a:r>
            <a:r>
              <a:rPr lang="fa-IR" dirty="0"/>
              <a:t>: </a:t>
            </a:r>
            <a:endParaRPr lang="fa-IR" dirty="0" smtClean="0"/>
          </a:p>
          <a:p>
            <a:r>
              <a:rPr lang="fa-IR" dirty="0" smtClean="0"/>
              <a:t>▪ فرد‌ در‌طی ‌یک‌ سال ‌اخیر‌تصویربرداری ‌پستان‌ را ‌انجام‌ داده‌ یا ‌در‌همین‌ ویزیت‌ نیاز‌به ‌تصویربرداری ‌است‌ و‌پس‌ </a:t>
            </a:r>
            <a:r>
              <a:rPr lang="fa-IR" dirty="0"/>
              <a:t>از‌انجام‌آن:‌ </a:t>
            </a:r>
            <a:endParaRPr lang="fa-IR" dirty="0" smtClean="0"/>
          </a:p>
          <a:p>
            <a:r>
              <a:rPr lang="fa-IR" dirty="0" smtClean="0"/>
              <a:t>✓ در‌صورتی ‌که ‌نتیجه ‌ارزیابی‌های ‌‌اولیه ‌از‌جمله ‌تصویربردار‌ی ‌‌طبیعی‌(</a:t>
            </a:r>
            <a:r>
              <a:rPr lang="en-US" dirty="0" smtClean="0"/>
              <a:t> RADS-BI‌</a:t>
            </a:r>
            <a:r>
              <a:rPr lang="fa-IR" dirty="0" smtClean="0"/>
              <a:t>یک ‌و‌دو) باشند،‌زمان‌ ارزیابی ‌بعدی‌او‌را‌برای‌1 سال ‌پس ‌از‌سونوگرافی ‌یا‌ماموگرافی‌ قبلی ‌تعیین ‌کنید.‌ </a:t>
            </a:r>
          </a:p>
          <a:p>
            <a:r>
              <a:rPr lang="fa-IR" dirty="0" smtClean="0"/>
              <a:t>▪ فرد ‌بر ‌اساس ‌سوابق ‌هنوز‌ به ‌سن‌شروع‌ تصویربرداری ‌نرسیده‌است:‌ </a:t>
            </a:r>
          </a:p>
          <a:p>
            <a:r>
              <a:rPr lang="fa-IR" dirty="0" smtClean="0"/>
              <a:t>✓ در‌همه‌شرایط‌ زمان‌ارزیابی ‌بعدی ‌او‌را‌برای‌1 سال‌ پس‌از‌همین‌ ارزیابی ‌تعیین‌ کنید.‌</a:t>
            </a:r>
          </a:p>
          <a:p>
            <a:r>
              <a:rPr lang="fa-IR" dirty="0" smtClean="0"/>
              <a:t> </a:t>
            </a:r>
            <a:r>
              <a:rPr lang="en-US" dirty="0"/>
              <a:t>o </a:t>
            </a:r>
            <a:r>
              <a:rPr lang="fa-IR" dirty="0" smtClean="0"/>
              <a:t>در‌مورد ‌گروه‌هایی‌ که نیازمند تصویربرداری ‌اولیه‌ هستند ‌(گروه‌های ‌9‌تا‌16‌و‌یا‌ گروه‌های‌2 ‌تا‌8 ‌ که ‌زمان‌ تصویربرداری ‌آنها‌رسیده (،‌مبنای‌تصمیم‌گیری‌ برای ‌تعیین‌ لزوم‌ ویزیت ‌سطح 2 ،‌درخواست‌ مشاوره‌ ژنتیک ‌و‌زمان‌ ارزیابی‌بعدی،‌ نتایج ‌تصویربرداری ‌جدید (سابقه ‌فردی‌ جدید) ‌است‌ که‌ در‌ویزیت ‌نخست‌ درخواست‌ و‌انجام‌ شده‌ </a:t>
            </a:r>
            <a:r>
              <a:rPr lang="fa-IR" dirty="0"/>
              <a:t>است.‌ </a:t>
            </a:r>
            <a:endParaRPr lang="fa-IR" dirty="0" smtClean="0"/>
          </a:p>
          <a:p>
            <a:r>
              <a:rPr lang="en-US" dirty="0" smtClean="0"/>
              <a:t>o </a:t>
            </a:r>
            <a:r>
              <a:rPr lang="fa-IR" dirty="0" smtClean="0"/>
              <a:t>در‌همه ‌موارد‌آموزشهای ‌خود‌مراقبتی ‌لازم‌ در‌خصوص و ‌علایم‌ مشکوک‌ سرطان ‌پستان ‌و‌انجام‌ معاینه ‌شخصی پستان‌مطابق‌ بسته‌ آموزشی،‌داده‌ شود</a:t>
            </a:r>
            <a:r>
              <a:rPr lang="fa-IR" dirty="0"/>
              <a:t>.</a:t>
            </a:r>
          </a:p>
        </p:txBody>
      </p:sp>
    </p:spTree>
    <p:extLst>
      <p:ext uri="{BB962C8B-B14F-4D97-AF65-F5344CB8AC3E}">
        <p14:creationId xmlns:p14="http://schemas.microsoft.com/office/powerpoint/2010/main" val="18129287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470054"/>
          </a:xfrm>
        </p:spPr>
        <p:txBody>
          <a:bodyPr>
            <a:noAutofit/>
          </a:bodyPr>
          <a:lstStyle/>
          <a:p>
            <a:pPr algn="r"/>
            <a:r>
              <a:rPr lang="fa-IR" sz="2800" b="1" dirty="0">
                <a:solidFill>
                  <a:prstClr val="black"/>
                </a:solidFill>
                <a:ea typeface="+mn-ea"/>
                <a:cs typeface="Arial" panose="020B0604020202020204" pitchFamily="34" charset="0"/>
              </a:rPr>
              <a:t>آموزش</a:t>
            </a:r>
            <a:endParaRPr lang="fa-IR" sz="4400" b="1" dirty="0"/>
          </a:p>
        </p:txBody>
      </p:sp>
      <p:sp>
        <p:nvSpPr>
          <p:cNvPr id="3" name="Content Placeholder 2"/>
          <p:cNvSpPr>
            <a:spLocks noGrp="1"/>
          </p:cNvSpPr>
          <p:nvPr>
            <p:ph idx="1"/>
          </p:nvPr>
        </p:nvSpPr>
        <p:spPr>
          <a:xfrm>
            <a:off x="505096" y="1287229"/>
            <a:ext cx="11399521" cy="4991651"/>
          </a:xfrm>
        </p:spPr>
        <p:txBody>
          <a:bodyPr/>
          <a:lstStyle/>
          <a:p>
            <a:r>
              <a:rPr lang="fa-IR" dirty="0" smtClean="0"/>
              <a:t>آموزش ‌که‌ مامای ‌آموزش ‌دیده ‌در ‌آن‌ دخالت ‌دارد ‌را‌ میتوان ‌به ‌دو ‌دسته ‌آموزش ‌پرسنل ‌و ‌آموزش ‌بیماران‌ تقسیم‌ کرد:</a:t>
            </a:r>
          </a:p>
          <a:p>
            <a:r>
              <a:rPr lang="fa-IR" dirty="0" smtClean="0"/>
              <a:t> </a:t>
            </a:r>
            <a:r>
              <a:rPr lang="fa-IR" dirty="0"/>
              <a:t>▪ </a:t>
            </a:r>
            <a:r>
              <a:rPr lang="fa-IR" dirty="0" smtClean="0"/>
              <a:t>آموزش‌پرسنل(سایر‌ماماها) ‌شامل</a:t>
            </a:r>
            <a:r>
              <a:rPr lang="fa-IR" dirty="0"/>
              <a:t>: </a:t>
            </a:r>
            <a:endParaRPr lang="fa-IR" dirty="0" smtClean="0"/>
          </a:p>
          <a:p>
            <a:r>
              <a:rPr lang="fa-IR" dirty="0" smtClean="0"/>
              <a:t>✓ نحوه‌ گرفتن ‌شرح‌حال‌ و‌معاینه ‌بالینی ‌پستان‌</a:t>
            </a:r>
          </a:p>
          <a:p>
            <a:r>
              <a:rPr lang="fa-IR" dirty="0" smtClean="0"/>
              <a:t> </a:t>
            </a:r>
            <a:r>
              <a:rPr lang="fa-IR" dirty="0"/>
              <a:t>✓ </a:t>
            </a:r>
            <a:r>
              <a:rPr lang="fa-IR" dirty="0" smtClean="0"/>
              <a:t>نحوه‌ بررسی‌ نتایج ‌ماموگرافی ‌و‌سونوگرافی ‌و‌تعاریف ‌مرتبط ‌با‌ طبقه‌بندی ‌نتایج </a:t>
            </a:r>
          </a:p>
          <a:p>
            <a:r>
              <a:rPr lang="fa-IR" dirty="0" smtClean="0"/>
              <a:t>‌)</a:t>
            </a:r>
            <a:r>
              <a:rPr lang="en-US" dirty="0"/>
              <a:t>RADS-BI) ▪ </a:t>
            </a:r>
            <a:r>
              <a:rPr lang="fa-IR" dirty="0" smtClean="0"/>
              <a:t> آموزش ‌بیماران ‌شامل</a:t>
            </a:r>
            <a:r>
              <a:rPr lang="fa-IR" dirty="0"/>
              <a:t>: </a:t>
            </a:r>
            <a:endParaRPr lang="fa-IR" dirty="0" smtClean="0"/>
          </a:p>
          <a:p>
            <a:r>
              <a:rPr lang="fa-IR" dirty="0" smtClean="0"/>
              <a:t>✓ آموزش‌ علل ‌بروز‌سرطان ‌پستان ‌و‌تغییر‌شیوه ‌زندگی ‌به‌ منظور‌پیشگیری ‌از‌آن </a:t>
            </a:r>
          </a:p>
          <a:p>
            <a:r>
              <a:rPr lang="fa-IR" dirty="0" smtClean="0"/>
              <a:t>✓ آموزش‌ علایم‌ هشداردهنده‌ سرطان ‌پستان ‌به ‌افراد ‌تا‌ اگر‌در‌فواصل </a:t>
            </a:r>
            <a:r>
              <a:rPr lang="fa-IR" smtClean="0"/>
              <a:t>‌ارزیابی‌های ‌دوره‌ای‌ این‌علایم‌ </a:t>
            </a:r>
            <a:r>
              <a:rPr lang="fa-IR" dirty="0" smtClean="0"/>
              <a:t>را‌داشتند‌ زودتر‌مراجعه ‌کنند.‌</a:t>
            </a:r>
          </a:p>
          <a:p>
            <a:r>
              <a:rPr lang="fa-IR" dirty="0" smtClean="0"/>
              <a:t> </a:t>
            </a:r>
            <a:r>
              <a:rPr lang="fa-IR" dirty="0"/>
              <a:t>✓ </a:t>
            </a:r>
            <a:r>
              <a:rPr lang="fa-IR" dirty="0" smtClean="0"/>
              <a:t>آموزش ‌در‌خصوص ‌هدف،‌نحوه ‌انجام ‌تصویربرداری‌ و‌آمادگی‌های‌ لازم ‌برای‌ آن</a:t>
            </a:r>
            <a:endParaRPr lang="fa-IR" dirty="0"/>
          </a:p>
        </p:txBody>
      </p:sp>
    </p:spTree>
    <p:extLst>
      <p:ext uri="{BB962C8B-B14F-4D97-AF65-F5344CB8AC3E}">
        <p14:creationId xmlns:p14="http://schemas.microsoft.com/office/powerpoint/2010/main" val="31719343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5695" y="139547"/>
            <a:ext cx="10364451" cy="95586"/>
          </a:xfrm>
        </p:spPr>
        <p:txBody>
          <a:bodyPr>
            <a:normAutofit fontScale="90000"/>
          </a:bodyPr>
          <a:lstStyle/>
          <a:p>
            <a:endParaRPr lang="fa-I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8011" y="391887"/>
            <a:ext cx="11416939" cy="6383382"/>
          </a:xfrm>
        </p:spPr>
      </p:pic>
    </p:spTree>
    <p:extLst>
      <p:ext uri="{BB962C8B-B14F-4D97-AF65-F5344CB8AC3E}">
        <p14:creationId xmlns:p14="http://schemas.microsoft.com/office/powerpoint/2010/main" val="30952075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377" y="-69669"/>
            <a:ext cx="12104914" cy="6927669"/>
          </a:xfrm>
        </p:spPr>
      </p:pic>
    </p:spTree>
    <p:extLst>
      <p:ext uri="{BB962C8B-B14F-4D97-AF65-F5344CB8AC3E}">
        <p14:creationId xmlns:p14="http://schemas.microsoft.com/office/powerpoint/2010/main" val="692485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191590"/>
            <a:ext cx="10364451" cy="896982"/>
          </a:xfrm>
        </p:spPr>
        <p:txBody>
          <a:bodyPr>
            <a:normAutofit/>
          </a:bodyPr>
          <a:lstStyle/>
          <a:p>
            <a:pPr algn="r"/>
            <a:r>
              <a:rPr lang="fa-IR" sz="3200" b="1" dirty="0">
                <a:solidFill>
                  <a:prstClr val="black"/>
                </a:solidFill>
                <a:ea typeface="+mn-ea"/>
              </a:rPr>
              <a:t>فراخوان و </a:t>
            </a:r>
            <a:r>
              <a:rPr lang="fa-IR" sz="3200" b="1" dirty="0" smtClean="0">
                <a:solidFill>
                  <a:prstClr val="black"/>
                </a:solidFill>
                <a:ea typeface="+mn-ea"/>
              </a:rPr>
              <a:t>ثبت نام</a:t>
            </a:r>
            <a:endParaRPr lang="fa-IR" b="1" dirty="0"/>
          </a:p>
        </p:txBody>
      </p:sp>
      <p:sp>
        <p:nvSpPr>
          <p:cNvPr id="3" name="Content Placeholder 2"/>
          <p:cNvSpPr>
            <a:spLocks noGrp="1"/>
          </p:cNvSpPr>
          <p:nvPr>
            <p:ph idx="1"/>
          </p:nvPr>
        </p:nvSpPr>
        <p:spPr>
          <a:xfrm>
            <a:off x="0" y="1088572"/>
            <a:ext cx="12131039" cy="5120639"/>
          </a:xfrm>
        </p:spPr>
        <p:txBody>
          <a:bodyPr>
            <a:noAutofit/>
          </a:bodyPr>
          <a:lstStyle/>
          <a:p>
            <a:r>
              <a:rPr lang="fa-IR" sz="2800" dirty="0" smtClean="0"/>
              <a:t>پیش‌ از‌هر ‌اقدامی ‌موارد ‌زیر‌مد‌ نظر‌قرار‌گیرد</a:t>
            </a:r>
            <a:r>
              <a:rPr lang="fa-IR" sz="2800" dirty="0"/>
              <a:t>: </a:t>
            </a:r>
            <a:endParaRPr lang="fa-IR" sz="2800" dirty="0" smtClean="0"/>
          </a:p>
          <a:p>
            <a:r>
              <a:rPr lang="fa-IR" sz="2800" dirty="0" smtClean="0"/>
              <a:t>زنان‌در‌گروه ‌سنی </a:t>
            </a:r>
            <a:r>
              <a:rPr lang="fa-IR" sz="2800" dirty="0"/>
              <a:t>30 </a:t>
            </a:r>
            <a:r>
              <a:rPr lang="fa-IR" sz="2800" dirty="0" smtClean="0"/>
              <a:t>تا ‌69 سال، ‌فراخوان‌ شده ‌و مشخصات‌ آنها </a:t>
            </a:r>
            <a:r>
              <a:rPr lang="fa-IR" sz="2800" dirty="0" smtClean="0">
                <a:solidFill>
                  <a:schemeClr val="accent6"/>
                </a:solidFill>
              </a:rPr>
              <a:t>‌در‌سامانه‌ ثبت ‌گردد.‌ </a:t>
            </a:r>
          </a:p>
          <a:p>
            <a:r>
              <a:rPr lang="fa-IR" sz="2800" dirty="0" smtClean="0"/>
              <a:t>در‌صورتی‌که ‌سن ‌زنی ‌زیر‌30‌یا ‌بالای‌69‌سال‌ باشد،‌یا‌ در‌ هر ‌سنی ‌اما‌ در‌ فواصل‌ بین‌ معاینات‌ معمول‌ و‌به‌ دلیل‌ سابقه ‌فردی ‌یا‌خانوادگی ‌مثبت ‌و‌یا‌مشکلات‌ پستان ‌شامل‌ تغییرات‌ پوست‌ پستان،‌ترشحات پستان ، ‌‌تغییرات ‌نوک ‌پستان‌،‌تغییر ‌اندازه ‌در ‌پستان،‌بزرگی ‌غدد ‌لنفاوی ‌زیر‌بغل ‌و‌تورم </a:t>
            </a:r>
          </a:p>
          <a:p>
            <a:pPr marL="0" indent="0">
              <a:buNone/>
            </a:pPr>
            <a:r>
              <a:rPr lang="fa-IR" sz="2800" dirty="0"/>
              <a:t> </a:t>
            </a:r>
            <a:r>
              <a:rPr lang="fa-IR" sz="2800" dirty="0" smtClean="0"/>
              <a:t>   ‌یک‌طرفه ‌بازو مراجعه‌ کند،‌مشخصات ‌او‌نیز ثبت‌ گردد</a:t>
            </a:r>
            <a:r>
              <a:rPr lang="fa-IR" sz="2800" dirty="0"/>
              <a:t>. </a:t>
            </a:r>
            <a:r>
              <a:rPr lang="fa-IR" sz="2800" dirty="0" smtClean="0"/>
              <a:t>در‌این ‌افراد ‌همه‌ ارزیابیها‌      مطابق ‌دستورالعمل توسط‌ مامای ‌دوره‌ دیده انجام‌ می شود</a:t>
            </a:r>
            <a:r>
              <a:rPr lang="fa-IR" sz="2800" dirty="0"/>
              <a:t>.</a:t>
            </a:r>
          </a:p>
        </p:txBody>
      </p:sp>
    </p:spTree>
    <p:extLst>
      <p:ext uri="{BB962C8B-B14F-4D97-AF65-F5344CB8AC3E}">
        <p14:creationId xmlns:p14="http://schemas.microsoft.com/office/powerpoint/2010/main" val="2851729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t>تصمیم گیری </a:t>
            </a:r>
            <a:r>
              <a:rPr lang="fa-IR" b="1" dirty="0"/>
              <a:t>و اقدام</a:t>
            </a:r>
          </a:p>
        </p:txBody>
      </p:sp>
      <p:sp>
        <p:nvSpPr>
          <p:cNvPr id="3" name="Content Placeholder 2"/>
          <p:cNvSpPr>
            <a:spLocks noGrp="1"/>
          </p:cNvSpPr>
          <p:nvPr>
            <p:ph idx="1"/>
          </p:nvPr>
        </p:nvSpPr>
        <p:spPr>
          <a:xfrm>
            <a:off x="1010195" y="2133600"/>
            <a:ext cx="10833462" cy="3777622"/>
          </a:xfrm>
        </p:spPr>
        <p:txBody>
          <a:bodyPr/>
          <a:lstStyle/>
          <a:p>
            <a:r>
              <a:rPr lang="fa-IR" dirty="0"/>
              <a:t>در‌همه‌موارد</a:t>
            </a:r>
            <a:r>
              <a:rPr lang="fa-IR" dirty="0" smtClean="0"/>
              <a:t>:</a:t>
            </a:r>
            <a:endParaRPr lang="en-US" sz="2400" dirty="0" smtClean="0"/>
          </a:p>
          <a:p>
            <a:r>
              <a:rPr lang="fa-IR" sz="2400" dirty="0" smtClean="0"/>
              <a:t>آموزشهای‌خود‌مراقبتی‌ لازم ‌از‌جمله‌ در‌خصوص  ‌عوامل ‌زمینه‌ ساز‌ بروز‌ سرطان ‌پستان و‌ راه‌های ‌پیشگیری‌ و‌ تشخیص ‌زودهنگام‌ آن </a:t>
            </a:r>
            <a:r>
              <a:rPr lang="fa-IR" sz="2400" dirty="0"/>
              <a:t>داده‌شود </a:t>
            </a:r>
            <a:r>
              <a:rPr lang="fa-IR" sz="2400" dirty="0" smtClean="0"/>
              <a:t>(پیوست‌3</a:t>
            </a:r>
            <a:r>
              <a:rPr lang="fa-IR" sz="2400" dirty="0"/>
              <a:t>.) </a:t>
            </a:r>
            <a:endParaRPr lang="fa-IR" sz="2400" dirty="0" smtClean="0"/>
          </a:p>
          <a:p>
            <a:r>
              <a:rPr lang="fa-IR" sz="2400" dirty="0" smtClean="0"/>
              <a:t>به‌مامای‌ آموزش‌دیده ‌سطح شبکه ‌بهداشت (مرکز‌خدمات‌جامع‌سلامت ‌جهت‌شرح‌حال ‌و‌معاینه ‌ارجاع‌داده‌ </a:t>
            </a:r>
            <a:r>
              <a:rPr lang="fa-IR" sz="2400" dirty="0"/>
              <a:t>شود</a:t>
            </a:r>
            <a:r>
              <a:rPr lang="fa-IR" sz="2400" dirty="0" smtClean="0"/>
              <a:t>.)</a:t>
            </a:r>
            <a:endParaRPr lang="fa-IR" sz="2400" dirty="0"/>
          </a:p>
        </p:txBody>
      </p:sp>
    </p:spTree>
    <p:extLst>
      <p:ext uri="{BB962C8B-B14F-4D97-AF65-F5344CB8AC3E}">
        <p14:creationId xmlns:p14="http://schemas.microsoft.com/office/powerpoint/2010/main" val="1804665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1300785"/>
            <a:ext cx="8689976" cy="737021"/>
          </a:xfrm>
        </p:spPr>
        <p:txBody>
          <a:bodyPr>
            <a:normAutofit fontScale="90000"/>
          </a:bodyPr>
          <a:lstStyle/>
          <a:p>
            <a:pPr lvl="0" defTabSz="457200">
              <a:lnSpc>
                <a:spcPct val="100000"/>
              </a:lnSpc>
              <a:spcBef>
                <a:spcPts val="0"/>
              </a:spcBef>
            </a:pPr>
            <a:r>
              <a:rPr lang="fa-IR" sz="1800" cap="none" dirty="0">
                <a:solidFill>
                  <a:prstClr val="black"/>
                </a:solidFill>
                <a:latin typeface="Century Gothic" panose="020B0502020202020204"/>
                <a:ea typeface="+mn-ea"/>
                <a:cs typeface="Tahoma" panose="020B0604030504040204" pitchFamily="34" charset="0"/>
              </a:rPr>
              <a:t/>
            </a:r>
            <a:br>
              <a:rPr lang="fa-IR" sz="1800" cap="none" dirty="0">
                <a:solidFill>
                  <a:prstClr val="black"/>
                </a:solidFill>
                <a:latin typeface="Century Gothic" panose="020B0502020202020204"/>
                <a:ea typeface="+mn-ea"/>
                <a:cs typeface="Tahoma" panose="020B0604030504040204" pitchFamily="34" charset="0"/>
              </a:rPr>
            </a:br>
            <a:endParaRPr lang="fa-IR" dirty="0"/>
          </a:p>
        </p:txBody>
      </p:sp>
      <p:sp>
        <p:nvSpPr>
          <p:cNvPr id="3" name="Subtitle 2"/>
          <p:cNvSpPr>
            <a:spLocks noGrp="1"/>
          </p:cNvSpPr>
          <p:nvPr>
            <p:ph type="subTitle" idx="1"/>
          </p:nvPr>
        </p:nvSpPr>
        <p:spPr>
          <a:xfrm>
            <a:off x="0" y="679269"/>
            <a:ext cx="11861074" cy="5129348"/>
          </a:xfrm>
        </p:spPr>
        <p:txBody>
          <a:bodyPr>
            <a:noAutofit/>
          </a:bodyPr>
          <a:lstStyle/>
          <a:p>
            <a:pPr algn="r"/>
            <a:r>
              <a:rPr lang="fa-IR" sz="2800" b="1" dirty="0">
                <a:solidFill>
                  <a:srgbClr val="00B0F0"/>
                </a:solidFill>
              </a:rPr>
              <a:t>مراقبت و </a:t>
            </a:r>
            <a:r>
              <a:rPr lang="fa-IR" sz="2800" b="1" dirty="0" smtClean="0">
                <a:solidFill>
                  <a:srgbClr val="00B0F0"/>
                </a:solidFill>
              </a:rPr>
              <a:t>پیگیری</a:t>
            </a:r>
          </a:p>
          <a:p>
            <a:pPr algn="r"/>
            <a:r>
              <a:rPr lang="fa-IR" sz="2400" cap="none" dirty="0" smtClean="0">
                <a:solidFill>
                  <a:prstClr val="black"/>
                </a:solidFill>
                <a:latin typeface="Century Gothic" panose="020B0502020202020204"/>
                <a:ea typeface="+mj-ea"/>
              </a:rPr>
              <a:t>افرادی‌ که ‌به ‌ماما‌ ارجاع‌ میشوند</a:t>
            </a:r>
            <a:r>
              <a:rPr lang="fa-IR" sz="2400" cap="none" dirty="0">
                <a:solidFill>
                  <a:prstClr val="black"/>
                </a:solidFill>
                <a:latin typeface="Century Gothic" panose="020B0502020202020204"/>
                <a:ea typeface="+mj-ea"/>
              </a:rPr>
              <a:t>، </a:t>
            </a:r>
            <a:r>
              <a:rPr lang="fa-IR" sz="2400" cap="none" dirty="0" smtClean="0">
                <a:solidFill>
                  <a:prstClr val="black"/>
                </a:solidFill>
                <a:latin typeface="Century Gothic" panose="020B0502020202020204"/>
                <a:ea typeface="+mj-ea"/>
              </a:rPr>
              <a:t>لازم ‌است‌برای ‌پیگیری ‌مطابق ‌ذیل‌ به ‌صورت ‌دوره ای ‌ارزیابی  ‌شوند.‌</a:t>
            </a:r>
          </a:p>
          <a:p>
            <a:pPr algn="r"/>
            <a:r>
              <a:rPr lang="fa-IR" sz="2400" cap="none" dirty="0" smtClean="0">
                <a:solidFill>
                  <a:prstClr val="black"/>
                </a:solidFill>
                <a:latin typeface="Century Gothic" panose="020B0502020202020204"/>
                <a:ea typeface="+mj-ea"/>
              </a:rPr>
              <a:t> اگر‌بنا‌به‌ گزارش ‌ماما،‌شرح‌حال‌ و‌ معاینه‌ طبیعی‌ و‌ سوابق‌ </a:t>
            </a:r>
            <a:r>
              <a:rPr lang="fa-IR" sz="2400" cap="none" dirty="0" smtClean="0">
                <a:solidFill>
                  <a:srgbClr val="FF0000"/>
                </a:solidFill>
                <a:latin typeface="Century Gothic" panose="020B0502020202020204"/>
                <a:ea typeface="+mj-ea"/>
              </a:rPr>
              <a:t>منفی</a:t>
            </a:r>
            <a:r>
              <a:rPr lang="fa-IR" sz="2400" cap="none" dirty="0" smtClean="0">
                <a:solidFill>
                  <a:prstClr val="black"/>
                </a:solidFill>
                <a:latin typeface="Century Gothic" panose="020B0502020202020204"/>
                <a:ea typeface="+mj-ea"/>
              </a:rPr>
              <a:t>‌ بوده‌ است:‌</a:t>
            </a:r>
          </a:p>
          <a:p>
            <a:pPr algn="r"/>
            <a:r>
              <a:rPr lang="fa-IR" sz="2400" cap="none" dirty="0" smtClean="0">
                <a:solidFill>
                  <a:prstClr val="black"/>
                </a:solidFill>
                <a:latin typeface="Century Gothic" panose="020B0502020202020204"/>
                <a:ea typeface="+mj-ea"/>
              </a:rPr>
              <a:t>زمان ‌ارجاع ‌بعدی‌ </a:t>
            </a:r>
            <a:r>
              <a:rPr lang="fa-IR" sz="2400" cap="none" dirty="0">
                <a:solidFill>
                  <a:prstClr val="black"/>
                </a:solidFill>
                <a:latin typeface="Century Gothic" panose="020B0502020202020204"/>
                <a:ea typeface="+mj-ea"/>
              </a:rPr>
              <a:t>1 تا‌2 </a:t>
            </a:r>
            <a:r>
              <a:rPr lang="fa-IR" sz="2400" cap="none" dirty="0" smtClean="0">
                <a:solidFill>
                  <a:prstClr val="black"/>
                </a:solidFill>
                <a:latin typeface="Century Gothic" panose="020B0502020202020204"/>
                <a:ea typeface="+mj-ea"/>
              </a:rPr>
              <a:t>سال‌ بعد‌ خواهد‌بود‌ (در‌زنان</a:t>
            </a:r>
            <a:r>
              <a:rPr lang="fa-IR" sz="2400" cap="none" dirty="0" smtClean="0">
                <a:solidFill>
                  <a:srgbClr val="FF0000"/>
                </a:solidFill>
                <a:latin typeface="Century Gothic" panose="020B0502020202020204"/>
                <a:ea typeface="+mj-ea"/>
              </a:rPr>
              <a:t>‌زیر‌40‌سال،‌هر‌دو‌سال </a:t>
            </a:r>
            <a:r>
              <a:rPr lang="fa-IR" sz="2400" cap="none" dirty="0" smtClean="0">
                <a:solidFill>
                  <a:prstClr val="black"/>
                </a:solidFill>
                <a:latin typeface="Century Gothic" panose="020B0502020202020204"/>
                <a:ea typeface="+mj-ea"/>
              </a:rPr>
              <a:t>‌یک‌ بار ‌فراخوان‌ می شوند اما‌در‌زنان ‌</a:t>
            </a:r>
            <a:r>
              <a:rPr lang="fa-IR" sz="2400" cap="none" dirty="0" smtClean="0">
                <a:solidFill>
                  <a:srgbClr val="FF0000"/>
                </a:solidFill>
                <a:latin typeface="Century Gothic" panose="020B0502020202020204"/>
                <a:ea typeface="+mj-ea"/>
              </a:rPr>
              <a:t>بالای‌40‌سال</a:t>
            </a:r>
            <a:r>
              <a:rPr lang="fa-IR" sz="2400" cap="none" dirty="0">
                <a:solidFill>
                  <a:srgbClr val="FF0000"/>
                </a:solidFill>
                <a:latin typeface="Century Gothic" panose="020B0502020202020204"/>
                <a:ea typeface="+mj-ea"/>
              </a:rPr>
              <a:t>، </a:t>
            </a:r>
            <a:r>
              <a:rPr lang="fa-IR" sz="2400" cap="none" dirty="0" smtClean="0">
                <a:solidFill>
                  <a:prstClr val="black"/>
                </a:solidFill>
                <a:latin typeface="Century Gothic" panose="020B0502020202020204"/>
                <a:ea typeface="+mj-ea"/>
              </a:rPr>
              <a:t>ترجیحا‌</a:t>
            </a:r>
            <a:r>
              <a:rPr lang="fa-IR" sz="2400" cap="none" dirty="0" smtClean="0">
                <a:solidFill>
                  <a:srgbClr val="FF0000"/>
                </a:solidFill>
                <a:latin typeface="Century Gothic" panose="020B0502020202020204"/>
                <a:ea typeface="+mj-ea"/>
              </a:rPr>
              <a:t>هر‌سال </a:t>
            </a:r>
            <a:r>
              <a:rPr lang="fa-IR" sz="2400" cap="none" dirty="0" smtClean="0">
                <a:solidFill>
                  <a:prstClr val="black"/>
                </a:solidFill>
                <a:latin typeface="Century Gothic" panose="020B0502020202020204"/>
                <a:ea typeface="+mj-ea"/>
              </a:rPr>
              <a:t>یک‌بار‌فراخوان‌ شوند)</a:t>
            </a:r>
          </a:p>
          <a:p>
            <a:pPr algn="r"/>
            <a:r>
              <a:rPr lang="fa-IR" sz="2400" cap="none" dirty="0" smtClean="0">
                <a:solidFill>
                  <a:prstClr val="black"/>
                </a:solidFill>
                <a:latin typeface="Century Gothic" panose="020B0502020202020204"/>
                <a:ea typeface="+mj-ea"/>
              </a:rPr>
              <a:t> اگر‌بنا‌به‌گزارش‌ماما،‌شرح‌حال‌ و یا‌معاینه غیرطبیعی ‌و‌سوابق ‌مثبت ‌باشند، ‌زمان‌مراجعه ‌بعدی،‌پس ‌از‌ ارزیابی‌های ‌کامل ‌تر ‌و ‌توسط‌ </a:t>
            </a:r>
            <a:r>
              <a:rPr lang="fa-IR" sz="2400" cap="none" dirty="0" smtClean="0">
                <a:solidFill>
                  <a:schemeClr val="tx1"/>
                </a:solidFill>
                <a:latin typeface="Century Gothic" panose="020B0502020202020204"/>
                <a:ea typeface="+mj-ea"/>
              </a:rPr>
              <a:t>مامای ‌سطح شبکه‌ بهداشت </a:t>
            </a:r>
            <a:r>
              <a:rPr lang="fa-IR" sz="2400" cap="none" dirty="0" smtClean="0">
                <a:solidFill>
                  <a:prstClr val="black"/>
                </a:solidFill>
                <a:latin typeface="Century Gothic" panose="020B0502020202020204"/>
                <a:ea typeface="+mj-ea"/>
              </a:rPr>
              <a:t>مشخص ‌میشود.‌</a:t>
            </a:r>
            <a:endParaRPr lang="fa-IR" sz="2800" dirty="0"/>
          </a:p>
        </p:txBody>
      </p:sp>
    </p:spTree>
    <p:extLst>
      <p:ext uri="{BB962C8B-B14F-4D97-AF65-F5344CB8AC3E}">
        <p14:creationId xmlns:p14="http://schemas.microsoft.com/office/powerpoint/2010/main" val="3126423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7615" y="232623"/>
            <a:ext cx="10364451" cy="1596177"/>
          </a:xfrm>
        </p:spPr>
        <p:txBody>
          <a:bodyPr/>
          <a:lstStyle/>
          <a:p>
            <a:pPr algn="r"/>
            <a:r>
              <a:rPr lang="fa-IR" b="1" dirty="0"/>
              <a:t>دستورالعمل ویژه مامای شبکه</a:t>
            </a:r>
          </a:p>
        </p:txBody>
      </p:sp>
      <p:sp>
        <p:nvSpPr>
          <p:cNvPr id="3" name="Content Placeholder 2"/>
          <p:cNvSpPr>
            <a:spLocks noGrp="1"/>
          </p:cNvSpPr>
          <p:nvPr>
            <p:ph idx="1"/>
          </p:nvPr>
        </p:nvSpPr>
        <p:spPr>
          <a:xfrm>
            <a:off x="209005" y="1219200"/>
            <a:ext cx="11852366" cy="5120640"/>
          </a:xfrm>
        </p:spPr>
        <p:txBody>
          <a:bodyPr>
            <a:normAutofit/>
          </a:bodyPr>
          <a:lstStyle/>
          <a:p>
            <a:r>
              <a:rPr lang="fa-IR" sz="2400" dirty="0" smtClean="0"/>
              <a:t>افرادی‌‌که‌هنگام ‌ارزیابی </a:t>
            </a:r>
            <a:r>
              <a:rPr lang="fa-IR" sz="2400" dirty="0"/>
              <a:t>اولیه </a:t>
            </a:r>
            <a:r>
              <a:rPr lang="fa-IR" sz="2400" dirty="0" smtClean="0"/>
              <a:t>در‌گروه‌ هدف‌ برنامه ‌قرار‌دارند‌، ‌توسط ‌کارشناس ‌مراقب‌ سلامت ‌یا‌ بهورز،‌به‌‌ مامای‌ دوره‌ دیده‌‌ درمرکز‌خدمات‌ جامع‌ سلامت‌ معرفی ‌شده اند. ‌به‌ طور‌کلی ‌وظیفه ‌ ‌مامای ‌دوره ‌دیده‌ در‌درجه‌ اول ‌این ‌است‌:</a:t>
            </a:r>
          </a:p>
          <a:p>
            <a:r>
              <a:rPr lang="fa-IR" sz="2400" dirty="0" smtClean="0"/>
              <a:t>‌با‌شرح‌حال ‌دقیق و‌معاینه‌ بالینی ‌پستان ‌و‌گرفتن‌ سوابق ‌فرد،‌موارد ‌مشکوک ‌را ‌به‌ درستی ‌جدا‌کند‌ و‌ موارد‌ غیر ‌مشکوک ‌را‌ برای ‌‌برنامه‌ریزی‌ جهت ‌ارزیابی ‌دوره‌ای ‌‌به ‌بهورز و ‌مراقب‌ سلا مت‌ برگرداند.</a:t>
            </a:r>
          </a:p>
          <a:p>
            <a:r>
              <a:rPr lang="fa-IR" sz="2400" dirty="0" smtClean="0"/>
              <a:t>‌بر‌اساس‌ این‌ دستورالعمل،‌وظایف ‌مامای‌ دوره ‌دیده‌ شامل ‌موارد ‌زیر‌ </a:t>
            </a:r>
            <a:r>
              <a:rPr lang="fa-IR" sz="2400" dirty="0"/>
              <a:t>است: </a:t>
            </a:r>
            <a:endParaRPr lang="fa-IR" sz="2400" dirty="0" smtClean="0"/>
          </a:p>
          <a:p>
            <a:r>
              <a:rPr lang="fa-IR" sz="2400" dirty="0" smtClean="0"/>
              <a:t>1 </a:t>
            </a:r>
            <a:r>
              <a:rPr lang="fa-IR" sz="2400" dirty="0"/>
              <a:t>.ارزیابی </a:t>
            </a:r>
            <a:endParaRPr lang="fa-IR" sz="2400" dirty="0" smtClean="0"/>
          </a:p>
          <a:p>
            <a:r>
              <a:rPr lang="fa-IR" sz="2400" dirty="0" smtClean="0"/>
              <a:t>2 </a:t>
            </a:r>
            <a:r>
              <a:rPr lang="fa-IR" sz="2400" dirty="0"/>
              <a:t>.طبقه </a:t>
            </a:r>
            <a:r>
              <a:rPr lang="fa-IR" sz="2400" dirty="0" smtClean="0"/>
              <a:t>بندی</a:t>
            </a:r>
          </a:p>
          <a:p>
            <a:r>
              <a:rPr lang="fa-IR" sz="2400" dirty="0" smtClean="0"/>
              <a:t> </a:t>
            </a:r>
            <a:r>
              <a:rPr lang="fa-IR" sz="2400" dirty="0"/>
              <a:t>3 .مراقبت و پیگیری</a:t>
            </a:r>
          </a:p>
        </p:txBody>
      </p:sp>
    </p:spTree>
    <p:extLst>
      <p:ext uri="{BB962C8B-B14F-4D97-AF65-F5344CB8AC3E}">
        <p14:creationId xmlns:p14="http://schemas.microsoft.com/office/powerpoint/2010/main" val="1576122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1943" y="624110"/>
            <a:ext cx="9022669" cy="1280890"/>
          </a:xfrm>
        </p:spPr>
        <p:txBody>
          <a:bodyPr>
            <a:normAutofit/>
          </a:bodyPr>
          <a:lstStyle/>
          <a:p>
            <a:pPr marL="342900" lvl="0" indent="-342900">
              <a:spcBef>
                <a:spcPts val="1000"/>
              </a:spcBef>
            </a:pPr>
            <a:r>
              <a:rPr lang="fa-IR" sz="2800" b="1" dirty="0">
                <a:solidFill>
                  <a:prstClr val="black">
                    <a:lumMod val="75000"/>
                    <a:lumOff val="25000"/>
                  </a:prstClr>
                </a:solidFill>
                <a:ea typeface="+mn-ea"/>
              </a:rPr>
              <a:t>ارزیابی ‌جامع ‌بیمار ‌توسط ‌ماما‌ شامل ‌موارد ‌زیر‌است: </a:t>
            </a:r>
            <a:br>
              <a:rPr lang="fa-IR" sz="2800" b="1" dirty="0">
                <a:solidFill>
                  <a:prstClr val="black">
                    <a:lumMod val="75000"/>
                    <a:lumOff val="25000"/>
                  </a:prstClr>
                </a:solidFill>
                <a:ea typeface="+mn-ea"/>
              </a:rPr>
            </a:br>
            <a:endParaRPr lang="fa-IR" sz="4000" b="1" dirty="0"/>
          </a:p>
        </p:txBody>
      </p:sp>
      <p:sp>
        <p:nvSpPr>
          <p:cNvPr id="3" name="Content Placeholder 2"/>
          <p:cNvSpPr>
            <a:spLocks noGrp="1"/>
          </p:cNvSpPr>
          <p:nvPr>
            <p:ph idx="1"/>
          </p:nvPr>
        </p:nvSpPr>
        <p:spPr/>
        <p:txBody>
          <a:bodyPr>
            <a:normAutofit/>
          </a:bodyPr>
          <a:lstStyle/>
          <a:p>
            <a:r>
              <a:rPr lang="fa-IR" sz="2400" dirty="0" smtClean="0"/>
              <a:t>شرح‌حال ‌و‌معاینه ‌بالینی پستان</a:t>
            </a:r>
          </a:p>
          <a:p>
            <a:r>
              <a:rPr lang="en-US" sz="2400" dirty="0" smtClean="0"/>
              <a:t> </a:t>
            </a:r>
            <a:r>
              <a:rPr lang="fa-IR" sz="2400" dirty="0" smtClean="0"/>
              <a:t>ارزیابی ‌سوابق </a:t>
            </a:r>
          </a:p>
          <a:p>
            <a:r>
              <a:rPr lang="fa-IR" sz="2400" dirty="0" smtClean="0"/>
              <a:t> سابقه ‌رادیوتراپی قفسه ‌سینه‌</a:t>
            </a:r>
          </a:p>
          <a:p>
            <a:r>
              <a:rPr lang="fa-IR" sz="2400" dirty="0" smtClean="0"/>
              <a:t> </a:t>
            </a:r>
            <a:r>
              <a:rPr lang="fa-IR" sz="2400" dirty="0"/>
              <a:t>▪ </a:t>
            </a:r>
            <a:r>
              <a:rPr lang="fa-IR" sz="2400" dirty="0" smtClean="0"/>
              <a:t>سابقه ‌نمونه‌ برداری ‌پستان</a:t>
            </a:r>
          </a:p>
          <a:p>
            <a:r>
              <a:rPr lang="fa-IR" sz="2400" dirty="0" smtClean="0"/>
              <a:t> </a:t>
            </a:r>
            <a:r>
              <a:rPr lang="fa-IR" sz="2400" dirty="0"/>
              <a:t>▪ </a:t>
            </a:r>
            <a:r>
              <a:rPr lang="fa-IR" sz="2400" dirty="0" smtClean="0"/>
              <a:t>سابقه ‌فردی ‌یا‌ خانوادگی</a:t>
            </a:r>
            <a:endParaRPr lang="fa-IR" sz="2400" dirty="0"/>
          </a:p>
        </p:txBody>
      </p:sp>
    </p:spTree>
    <p:extLst>
      <p:ext uri="{BB962C8B-B14F-4D97-AF65-F5344CB8AC3E}">
        <p14:creationId xmlns:p14="http://schemas.microsoft.com/office/powerpoint/2010/main" val="2227618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1821" y="69878"/>
            <a:ext cx="10364451" cy="705186"/>
          </a:xfrm>
        </p:spPr>
        <p:txBody>
          <a:bodyPr/>
          <a:lstStyle/>
          <a:p>
            <a:r>
              <a:rPr lang="fa-IR" sz="2000" b="1" dirty="0">
                <a:solidFill>
                  <a:prstClr val="black"/>
                </a:solidFill>
                <a:ea typeface="+mn-ea"/>
                <a:cs typeface="Arial" panose="020B0604020202020204" pitchFamily="34" charset="0"/>
              </a:rPr>
              <a:t>شرح حال و معاینه بالینی پستان</a:t>
            </a:r>
            <a:endParaRPr lang="fa-IR" b="1" dirty="0"/>
          </a:p>
        </p:txBody>
      </p:sp>
      <p:sp>
        <p:nvSpPr>
          <p:cNvPr id="3" name="Content Placeholder 2"/>
          <p:cNvSpPr>
            <a:spLocks noGrp="1"/>
          </p:cNvSpPr>
          <p:nvPr>
            <p:ph idx="1"/>
          </p:nvPr>
        </p:nvSpPr>
        <p:spPr>
          <a:xfrm>
            <a:off x="478972" y="775064"/>
            <a:ext cx="11364686" cy="5747656"/>
          </a:xfrm>
        </p:spPr>
        <p:txBody>
          <a:bodyPr>
            <a:normAutofit/>
          </a:bodyPr>
          <a:lstStyle/>
          <a:p>
            <a:r>
              <a:rPr lang="fa-IR" dirty="0" smtClean="0"/>
              <a:t>معاینه ‌بالینی‌ پستانها‌ و‌زیر‌بغل بر‌اساس ‌دستورالعمل ‌استاندارد‌(پیوست‌1‌)انجام‌ می‌شود.‌</a:t>
            </a:r>
          </a:p>
          <a:p>
            <a:r>
              <a:rPr lang="fa-IR" b="1" dirty="0" smtClean="0">
                <a:solidFill>
                  <a:schemeClr val="tx1"/>
                </a:solidFill>
              </a:rPr>
              <a:t>علایم‌ و‌نشانه‌های‌بالینی‌که‌ </a:t>
            </a:r>
            <a:r>
              <a:rPr lang="fa-IR" dirty="0" smtClean="0"/>
              <a:t>غیر‌طبیعی ‌گزارش ‌می‌شوند و‌لازم‌ است‌ جداگانه ‌در‌سامانه‌ ثبت‌ شوند عبارتند‌از:‌‌</a:t>
            </a:r>
            <a:endParaRPr lang="en-US" dirty="0" smtClean="0"/>
          </a:p>
          <a:p>
            <a:r>
              <a:rPr lang="fa-IR" dirty="0" smtClean="0"/>
              <a:t>توده‌ پستان‌یا‌زیر‌بغل </a:t>
            </a:r>
            <a:endParaRPr lang="en-US" dirty="0" smtClean="0"/>
          </a:p>
          <a:p>
            <a:r>
              <a:rPr lang="en-US" dirty="0" smtClean="0"/>
              <a:t> </a:t>
            </a:r>
            <a:r>
              <a:rPr lang="fa-IR" dirty="0" smtClean="0"/>
              <a:t>تغییر‌در‌شکل(عدم‌قرینگی(‌یا‌قوام‌) سفتی‌پستان </a:t>
            </a:r>
            <a:endParaRPr lang="en-US" dirty="0" smtClean="0"/>
          </a:p>
          <a:p>
            <a:r>
              <a:rPr lang="en-US" dirty="0" smtClean="0"/>
              <a:t> </a:t>
            </a:r>
            <a:r>
              <a:rPr lang="fa-IR" dirty="0" smtClean="0"/>
              <a:t>تغییرات‌ پوستی‌ پستان ‌شامل ‌هر‌یک ‌از‌موارد‌زیر</a:t>
            </a:r>
            <a:r>
              <a:rPr lang="fa-IR" dirty="0"/>
              <a:t>: </a:t>
            </a:r>
            <a:endParaRPr lang="fa-IR" dirty="0" smtClean="0"/>
          </a:p>
          <a:p>
            <a:pPr marL="0" indent="0">
              <a:buNone/>
            </a:pPr>
            <a:r>
              <a:rPr lang="fa-IR" dirty="0" smtClean="0"/>
              <a:t>▪ پوست‌پرتقالی‌ </a:t>
            </a:r>
            <a:r>
              <a:rPr lang="fa-IR" dirty="0"/>
              <a:t>▪ اریتم‌یا‌قرمزی‌پوست ▪ زخم‌پوست‌ ▪ </a:t>
            </a:r>
            <a:r>
              <a:rPr lang="fa-IR" dirty="0" smtClean="0"/>
              <a:t>پوسته‌پوسته‌شدن ‌و‌ اگزمای‌ پوست </a:t>
            </a:r>
          </a:p>
          <a:p>
            <a:pPr marL="0" indent="0">
              <a:buNone/>
            </a:pPr>
            <a:r>
              <a:rPr lang="fa-IR" dirty="0" smtClean="0"/>
              <a:t>▪ تغییرات ‌نوک ‌پستان (فرورفتگی‌ یا‌خراشیدگی)</a:t>
            </a:r>
          </a:p>
          <a:p>
            <a:pPr marL="0" indent="0">
              <a:buNone/>
            </a:pPr>
            <a:r>
              <a:rPr lang="fa-IR" dirty="0" smtClean="0"/>
              <a:t>-  ترشح‌ نوک ‌پستان ‌که‌ دارای‌هر‌یک ‌از‌ خصوصیات ‌زیر ‌باشد</a:t>
            </a:r>
            <a:r>
              <a:rPr lang="fa-IR" dirty="0"/>
              <a:t>: </a:t>
            </a:r>
            <a:endParaRPr lang="fa-IR" dirty="0" smtClean="0"/>
          </a:p>
          <a:p>
            <a:r>
              <a:rPr lang="fa-IR" dirty="0" smtClean="0"/>
              <a:t> از‌یک‌پستان‌باشد‌ و‌نه‌هر‌دو‌پستان</a:t>
            </a:r>
          </a:p>
          <a:p>
            <a:r>
              <a:rPr lang="fa-IR" dirty="0" smtClean="0"/>
              <a:t>(‌ از‌یک‌مجرا‌باشد‌) و‌نه ‌از‌چند‌ مجرا</a:t>
            </a:r>
          </a:p>
          <a:p>
            <a:r>
              <a:rPr lang="fa-IR" dirty="0" smtClean="0"/>
              <a:t>(</a:t>
            </a:r>
            <a:r>
              <a:rPr lang="fa-IR" dirty="0"/>
              <a:t>‌ ▪ ترشح‌خود‌به‌خودی‌و‌ادامه‌دار‌باشد.‌ </a:t>
            </a:r>
            <a:endParaRPr lang="fa-IR" dirty="0" smtClean="0"/>
          </a:p>
          <a:p>
            <a:r>
              <a:rPr lang="fa-IR" dirty="0" smtClean="0"/>
              <a:t>▪ در‌هنگام‌معاینه‌ ترشح ‌وجود‌داشته‌باشد.‌ </a:t>
            </a:r>
          </a:p>
          <a:p>
            <a:r>
              <a:rPr lang="fa-IR" dirty="0" smtClean="0"/>
              <a:t>▪ </a:t>
            </a:r>
            <a:r>
              <a:rPr lang="fa-IR" dirty="0"/>
              <a:t>سروزی‌یا‌خونی‌باشد</a:t>
            </a:r>
            <a:r>
              <a:rPr lang="fa-IR" dirty="0" smtClean="0"/>
              <a:t>.</a:t>
            </a:r>
          </a:p>
        </p:txBody>
      </p:sp>
    </p:spTree>
    <p:extLst>
      <p:ext uri="{BB962C8B-B14F-4D97-AF65-F5344CB8AC3E}">
        <p14:creationId xmlns:p14="http://schemas.microsoft.com/office/powerpoint/2010/main" val="189850565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694</TotalTime>
  <Words>3283</Words>
  <Application>Microsoft Office PowerPoint</Application>
  <PresentationFormat>Widescreen</PresentationFormat>
  <Paragraphs>221</Paragraphs>
  <Slides>37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Arial</vt:lpstr>
      <vt:lpstr>B Titr</vt:lpstr>
      <vt:lpstr>Century Gothic</vt:lpstr>
      <vt:lpstr>Tahoma</vt:lpstr>
      <vt:lpstr>Times New Roman</vt:lpstr>
      <vt:lpstr>Wingdings</vt:lpstr>
      <vt:lpstr>Wingdings 3</vt:lpstr>
      <vt:lpstr>Wisp</vt:lpstr>
      <vt:lpstr>PowerPoint Presentation</vt:lpstr>
      <vt:lpstr>PowerPoint Presentation</vt:lpstr>
      <vt:lpstr>‌بر‌اساس‌ این ‌دستورالعمل،‌ وظایف بهورزو‌مراقب ‌سلامت ‌شامل ‌موارد ‌زیر‌است:‌</vt:lpstr>
      <vt:lpstr>فراخوان و ثبت نام</vt:lpstr>
      <vt:lpstr>تصمیم گیری و اقدام</vt:lpstr>
      <vt:lpstr> </vt:lpstr>
      <vt:lpstr>دستورالعمل ویژه مامای شبکه</vt:lpstr>
      <vt:lpstr>ارزیابی ‌جامع ‌بیمار ‌توسط ‌ماما‌ شامل ‌موارد ‌زیر‌است:  </vt:lpstr>
      <vt:lpstr>شرح حال و معاینه بالینی پستان</vt:lpstr>
      <vt:lpstr>ارزیابی سابقه رادیوتراپی قفسه سینه  </vt:lpstr>
      <vt:lpstr>ارزیابی سابقه نمونه برداری پستان </vt:lpstr>
      <vt:lpstr>ارزیابی سابقه فردی یا خانوادگی   با ‌پرسش ‌از‌فرد ‌و‌نیز‌بررسی ‌مدارکی ‌که ‌ممکن ‌است ‌همراه‌ فرد ‌باشد،‌اطمینان‌ حاصل ‌گردد‌ که ‌فرد ‌یکی ‌از‌سوابق ‌زیر‌را ‌دارد.‌ در‌این‌صورت ‌نتیجه ‌ارزیابی ‌را‌ در‌سامانه ‌ثبت ‌نمایید. تعیین ‌این ‌مورد‌ از‌دو نظر برای ‌ماما ‌اهمیت‌ دارد:‌  آیا‌فرد‌ نیازمند ‌تصویربرداری ‌است؟‌و‌اگر‌بله ‌سن‌شروع ‌ارزیابی ‌تصویربرداری‌ چیست؟‌(در‌ذیل ‌بخش ‌مراقبت‌ و‌ پیگیری‌ توضیح‌ داده‌ خواهد ‌شد) آیا‌فرد‌نیازمند‌مشاوره ژنتیک است؟ ) در‌ذیل‌ بخش ‌مراقبت‌ و‌پیگیری ‌توضیح‌ داده‌ خواهد ‌شد  </vt:lpstr>
      <vt:lpstr>افراد ‌با‌سابقه ‌فردی ‌یا‌ خانوادگی ‌در‌ارزیابی ‌ماما‌ بر‌اساس ‌معیارهای‌ بالا ‌به ‌دو‌دسته ‌با‌ "خطر بالا"‌و‌"خطر خیلی بالا " تقسیم‌ می‌شوند.‌هر‌چند ‌تقسیم‌بندی‌ دقیق‌تر‌افراد ‌به‌ این ‌دو‌گروه ‌توسط‌ مشاور‌ژنتیک ‌انجام‌ خواهد ‌شد.‌</vt:lpstr>
      <vt:lpstr>گروه با خطر خیلی بالا:</vt:lpstr>
      <vt:lpstr>در‌این‌مرحله برای‌سهولت ‌در‌‌تصمیم ‌گیری‌،‌لازم‌است‌ بیماران ‌را ‌بر‌اساس ارزیابی‌هایی که در‌بخش ‌پیشین ‌ذکر‌ شد‌‌ و ‌‌با‌ حالت‌های‌ زیر‌‌طبقه ‌بندی ‌کرد.</vt:lpstr>
      <vt:lpstr>PowerPoint Presentation</vt:lpstr>
      <vt:lpstr>PowerPoint Presentation</vt:lpstr>
      <vt:lpstr>PowerPoint Presentation</vt:lpstr>
      <vt:lpstr>مراقبت</vt:lpstr>
      <vt:lpstr>چه افرادی نیازمند تصویربرداری اولیه (سونوگرافی یا ماموگرافی) پستان در همین ویزیت هستند؟</vt:lpstr>
      <vt:lpstr>PowerPoint Presentation</vt:lpstr>
      <vt:lpstr>PowerPoint Presentation</vt:lpstr>
      <vt:lpstr>گروه 8 : شرح‌حال و ‌‌معاینه ‌طبیعی و‌سابقه ‌نمونه ‌برداری‌ پستان‌ (با‌تشخیص ‌LCIS‌،ALH یا‌ADH‌  ) مثبت‌ و‌سابقه‌ فردی ‌یا‌ خانوادگی‌ مثبت و‌سابقه ‌رادیوتراپی ‌قفسه‌سینه ‌مثبت  </vt:lpstr>
      <vt:lpstr>PowerPoint Presentation</vt:lpstr>
      <vt:lpstr>PowerPoint Presentation</vt:lpstr>
      <vt:lpstr>PowerPoint Presentation</vt:lpstr>
      <vt:lpstr>چه افرادی نیازمند مشاوره ژنتیک هستند؟</vt:lpstr>
      <vt:lpstr>چه افرادی نیازمند ارجاع سطح 2 هستند؟  </vt:lpstr>
      <vt:lpstr>PowerPoint Presentation</vt:lpstr>
      <vt:lpstr>PowerPoint Presentation</vt:lpstr>
      <vt:lpstr>پیگیری</vt:lpstr>
      <vt:lpstr>در یافت بازخورد و تفسیر نتایج تصو یربردار ی</vt:lpstr>
      <vt:lpstr>دریافت بازخورد و نتایج ویزیت سطح 2</vt:lpstr>
      <vt:lpstr>زمان و شیوه پیگیری فرد در آینده</vt:lpstr>
      <vt:lpstr>آموزش</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ravankhah</dc:creator>
  <cp:lastModifiedBy>ravankhah</cp:lastModifiedBy>
  <cp:revision>60</cp:revision>
  <cp:lastPrinted>2022-09-05T08:26:01Z</cp:lastPrinted>
  <dcterms:created xsi:type="dcterms:W3CDTF">2022-09-03T03:39:55Z</dcterms:created>
  <dcterms:modified xsi:type="dcterms:W3CDTF">2023-05-21T10:25:31Z</dcterms:modified>
</cp:coreProperties>
</file>