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0" r:id="rId2"/>
  </p:sldMasterIdLst>
  <p:sldIdLst>
    <p:sldId id="319" r:id="rId3"/>
    <p:sldId id="320" r:id="rId4"/>
    <p:sldId id="316" r:id="rId5"/>
    <p:sldId id="317" r:id="rId6"/>
    <p:sldId id="276" r:id="rId7"/>
    <p:sldId id="277" r:id="rId8"/>
    <p:sldId id="278" r:id="rId9"/>
    <p:sldId id="279" r:id="rId10"/>
    <p:sldId id="280" r:id="rId11"/>
    <p:sldId id="281" r:id="rId12"/>
    <p:sldId id="283" r:id="rId13"/>
    <p:sldId id="282" r:id="rId14"/>
    <p:sldId id="289" r:id="rId15"/>
    <p:sldId id="284" r:id="rId16"/>
    <p:sldId id="293" r:id="rId17"/>
    <p:sldId id="294" r:id="rId18"/>
    <p:sldId id="295" r:id="rId19"/>
    <p:sldId id="296" r:id="rId20"/>
    <p:sldId id="297" r:id="rId21"/>
    <p:sldId id="298" r:id="rId22"/>
    <p:sldId id="299" r:id="rId23"/>
    <p:sldId id="300" r:id="rId24"/>
    <p:sldId id="301" r:id="rId25"/>
    <p:sldId id="302" r:id="rId26"/>
    <p:sldId id="303" r:id="rId27"/>
    <p:sldId id="372" r:id="rId28"/>
    <p:sldId id="373" r:id="rId29"/>
    <p:sldId id="291" r:id="rId30"/>
    <p:sldId id="290" r:id="rId31"/>
    <p:sldId id="258" r:id="rId32"/>
    <p:sldId id="259" r:id="rId33"/>
    <p:sldId id="260" r:id="rId34"/>
    <p:sldId id="261" r:id="rId35"/>
    <p:sldId id="262" r:id="rId36"/>
    <p:sldId id="263" r:id="rId37"/>
    <p:sldId id="264" r:id="rId38"/>
    <p:sldId id="265" r:id="rId39"/>
    <p:sldId id="266" r:id="rId40"/>
    <p:sldId id="275" r:id="rId41"/>
    <p:sldId id="304" r:id="rId42"/>
    <p:sldId id="336" r:id="rId43"/>
    <p:sldId id="335" r:id="rId44"/>
    <p:sldId id="337" r:id="rId45"/>
    <p:sldId id="338" r:id="rId46"/>
    <p:sldId id="339" r:id="rId47"/>
    <p:sldId id="340" r:id="rId48"/>
    <p:sldId id="341" r:id="rId49"/>
    <p:sldId id="342" r:id="rId50"/>
    <p:sldId id="343" r:id="rId51"/>
    <p:sldId id="344" r:id="rId52"/>
    <p:sldId id="345" r:id="rId53"/>
    <p:sldId id="346" r:id="rId54"/>
    <p:sldId id="347" r:id="rId55"/>
    <p:sldId id="348" r:id="rId56"/>
    <p:sldId id="349" r:id="rId57"/>
    <p:sldId id="350" r:id="rId58"/>
    <p:sldId id="351" r:id="rId59"/>
    <p:sldId id="352" r:id="rId60"/>
    <p:sldId id="353" r:id="rId61"/>
    <p:sldId id="354" r:id="rId62"/>
    <p:sldId id="355" r:id="rId63"/>
    <p:sldId id="356" r:id="rId64"/>
    <p:sldId id="357" r:id="rId65"/>
    <p:sldId id="358" r:id="rId66"/>
    <p:sldId id="359" r:id="rId67"/>
    <p:sldId id="360" r:id="rId68"/>
    <p:sldId id="361" r:id="rId69"/>
    <p:sldId id="362" r:id="rId70"/>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6" autoAdjust="0"/>
    <p:restoredTop sz="94660"/>
  </p:normalViewPr>
  <p:slideViewPr>
    <p:cSldViewPr snapToGrid="0">
      <p:cViewPr varScale="1">
        <p:scale>
          <a:sx n="88" d="100"/>
          <a:sy n="88" d="100"/>
        </p:scale>
        <p:origin x="52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a-IR"/>
          </a:p>
        </p:txBody>
      </p:sp>
      <p:sp>
        <p:nvSpPr>
          <p:cNvPr id="4" name="Date Placeholder 3"/>
          <p:cNvSpPr>
            <a:spLocks noGrp="1"/>
          </p:cNvSpPr>
          <p:nvPr>
            <p:ph type="dt" sz="half" idx="10"/>
          </p:nvPr>
        </p:nvSpPr>
        <p:spPr/>
        <p:txBody>
          <a:bodyPr/>
          <a:lstStyle/>
          <a:p>
            <a:fld id="{D9609FD4-CB37-4DE7-9AF6-B9F4E517593C}" type="datetimeFigureOut">
              <a:rPr lang="fa-IR" smtClean="0"/>
              <a:t>01/22/1445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3667684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D9609FD4-CB37-4DE7-9AF6-B9F4E517593C}" type="datetimeFigureOut">
              <a:rPr lang="fa-IR" smtClean="0"/>
              <a:t>01/22/1445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385873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D9609FD4-CB37-4DE7-9AF6-B9F4E517593C}" type="datetimeFigureOut">
              <a:rPr lang="fa-IR" smtClean="0"/>
              <a:t>01/22/1445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1295068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DEE5B-47C0-4E13-94F8-5F85B28B57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9F6D253-8796-433D-9E9E-575B8DCEB3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885F0FF-907B-4794-976B-D937F2888B3C}"/>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3E62E28D-7FCC-4F1C-97DF-3379E47137B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D3FA3F4D-5FA6-4ABC-BCB1-EA1333B566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05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462DE-DABC-4A7D-9A87-FACFCA7ED2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C25D8E-AF8F-43AD-B26D-1FEB645FC1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D37D34-FA87-454A-96A1-EAB202DD117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64393C14-9741-4CFA-8363-FFA030A2AE1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85820E4-E5D9-48BF-BD2C-77BBD4F0D0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6888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28869-D8FA-42E9-8407-5D50B43AAA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66DDC8-E721-449C-A0C3-A6EB73645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32538D-E022-43FD-8C82-79A78808F2F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D6FCE587-5D38-4825-8538-6095C590324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60736745-B115-48E3-8D85-D7F7E1E67DA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25825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0572C-A176-44DF-9822-E2B5C29059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8D5969-A6F0-4CC3-B129-10733F7D9CF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D762C9-EE2C-4415-BB4C-3F88351214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4433EC-FCE5-4A2E-9A15-7A4713A7447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01486936-CD46-400E-A54A-79CFB7459BD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E7F1DD9E-E9A5-4369-A4F7-ACD35504BAE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1010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0846E-A837-4147-B045-34FA1D2344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F2AAC4-A1D4-403D-97DE-E46B2DE6A3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141B27-56B9-40CD-8FE4-952B059F79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7D0CA9-0441-4542-B3D4-27760A6B12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50F024-10C7-4482-98C7-235DE25953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EA0D66-0C85-4708-BB0D-B26CF6842FF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a:extLst>
              <a:ext uri="{FF2B5EF4-FFF2-40B4-BE49-F238E27FC236}">
                <a16:creationId xmlns:a16="http://schemas.microsoft.com/office/drawing/2014/main" id="{1BAA4FDD-F5A5-442C-993A-60C7A4AE142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69C24FB3-1C86-4439-9BAA-A2D67CD0BE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990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33F4E-E822-4297-8BE6-BD3C4A3AE3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320B7-F59E-411F-A273-80E57B42BFD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85F87535-EFDA-493D-8935-5FB3ED76814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D5D91923-D82B-40A9-AC98-36E3BB62B4B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7944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AF05C9-E451-411B-B294-A602BB6E466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AB57F8FB-BCDF-4A6C-B212-BDAC537767C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C94DFF3-B01F-4462-8EAB-AA5C8F4AD3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2803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5FE1F-B73E-47C1-BBBE-9B967E68A5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4D253BE-3E33-467D-B72E-6118265BF0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7121C4-A0A1-4023-A154-9D66AB039D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E8BF40-3DDD-4F88-B398-BBAFA213FFB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212860C9-536C-4FC6-AA06-887C4E27986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08A32AE2-5C33-42F3-8C63-0300989303F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588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D9609FD4-CB37-4DE7-9AF6-B9F4E517593C}" type="datetimeFigureOut">
              <a:rPr lang="fa-IR" smtClean="0"/>
              <a:t>01/22/1445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38312556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59EED-2DB7-46E2-9169-F8DEFCFCDC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19BF53-1AD8-4DCF-800F-FBEC988643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54B08B-176E-43E0-ADFD-0DE1205B86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9337E8-E4E0-4830-8E8F-3675A62160C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4099F2AF-6B26-4247-8E2F-18E535D3D94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9AD46F69-4C19-4056-B5F6-E7E28049723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74167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601A2-A126-4E28-934B-D558AB6CC5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F3F6147-468D-418A-94AA-7CD906E67A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7C9870-B975-43C2-A577-6D9A7124F04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2FC143B5-1E3B-4968-BFBC-DECA3F141BF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E079BA6-FC92-45AD-B7BF-A93AC07C0D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2002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4DFAB6-7263-4973-BAC6-6A97EB7D49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8A80A4-2D78-4E8F-9F74-6E8FB27E60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07660C-935B-4F85-AC46-8FF2F851A40C}"/>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C9EAEC9B-8989-4713-90EA-9CC3F125804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81A4FF85-6DC0-4F7A-A2CC-94453643BE5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9906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9609FD4-CB37-4DE7-9AF6-B9F4E517593C}" type="datetimeFigureOut">
              <a:rPr lang="fa-IR" smtClean="0"/>
              <a:t>01/22/1445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1205095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p:cNvSpPr>
            <a:spLocks noGrp="1"/>
          </p:cNvSpPr>
          <p:nvPr>
            <p:ph type="dt" sz="half" idx="10"/>
          </p:nvPr>
        </p:nvSpPr>
        <p:spPr/>
        <p:txBody>
          <a:bodyPr/>
          <a:lstStyle/>
          <a:p>
            <a:fld id="{D9609FD4-CB37-4DE7-9AF6-B9F4E517593C}" type="datetimeFigureOut">
              <a:rPr lang="fa-IR" smtClean="0"/>
              <a:t>01/22/1445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1229800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p:cNvSpPr>
            <a:spLocks noGrp="1"/>
          </p:cNvSpPr>
          <p:nvPr>
            <p:ph type="dt" sz="half" idx="10"/>
          </p:nvPr>
        </p:nvSpPr>
        <p:spPr/>
        <p:txBody>
          <a:bodyPr/>
          <a:lstStyle/>
          <a:p>
            <a:fld id="{D9609FD4-CB37-4DE7-9AF6-B9F4E517593C}" type="datetimeFigureOut">
              <a:rPr lang="fa-IR" smtClean="0"/>
              <a:t>01/22/1445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1600128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Date Placeholder 2"/>
          <p:cNvSpPr>
            <a:spLocks noGrp="1"/>
          </p:cNvSpPr>
          <p:nvPr>
            <p:ph type="dt" sz="half" idx="10"/>
          </p:nvPr>
        </p:nvSpPr>
        <p:spPr/>
        <p:txBody>
          <a:bodyPr/>
          <a:lstStyle/>
          <a:p>
            <a:fld id="{D9609FD4-CB37-4DE7-9AF6-B9F4E517593C}" type="datetimeFigureOut">
              <a:rPr lang="fa-IR" smtClean="0"/>
              <a:t>01/22/1445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1483003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609FD4-CB37-4DE7-9AF6-B9F4E517593C}" type="datetimeFigureOut">
              <a:rPr lang="fa-IR" smtClean="0"/>
              <a:t>01/22/1445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401243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9609FD4-CB37-4DE7-9AF6-B9F4E517593C}" type="datetimeFigureOut">
              <a:rPr lang="fa-IR" smtClean="0"/>
              <a:t>01/22/1445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392605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9609FD4-CB37-4DE7-9AF6-B9F4E517593C}" type="datetimeFigureOut">
              <a:rPr lang="fa-IR" smtClean="0"/>
              <a:t>01/22/1445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83680490-DB1F-4093-BDB7-152969F749EC}" type="slidenum">
              <a:rPr lang="fa-IR" smtClean="0"/>
              <a:t>‹#›</a:t>
            </a:fld>
            <a:endParaRPr lang="fa-IR"/>
          </a:p>
        </p:txBody>
      </p:sp>
    </p:spTree>
    <p:extLst>
      <p:ext uri="{BB962C8B-B14F-4D97-AF65-F5344CB8AC3E}">
        <p14:creationId xmlns:p14="http://schemas.microsoft.com/office/powerpoint/2010/main" val="760872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609FD4-CB37-4DE7-9AF6-B9F4E517593C}" type="datetimeFigureOut">
              <a:rPr lang="fa-IR" smtClean="0"/>
              <a:t>01/22/1445</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80490-DB1F-4093-BDB7-152969F749EC}" type="slidenum">
              <a:rPr lang="fa-IR" smtClean="0"/>
              <a:t>‹#›</a:t>
            </a:fld>
            <a:endParaRPr lang="fa-IR"/>
          </a:p>
        </p:txBody>
      </p:sp>
    </p:spTree>
    <p:extLst>
      <p:ext uri="{BB962C8B-B14F-4D97-AF65-F5344CB8AC3E}">
        <p14:creationId xmlns:p14="http://schemas.microsoft.com/office/powerpoint/2010/main" val="1740267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3CC528-7A77-4CF4-BB88-3060A64C30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BD81FE-E8D1-444B-899E-79BD3F3D9B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53AE94-7861-4507-AE5C-518DE731C6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5838819-354E-4C26-BD03-DD085A4A94F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8/8/2023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421C0CBC-91C3-42DA-867A-C4C244618D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114303EC-F164-4EE8-A25E-BB045EC4F0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47EFF2A-73B3-4E56-8C9F-669CC91597E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211911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375" y="161925"/>
            <a:ext cx="11487150" cy="6505575"/>
          </a:xfrm>
        </p:spPr>
      </p:pic>
    </p:spTree>
    <p:extLst>
      <p:ext uri="{BB962C8B-B14F-4D97-AF65-F5344CB8AC3E}">
        <p14:creationId xmlns:p14="http://schemas.microsoft.com/office/powerpoint/2010/main" val="1430221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4172"/>
            <a:ext cx="10515600" cy="1480458"/>
          </a:xfrm>
        </p:spPr>
        <p:txBody>
          <a:bodyPr>
            <a:noAutofit/>
          </a:bodyPr>
          <a:lstStyle/>
          <a:p>
            <a:pPr lvl="0" algn="r">
              <a:spcBef>
                <a:spcPts val="1000"/>
              </a:spcBef>
            </a:pPr>
            <a:r>
              <a:rPr lang="fa-IR" sz="2000" b="1" dirty="0">
                <a:solidFill>
                  <a:srgbClr val="002060"/>
                </a:solidFill>
                <a:latin typeface="BTitrBold"/>
                <a:ea typeface="+mn-ea"/>
                <a:cs typeface="B Titr" panose="00000700000000000000" pitchFamily="2" charset="-78"/>
              </a:rPr>
              <a:t>عوامل خطر قابل اصلاح مرتبط با شیوه زندگی</a:t>
            </a:r>
            <a:r>
              <a:rPr lang="fa-IR" sz="1200" b="1" dirty="0">
                <a:solidFill>
                  <a:srgbClr val="002060"/>
                </a:solidFill>
                <a:latin typeface="BTitrBold"/>
                <a:ea typeface="+mn-ea"/>
                <a:cs typeface="Arial" panose="020B0604020202020204" pitchFamily="34" charset="0"/>
              </a:rPr>
              <a:t/>
            </a:r>
            <a:br>
              <a:rPr lang="fa-IR" sz="1200" b="1" dirty="0">
                <a:solidFill>
                  <a:srgbClr val="002060"/>
                </a:solidFill>
                <a:latin typeface="BTitrBold"/>
                <a:ea typeface="+mn-ea"/>
                <a:cs typeface="Arial" panose="020B0604020202020204" pitchFamily="34" charset="0"/>
              </a:rPr>
            </a:br>
            <a:endParaRPr lang="fa-IR" sz="7200" dirty="0"/>
          </a:p>
        </p:txBody>
      </p:sp>
      <p:sp>
        <p:nvSpPr>
          <p:cNvPr id="3" name="Content Placeholder 2"/>
          <p:cNvSpPr>
            <a:spLocks noGrp="1"/>
          </p:cNvSpPr>
          <p:nvPr>
            <p:ph idx="1"/>
          </p:nvPr>
        </p:nvSpPr>
        <p:spPr>
          <a:xfrm>
            <a:off x="148046" y="609600"/>
            <a:ext cx="11913325" cy="6035039"/>
          </a:xfrm>
        </p:spPr>
        <p:txBody>
          <a:bodyPr>
            <a:normAutofit fontScale="32500" lnSpcReduction="20000"/>
          </a:bodyPr>
          <a:lstStyle/>
          <a:p>
            <a:pPr marL="0" indent="0" algn="r">
              <a:lnSpc>
                <a:spcPct val="170000"/>
              </a:lnSpc>
              <a:buNone/>
            </a:pPr>
            <a:r>
              <a:rPr lang="fa-IR" sz="5600" b="0" i="0" u="none" strike="noStrike" baseline="0" dirty="0">
                <a:solidFill>
                  <a:srgbClr val="000000"/>
                </a:solidFill>
                <a:latin typeface="Wingdings-Regular"/>
              </a:rPr>
              <a:t>▪ </a:t>
            </a:r>
            <a:r>
              <a:rPr lang="fa-IR" sz="6400" b="1" dirty="0">
                <a:solidFill>
                  <a:srgbClr val="FF0000"/>
                </a:solidFill>
                <a:latin typeface="BNazanin"/>
              </a:rPr>
              <a:t>فعالیت بدنی ناکافی: </a:t>
            </a:r>
            <a:r>
              <a:rPr lang="fa-IR" sz="6400" dirty="0">
                <a:solidFill>
                  <a:srgbClr val="000000"/>
                </a:solidFill>
                <a:latin typeface="BNazanin"/>
              </a:rPr>
              <a:t>هر میزان از فعالیت بدنی میتواند خطر سرطان روده بزرگ را کم کند. ورز شهای سنگین مثل دویدن و سبک مثل پیاده روی تند هر دو به سهم خود موثرند حتی اگر در سنین بالای زندگی شروع شوند.</a:t>
            </a:r>
          </a:p>
          <a:p>
            <a:pPr marL="0" indent="0" algn="r">
              <a:lnSpc>
                <a:spcPct val="170000"/>
              </a:lnSpc>
              <a:buNone/>
            </a:pPr>
            <a:r>
              <a:rPr lang="fa-IR" sz="6400" dirty="0">
                <a:solidFill>
                  <a:srgbClr val="000000"/>
                </a:solidFill>
                <a:latin typeface="BNazanin"/>
              </a:rPr>
              <a:t>ورزش با رو شهای مختلف از جمله کاهش وزن، کاهش ماندگاری مواد غذایی مضر در دستگاه گوارش، کاهش سطح انسولین خون و در نتیجه کاهش رشد سلولهای مخاطی روده، بهبود عملکرد سیستم ایمنی و متابولیسم اسید صفراوی، احتمال سرطان روده بزرگ را کاهش میدهد</a:t>
            </a:r>
          </a:p>
          <a:p>
            <a:pPr marL="0" indent="0" algn="r">
              <a:lnSpc>
                <a:spcPct val="170000"/>
              </a:lnSpc>
              <a:buNone/>
            </a:pPr>
            <a:r>
              <a:rPr lang="fa-IR" sz="5600" b="0" i="0" u="none" strike="noStrike" baseline="0" dirty="0">
                <a:solidFill>
                  <a:srgbClr val="000000"/>
                </a:solidFill>
                <a:latin typeface="Wingdings-Regular"/>
              </a:rPr>
              <a:t>▪ </a:t>
            </a:r>
            <a:r>
              <a:rPr lang="fa-IR" sz="6400" b="1" dirty="0">
                <a:solidFill>
                  <a:srgbClr val="FF0000"/>
                </a:solidFill>
                <a:latin typeface="BNazanin"/>
              </a:rPr>
              <a:t>افزایش وزن: </a:t>
            </a:r>
            <a:r>
              <a:rPr lang="fa-IR" sz="6400" dirty="0">
                <a:solidFill>
                  <a:srgbClr val="000000"/>
                </a:solidFill>
                <a:latin typeface="BNazanin"/>
              </a:rPr>
              <a:t>چاقی، به ویژه چاقی دور شکم، یک عامل خطر برای سرطان روده بزرگ محسوب میشود. وزن زیاد</a:t>
            </a:r>
          </a:p>
          <a:p>
            <a:pPr marL="0" indent="0" algn="r">
              <a:lnSpc>
                <a:spcPct val="170000"/>
              </a:lnSpc>
              <a:buNone/>
            </a:pPr>
            <a:r>
              <a:rPr lang="fa-IR" sz="6400" dirty="0">
                <a:solidFill>
                  <a:srgbClr val="000000"/>
                </a:solidFill>
                <a:latin typeface="BNazanin"/>
              </a:rPr>
              <a:t>با سطوح بالاتری از انسولین و دیگر عوامل رشد مرتبط است که ممکن است در رشد سلولهای رود ه ای، ظهورپولیپهای آدنوماتوز و تغییر شکل به بدخیمی دخیل باشند. داشتن یک وزن متعادل فواید متعددی را برای</a:t>
            </a:r>
            <a:r>
              <a:rPr lang="fa-IR" sz="5600" b="1" dirty="0">
                <a:solidFill>
                  <a:srgbClr val="FFFFFF"/>
                </a:solidFill>
                <a:latin typeface="BNazaninBold"/>
              </a:rPr>
              <a:t> </a:t>
            </a:r>
            <a:r>
              <a:rPr lang="fa-IR" sz="6400" dirty="0">
                <a:solidFill>
                  <a:srgbClr val="000000"/>
                </a:solidFill>
                <a:latin typeface="BNazanin"/>
              </a:rPr>
              <a:t>سلامتی به همراه دارد.</a:t>
            </a:r>
          </a:p>
          <a:p>
            <a:pPr marL="0" indent="0" algn="r">
              <a:lnSpc>
                <a:spcPct val="170000"/>
              </a:lnSpc>
              <a:buNone/>
            </a:pPr>
            <a:r>
              <a:rPr lang="fa-IR" sz="6400" dirty="0">
                <a:solidFill>
                  <a:srgbClr val="000000"/>
                </a:solidFill>
                <a:latin typeface="BNazanin"/>
              </a:rPr>
              <a:t> همه افراد باید توصیه شوند که وزنشان را از طریق تعادل در میزان کالر یهای دریافتی وفعالیت بدنی منظم، کنترل نمایند.</a:t>
            </a:r>
          </a:p>
          <a:p>
            <a:pPr marL="0" indent="0" algn="r">
              <a:lnSpc>
                <a:spcPct val="170000"/>
              </a:lnSpc>
              <a:buNone/>
            </a:pPr>
            <a:r>
              <a:rPr lang="fa-IR" sz="5600" b="0" i="0" u="none" strike="noStrike" baseline="0" dirty="0">
                <a:solidFill>
                  <a:srgbClr val="000000"/>
                </a:solidFill>
                <a:latin typeface="Wingdings-Regular"/>
              </a:rPr>
              <a:t>▪</a:t>
            </a:r>
            <a:endParaRPr lang="fa-IR" sz="6400" dirty="0"/>
          </a:p>
        </p:txBody>
      </p:sp>
    </p:spTree>
    <p:extLst>
      <p:ext uri="{BB962C8B-B14F-4D97-AF65-F5344CB8AC3E}">
        <p14:creationId xmlns:p14="http://schemas.microsoft.com/office/powerpoint/2010/main" val="1947374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200" y="1306285"/>
            <a:ext cx="10515600" cy="5129349"/>
          </a:xfrm>
        </p:spPr>
        <p:txBody>
          <a:bodyPr>
            <a:normAutofit/>
          </a:bodyPr>
          <a:lstStyle/>
          <a:p>
            <a:pPr marL="0" lvl="0" indent="0" algn="r">
              <a:lnSpc>
                <a:spcPct val="170000"/>
              </a:lnSpc>
              <a:buNone/>
            </a:pPr>
            <a:r>
              <a:rPr lang="fa-IR" sz="1400" dirty="0">
                <a:solidFill>
                  <a:srgbClr val="000000"/>
                </a:solidFill>
                <a:latin typeface="Wingdings-Regular"/>
              </a:rPr>
              <a:t> </a:t>
            </a:r>
            <a:r>
              <a:rPr lang="fa-IR" sz="2600" b="1" dirty="0">
                <a:solidFill>
                  <a:srgbClr val="FF0000"/>
                </a:solidFill>
                <a:latin typeface="BNazanin"/>
              </a:rPr>
              <a:t>الکل: </a:t>
            </a:r>
            <a:r>
              <a:rPr lang="fa-IR" sz="2600" dirty="0">
                <a:solidFill>
                  <a:srgbClr val="000000"/>
                </a:solidFill>
                <a:latin typeface="BNazanin"/>
              </a:rPr>
              <a:t>حتی اگر روزانه یک بار الکل مصرف شود، خطر سرطان روده بزرگ افزایش مییابد و هر چه میزان مصرف بیشتر شود، خطر سرطان روده نیز بیشتر میشود.</a:t>
            </a:r>
          </a:p>
          <a:p>
            <a:pPr marL="0" lvl="0" indent="0" algn="r">
              <a:lnSpc>
                <a:spcPct val="170000"/>
              </a:lnSpc>
              <a:buNone/>
            </a:pPr>
            <a:r>
              <a:rPr lang="fa-IR" sz="2200" dirty="0">
                <a:solidFill>
                  <a:srgbClr val="000000"/>
                </a:solidFill>
                <a:latin typeface="Wingdings-Regular"/>
              </a:rPr>
              <a:t>▪</a:t>
            </a:r>
            <a:r>
              <a:rPr lang="fa-IR" sz="2200" b="1" dirty="0">
                <a:solidFill>
                  <a:srgbClr val="000000"/>
                </a:solidFill>
                <a:latin typeface="Wingdings-Regular"/>
              </a:rPr>
              <a:t> </a:t>
            </a:r>
            <a:r>
              <a:rPr lang="fa-IR" sz="2600" b="1" dirty="0">
                <a:solidFill>
                  <a:srgbClr val="FF0000"/>
                </a:solidFill>
                <a:latin typeface="BNazanin"/>
              </a:rPr>
              <a:t>دخانیات: </a:t>
            </a:r>
            <a:r>
              <a:rPr lang="fa-IR" sz="2600" dirty="0">
                <a:solidFill>
                  <a:srgbClr val="000000"/>
                </a:solidFill>
                <a:latin typeface="BNazanin"/>
              </a:rPr>
              <a:t>مصرف دخانیات از جمله سیگار، خطر پولی پهای آدنوماتوز و سرطان روده بزرگ را افزایش میدهد.</a:t>
            </a:r>
          </a:p>
          <a:p>
            <a:pPr marL="0" lvl="0" indent="0" algn="r">
              <a:lnSpc>
                <a:spcPct val="170000"/>
              </a:lnSpc>
              <a:buNone/>
            </a:pPr>
            <a:r>
              <a:rPr lang="fa-IR" sz="2600" dirty="0">
                <a:solidFill>
                  <a:srgbClr val="000000"/>
                </a:solidFill>
                <a:latin typeface="BNazanin"/>
              </a:rPr>
              <a:t>مواد سرطانزای زیادی در دود سیگار وجود دارند که ممکن است روده بزرگ را از طریق سیستم گردش خون تحت تاثیر قرار دهند و منجر به جهشهای سلولی شوند. از زمان شروع مصرف سیگار تا پدیدار شدن افزایش خطر سرطان روده بزرگ، ممکن است سا لها طول بکشد</a:t>
            </a:r>
          </a:p>
          <a:p>
            <a:endParaRPr lang="fa-IR" dirty="0"/>
          </a:p>
        </p:txBody>
      </p:sp>
    </p:spTree>
    <p:extLst>
      <p:ext uri="{BB962C8B-B14F-4D97-AF65-F5344CB8AC3E}">
        <p14:creationId xmlns:p14="http://schemas.microsoft.com/office/powerpoint/2010/main" val="3407750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40566"/>
          </a:xfrm>
        </p:spPr>
        <p:txBody>
          <a:bodyPr>
            <a:normAutofit fontScale="90000"/>
          </a:bodyPr>
          <a:lstStyle/>
          <a:p>
            <a:endParaRPr lang="fa-IR" dirty="0"/>
          </a:p>
        </p:txBody>
      </p:sp>
      <p:sp>
        <p:nvSpPr>
          <p:cNvPr id="3" name="Content Placeholder 2"/>
          <p:cNvSpPr>
            <a:spLocks noGrp="1"/>
          </p:cNvSpPr>
          <p:nvPr>
            <p:ph idx="1"/>
          </p:nvPr>
        </p:nvSpPr>
        <p:spPr>
          <a:xfrm>
            <a:off x="304800" y="696686"/>
            <a:ext cx="11704319" cy="6008914"/>
          </a:xfrm>
        </p:spPr>
        <p:txBody>
          <a:bodyPr>
            <a:normAutofit/>
          </a:bodyPr>
          <a:lstStyle/>
          <a:p>
            <a:pPr marL="0" lvl="0" indent="0" algn="r">
              <a:buNone/>
            </a:pPr>
            <a:r>
              <a:rPr lang="fa-IR" sz="1800" dirty="0">
                <a:solidFill>
                  <a:srgbClr val="000000"/>
                </a:solidFill>
                <a:latin typeface="Wingdings-Regular"/>
              </a:rPr>
              <a:t>▪ </a:t>
            </a:r>
            <a:r>
              <a:rPr lang="fa-IR" sz="3200" b="1" dirty="0">
                <a:solidFill>
                  <a:srgbClr val="FF0000"/>
                </a:solidFill>
                <a:latin typeface="BNazanin"/>
              </a:rPr>
              <a:t>گوشت قرمز: </a:t>
            </a:r>
            <a:r>
              <a:rPr lang="fa-IR" dirty="0">
                <a:solidFill>
                  <a:srgbClr val="000000"/>
                </a:solidFill>
                <a:latin typeface="BNazanin"/>
              </a:rPr>
              <a:t>دو مساله در مورد گوشت قرمز میتواند بروز سرطان روده بزرگ را زیاد کند. یکی مقدار </a:t>
            </a:r>
            <a:r>
              <a:rPr lang="fa-IR" dirty="0">
                <a:solidFill>
                  <a:srgbClr val="FF0000"/>
                </a:solidFill>
                <a:latin typeface="BNazanin"/>
              </a:rPr>
              <a:t>مصرف گوشت قرمز </a:t>
            </a:r>
            <a:r>
              <a:rPr lang="fa-IR" dirty="0">
                <a:solidFill>
                  <a:srgbClr val="000000"/>
                </a:solidFill>
                <a:latin typeface="BNazanin"/>
              </a:rPr>
              <a:t>است و دیگری </a:t>
            </a:r>
            <a:r>
              <a:rPr lang="fa-IR" dirty="0">
                <a:solidFill>
                  <a:srgbClr val="FF0000"/>
                </a:solidFill>
                <a:latin typeface="BNazanin"/>
              </a:rPr>
              <a:t>نحوه پخت آن</a:t>
            </a:r>
            <a:r>
              <a:rPr lang="fa-IR" dirty="0">
                <a:solidFill>
                  <a:srgbClr val="000000"/>
                </a:solidFill>
                <a:latin typeface="BNazanin"/>
              </a:rPr>
              <a:t>. افرادی که روزانه بیش از 80 تا 90 گرم گوشت قرمز مصرف میکنند در مقایسه با مصرف کمتر از 20 گرم در روز، به میزان سی درصد خطر بالاتری برای ابتلا به سرطان روده بزرگ دارند.</a:t>
            </a:r>
          </a:p>
          <a:p>
            <a:pPr marL="0" lvl="0" indent="0" algn="r">
              <a:buNone/>
            </a:pPr>
            <a:r>
              <a:rPr lang="fa-IR" dirty="0">
                <a:solidFill>
                  <a:srgbClr val="000000"/>
                </a:solidFill>
                <a:latin typeface="BNazanin"/>
              </a:rPr>
              <a:t> بنابراین باید تعادل را در مصرف گوشت قرمز رعایت کرد تا ضمن بهره مندی از فواید آن، از ضررهایش دوری کرد. این میزان برای گوشتهای فراوری شده مثل سوسیس و کالباس از این هم کمتر است و مصرف ب یش از 50 گرم از این گوشتها خطر سرطان روده بزرگ را افزایش میدهد. یک رژیم غذایی حاوی گوشت قرمز زیاد با تغییر در ترشح اسیدهای صفراوی یا با افزایش غلظت آهن مدفوع و تولید رادیکا لهای هیدروکسیل خطر سرطان را افزایش میدهد.</a:t>
            </a:r>
          </a:p>
          <a:p>
            <a:pPr marL="0" lvl="0" indent="0" algn="r">
              <a:buNone/>
            </a:pPr>
            <a:r>
              <a:rPr lang="fa-IR" dirty="0">
                <a:solidFill>
                  <a:srgbClr val="000000"/>
                </a:solidFill>
                <a:latin typeface="BNazanin"/>
              </a:rPr>
              <a:t> در مورد نحوه پخت هم، اگر گوشت را در دمای بسیار زیاد آماده کنیم به ویژه در زمان کباب کردن یا درست کردن همبرگر، خطر سرطان بالاتر میرود. مواد سرطانزایی مثل آمینهای هتروسیکلیک وهیدروکربنهای آروماتیک چند حلق های که سرطانزا هستند، در طی پخت گوشت در دماهای بالا تولید میشوند</a:t>
            </a:r>
          </a:p>
        </p:txBody>
      </p:sp>
    </p:spTree>
    <p:extLst>
      <p:ext uri="{BB962C8B-B14F-4D97-AF65-F5344CB8AC3E}">
        <p14:creationId xmlns:p14="http://schemas.microsoft.com/office/powerpoint/2010/main" val="2272569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313509" y="1825625"/>
            <a:ext cx="11040291" cy="4351338"/>
          </a:xfrm>
        </p:spPr>
        <p:txBody>
          <a:bodyPr/>
          <a:lstStyle/>
          <a:p>
            <a:pPr marL="0" lvl="0" indent="0" algn="r">
              <a:buNone/>
            </a:pPr>
            <a:r>
              <a:rPr lang="fa-IR" sz="2000" dirty="0">
                <a:solidFill>
                  <a:srgbClr val="000000"/>
                </a:solidFill>
                <a:latin typeface="Wingdings-Regular"/>
              </a:rPr>
              <a:t>▪ </a:t>
            </a:r>
            <a:r>
              <a:rPr lang="fa-IR" sz="2400" b="1" dirty="0">
                <a:solidFill>
                  <a:srgbClr val="FF0000"/>
                </a:solidFill>
                <a:latin typeface="BNazanin"/>
              </a:rPr>
              <a:t>مصرف کم میوه و سبزیجات: </a:t>
            </a:r>
            <a:r>
              <a:rPr lang="fa-IR" sz="2400" dirty="0">
                <a:solidFill>
                  <a:srgbClr val="000000"/>
                </a:solidFill>
                <a:latin typeface="BNazanin"/>
              </a:rPr>
              <a:t>سبزیجات نه تنها به محافظت در برابر سرطان کمک م یکنند، بلکه خطر دیگر بیمار یهای مزمن را نیز کاهش میدهند از جمله بیمار یهای قلبی و سکته مغزی. سبزیجاتی مثل کلم بروکلی و گل کلم، اسفناج و کرفس دارای ترکیباتی از جمله آنتی اکسیدا ن، اسید فولیک و فیبر هستند که می تواند خطر سرطان را کاهش دهد.</a:t>
            </a:r>
          </a:p>
          <a:p>
            <a:pPr marL="0" lvl="0" indent="0" algn="r">
              <a:buNone/>
            </a:pPr>
            <a:r>
              <a:rPr lang="fa-IR" sz="2400" dirty="0">
                <a:solidFill>
                  <a:srgbClr val="000000"/>
                </a:solidFill>
                <a:latin typeface="BNazanin"/>
              </a:rPr>
              <a:t>بعضی از داروها از جمله مصرف </a:t>
            </a:r>
            <a:r>
              <a:rPr lang="fa-IR" sz="2400" dirty="0">
                <a:solidFill>
                  <a:srgbClr val="FF0000"/>
                </a:solidFill>
                <a:latin typeface="BNazanin"/>
              </a:rPr>
              <a:t>آسپرین و داروهای ضد التهابی غیر استروئید ی </a:t>
            </a:r>
            <a:r>
              <a:rPr lang="fa-IR" sz="2400" dirty="0">
                <a:solidFill>
                  <a:srgbClr val="000000"/>
                </a:solidFill>
                <a:latin typeface="BNazanin"/>
              </a:rPr>
              <a:t>نیز اثرات محافظتی در برابر ابتلا به سرطان روده بزرگ دارند.بنابراین طبق اصول خود مراقبتی، باید به همه افراد حتی افراد با سابقه مثبت خانوادگی، در خصوص عوامل خطر سرطان روده بزرگ و دوری از آنها، آموزشهای لازم داده شود.</a:t>
            </a:r>
            <a:endParaRPr lang="fa-IR" sz="4000" dirty="0">
              <a:solidFill>
                <a:prstClr val="black"/>
              </a:solidFill>
            </a:endParaRPr>
          </a:p>
          <a:p>
            <a:endParaRPr lang="fa-IR" dirty="0"/>
          </a:p>
        </p:txBody>
      </p:sp>
    </p:spTree>
    <p:extLst>
      <p:ext uri="{BB962C8B-B14F-4D97-AF65-F5344CB8AC3E}">
        <p14:creationId xmlns:p14="http://schemas.microsoft.com/office/powerpoint/2010/main" val="4280616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7016"/>
            <a:ext cx="10515600" cy="461555"/>
          </a:xfrm>
        </p:spPr>
        <p:txBody>
          <a:bodyPr>
            <a:noAutofit/>
          </a:bodyPr>
          <a:lstStyle/>
          <a:p>
            <a:pPr lvl="0" algn="r">
              <a:spcBef>
                <a:spcPts val="1000"/>
              </a:spcBef>
            </a:pPr>
            <a:r>
              <a:rPr lang="fa-IR" sz="2800" b="1" dirty="0">
                <a:solidFill>
                  <a:srgbClr val="002060"/>
                </a:solidFill>
                <a:latin typeface="BTitrBold"/>
                <a:ea typeface="+mn-ea"/>
                <a:cs typeface="B Titr" panose="00000700000000000000" pitchFamily="2" charset="-78"/>
              </a:rPr>
              <a:t>علایم پولیپ و سرطان روده بزرگ و تشخیص زودهنگام آنها</a:t>
            </a:r>
            <a:r>
              <a:rPr lang="fa-IR" sz="2400" b="1" dirty="0">
                <a:solidFill>
                  <a:srgbClr val="002060"/>
                </a:solidFill>
                <a:latin typeface="BTitrBold"/>
                <a:ea typeface="+mn-ea"/>
                <a:cs typeface="B Titr" panose="00000700000000000000" pitchFamily="2" charset="-78"/>
              </a:rPr>
              <a:t/>
            </a:r>
            <a:br>
              <a:rPr lang="fa-IR" sz="2400" b="1" dirty="0">
                <a:solidFill>
                  <a:srgbClr val="002060"/>
                </a:solidFill>
                <a:latin typeface="BTitrBold"/>
                <a:ea typeface="+mn-ea"/>
                <a:cs typeface="B Titr" panose="00000700000000000000" pitchFamily="2" charset="-78"/>
              </a:rPr>
            </a:br>
            <a:endParaRPr lang="fa-IR" sz="6000" dirty="0">
              <a:cs typeface="B Titr" panose="00000700000000000000" pitchFamily="2" charset="-78"/>
            </a:endParaRPr>
          </a:p>
        </p:txBody>
      </p:sp>
      <p:sp>
        <p:nvSpPr>
          <p:cNvPr id="3" name="Content Placeholder 2"/>
          <p:cNvSpPr>
            <a:spLocks noGrp="1"/>
          </p:cNvSpPr>
          <p:nvPr>
            <p:ph idx="1"/>
          </p:nvPr>
        </p:nvSpPr>
        <p:spPr>
          <a:xfrm>
            <a:off x="191588" y="740230"/>
            <a:ext cx="11913325" cy="6117770"/>
          </a:xfrm>
        </p:spPr>
        <p:txBody>
          <a:bodyPr>
            <a:normAutofit fontScale="70000" lnSpcReduction="20000"/>
          </a:bodyPr>
          <a:lstStyle/>
          <a:p>
            <a:pPr marL="0" indent="0" algn="r">
              <a:buNone/>
            </a:pPr>
            <a:r>
              <a:rPr lang="fa-IR" dirty="0">
                <a:solidFill>
                  <a:srgbClr val="FF0000"/>
                </a:solidFill>
                <a:latin typeface="BNazanin"/>
              </a:rPr>
              <a:t>دومین اصل خود مراقبتی</a:t>
            </a:r>
            <a:r>
              <a:rPr lang="fa-IR" dirty="0">
                <a:solidFill>
                  <a:srgbClr val="000000"/>
                </a:solidFill>
                <a:latin typeface="BNazanin"/>
              </a:rPr>
              <a:t>، </a:t>
            </a:r>
            <a:r>
              <a:rPr lang="fa-IR" dirty="0">
                <a:solidFill>
                  <a:srgbClr val="FF0000"/>
                </a:solidFill>
                <a:latin typeface="BNazanin"/>
              </a:rPr>
              <a:t>شناخت علایم مشکوک سرطان روده بزرگ و توجه به آنهاست. </a:t>
            </a:r>
          </a:p>
          <a:p>
            <a:pPr marL="0" indent="0" algn="r">
              <a:lnSpc>
                <a:spcPct val="170000"/>
              </a:lnSpc>
              <a:buNone/>
            </a:pPr>
            <a:r>
              <a:rPr lang="fa-IR" dirty="0">
                <a:solidFill>
                  <a:srgbClr val="000000"/>
                </a:solidFill>
                <a:latin typeface="BNazanin"/>
              </a:rPr>
              <a:t>به هر حال عده ای در طی زندگی دچار سرطان رود ه بزرگ میشوند اما همانطور که گفته شد، از آنجایی که ضایعه پیش سرطانی به نام پولیپ، قبل از بروز سرطان در روده رشد میکند میتوان با شناسایی علایم مشکوک پولیپ و یا حتی سرطان در مراحل اولیه، جلوی بروزاین بیماری را گرفت و آن را درمان کرد. پس لازم است در مورد علایم هشدار دهنده بروز سرطان روده بزرگ و نحوه برخورد</a:t>
            </a:r>
            <a:r>
              <a:rPr lang="fa-IR" sz="2400" b="1" i="0" u="none" strike="noStrike" baseline="0" dirty="0">
                <a:solidFill>
                  <a:srgbClr val="FFFFFF"/>
                </a:solidFill>
                <a:latin typeface="BNazaninBold"/>
              </a:rPr>
              <a:t>ا</a:t>
            </a:r>
            <a:r>
              <a:rPr lang="fa-IR" dirty="0">
                <a:solidFill>
                  <a:srgbClr val="000000"/>
                </a:solidFill>
                <a:latin typeface="BNazanin"/>
              </a:rPr>
              <a:t>و اقدامات اولیه در صورت بروز علایم به بیمار و اطرافیان وی آموزشهای لازم داده شود.</a:t>
            </a:r>
            <a:endParaRPr lang="en-US" dirty="0">
              <a:solidFill>
                <a:srgbClr val="000000"/>
              </a:solidFill>
              <a:latin typeface="BNazanin"/>
            </a:endParaRPr>
          </a:p>
          <a:p>
            <a:pPr marL="0" indent="0" algn="r">
              <a:lnSpc>
                <a:spcPct val="170000"/>
              </a:lnSpc>
              <a:buNone/>
            </a:pPr>
            <a:endParaRPr lang="fa-IR" dirty="0">
              <a:solidFill>
                <a:srgbClr val="000000"/>
              </a:solidFill>
              <a:latin typeface="BNazanin"/>
            </a:endParaRPr>
          </a:p>
          <a:p>
            <a:pPr marL="0" indent="0" algn="r">
              <a:buNone/>
            </a:pPr>
            <a:r>
              <a:rPr lang="fa-IR" b="1" dirty="0">
                <a:solidFill>
                  <a:srgbClr val="000000"/>
                </a:solidFill>
                <a:latin typeface="BNazanin"/>
                <a:cs typeface="B Titr" panose="00000700000000000000" pitchFamily="2" charset="-78"/>
              </a:rPr>
              <a:t>مهمترین علایم مشکوک سرطان روده بزرگ عبارتند از:</a:t>
            </a:r>
          </a:p>
          <a:p>
            <a:pPr marL="0" indent="0" algn="r">
              <a:lnSpc>
                <a:spcPct val="170000"/>
              </a:lnSpc>
              <a:buNone/>
            </a:pPr>
            <a:r>
              <a:rPr lang="fa-IR" sz="2300" b="0" i="0" u="none" strike="noStrike" baseline="0" dirty="0">
                <a:solidFill>
                  <a:srgbClr val="000000"/>
                </a:solidFill>
                <a:latin typeface="Wingdings-Regular"/>
              </a:rPr>
              <a:t>▪ </a:t>
            </a:r>
            <a:r>
              <a:rPr lang="fa-IR" sz="2900" dirty="0">
                <a:solidFill>
                  <a:srgbClr val="FF0000"/>
                </a:solidFill>
                <a:latin typeface="BNazanin"/>
              </a:rPr>
              <a:t>خونریزی</a:t>
            </a:r>
            <a:r>
              <a:rPr lang="fa-IR" sz="2900" dirty="0">
                <a:solidFill>
                  <a:srgbClr val="000000"/>
                </a:solidFill>
                <a:latin typeface="BNazanin"/>
              </a:rPr>
              <a:t> دستگاه گوارش تحتانی در طی یک ماه اخیر</a:t>
            </a:r>
          </a:p>
          <a:p>
            <a:pPr marL="0" indent="0" algn="r">
              <a:lnSpc>
                <a:spcPct val="170000"/>
              </a:lnSpc>
              <a:buNone/>
            </a:pPr>
            <a:r>
              <a:rPr lang="fa-IR" sz="2300" b="0" i="0" u="none" strike="noStrike" baseline="0" dirty="0">
                <a:solidFill>
                  <a:srgbClr val="000000"/>
                </a:solidFill>
                <a:latin typeface="Wingdings-Regular"/>
              </a:rPr>
              <a:t>▪ </a:t>
            </a:r>
            <a:r>
              <a:rPr lang="fa-IR" sz="2900" dirty="0">
                <a:solidFill>
                  <a:srgbClr val="FF0000"/>
                </a:solidFill>
                <a:latin typeface="BNazanin"/>
              </a:rPr>
              <a:t>یبوست</a:t>
            </a:r>
            <a:r>
              <a:rPr lang="fa-IR" sz="2900" dirty="0">
                <a:solidFill>
                  <a:srgbClr val="000000"/>
                </a:solidFill>
                <a:latin typeface="BNazanin"/>
              </a:rPr>
              <a:t> در طی یک ماه اخیر (با یا بدون اسهال، درد شکم و احساس پر بودن مقعد پس از اجابت مزاج) </a:t>
            </a:r>
          </a:p>
          <a:p>
            <a:pPr marL="0" indent="0" algn="r">
              <a:lnSpc>
                <a:spcPct val="170000"/>
              </a:lnSpc>
              <a:buNone/>
            </a:pPr>
            <a:r>
              <a:rPr lang="fa-IR" sz="2300" b="0" i="0" u="none" strike="noStrike" baseline="0" dirty="0">
                <a:solidFill>
                  <a:srgbClr val="000000"/>
                </a:solidFill>
                <a:latin typeface="Wingdings-Regular"/>
              </a:rPr>
              <a:t>▪ </a:t>
            </a:r>
            <a:r>
              <a:rPr lang="fa-IR" sz="2900" dirty="0">
                <a:solidFill>
                  <a:srgbClr val="FF0000"/>
                </a:solidFill>
                <a:latin typeface="BNazanin"/>
              </a:rPr>
              <a:t>کاهش بیش از ده درصد وزن بدن </a:t>
            </a:r>
            <a:r>
              <a:rPr lang="fa-IR" sz="2900" dirty="0">
                <a:solidFill>
                  <a:srgbClr val="000000"/>
                </a:solidFill>
                <a:latin typeface="BNazanin"/>
              </a:rPr>
              <a:t>در طی شش ماه همراه با یکی از علایم فوق باید به افرادی که در برنامه تشخیص زودهنگام و غربالگری شرکت میکنند، آموزش داد که اگر در فواصل برنامه های تشخیص زودهنگام و غربالگری نیز، این علایم را داشتند زودتر مراجعه کنند. البته در عین حال باید به افراد آموزش داد که بیشتر افرادی که این علایم را دارند، سرطان ندارند ولی باید بررسیهای بیشتری انجام دهند</a:t>
            </a:r>
            <a:endParaRPr lang="fa-IR" sz="2900" dirty="0"/>
          </a:p>
        </p:txBody>
      </p:sp>
    </p:spTree>
    <p:extLst>
      <p:ext uri="{BB962C8B-B14F-4D97-AF65-F5344CB8AC3E}">
        <p14:creationId xmlns:p14="http://schemas.microsoft.com/office/powerpoint/2010/main" val="2500343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algn="r" rtl="1"/>
            <a:r>
              <a:rPr lang="fa-IR" b="1" dirty="0">
                <a:solidFill>
                  <a:srgbClr val="002060"/>
                </a:solidFill>
                <a:latin typeface="BTitrBold"/>
              </a:rPr>
              <a:t>شیوه های تشخیص زودهنگام و غربالگری سرطان روده بزرگ</a:t>
            </a:r>
          </a:p>
          <a:p>
            <a:pPr algn="r" rtl="1"/>
            <a:r>
              <a:rPr lang="fa-IR" dirty="0">
                <a:solidFill>
                  <a:srgbClr val="000000"/>
                </a:solidFill>
                <a:latin typeface="BNazanin"/>
              </a:rPr>
              <a:t>انواع رو شها برای تشخیص زودهنگام سرطان روده بزرگ به کار میروند که در اینجا فقط به برخی از آ نها اشاره میشود</a:t>
            </a:r>
          </a:p>
          <a:p>
            <a:pPr algn="r" rtl="1"/>
            <a:r>
              <a:rPr lang="fa-IR" dirty="0">
                <a:solidFill>
                  <a:srgbClr val="000000"/>
                </a:solidFill>
                <a:latin typeface="BNazanin"/>
              </a:rPr>
              <a:t>از جمله آزمایش خون مخفی در مدفوع به روش ایمونولوژیک ) </a:t>
            </a:r>
            <a:r>
              <a:rPr lang="en-US" sz="2000" b="0" i="0" u="none" strike="noStrike" baseline="0" dirty="0">
                <a:solidFill>
                  <a:srgbClr val="000000"/>
                </a:solidFill>
                <a:latin typeface="Times New Roman" panose="02020603050405020304" pitchFamily="18" charset="0"/>
              </a:rPr>
              <a:t>IFOBT </a:t>
            </a:r>
            <a:r>
              <a:rPr lang="fa-IR" dirty="0">
                <a:solidFill>
                  <a:srgbClr val="000000"/>
                </a:solidFill>
                <a:latin typeface="BNazanin"/>
              </a:rPr>
              <a:t>یا </a:t>
            </a:r>
            <a:r>
              <a:rPr lang="en-US" sz="2000" b="0" i="0" u="none" strike="noStrike" baseline="0" dirty="0">
                <a:solidFill>
                  <a:srgbClr val="000000"/>
                </a:solidFill>
                <a:latin typeface="Times New Roman" panose="02020603050405020304" pitchFamily="18" charset="0"/>
              </a:rPr>
              <a:t>FIT </a:t>
            </a:r>
            <a:r>
              <a:rPr lang="en-US" dirty="0">
                <a:solidFill>
                  <a:srgbClr val="000000"/>
                </a:solidFill>
                <a:latin typeface="BNazanin"/>
              </a:rPr>
              <a:t>( </a:t>
            </a:r>
            <a:r>
              <a:rPr lang="fa-IR" dirty="0">
                <a:solidFill>
                  <a:srgbClr val="000000"/>
                </a:solidFill>
                <a:latin typeface="BNazanin"/>
              </a:rPr>
              <a:t>و کولونوسکوپی. البته باید توجه داشته باشید</a:t>
            </a:r>
          </a:p>
          <a:p>
            <a:pPr algn="r" rtl="1"/>
            <a:r>
              <a:rPr lang="fa-IR" dirty="0">
                <a:solidFill>
                  <a:srgbClr val="000000"/>
                </a:solidFill>
                <a:latin typeface="BNazanin"/>
              </a:rPr>
              <a:t>که در ایران روش توصیه شده برای غربالگری اولیه در سطح شبکه بهداشتی درمانی، همان تست </a:t>
            </a:r>
            <a:r>
              <a:rPr lang="en-US" sz="2000" b="0" i="0" u="none" strike="noStrike" baseline="0" dirty="0">
                <a:solidFill>
                  <a:srgbClr val="000000"/>
                </a:solidFill>
                <a:latin typeface="Times New Roman" panose="02020603050405020304" pitchFamily="18" charset="0"/>
              </a:rPr>
              <a:t>FIT </a:t>
            </a:r>
            <a:r>
              <a:rPr lang="fa-IR" dirty="0">
                <a:solidFill>
                  <a:srgbClr val="000000"/>
                </a:solidFill>
                <a:latin typeface="BNazanin"/>
              </a:rPr>
              <a:t>است.</a:t>
            </a:r>
            <a:endParaRPr lang="fa-IR" dirty="0"/>
          </a:p>
        </p:txBody>
      </p:sp>
    </p:spTree>
    <p:extLst>
      <p:ext uri="{BB962C8B-B14F-4D97-AF65-F5344CB8AC3E}">
        <p14:creationId xmlns:p14="http://schemas.microsoft.com/office/powerpoint/2010/main" val="1681144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503" y="1071154"/>
            <a:ext cx="11625943" cy="5512525"/>
          </a:xfrm>
        </p:spPr>
        <p:txBody>
          <a:bodyPr>
            <a:normAutofit fontScale="77500" lnSpcReduction="20000"/>
          </a:bodyPr>
          <a:lstStyle/>
          <a:p>
            <a:pPr marL="0" indent="0" algn="r">
              <a:buNone/>
            </a:pPr>
            <a:r>
              <a:rPr lang="fa-IR" b="1" dirty="0">
                <a:latin typeface="BNazaninBold"/>
              </a:rPr>
              <a:t>الف ا آزمایش خون مخفی در مدفوع به روش ایمونوشیمی ) </a:t>
            </a:r>
          </a:p>
          <a:p>
            <a:pPr marL="0" indent="0" algn="r">
              <a:buNone/>
            </a:pPr>
            <a:r>
              <a:rPr lang="en-US" sz="2400" b="1" i="0" u="none" strike="noStrike" baseline="0" dirty="0">
                <a:latin typeface="Times New Roman" panose="02020603050405020304" pitchFamily="18" charset="0"/>
              </a:rPr>
              <a:t>IFOBT </a:t>
            </a:r>
            <a:r>
              <a:rPr lang="fa-IR" b="1" dirty="0">
                <a:latin typeface="BNazaninBold"/>
              </a:rPr>
              <a:t>یا </a:t>
            </a:r>
            <a:r>
              <a:rPr lang="en-US" sz="2400" b="1" i="0" u="none" strike="noStrike" baseline="0" dirty="0">
                <a:latin typeface="Times New Roman" panose="02020603050405020304" pitchFamily="18" charset="0"/>
              </a:rPr>
              <a:t>FIT </a:t>
            </a:r>
            <a:r>
              <a:rPr lang="en-US" b="1" dirty="0">
                <a:latin typeface="BNazaninBold"/>
              </a:rPr>
              <a:t>)</a:t>
            </a:r>
          </a:p>
          <a:p>
            <a:pPr marL="0" indent="0" algn="r">
              <a:buNone/>
            </a:pPr>
            <a:r>
              <a:rPr lang="fa-IR" dirty="0">
                <a:latin typeface="BNazanin"/>
              </a:rPr>
              <a:t>پولیپ و سرطان کولون گاهى خونریزى میکنند که سبب ایجاد خون در مدفوع میشود اما این خون آنقدر کم است که</a:t>
            </a:r>
          </a:p>
          <a:p>
            <a:pPr marL="0" indent="0" algn="r">
              <a:buNone/>
            </a:pPr>
            <a:r>
              <a:rPr lang="fa-IR" dirty="0">
                <a:latin typeface="BNazanin"/>
              </a:rPr>
              <a:t>با چشم دیده نمیشود بلکه باید با انجام آزمایش آن را تشخیص داد. با آزمایش خون مخفى در مدفوع میتوان مقادیر ناچیز و</a:t>
            </a:r>
          </a:p>
          <a:p>
            <a:pPr marL="0" indent="0" algn="r">
              <a:buNone/>
            </a:pPr>
            <a:r>
              <a:rPr lang="fa-IR" dirty="0">
                <a:latin typeface="BNazanin"/>
              </a:rPr>
              <a:t>نادیدنى خون را در مدفوع شناسایى کرد که به آن تست خون مخفی در مدفوع ) </a:t>
            </a:r>
            <a:r>
              <a:rPr lang="en-US" sz="2000" b="0" i="0" u="none" strike="noStrike" baseline="0" dirty="0">
                <a:latin typeface="Times New Roman" panose="02020603050405020304" pitchFamily="18" charset="0"/>
              </a:rPr>
              <a:t>FOBT </a:t>
            </a:r>
            <a:r>
              <a:rPr lang="en-US" dirty="0">
                <a:latin typeface="BNazanin"/>
              </a:rPr>
              <a:t>( </a:t>
            </a:r>
            <a:r>
              <a:rPr lang="fa-IR" dirty="0">
                <a:latin typeface="BNazanin"/>
              </a:rPr>
              <a:t>گفته م یشود اما یکی از مشکلات</a:t>
            </a:r>
          </a:p>
          <a:p>
            <a:pPr marL="0" indent="0" algn="r">
              <a:buNone/>
            </a:pPr>
            <a:r>
              <a:rPr lang="fa-IR" dirty="0">
                <a:latin typeface="BNazanin"/>
              </a:rPr>
              <a:t>این آزمایش این است که اگر در طی روزهای پیش از آزمایش، آسپرین یا مواد غذایی مثل چغندر مصرف کرده باشیم ممکن</a:t>
            </a:r>
          </a:p>
          <a:p>
            <a:pPr marL="0" indent="0" algn="r">
              <a:buNone/>
            </a:pPr>
            <a:r>
              <a:rPr lang="fa-IR" dirty="0">
                <a:latin typeface="BNazanin"/>
              </a:rPr>
              <a:t>است تست به صورت کاذب مثبت شود. ه مچنین این آزمایش را باید سه بار تکرار کرد تا نتیجه مطلوب به دست آید. </a:t>
            </a:r>
          </a:p>
          <a:p>
            <a:pPr marL="0" indent="0" algn="r" rtl="1">
              <a:buNone/>
            </a:pPr>
            <a:r>
              <a:rPr lang="fa-IR" dirty="0">
                <a:latin typeface="BNazanin"/>
              </a:rPr>
              <a:t>در عوض</a:t>
            </a:r>
          </a:p>
          <a:p>
            <a:pPr marL="0" indent="0" algn="r" rtl="1">
              <a:buNone/>
            </a:pPr>
            <a:r>
              <a:rPr lang="fa-IR" dirty="0">
                <a:latin typeface="BNazanin"/>
              </a:rPr>
              <a:t>تست دیگری وجود دارد به نام تست خون مخفی در مدفوع به روش ایمونوشیمی ) </a:t>
            </a:r>
            <a:r>
              <a:rPr lang="en-US" sz="2000" b="0" i="0" u="none" strike="noStrike" baseline="0" dirty="0">
                <a:latin typeface="Times New Roman" panose="02020603050405020304" pitchFamily="18" charset="0"/>
              </a:rPr>
              <a:t>IFOBT </a:t>
            </a:r>
            <a:r>
              <a:rPr lang="en-US" dirty="0">
                <a:latin typeface="BNazanin"/>
              </a:rPr>
              <a:t>( </a:t>
            </a:r>
            <a:r>
              <a:rPr lang="fa-IR" dirty="0">
                <a:latin typeface="BNazanin"/>
              </a:rPr>
              <a:t>که موارد مثبت کاذب در ارتباط</a:t>
            </a:r>
          </a:p>
          <a:p>
            <a:pPr marL="0" indent="0" algn="r" rtl="1">
              <a:buNone/>
            </a:pPr>
            <a:r>
              <a:rPr lang="fa-IR" dirty="0">
                <a:latin typeface="BNazanin"/>
              </a:rPr>
              <a:t>با مصرف مواد غذایی و داروها ندارد، چرا که از آنتی بادی های اختصاصی هموگلوبین انسانی در این تست استفاده شده است</a:t>
            </a:r>
          </a:p>
          <a:p>
            <a:pPr marL="0" indent="0" algn="r" rtl="1">
              <a:buNone/>
            </a:pPr>
            <a:r>
              <a:rPr lang="fa-IR" dirty="0">
                <a:latin typeface="BNazanin"/>
              </a:rPr>
              <a:t>که صرفا به هموگلوبین انسانی بعنوان آنتی ژن متصل می گردد. همچنین نیاز به سه بار تکرار ندارد و به سادگی در خانه</a:t>
            </a:r>
          </a:p>
          <a:p>
            <a:pPr marL="0" indent="0" algn="r" rtl="1">
              <a:buNone/>
            </a:pPr>
            <a:r>
              <a:rPr lang="fa-IR" dirty="0">
                <a:latin typeface="BNazanin"/>
              </a:rPr>
              <a:t>بهداشت، مطب و کلینیک قابل انجام است.</a:t>
            </a:r>
            <a:endParaRPr lang="fa-IR" dirty="0"/>
          </a:p>
        </p:txBody>
      </p:sp>
    </p:spTree>
    <p:extLst>
      <p:ext uri="{BB962C8B-B14F-4D97-AF65-F5344CB8AC3E}">
        <p14:creationId xmlns:p14="http://schemas.microsoft.com/office/powerpoint/2010/main" val="1334409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7286"/>
          </a:xfrm>
        </p:spPr>
        <p:txBody>
          <a:bodyPr>
            <a:normAutofit fontScale="90000"/>
          </a:bodyPr>
          <a:lstStyle/>
          <a:p>
            <a:pPr lvl="0" algn="r">
              <a:spcBef>
                <a:spcPts val="1000"/>
              </a:spcBef>
            </a:pPr>
            <a:r>
              <a:rPr lang="fa-IR" sz="2800" b="1" dirty="0">
                <a:solidFill>
                  <a:prstClr val="black"/>
                </a:solidFill>
                <a:latin typeface="BNazaninBold"/>
                <a:ea typeface="+mn-ea"/>
                <a:cs typeface="Arial" panose="020B0604020202020204" pitchFamily="34" charset="0"/>
              </a:rPr>
              <a:t>ب - کولونوسکوپی</a:t>
            </a:r>
            <a:r>
              <a:rPr lang="fa-IR" sz="2000" b="1" dirty="0">
                <a:solidFill>
                  <a:prstClr val="black"/>
                </a:solidFill>
                <a:latin typeface="BNazaninBold"/>
                <a:ea typeface="+mn-ea"/>
                <a:cs typeface="Arial" panose="020B0604020202020204" pitchFamily="34" charset="0"/>
              </a:rPr>
              <a:t/>
            </a:r>
            <a:br>
              <a:rPr lang="fa-IR" sz="20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574766" y="1071154"/>
            <a:ext cx="11617234" cy="5529943"/>
          </a:xfrm>
        </p:spPr>
        <p:txBody>
          <a:bodyPr>
            <a:normAutofit/>
          </a:bodyPr>
          <a:lstStyle/>
          <a:p>
            <a:pPr marL="0" indent="0" algn="r" rtl="1">
              <a:buNone/>
            </a:pPr>
            <a:r>
              <a:rPr lang="fa-IR" dirty="0">
                <a:latin typeface="BNazanin"/>
              </a:rPr>
              <a:t>در بین رو شهای مختلف غربالگری، کولونوسکوپی بهترین و مطمئنترین روشی است که اجازه میدهد پزشک متخصص، داخل روده بزرگ را به طور کامل و تا آخر ببیند. قدرت تشخیصی این روش بسیار بالاست و تقریبا همه پولیپها و موارد سرطان روده را با کولونوسکوپی میتوان تشخیص داد اما همانطور که در ادامه توضیح داده میشود، انجام کولونوسکوپی آسان نیست بنابراین صرفا در افراد با علایم مشکوک و یا دارای پاسخ مثبت آزمایش </a:t>
            </a:r>
            <a:r>
              <a:rPr lang="en-US" sz="2000" b="0" i="0" u="none" strike="noStrike" baseline="0" dirty="0">
                <a:latin typeface="Times New Roman" panose="02020603050405020304" pitchFamily="18" charset="0"/>
              </a:rPr>
              <a:t>FIT </a:t>
            </a:r>
            <a:r>
              <a:rPr lang="fa-IR" dirty="0">
                <a:latin typeface="BNazanin"/>
              </a:rPr>
              <a:t>انجام میشود.</a:t>
            </a:r>
          </a:p>
          <a:p>
            <a:pPr marL="0" indent="0" algn="r" rtl="1">
              <a:buNone/>
            </a:pPr>
            <a:r>
              <a:rPr lang="fa-IR" dirty="0">
                <a:latin typeface="BNazanin"/>
              </a:rPr>
              <a:t> پس از این که شما فرد مشکوک را مطابق دستورالعمل به پزشک شبکه ارجاع دادید و او نیز تأیید کرد فرد در معرض خطر سرطان روده بزرگ است،این فرد به سطح دو خدمت یعنی بیمارستا نهای عمومی یا مراکز تشخیص زودهنگام سرطان ارجاع داده میشود و تحت کولونوسکوپی قرار میگیرد.</a:t>
            </a:r>
          </a:p>
          <a:p>
            <a:pPr marL="0" indent="0" algn="r">
              <a:buNone/>
            </a:pPr>
            <a:r>
              <a:rPr lang="fa-IR" dirty="0">
                <a:latin typeface="BNazanin"/>
              </a:rPr>
              <a:t> بنابراین اگر این فرد پیش از ارجاع به این مراکز، از شما در مورد کولونوسکوپی سوال کرد میتوانید با استفاده از مطالب زیر، اطلاعات لازم را در اختیارش قرار دهید</a:t>
            </a:r>
            <a:endParaRPr lang="fa-IR" dirty="0"/>
          </a:p>
        </p:txBody>
      </p:sp>
    </p:spTree>
    <p:extLst>
      <p:ext uri="{BB962C8B-B14F-4D97-AF65-F5344CB8AC3E}">
        <p14:creationId xmlns:p14="http://schemas.microsoft.com/office/powerpoint/2010/main" val="263274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lgn="r">
              <a:buNone/>
            </a:pPr>
            <a:r>
              <a:rPr lang="fa-IR" b="1" dirty="0">
                <a:solidFill>
                  <a:srgbClr val="002060"/>
                </a:solidFill>
                <a:latin typeface="BTitrBold"/>
              </a:rPr>
              <a:t>کولونوسکوپی چیست ؟</a:t>
            </a:r>
          </a:p>
          <a:p>
            <a:pPr marL="0" indent="0" algn="r">
              <a:buNone/>
            </a:pPr>
            <a:r>
              <a:rPr lang="fa-IR" dirty="0">
                <a:solidFill>
                  <a:srgbClr val="000000"/>
                </a:solidFill>
                <a:latin typeface="BNazanin"/>
              </a:rPr>
              <a:t>کولونوسکوپی روشی برای تشخیص زودرس پولیپ و سرطان روده بزرگ است. طی کولونوسکوپی، لولها ی انعطافپذی ر وارد</a:t>
            </a:r>
          </a:p>
          <a:p>
            <a:pPr marL="0" indent="0" algn="r">
              <a:buNone/>
            </a:pPr>
            <a:r>
              <a:rPr lang="fa-IR" dirty="0">
                <a:solidFill>
                  <a:srgbClr val="000000"/>
                </a:solidFill>
                <a:latin typeface="BNazanin"/>
              </a:rPr>
              <a:t>روده شده و پزشک با دوربین فیلمبرداری ری زی که در نوک لوله وجود دارد، داخل روده بزرگ را مشاهده میکند.</a:t>
            </a:r>
          </a:p>
          <a:p>
            <a:pPr marL="0" indent="0" algn="r">
              <a:buNone/>
            </a:pPr>
            <a:r>
              <a:rPr lang="fa-IR" dirty="0">
                <a:solidFill>
                  <a:srgbClr val="000000"/>
                </a:solidFill>
                <a:latin typeface="BNazanin"/>
              </a:rPr>
              <a:t>در صورت لزوم، پزشک میتواند پولی پها را در زمان کولونوسکوپی خارج نموده و یا نمونههای بافتی )بیوپسی( تهیه کند.</a:t>
            </a:r>
          </a:p>
          <a:p>
            <a:pPr marL="0" indent="0" algn="r">
              <a:buNone/>
            </a:pPr>
            <a:r>
              <a:rPr lang="fa-IR" dirty="0">
                <a:solidFill>
                  <a:srgbClr val="000000"/>
                </a:solidFill>
                <a:latin typeface="BNazanin"/>
              </a:rPr>
              <a:t>پولیپها در صورتی که برداشته نشوند احتمال تبدیل شدن به بدخیمی را دارند.</a:t>
            </a:r>
            <a:endParaRPr lang="fa-IR" dirty="0"/>
          </a:p>
        </p:txBody>
      </p:sp>
    </p:spTree>
    <p:extLst>
      <p:ext uri="{BB962C8B-B14F-4D97-AF65-F5344CB8AC3E}">
        <p14:creationId xmlns:p14="http://schemas.microsoft.com/office/powerpoint/2010/main" val="1182453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92500"/>
          </a:bodyPr>
          <a:lstStyle/>
          <a:p>
            <a:pPr marL="0" indent="0" algn="r">
              <a:buNone/>
            </a:pPr>
            <a:r>
              <a:rPr lang="fa-IR" b="1" dirty="0">
                <a:solidFill>
                  <a:srgbClr val="002060"/>
                </a:solidFill>
                <a:latin typeface="BTitrBold"/>
              </a:rPr>
              <a:t>آمادگی پیش از کولونوسکوپی</a:t>
            </a:r>
          </a:p>
          <a:p>
            <a:pPr marL="0" indent="0" algn="r">
              <a:buNone/>
            </a:pPr>
            <a:r>
              <a:rPr lang="fa-IR" dirty="0">
                <a:solidFill>
                  <a:srgbClr val="000000"/>
                </a:solidFill>
                <a:latin typeface="BNazanin"/>
              </a:rPr>
              <a:t>به منظور ارزیابی کامل در زمان کولونوسکوپی، لازم است روده بزرگ به اندازه کافی تمیز و تخلیه شده باشد تا امکان</a:t>
            </a:r>
          </a:p>
          <a:p>
            <a:pPr marL="0" indent="0" algn="r">
              <a:buNone/>
            </a:pPr>
            <a:r>
              <a:rPr lang="fa-IR" dirty="0">
                <a:solidFill>
                  <a:srgbClr val="000000"/>
                </a:solidFill>
                <a:latin typeface="BNazanin"/>
              </a:rPr>
              <a:t>بررسی هر نوع ضایعه مقدور باشد. از این رو با رعایت رژیم غذایی و دارویی مناسب می توان به تشخیص دقیق کمک نمود.</a:t>
            </a:r>
          </a:p>
          <a:p>
            <a:pPr marL="0" indent="0" algn="r">
              <a:buNone/>
            </a:pPr>
            <a:r>
              <a:rPr lang="fa-IR" dirty="0">
                <a:solidFill>
                  <a:srgbClr val="000000"/>
                </a:solidFill>
                <a:latin typeface="BNazanin"/>
              </a:rPr>
              <a:t>رژیم دارویی شامل ترکیبات ملین و مسهل به منظور تسهیل در دفع و تخلیه کامل روده است.</a:t>
            </a:r>
          </a:p>
          <a:p>
            <a:pPr marL="0" indent="0" algn="r">
              <a:buNone/>
            </a:pPr>
            <a:r>
              <a:rPr lang="fa-IR" dirty="0">
                <a:solidFill>
                  <a:srgbClr val="000000"/>
                </a:solidFill>
                <a:latin typeface="BNazanin"/>
              </a:rPr>
              <a:t>دستورالعمل زیر جهت آمادگی کولونوسکوپی ارائه گردیده است. توجه داشته باشید که صرفا در این خصوص می توانید از</a:t>
            </a:r>
          </a:p>
          <a:p>
            <a:pPr marL="0" indent="0" algn="r">
              <a:buNone/>
            </a:pPr>
            <a:r>
              <a:rPr lang="fa-IR" dirty="0">
                <a:solidFill>
                  <a:srgbClr val="000000"/>
                </a:solidFill>
                <a:latin typeface="BNazanin"/>
              </a:rPr>
              <a:t>دستورالعمل آمادگی که توسط پزشک متخصص همکار برنامه در سطح دانشگاه پیشنهاد می گردد نیز استفاده نمایید.</a:t>
            </a:r>
            <a:endParaRPr lang="fa-IR" dirty="0"/>
          </a:p>
        </p:txBody>
      </p:sp>
    </p:spTree>
    <p:extLst>
      <p:ext uri="{BB962C8B-B14F-4D97-AF65-F5344CB8AC3E}">
        <p14:creationId xmlns:p14="http://schemas.microsoft.com/office/powerpoint/2010/main" val="3712294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8300" y="893763"/>
            <a:ext cx="9144000" cy="2387600"/>
          </a:xfrm>
        </p:spPr>
        <p:txBody>
          <a:bodyPr>
            <a:scene3d>
              <a:camera prst="orthographicFront">
                <a:rot lat="21299999" lon="0" rev="0"/>
              </a:camera>
              <a:lightRig rig="threePt" dir="t"/>
            </a:scene3d>
          </a:bodyPr>
          <a:lstStyle/>
          <a:p>
            <a:r>
              <a:rPr lang="fa-IR" dirty="0">
                <a:solidFill>
                  <a:srgbClr val="FF0000"/>
                </a:solidFill>
                <a:cs typeface="B Titr" panose="00000700000000000000" pitchFamily="2" charset="-78"/>
              </a:rPr>
              <a:t>غربالگری سرطان کولورکتال </a:t>
            </a:r>
          </a:p>
        </p:txBody>
      </p:sp>
      <p:sp>
        <p:nvSpPr>
          <p:cNvPr id="3" name="Subtitle 2"/>
          <p:cNvSpPr>
            <a:spLocks noGrp="1"/>
          </p:cNvSpPr>
          <p:nvPr>
            <p:ph type="subTitle" idx="1"/>
          </p:nvPr>
        </p:nvSpPr>
        <p:spPr>
          <a:xfrm>
            <a:off x="1524000" y="4197530"/>
            <a:ext cx="9144000" cy="1454331"/>
          </a:xfrm>
        </p:spPr>
        <p:txBody>
          <a:bodyPr>
            <a:normAutofit/>
          </a:bodyPr>
          <a:lstStyle/>
          <a:p>
            <a:pPr rtl="1"/>
            <a:r>
              <a:rPr lang="fa-IR" sz="3200" b="1" dirty="0">
                <a:cs typeface="B Titr" panose="00000700000000000000" pitchFamily="2" charset="-78"/>
              </a:rPr>
              <a:t>دکتر زهرا روانخواه </a:t>
            </a:r>
            <a:r>
              <a:rPr lang="en-US" sz="3200" b="1" dirty="0">
                <a:cs typeface="B Titr" panose="00000700000000000000" pitchFamily="2" charset="-78"/>
              </a:rPr>
              <a:t>MD-MPH</a:t>
            </a:r>
          </a:p>
          <a:p>
            <a:pPr rtl="1"/>
            <a:r>
              <a:rPr lang="fa-IR" sz="2000" b="1" dirty="0">
                <a:cs typeface="B Titr" panose="00000700000000000000" pitchFamily="2" charset="-78"/>
              </a:rPr>
              <a:t>مسئول ثبت و غربالگری سرطانها دانشگاه علوم پزشکی اصفهان </a:t>
            </a:r>
            <a:r>
              <a:rPr lang="en-US" sz="2000" b="1" dirty="0">
                <a:cs typeface="B Titr" panose="00000700000000000000" pitchFamily="2" charset="-78"/>
              </a:rPr>
              <a:t> </a:t>
            </a:r>
            <a:endParaRPr lang="fa-IR" sz="2000" b="1" dirty="0">
              <a:cs typeface="B Titr" panose="00000700000000000000" pitchFamily="2" charset="-78"/>
            </a:endParaRPr>
          </a:p>
        </p:txBody>
      </p:sp>
    </p:spTree>
    <p:extLst>
      <p:ext uri="{BB962C8B-B14F-4D97-AF65-F5344CB8AC3E}">
        <p14:creationId xmlns:p14="http://schemas.microsoft.com/office/powerpoint/2010/main" val="812956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1222"/>
            <a:ext cx="10515600" cy="156755"/>
          </a:xfrm>
        </p:spPr>
        <p:txBody>
          <a:bodyPr>
            <a:normAutofit fontScale="90000"/>
          </a:bodyPr>
          <a:lstStyle/>
          <a:p>
            <a:pPr lvl="0" algn="r">
              <a:spcBef>
                <a:spcPts val="1000"/>
              </a:spcBef>
            </a:pPr>
            <a:r>
              <a:rPr lang="fa-IR" sz="2700" b="1" dirty="0">
                <a:solidFill>
                  <a:srgbClr val="000000"/>
                </a:solidFill>
                <a:latin typeface="BNazaninBold"/>
                <a:ea typeface="+mn-ea"/>
                <a:cs typeface="Arial" panose="020B0604020202020204" pitchFamily="34" charset="0"/>
              </a:rPr>
              <a:t>رژیم غذایی پیش از کولونوسکوپی</a:t>
            </a:r>
            <a:r>
              <a:rPr lang="fa-IR" sz="2000" b="1" dirty="0">
                <a:solidFill>
                  <a:srgbClr val="000000"/>
                </a:solidFill>
                <a:latin typeface="BNazaninBold"/>
                <a:ea typeface="+mn-ea"/>
                <a:cs typeface="Arial" panose="020B0604020202020204" pitchFamily="34" charset="0"/>
              </a:rPr>
              <a:t/>
            </a:r>
            <a:br>
              <a:rPr lang="fa-IR" sz="2000" b="1" dirty="0">
                <a:solidFill>
                  <a:srgbClr val="000000"/>
                </a:solidFill>
                <a:latin typeface="BNazaninBold"/>
                <a:ea typeface="+mn-ea"/>
                <a:cs typeface="Arial" panose="020B0604020202020204" pitchFamily="34" charset="0"/>
              </a:rPr>
            </a:br>
            <a:endParaRPr lang="fa-IR" sz="6000" dirty="0"/>
          </a:p>
        </p:txBody>
      </p:sp>
      <p:sp>
        <p:nvSpPr>
          <p:cNvPr id="3" name="Content Placeholder 2"/>
          <p:cNvSpPr>
            <a:spLocks noGrp="1"/>
          </p:cNvSpPr>
          <p:nvPr>
            <p:ph idx="1"/>
          </p:nvPr>
        </p:nvSpPr>
        <p:spPr>
          <a:xfrm>
            <a:off x="838199" y="687977"/>
            <a:ext cx="10909663" cy="5991497"/>
          </a:xfrm>
        </p:spPr>
        <p:txBody>
          <a:bodyPr>
            <a:normAutofit fontScale="77500" lnSpcReduction="20000"/>
          </a:bodyPr>
          <a:lstStyle/>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از 3 روز قبل از کولونوسکوپی غذاهای حاوی فیبر بالا نظیر ذرت بو داده )پفیلا( ، نان سبوس دار، آجیل و سبزیجات</a:t>
            </a:r>
          </a:p>
          <a:p>
            <a:pPr marL="0" indent="0" algn="r">
              <a:buNone/>
            </a:pPr>
            <a:r>
              <a:rPr lang="fa-IR" dirty="0">
                <a:solidFill>
                  <a:srgbClr val="000000"/>
                </a:solidFill>
                <a:latin typeface="BNazanin"/>
              </a:rPr>
              <a:t>و میوه خام مصرف ننمایید.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روز قبل از کولونوسکوپی به هیچ عنوان غذای جامد و سوپ سفت مصرف نکنید.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روز قبل از کولونوسکوپی آب فراوان ) 16 تا 20 لیوان در روز( و مایعات مانند چای کم رنگ، آب گوشت، آب مر</a:t>
            </a:r>
          </a:p>
          <a:p>
            <a:pPr marL="0" indent="0" algn="r">
              <a:buNone/>
            </a:pPr>
            <a:r>
              <a:rPr lang="fa-IR" dirty="0">
                <a:solidFill>
                  <a:srgbClr val="000000"/>
                </a:solidFill>
                <a:latin typeface="BNazanin"/>
              </a:rPr>
              <a:t>و آب کمپوت صاف شده و آب سوپ کاملا صاف شده مصرف کنید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شربت عسل و شربت شیره رقیق شده را میتوانید مصرف نمایید.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آب میوه بدون تفاله مانند آب سیب و آب انگور سفید را میتوانید مصرف نمایید. آب پرتقال، آب انگور سیاه، آب</a:t>
            </a:r>
          </a:p>
          <a:p>
            <a:pPr marL="0" indent="0" algn="r">
              <a:buNone/>
            </a:pPr>
            <a:r>
              <a:rPr lang="fa-IR" dirty="0">
                <a:solidFill>
                  <a:srgbClr val="000000"/>
                </a:solidFill>
                <a:latin typeface="BNazanin"/>
              </a:rPr>
              <a:t>هویچ و آب انار که حاوی رنگدانه هستند را مصرف نکنید .</a:t>
            </a:r>
          </a:p>
          <a:p>
            <a:pPr marL="0" indent="0" algn="r">
              <a:buNone/>
            </a:pPr>
            <a:r>
              <a:rPr lang="fa-IR" sz="2400" b="0" i="0" u="none" strike="noStrike" baseline="0" dirty="0">
                <a:solidFill>
                  <a:srgbClr val="000000"/>
                </a:solidFill>
                <a:latin typeface="BNazanin"/>
              </a:rPr>
              <a:t>29</a:t>
            </a:r>
          </a:p>
          <a:p>
            <a:pPr marL="0" indent="0" algn="r">
              <a:buNone/>
            </a:pPr>
            <a:r>
              <a:rPr lang="fa-IR" sz="2400" b="1" i="0" u="none" strike="noStrike" baseline="0" dirty="0">
                <a:solidFill>
                  <a:srgbClr val="FFFFFF"/>
                </a:solidFill>
                <a:latin typeface="BNazaninBold"/>
              </a:rPr>
              <a:t>دستورالعمل برنامه پیشگیری، تشخیص زودهنگام و غربالگری سرطان روده بزر 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لبنیات )شیر و ماست( و نوشابه مصرف نکنید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از مصرف مایعات قرمز رنگ به دلیل اینکه ممکن است در طول کولونوسکوپی با خون اشتباه گرفته شوند، خودداری</a:t>
            </a:r>
          </a:p>
          <a:p>
            <a:pPr marL="0" indent="0" algn="r">
              <a:buNone/>
            </a:pPr>
            <a:r>
              <a:rPr lang="fa-IR" dirty="0">
                <a:solidFill>
                  <a:srgbClr val="000000"/>
                </a:solidFill>
                <a:latin typeface="BNazanin"/>
              </a:rPr>
              <a:t>کنید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حداقل 6 ساعت قبل از کولونوسکوپی هیچگونه غذا و یا مایعات مصرف نشود.</a:t>
            </a:r>
            <a:endParaRPr lang="fa-IR" dirty="0"/>
          </a:p>
        </p:txBody>
      </p:sp>
    </p:spTree>
    <p:extLst>
      <p:ext uri="{BB962C8B-B14F-4D97-AF65-F5344CB8AC3E}">
        <p14:creationId xmlns:p14="http://schemas.microsoft.com/office/powerpoint/2010/main" val="3767372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latin typeface="BNazaninBold"/>
              </a:rPr>
              <a:t>داروهای مصرفی مورد نیاز پیش از کولونوسکوپی</a:t>
            </a:r>
            <a:endParaRPr lang="fa-IR" dirty="0"/>
          </a:p>
        </p:txBody>
      </p:sp>
      <p:graphicFrame>
        <p:nvGraphicFramePr>
          <p:cNvPr id="6" name="Content Placeholder 5"/>
          <p:cNvGraphicFramePr>
            <a:graphicFrameLocks noGrp="1"/>
          </p:cNvGraphicFramePr>
          <p:nvPr>
            <p:ph idx="1"/>
          </p:nvPr>
        </p:nvGraphicFramePr>
        <p:xfrm>
          <a:off x="838200" y="1825624"/>
          <a:ext cx="10515600" cy="3033760"/>
        </p:xfrm>
        <a:graphic>
          <a:graphicData uri="http://schemas.openxmlformats.org/drawingml/2006/table">
            <a:tbl>
              <a:tblPr rtl="1" firstRow="1" bandRow="1">
                <a:tableStyleId>{5C22544A-7EE6-4342-B048-85BDC9FD1C3A}</a:tableStyleId>
              </a:tblPr>
              <a:tblGrid>
                <a:gridCol w="3505200">
                  <a:extLst>
                    <a:ext uri="{9D8B030D-6E8A-4147-A177-3AD203B41FA5}">
                      <a16:colId xmlns:a16="http://schemas.microsoft.com/office/drawing/2014/main" val="79719271"/>
                    </a:ext>
                  </a:extLst>
                </a:gridCol>
                <a:gridCol w="3505200">
                  <a:extLst>
                    <a:ext uri="{9D8B030D-6E8A-4147-A177-3AD203B41FA5}">
                      <a16:colId xmlns:a16="http://schemas.microsoft.com/office/drawing/2014/main" val="914814993"/>
                    </a:ext>
                  </a:extLst>
                </a:gridCol>
                <a:gridCol w="3505200">
                  <a:extLst>
                    <a:ext uri="{9D8B030D-6E8A-4147-A177-3AD203B41FA5}">
                      <a16:colId xmlns:a16="http://schemas.microsoft.com/office/drawing/2014/main" val="2586176600"/>
                    </a:ext>
                  </a:extLst>
                </a:gridCol>
              </a:tblGrid>
              <a:tr h="587179">
                <a:tc>
                  <a:txBody>
                    <a:bodyPr/>
                    <a:lstStyle/>
                    <a:p>
                      <a:pPr algn="ctr" rtl="1"/>
                      <a:r>
                        <a:rPr lang="fa-IR" sz="2000" dirty="0"/>
                        <a:t>دارو </a:t>
                      </a:r>
                    </a:p>
                  </a:txBody>
                  <a:tcPr/>
                </a:tc>
                <a:tc>
                  <a:txBody>
                    <a:bodyPr/>
                    <a:lstStyle/>
                    <a:p>
                      <a:pPr algn="ctr" rtl="1"/>
                      <a:r>
                        <a:rPr lang="fa-IR" sz="2000" dirty="0"/>
                        <a:t>دز</a:t>
                      </a:r>
                    </a:p>
                  </a:txBody>
                  <a:tcPr/>
                </a:tc>
                <a:tc>
                  <a:txBody>
                    <a:bodyPr/>
                    <a:lstStyle/>
                    <a:p>
                      <a:pPr algn="ctr" rtl="1"/>
                      <a:r>
                        <a:rPr lang="fa-IR" sz="2000" dirty="0"/>
                        <a:t>کاربرد</a:t>
                      </a:r>
                    </a:p>
                  </a:txBody>
                  <a:tcPr/>
                </a:tc>
                <a:extLst>
                  <a:ext uri="{0D108BD9-81ED-4DB2-BD59-A6C34878D82A}">
                    <a16:rowId xmlns:a16="http://schemas.microsoft.com/office/drawing/2014/main" val="2431960193"/>
                  </a:ext>
                </a:extLst>
              </a:tr>
              <a:tr h="948521">
                <a:tc>
                  <a:txBody>
                    <a:bodyPr/>
                    <a:lstStyle/>
                    <a:p>
                      <a:pPr algn="ctr" rtl="1"/>
                      <a:r>
                        <a:rPr lang="fa-IR" dirty="0"/>
                        <a:t>شربت سناگراف</a:t>
                      </a:r>
                    </a:p>
                  </a:txBody>
                  <a:tcPr/>
                </a:tc>
                <a:tc>
                  <a:txBody>
                    <a:bodyPr/>
                    <a:lstStyle/>
                    <a:p>
                      <a:pPr algn="ctr" rtl="1"/>
                      <a:r>
                        <a:rPr lang="fa-IR" dirty="0"/>
                        <a:t>1</a:t>
                      </a:r>
                      <a:r>
                        <a:rPr lang="fa-IR" baseline="0" dirty="0"/>
                        <a:t> عدد</a:t>
                      </a:r>
                      <a:endParaRPr lang="en-US" baseline="0" dirty="0"/>
                    </a:p>
                    <a:p>
                      <a:pPr algn="ctr" rtl="1"/>
                      <a:r>
                        <a:rPr lang="fa-IR" sz="1800" b="0" i="0" u="none" strike="noStrike" baseline="0" dirty="0">
                          <a:solidFill>
                            <a:srgbClr val="333333"/>
                          </a:solidFill>
                          <a:latin typeface="BNazanin"/>
                        </a:rPr>
                        <a:t>(2 عدد برای افراد دارای پیوست مزمن )</a:t>
                      </a:r>
                      <a:endParaRPr lang="fa-IR" dirty="0"/>
                    </a:p>
                  </a:txBody>
                  <a:tcPr/>
                </a:tc>
                <a:tc>
                  <a:txBody>
                    <a:bodyPr/>
                    <a:lstStyle/>
                    <a:p>
                      <a:pPr algn="ctr" rtl="1"/>
                      <a:r>
                        <a:rPr lang="fa-IR" sz="1800" b="0" i="0" u="none" strike="noStrike" baseline="0" dirty="0">
                          <a:solidFill>
                            <a:srgbClr val="333333"/>
                          </a:solidFill>
                          <a:latin typeface="BNazanin"/>
                        </a:rPr>
                        <a:t>ملین جهت رفع یبوست و تخلیه روده و رکتوم</a:t>
                      </a:r>
                      <a:endParaRPr lang="fa-IR" dirty="0"/>
                    </a:p>
                  </a:txBody>
                  <a:tcPr/>
                </a:tc>
                <a:extLst>
                  <a:ext uri="{0D108BD9-81ED-4DB2-BD59-A6C34878D82A}">
                    <a16:rowId xmlns:a16="http://schemas.microsoft.com/office/drawing/2014/main" val="3899824963"/>
                  </a:ext>
                </a:extLst>
              </a:tr>
              <a:tr h="948521">
                <a:tc>
                  <a:txBody>
                    <a:bodyPr/>
                    <a:lstStyle/>
                    <a:p>
                      <a:pPr algn="ctr" rtl="1"/>
                      <a:r>
                        <a:rPr lang="fa-IR" dirty="0"/>
                        <a:t>پودر پیدرولاکس</a:t>
                      </a:r>
                      <a:r>
                        <a:rPr lang="fa-IR" baseline="0" dirty="0"/>
                        <a:t> </a:t>
                      </a:r>
                      <a:r>
                        <a:rPr lang="en-US" baseline="0" dirty="0"/>
                        <a:t>PEG</a:t>
                      </a:r>
                      <a:endParaRPr lang="fa-IR" dirty="0"/>
                    </a:p>
                  </a:txBody>
                  <a:tcPr/>
                </a:tc>
                <a:tc>
                  <a:txBody>
                    <a:bodyPr/>
                    <a:lstStyle/>
                    <a:p>
                      <a:pPr algn="ctr" rtl="1"/>
                      <a:r>
                        <a:rPr lang="fa-IR" dirty="0"/>
                        <a:t>6 بسته</a:t>
                      </a:r>
                    </a:p>
                  </a:txBody>
                  <a:tcPr/>
                </a:tc>
                <a:tc>
                  <a:txBody>
                    <a:bodyPr/>
                    <a:lstStyle/>
                    <a:p>
                      <a:pPr algn="l"/>
                      <a:r>
                        <a:rPr lang="fa-IR" sz="1800" b="0" i="0" u="none" strike="noStrike" baseline="0" dirty="0">
                          <a:solidFill>
                            <a:srgbClr val="333333"/>
                          </a:solidFill>
                          <a:latin typeface="BNazanin"/>
                        </a:rPr>
                        <a:t>شستشوی کامل روده با پلی اتیلن گلایکول و</a:t>
                      </a:r>
                    </a:p>
                    <a:p>
                      <a:pPr algn="l"/>
                      <a:r>
                        <a:rPr lang="fa-IR" sz="1800" b="0" i="0" u="none" strike="noStrike" baseline="0" dirty="0">
                          <a:solidFill>
                            <a:srgbClr val="333333"/>
                          </a:solidFill>
                          <a:latin typeface="BNazanin"/>
                        </a:rPr>
                        <a:t>الکترولیت ها ی اضافی</a:t>
                      </a:r>
                      <a:endParaRPr lang="fa-IR" dirty="0"/>
                    </a:p>
                  </a:txBody>
                  <a:tcPr/>
                </a:tc>
                <a:extLst>
                  <a:ext uri="{0D108BD9-81ED-4DB2-BD59-A6C34878D82A}">
                    <a16:rowId xmlns:a16="http://schemas.microsoft.com/office/drawing/2014/main" val="381188654"/>
                  </a:ext>
                </a:extLst>
              </a:tr>
              <a:tr h="549539">
                <a:tc>
                  <a:txBody>
                    <a:bodyPr/>
                    <a:lstStyle/>
                    <a:p>
                      <a:pPr algn="ctr" rtl="1"/>
                      <a:r>
                        <a:rPr lang="fa-IR" sz="1800" b="0" i="0" u="none" strike="noStrike" baseline="0" dirty="0">
                          <a:solidFill>
                            <a:srgbClr val="333333"/>
                          </a:solidFill>
                          <a:latin typeface="BNazanin"/>
                        </a:rPr>
                        <a:t>پماد اکسید زینک) </a:t>
                      </a:r>
                      <a:r>
                        <a:rPr lang="en-US" sz="1200" b="0" i="0" u="none" strike="noStrike" baseline="0" dirty="0">
                          <a:solidFill>
                            <a:srgbClr val="333333"/>
                          </a:solidFill>
                          <a:latin typeface="IRANSans"/>
                        </a:rPr>
                        <a:t>Zinc Oxide</a:t>
                      </a:r>
                      <a:endParaRPr lang="fa-IR" dirty="0"/>
                    </a:p>
                  </a:txBody>
                  <a:tcPr/>
                </a:tc>
                <a:tc>
                  <a:txBody>
                    <a:bodyPr/>
                    <a:lstStyle/>
                    <a:p>
                      <a:pPr algn="ctr" rtl="1"/>
                      <a:r>
                        <a:rPr lang="fa-IR" dirty="0"/>
                        <a:t>1 عدد</a:t>
                      </a:r>
                    </a:p>
                  </a:txBody>
                  <a:tcPr/>
                </a:tc>
                <a:tc>
                  <a:txBody>
                    <a:bodyPr/>
                    <a:lstStyle/>
                    <a:p>
                      <a:pPr algn="ctr" rtl="1"/>
                      <a:r>
                        <a:rPr lang="fa-IR" sz="1800" b="0" i="0" u="none" strike="noStrike" baseline="0" dirty="0">
                          <a:solidFill>
                            <a:srgbClr val="333333"/>
                          </a:solidFill>
                          <a:latin typeface="BNazanin"/>
                        </a:rPr>
                        <a:t>چرب نمودن مقعد</a:t>
                      </a:r>
                      <a:endParaRPr lang="fa-IR" dirty="0"/>
                    </a:p>
                  </a:txBody>
                  <a:tcPr/>
                </a:tc>
                <a:extLst>
                  <a:ext uri="{0D108BD9-81ED-4DB2-BD59-A6C34878D82A}">
                    <a16:rowId xmlns:a16="http://schemas.microsoft.com/office/drawing/2014/main" val="1095831512"/>
                  </a:ext>
                </a:extLst>
              </a:tr>
            </a:tbl>
          </a:graphicData>
        </a:graphic>
      </p:graphicFrame>
    </p:spTree>
    <p:extLst>
      <p:ext uri="{BB962C8B-B14F-4D97-AF65-F5344CB8AC3E}">
        <p14:creationId xmlns:p14="http://schemas.microsoft.com/office/powerpoint/2010/main" val="3653956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1257"/>
            <a:ext cx="10515600" cy="896983"/>
          </a:xfrm>
        </p:spPr>
        <p:txBody>
          <a:bodyPr>
            <a:normAutofit fontScale="90000"/>
          </a:bodyPr>
          <a:lstStyle/>
          <a:p>
            <a:pPr lvl="0" algn="r">
              <a:spcBef>
                <a:spcPts val="1000"/>
              </a:spcBef>
            </a:pPr>
            <a:r>
              <a:rPr lang="fa-IR" sz="3100" b="1" dirty="0">
                <a:solidFill>
                  <a:prstClr val="black"/>
                </a:solidFill>
                <a:latin typeface="BNazaninBold"/>
                <a:ea typeface="+mn-ea"/>
                <a:cs typeface="B Titr" panose="00000700000000000000" pitchFamily="2" charset="-78"/>
              </a:rPr>
              <a:t>شیوه مصرف داروها</a:t>
            </a:r>
            <a:r>
              <a:rPr lang="fa-IR" sz="2200" b="1" dirty="0">
                <a:solidFill>
                  <a:prstClr val="black"/>
                </a:solidFill>
                <a:latin typeface="BNazaninBold"/>
                <a:ea typeface="+mn-ea"/>
                <a:cs typeface="Arial" panose="020B0604020202020204" pitchFamily="34" charset="0"/>
              </a:rPr>
              <a:t/>
            </a:r>
            <a:br>
              <a:rPr lang="fa-IR" sz="22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409303" y="818605"/>
            <a:ext cx="11530149" cy="5878285"/>
          </a:xfrm>
        </p:spPr>
        <p:txBody>
          <a:bodyPr>
            <a:normAutofit fontScale="92500" lnSpcReduction="20000"/>
          </a:bodyPr>
          <a:lstStyle/>
          <a:p>
            <a:pPr marL="0" indent="0" algn="r">
              <a:buNone/>
            </a:pPr>
            <a:r>
              <a:rPr lang="fa-IR" sz="2400" b="1" i="0" u="none" strike="noStrike" baseline="0" dirty="0">
                <a:solidFill>
                  <a:srgbClr val="FF0000"/>
                </a:solidFill>
                <a:latin typeface="BNazaninBold"/>
              </a:rPr>
              <a:t>نحوه مصرف شربت سنا گراف</a:t>
            </a:r>
          </a:p>
          <a:p>
            <a:pPr marL="0" indent="0" algn="r">
              <a:buNone/>
            </a:pPr>
            <a:r>
              <a:rPr lang="fa-IR" sz="2400" b="0" i="0" u="none" strike="noStrike" baseline="0" dirty="0">
                <a:latin typeface="Wingdings-Regular"/>
              </a:rPr>
              <a:t>▪ </a:t>
            </a:r>
            <a:r>
              <a:rPr lang="fa-IR" dirty="0">
                <a:latin typeface="BNazanin"/>
              </a:rPr>
              <a:t>روز قبل از مراجعه بعد از صرف ناهار سبک 1 عدد شربت سنا گراف را به فاصله دو ساعت میل نمایید.</a:t>
            </a:r>
          </a:p>
          <a:p>
            <a:pPr marL="0" indent="0" algn="r">
              <a:buNone/>
            </a:pPr>
            <a:r>
              <a:rPr lang="fa-IR" sz="2400" b="0" i="0" u="none" strike="noStrike" baseline="0" dirty="0">
                <a:latin typeface="Wingdings-Regular"/>
              </a:rPr>
              <a:t>▪ </a:t>
            </a:r>
            <a:r>
              <a:rPr lang="fa-IR" dirty="0">
                <a:latin typeface="BNazanin"/>
              </a:rPr>
              <a:t>مراجعینی که یبوست مزمن دارند 2 عدد شربت سنا گراف تهیه نموده و به فاصله چهار الی پنج ساعت آنرا میل نمایند.</a:t>
            </a:r>
          </a:p>
          <a:p>
            <a:pPr marL="0" indent="0" algn="r">
              <a:buNone/>
            </a:pPr>
            <a:r>
              <a:rPr lang="fa-IR" sz="2400" b="1" i="0" u="none" strike="noStrike" baseline="0" dirty="0">
                <a:solidFill>
                  <a:srgbClr val="FF0000"/>
                </a:solidFill>
                <a:latin typeface="BNazaninBold"/>
              </a:rPr>
              <a:t>نحوه مصرف پودر پیدرولاکس</a:t>
            </a:r>
          </a:p>
          <a:p>
            <a:pPr marL="0" indent="0" algn="r">
              <a:buNone/>
            </a:pPr>
            <a:r>
              <a:rPr lang="fa-IR" sz="2400" b="0" i="0" u="none" strike="noStrike" baseline="0" dirty="0">
                <a:latin typeface="Wingdings-Regular"/>
              </a:rPr>
              <a:t>▪ </a:t>
            </a:r>
            <a:r>
              <a:rPr lang="fa-IR" dirty="0">
                <a:latin typeface="BNazanin"/>
              </a:rPr>
              <a:t>روز قبل از مراجعه 4 بسته پودر پیدرولاکس را داخل 16 لیوان آب حل نمایید )برای خوش طعم شدن مقدارمختصری شکر و آب لیموی تازه اضافه نمایید(. هر 30 دقیقه یک لیوان میل کنید تا تمام شود</a:t>
            </a:r>
            <a:r>
              <a:rPr lang="fa-IR" sz="2400" b="0" i="0" u="none" strike="noStrike" baseline="0" dirty="0">
                <a:latin typeface="Wingdings-Regular"/>
              </a:rPr>
              <a:t>▪ </a:t>
            </a:r>
          </a:p>
          <a:p>
            <a:pPr marL="0" indent="0" algn="r">
              <a:buNone/>
            </a:pPr>
            <a:r>
              <a:rPr lang="fa-IR" dirty="0">
                <a:latin typeface="BNazanin"/>
              </a:rPr>
              <a:t>روز مراجعه 2 عدد پودر پیدرولاکس را داخل 8 لیوان آب حل کرده و از ساعت 30 / 7 صبح هر 30 دقیقه میل کنید تا تمام گردد. </a:t>
            </a:r>
          </a:p>
          <a:p>
            <a:pPr marL="0" indent="0" algn="r">
              <a:buNone/>
            </a:pPr>
            <a:r>
              <a:rPr lang="fa-IR" dirty="0">
                <a:latin typeface="BNazanin"/>
              </a:rPr>
              <a:t>از ساعت 9 صبح ناشتا باشید و در زمان تعیین شده مراجعه کنید .</a:t>
            </a:r>
          </a:p>
          <a:p>
            <a:pPr marL="0" indent="0" algn="r">
              <a:buNone/>
            </a:pPr>
            <a:r>
              <a:rPr lang="fa-IR" sz="2400" b="0" i="0" u="none" strike="noStrike" baseline="0" dirty="0">
                <a:latin typeface="Wingdings-Regular"/>
              </a:rPr>
              <a:t>▪ </a:t>
            </a:r>
            <a:r>
              <a:rPr lang="fa-IR" dirty="0">
                <a:latin typeface="BNazanin"/>
              </a:rPr>
              <a:t>بهتر است محلول تهیه شده را در یخچال بگذارید.</a:t>
            </a:r>
          </a:p>
          <a:p>
            <a:pPr marL="0" indent="0" algn="r">
              <a:buNone/>
            </a:pPr>
            <a:r>
              <a:rPr lang="fa-IR" sz="2400" b="0" i="0" u="none" strike="noStrike" baseline="0" dirty="0">
                <a:latin typeface="Wingdings-Regular"/>
              </a:rPr>
              <a:t>▪ </a:t>
            </a:r>
            <a:r>
              <a:rPr lang="fa-IR" dirty="0">
                <a:latin typeface="BNazanin"/>
              </a:rPr>
              <a:t>برای آمادگی بهتر، در فواصل مصرف راه بروید .</a:t>
            </a:r>
            <a:endParaRPr lang="en-US" dirty="0">
              <a:latin typeface="BNazanin"/>
            </a:endParaRPr>
          </a:p>
          <a:p>
            <a:pPr marL="0" indent="0" algn="r">
              <a:buNone/>
            </a:pPr>
            <a:r>
              <a:rPr lang="fa-IR" sz="2400" b="1" i="0" u="none" strike="noStrike" baseline="0" dirty="0">
                <a:solidFill>
                  <a:srgbClr val="FF0000"/>
                </a:solidFill>
                <a:latin typeface="BNazaninBold"/>
              </a:rPr>
              <a:t>نحوه مصرف پماد اکسید زینک</a:t>
            </a:r>
          </a:p>
          <a:p>
            <a:pPr marL="0" indent="0" algn="r">
              <a:buNone/>
            </a:pPr>
            <a:r>
              <a:rPr lang="fa-IR" sz="2400" b="0" i="0" u="none" strike="noStrike" baseline="0" dirty="0">
                <a:latin typeface="Wingdings-Regular"/>
              </a:rPr>
              <a:t>▪ </a:t>
            </a:r>
            <a:r>
              <a:rPr lang="fa-IR" dirty="0">
                <a:latin typeface="BNazanin"/>
              </a:rPr>
              <a:t>در طول آمادگی مرتب مقعد خود را با پماد چرب نمایید.</a:t>
            </a:r>
            <a:endParaRPr lang="fa-IR" dirty="0"/>
          </a:p>
        </p:txBody>
      </p:sp>
    </p:spTree>
    <p:extLst>
      <p:ext uri="{BB962C8B-B14F-4D97-AF65-F5344CB8AC3E}">
        <p14:creationId xmlns:p14="http://schemas.microsoft.com/office/powerpoint/2010/main" val="3570566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8999"/>
            <a:ext cx="10515600" cy="880201"/>
          </a:xfrm>
        </p:spPr>
        <p:txBody>
          <a:bodyPr>
            <a:normAutofit fontScale="90000"/>
          </a:bodyPr>
          <a:lstStyle/>
          <a:p>
            <a:pPr lvl="0" algn="r">
              <a:spcBef>
                <a:spcPts val="1000"/>
              </a:spcBef>
            </a:pPr>
            <a:r>
              <a:rPr lang="fa-IR" sz="2400" b="1" dirty="0">
                <a:solidFill>
                  <a:prstClr val="black"/>
                </a:solidFill>
                <a:latin typeface="BNazaninBold"/>
                <a:ea typeface="+mn-ea"/>
                <a:cs typeface="B Titr" panose="00000700000000000000" pitchFamily="2" charset="-78"/>
              </a:rPr>
              <a:t>ملاحظات مربوط به مصرف داروهای مصرفی قبلی بیمار</a:t>
            </a:r>
            <a:r>
              <a:rPr lang="fa-IR" sz="1800" b="1" dirty="0">
                <a:solidFill>
                  <a:prstClr val="black"/>
                </a:solidFill>
                <a:latin typeface="BNazaninBold"/>
                <a:ea typeface="+mn-ea"/>
                <a:cs typeface="Arial" panose="020B0604020202020204" pitchFamily="34" charset="0"/>
              </a:rPr>
              <a:t/>
            </a:r>
            <a:br>
              <a:rPr lang="fa-IR" sz="18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313509" y="975360"/>
            <a:ext cx="11652067" cy="5643154"/>
          </a:xfrm>
        </p:spPr>
        <p:txBody>
          <a:bodyPr>
            <a:normAutofit fontScale="85000" lnSpcReduction="10000"/>
          </a:bodyPr>
          <a:lstStyle/>
          <a:p>
            <a:pPr marL="0" indent="0" algn="r">
              <a:buNone/>
            </a:pPr>
            <a:r>
              <a:rPr lang="fa-IR" sz="2400" b="0" i="0" u="none" strike="noStrike" baseline="0" dirty="0">
                <a:latin typeface="Wingdings-Regular"/>
              </a:rPr>
              <a:t>▪ </a:t>
            </a:r>
            <a:r>
              <a:rPr lang="fa-IR" dirty="0">
                <a:latin typeface="BNazanin"/>
              </a:rPr>
              <a:t>از یک هفته قبل از کولونوسکوپی داروهای مسکن (مانند ایبوپروفن، دیکلوفناک، ناپروکسن، ایندومتاسین و</a:t>
            </a:r>
          </a:p>
          <a:p>
            <a:pPr marL="0" indent="0" algn="r">
              <a:buNone/>
            </a:pPr>
            <a:r>
              <a:rPr lang="fa-IR" dirty="0">
                <a:latin typeface="BNazanin"/>
              </a:rPr>
              <a:t>مفنامیک اسید) مصرف نکنید و در صورت لزوم برای تسکین درد از استامینوفن استفاده نمایید.</a:t>
            </a:r>
          </a:p>
          <a:p>
            <a:pPr marL="0" indent="0" algn="r">
              <a:buNone/>
            </a:pPr>
            <a:r>
              <a:rPr lang="fa-IR" sz="2400" b="0" i="0" u="none" strike="noStrike" baseline="0" dirty="0">
                <a:latin typeface="Wingdings-Regular"/>
              </a:rPr>
              <a:t>▪ </a:t>
            </a:r>
            <a:r>
              <a:rPr lang="fa-IR" dirty="0">
                <a:latin typeface="BNazanin"/>
              </a:rPr>
              <a:t>آسپرین و یا کلوپیدوگرل را در صورتی که برای پیشگیری اولیه (پیشگیری از ابتلا به بیماریهای قلبی عروقی)</a:t>
            </a:r>
          </a:p>
          <a:p>
            <a:pPr marL="0" indent="0" algn="r">
              <a:buNone/>
            </a:pPr>
            <a:r>
              <a:rPr lang="fa-IR" dirty="0">
                <a:latin typeface="BNazanin"/>
              </a:rPr>
              <a:t>مصرف مینمایید، از 5 روز قبل از کولونوسکوپی قطع نمایید اما اگر برای پیشگیری ثانویه (بعد از ابتلا به بیماریهای</a:t>
            </a:r>
          </a:p>
          <a:p>
            <a:pPr marL="0" indent="0" algn="r">
              <a:buNone/>
            </a:pPr>
            <a:r>
              <a:rPr lang="fa-IR" dirty="0">
                <a:latin typeface="BNazanin"/>
              </a:rPr>
              <a:t>قلبی عروقی) مصرف می نمایید، مصرف آن ادامه یابد. اگر مصرف دارو را پیش از کولونوسکوپی قطع کرده اید،</a:t>
            </a:r>
          </a:p>
          <a:p>
            <a:pPr marL="0" indent="0" algn="r">
              <a:buNone/>
            </a:pPr>
            <a:r>
              <a:rPr lang="fa-IR" dirty="0">
                <a:latin typeface="BNazanin"/>
              </a:rPr>
              <a:t>یک روز بعد از انجام کولونوسکوپی میتوانید مصرف آنها را مجدد شروع کنید.</a:t>
            </a:r>
          </a:p>
          <a:p>
            <a:pPr marL="0" indent="0" algn="r">
              <a:buNone/>
            </a:pPr>
            <a:endParaRPr lang="fa-IR" dirty="0">
              <a:latin typeface="BNazanin"/>
            </a:endParaRPr>
          </a:p>
          <a:p>
            <a:pPr marL="0" indent="0" algn="l" rtl="1">
              <a:buNone/>
            </a:pPr>
            <a:r>
              <a:rPr lang="fa-IR" sz="2400" b="0" i="0" u="none" strike="noStrike" baseline="0" dirty="0">
                <a:latin typeface="Wingdings-Regular"/>
              </a:rPr>
              <a:t>▪ </a:t>
            </a:r>
            <a:r>
              <a:rPr lang="fa-IR" dirty="0">
                <a:latin typeface="BNazanin"/>
              </a:rPr>
              <a:t>در صورت نیاز به بردا شتن پولیپ (سابقه فامیلی </a:t>
            </a:r>
            <a:r>
              <a:rPr lang="fa-IR" dirty="0">
                <a:latin typeface="TimesNewRomanPSMT"/>
              </a:rPr>
              <a:t>– </a:t>
            </a:r>
            <a:r>
              <a:rPr lang="fa-IR" dirty="0">
                <a:latin typeface="BNazanin"/>
              </a:rPr>
              <a:t>سن بالای 50 سال و ...)، مصرف داروهای ضد انعقاد مانند</a:t>
            </a:r>
            <a:r>
              <a:rPr lang="fa-IR" dirty="0">
                <a:solidFill>
                  <a:prstClr val="black"/>
                </a:solidFill>
                <a:latin typeface="BNazanin"/>
              </a:rPr>
              <a:t> وارفارین ، </a:t>
            </a:r>
            <a:r>
              <a:rPr lang="en-US" dirty="0">
                <a:solidFill>
                  <a:prstClr val="black"/>
                </a:solidFill>
                <a:latin typeface="Times New Roman" panose="02020603050405020304" pitchFamily="18" charset="0"/>
              </a:rPr>
              <a:t>PLAVIX </a:t>
            </a:r>
            <a:r>
              <a:rPr lang="en-US" dirty="0">
                <a:solidFill>
                  <a:prstClr val="black"/>
                </a:solidFill>
                <a:latin typeface="BNazanin"/>
              </a:rPr>
              <a:t>، </a:t>
            </a:r>
            <a:r>
              <a:rPr lang="en-US" dirty="0">
                <a:solidFill>
                  <a:prstClr val="black"/>
                </a:solidFill>
                <a:latin typeface="Times New Roman" panose="02020603050405020304" pitchFamily="18" charset="0"/>
              </a:rPr>
              <a:t>OSVEX </a:t>
            </a:r>
            <a:r>
              <a:rPr lang="fa-IR" dirty="0">
                <a:latin typeface="BNazanin"/>
              </a:rPr>
              <a:t>با نظر پزشک معالج قلب و عروق از چند روز قبل از قطع و آزمایش انعقاد</a:t>
            </a:r>
          </a:p>
          <a:p>
            <a:pPr marL="0" indent="0" algn="r">
              <a:buNone/>
            </a:pPr>
            <a:r>
              <a:rPr lang="fa-IR" dirty="0">
                <a:latin typeface="BNazanin"/>
              </a:rPr>
              <a:t>پلاکت </a:t>
            </a:r>
            <a:r>
              <a:rPr lang="en-US" dirty="0">
                <a:latin typeface="Times New Roman" panose="02020603050405020304" pitchFamily="18" charset="0"/>
              </a:rPr>
              <a:t>PTT-INP-PT </a:t>
            </a:r>
            <a:r>
              <a:rPr lang="fa-IR" dirty="0">
                <a:latin typeface="BNazanin"/>
              </a:rPr>
              <a:t>همراه شما باشد.</a:t>
            </a:r>
          </a:p>
          <a:p>
            <a:pPr marL="0" indent="0" algn="r">
              <a:buNone/>
            </a:pPr>
            <a:r>
              <a:rPr lang="fa-IR" sz="2400" b="0" i="0" u="none" strike="noStrike" baseline="0" dirty="0">
                <a:latin typeface="Wingdings-Regular"/>
              </a:rPr>
              <a:t>▪ </a:t>
            </a:r>
            <a:r>
              <a:rPr lang="fa-IR" dirty="0">
                <a:latin typeface="BNazanin"/>
              </a:rPr>
              <a:t>در صورتی که داروهای دیابت مصرف میکنید در زمینه نحوه مصرف داروهای دیابت قبل از انجام کولونوسکوپی</a:t>
            </a:r>
          </a:p>
          <a:p>
            <a:pPr marL="0" indent="0" algn="r">
              <a:buNone/>
            </a:pPr>
            <a:r>
              <a:rPr lang="fa-IR" dirty="0">
                <a:latin typeface="BNazanin"/>
              </a:rPr>
              <a:t>با پزشک خود مشورت نمایید .</a:t>
            </a:r>
          </a:p>
          <a:p>
            <a:pPr marL="0" indent="0" algn="r" rtl="1">
              <a:buNone/>
            </a:pPr>
            <a:r>
              <a:rPr lang="fa-IR" sz="2400" b="0" i="0" u="none" strike="noStrike" baseline="0" dirty="0">
                <a:latin typeface="Wingdings-Regular"/>
              </a:rPr>
              <a:t>▪ </a:t>
            </a:r>
            <a:r>
              <a:rPr lang="fa-IR" dirty="0">
                <a:latin typeface="BNazanin"/>
              </a:rPr>
              <a:t>مکمل های حاوی آهن و ویتامین </a:t>
            </a:r>
            <a:r>
              <a:rPr lang="en-US" dirty="0">
                <a:latin typeface="Times New Roman" panose="02020603050405020304" pitchFamily="18" charset="0"/>
              </a:rPr>
              <a:t>E, </a:t>
            </a:r>
            <a:r>
              <a:rPr lang="en-US" dirty="0">
                <a:solidFill>
                  <a:prstClr val="black"/>
                </a:solidFill>
                <a:latin typeface="Times New Roman" panose="02020603050405020304" pitchFamily="18" charset="0"/>
              </a:rPr>
              <a:t>C</a:t>
            </a:r>
            <a:r>
              <a:rPr lang="fa-IR" dirty="0">
                <a:latin typeface="BNazanin"/>
              </a:rPr>
              <a:t> کلسیم </a:t>
            </a:r>
            <a:r>
              <a:rPr lang="en-US" dirty="0">
                <a:solidFill>
                  <a:prstClr val="black"/>
                </a:solidFill>
                <a:latin typeface="BNazanin"/>
              </a:rPr>
              <a:t>، </a:t>
            </a:r>
            <a:r>
              <a:rPr lang="fa-IR" dirty="0">
                <a:latin typeface="BNazanin"/>
              </a:rPr>
              <a:t>را از 5 روز قبل از کولونوسکوپی مصرف نکنید .</a:t>
            </a:r>
            <a:endParaRPr lang="fa-IR" dirty="0"/>
          </a:p>
        </p:txBody>
      </p:sp>
    </p:spTree>
    <p:extLst>
      <p:ext uri="{BB962C8B-B14F-4D97-AF65-F5344CB8AC3E}">
        <p14:creationId xmlns:p14="http://schemas.microsoft.com/office/powerpoint/2010/main" val="569462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7348"/>
            <a:ext cx="10515600" cy="583475"/>
          </a:xfrm>
        </p:spPr>
        <p:txBody>
          <a:bodyPr>
            <a:normAutofit fontScale="90000"/>
          </a:bodyPr>
          <a:lstStyle/>
          <a:p>
            <a:pPr lvl="0" algn="r">
              <a:spcBef>
                <a:spcPts val="1000"/>
              </a:spcBef>
            </a:pPr>
            <a:r>
              <a:rPr lang="fa-IR" sz="2400" b="1" dirty="0">
                <a:solidFill>
                  <a:prstClr val="black"/>
                </a:solidFill>
                <a:latin typeface="BNazaninBold"/>
                <a:ea typeface="+mn-ea"/>
                <a:cs typeface="B Titr" panose="00000700000000000000" pitchFamily="2" charset="-78"/>
              </a:rPr>
              <a:t>موارد دیگری که باید در مورد کولونوسکوپی بدانیم</a:t>
            </a:r>
            <a:r>
              <a:rPr lang="fa-IR" sz="1800" b="1" dirty="0">
                <a:solidFill>
                  <a:prstClr val="black"/>
                </a:solidFill>
                <a:latin typeface="BNazaninBold"/>
                <a:ea typeface="+mn-ea"/>
                <a:cs typeface="Arial" panose="020B0604020202020204" pitchFamily="34" charset="0"/>
              </a:rPr>
              <a:t/>
            </a:r>
            <a:br>
              <a:rPr lang="fa-IR" sz="18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330926" y="975359"/>
            <a:ext cx="11573691" cy="5799910"/>
          </a:xfrm>
        </p:spPr>
        <p:txBody>
          <a:bodyPr>
            <a:normAutofit fontScale="92500" lnSpcReduction="20000"/>
          </a:bodyPr>
          <a:lstStyle/>
          <a:p>
            <a:pPr marL="0" indent="0" algn="r">
              <a:buNone/>
            </a:pPr>
            <a:r>
              <a:rPr lang="fa-IR" sz="2400" b="0" i="0" u="none" strike="noStrike" baseline="0" dirty="0">
                <a:latin typeface="Wingdings-Regular"/>
              </a:rPr>
              <a:t>▪ </a:t>
            </a:r>
            <a:r>
              <a:rPr lang="fa-IR" dirty="0">
                <a:latin typeface="BNazanin"/>
              </a:rPr>
              <a:t>از 4 روز قبل از کولونوسکوپی پیاده روی داشته باشید. داشتن تحرک به تخلیه بهتر روده کمک میکند. درصورت داشتن سابقه یبوست مزمن یا عدم توانایی بیماران مسن برای پیاد هرو ی، مصرف مایعات از شش روز قبل ازکولونوسکوپی شروع شود.</a:t>
            </a:r>
          </a:p>
          <a:p>
            <a:pPr marL="0" indent="0" algn="r">
              <a:buNone/>
            </a:pPr>
            <a:r>
              <a:rPr lang="fa-IR" sz="2400" b="0" i="0" u="none" strike="noStrike" baseline="0" dirty="0">
                <a:latin typeface="Wingdings-Regular"/>
              </a:rPr>
              <a:t>▪ </a:t>
            </a:r>
            <a:r>
              <a:rPr lang="fa-IR" dirty="0">
                <a:latin typeface="BNazanin"/>
              </a:rPr>
              <a:t>در صورت داشتن بیماری قلبی عروقی ، دیابت ، بیماریهای کبدی، انواع هپاتیت ، ایدز و بیماریهای کلیوی قبل از</a:t>
            </a:r>
          </a:p>
          <a:p>
            <a:pPr marL="0" indent="0" algn="r">
              <a:buNone/>
            </a:pPr>
            <a:r>
              <a:rPr lang="fa-IR" dirty="0">
                <a:latin typeface="BNazanin"/>
              </a:rPr>
              <a:t>تعیین نوبت کولونوسکوپی پزشک خود را مطلع نمایید.</a:t>
            </a:r>
          </a:p>
          <a:p>
            <a:pPr marL="0" indent="0" algn="r">
              <a:buNone/>
            </a:pPr>
            <a:r>
              <a:rPr lang="fa-IR" sz="2400" b="0" i="0" u="none" strike="noStrike" baseline="0" dirty="0">
                <a:latin typeface="Wingdings-Regular"/>
              </a:rPr>
              <a:t>▪ </a:t>
            </a:r>
            <a:r>
              <a:rPr lang="fa-IR" dirty="0">
                <a:latin typeface="BNazanin"/>
              </a:rPr>
              <a:t>در صورت داشتن حالت تهوع مصرف داروها را ادامه دهید و در صورت استفراغ مکرر با پزشک خود مشورت کنید .</a:t>
            </a:r>
          </a:p>
          <a:p>
            <a:pPr marL="0" indent="0" algn="r">
              <a:buNone/>
            </a:pPr>
            <a:r>
              <a:rPr lang="fa-IR" sz="2400" b="0" i="0" u="none" strike="noStrike" baseline="0" dirty="0">
                <a:latin typeface="Wingdings-Regular"/>
              </a:rPr>
              <a:t>▪ </a:t>
            </a:r>
            <a:r>
              <a:rPr lang="fa-IR" dirty="0">
                <a:latin typeface="BNazanin"/>
              </a:rPr>
              <a:t>توجه داشته باشید قبل از انجام کولونوسکوپی محتویات روده باید کاملا شفاف و آبکی شود و شبیه اسهال آبکی</a:t>
            </a:r>
          </a:p>
          <a:p>
            <a:pPr marL="0" indent="0" algn="r">
              <a:buNone/>
            </a:pPr>
            <a:r>
              <a:rPr lang="fa-IR" dirty="0">
                <a:latin typeface="BNazanin"/>
              </a:rPr>
              <a:t>با حجم زیاد و تعداد دفعات بالا گردد.</a:t>
            </a:r>
          </a:p>
          <a:p>
            <a:pPr marL="0" indent="0" algn="r">
              <a:buNone/>
            </a:pPr>
            <a:r>
              <a:rPr lang="fa-IR" sz="2400" b="0" i="0" u="none" strike="noStrike" baseline="0" dirty="0">
                <a:latin typeface="Wingdings-Regular"/>
              </a:rPr>
              <a:t>▪ </a:t>
            </a:r>
            <a:r>
              <a:rPr lang="fa-IR" dirty="0">
                <a:latin typeface="BNazanin"/>
              </a:rPr>
              <a:t>شب قبل از مراجعه استحمام کنید .</a:t>
            </a:r>
          </a:p>
          <a:p>
            <a:pPr marL="0" indent="0" algn="r">
              <a:buNone/>
            </a:pPr>
            <a:r>
              <a:rPr lang="fa-IR" sz="2400" b="0" i="0" u="none" strike="noStrike" baseline="0" dirty="0">
                <a:latin typeface="Wingdings-Regular"/>
              </a:rPr>
              <a:t>▪ </a:t>
            </a:r>
            <a:r>
              <a:rPr lang="fa-IR" dirty="0">
                <a:latin typeface="BNazanin"/>
              </a:rPr>
              <a:t>از آوردن کلیه فلزات ) طلا، ساعت و....( و دندان مصنوعی خودداری کنید .</a:t>
            </a:r>
          </a:p>
          <a:p>
            <a:pPr marL="0" indent="0" algn="r">
              <a:buNone/>
            </a:pPr>
            <a:r>
              <a:rPr lang="fa-IR" sz="2400" b="0" i="0" u="none" strike="noStrike" baseline="0" dirty="0">
                <a:latin typeface="Wingdings-Regular"/>
              </a:rPr>
              <a:t>▪ </a:t>
            </a:r>
            <a:r>
              <a:rPr lang="fa-IR" dirty="0">
                <a:latin typeface="BNazanin"/>
              </a:rPr>
              <a:t>حین انجام کولونوسکوپی از داروهای آرام بخش و یا بیهوشی سبک تحت نظرمتخصص بیهوشی استفاده میگردد</a:t>
            </a:r>
          </a:p>
          <a:p>
            <a:pPr marL="0" indent="0" algn="r">
              <a:buNone/>
            </a:pPr>
            <a:r>
              <a:rPr lang="fa-IR" dirty="0">
                <a:latin typeface="BNazanin"/>
              </a:rPr>
              <a:t>تا شما احساس ناراحتی نکنید به همین دلیل حتما نیاز به یک نفر همراه دارید</a:t>
            </a:r>
            <a:endParaRPr lang="fa-IR" dirty="0"/>
          </a:p>
        </p:txBody>
      </p:sp>
    </p:spTree>
    <p:extLst>
      <p:ext uri="{BB962C8B-B14F-4D97-AF65-F5344CB8AC3E}">
        <p14:creationId xmlns:p14="http://schemas.microsoft.com/office/powerpoint/2010/main" val="3847263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63081"/>
          </a:xfrm>
        </p:spPr>
        <p:txBody>
          <a:bodyPr/>
          <a:lstStyle/>
          <a:p>
            <a:pPr lvl="0" algn="r">
              <a:spcBef>
                <a:spcPts val="1000"/>
              </a:spcBef>
            </a:pPr>
            <a:r>
              <a:rPr lang="fa-IR" sz="2400" b="1" dirty="0">
                <a:solidFill>
                  <a:srgbClr val="002060"/>
                </a:solidFill>
                <a:latin typeface="BTitrBold"/>
                <a:ea typeface="+mn-ea"/>
                <a:cs typeface="B Titr" panose="00000700000000000000" pitchFamily="2" charset="-78"/>
              </a:rPr>
              <a:t>نکات پس از کولونوسکوپی</a:t>
            </a:r>
            <a:r>
              <a:rPr lang="fa-IR" sz="2200" b="1" dirty="0">
                <a:solidFill>
                  <a:srgbClr val="002060"/>
                </a:solidFill>
                <a:latin typeface="BTitrBold"/>
                <a:ea typeface="+mn-ea"/>
                <a:cs typeface="Arial" panose="020B0604020202020204" pitchFamily="34" charset="0"/>
              </a:rPr>
              <a:t/>
            </a:r>
            <a:br>
              <a:rPr lang="fa-IR" sz="22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243841" y="1158240"/>
            <a:ext cx="11625942" cy="5018723"/>
          </a:xfrm>
        </p:spPr>
        <p:txBody>
          <a:bodyPr>
            <a:normAutofit/>
          </a:bodyPr>
          <a:lstStyle/>
          <a:p>
            <a:pPr marL="0" indent="0" algn="r">
              <a:buNone/>
            </a:pPr>
            <a:r>
              <a:rPr lang="fa-IR" dirty="0">
                <a:solidFill>
                  <a:srgbClr val="000000"/>
                </a:solidFill>
                <a:latin typeface="Wingdings-Regular"/>
              </a:rPr>
              <a:t>▪ </a:t>
            </a:r>
            <a:r>
              <a:rPr lang="fa-IR" dirty="0">
                <a:solidFill>
                  <a:srgbClr val="000000"/>
                </a:solidFill>
                <a:latin typeface="BNazanin"/>
              </a:rPr>
              <a:t>بعد از اتمام کولونوسکوپی بیمار به اتاق ریکاوری منتقل شده و با نظر متخصص بیهوشی پس از خروج آنژیوکت مرخص می شود</a:t>
            </a:r>
          </a:p>
          <a:p>
            <a:pPr marL="0" indent="0" algn="r">
              <a:buNone/>
            </a:pPr>
            <a:r>
              <a:rPr lang="fa-IR" dirty="0">
                <a:solidFill>
                  <a:srgbClr val="000000"/>
                </a:solidFill>
                <a:latin typeface="Wingdings-Regular"/>
              </a:rPr>
              <a:t>▪ </a:t>
            </a:r>
            <a:r>
              <a:rPr lang="fa-IR" dirty="0">
                <a:solidFill>
                  <a:srgbClr val="000000"/>
                </a:solidFill>
                <a:latin typeface="BNazanin"/>
              </a:rPr>
              <a:t>بیمارانی که برای آنها اقدامات درمانی (نظیر برداشتن پولیپ و ....) انجام شده است ، بر حسب نوع اقدام بعمل آمده می بایست تا 9 ساعت تحت نظر باشند.</a:t>
            </a:r>
          </a:p>
          <a:p>
            <a:pPr marL="0" indent="0" algn="r">
              <a:buNone/>
            </a:pPr>
            <a:r>
              <a:rPr lang="fa-IR" dirty="0">
                <a:solidFill>
                  <a:srgbClr val="000000"/>
                </a:solidFill>
                <a:latin typeface="Wingdings-Regular"/>
              </a:rPr>
              <a:t>▪ </a:t>
            </a:r>
            <a:r>
              <a:rPr lang="fa-IR" dirty="0">
                <a:solidFill>
                  <a:srgbClr val="000000"/>
                </a:solidFill>
                <a:latin typeface="BNazanin"/>
              </a:rPr>
              <a:t>بیمار بعد از هوشیاری کامل می تواند از دستشویی استفاده نماید.</a:t>
            </a:r>
          </a:p>
          <a:p>
            <a:pPr marL="0" indent="0" algn="r">
              <a:buNone/>
            </a:pPr>
            <a:r>
              <a:rPr lang="fa-IR" dirty="0">
                <a:solidFill>
                  <a:srgbClr val="000000"/>
                </a:solidFill>
                <a:latin typeface="Wingdings-Regular"/>
              </a:rPr>
              <a:t>▪ </a:t>
            </a:r>
            <a:r>
              <a:rPr lang="fa-IR" dirty="0">
                <a:solidFill>
                  <a:srgbClr val="000000"/>
                </a:solidFill>
                <a:latin typeface="BNazanin"/>
              </a:rPr>
              <a:t>در 24 ساعت اول بعد از کولونوسکوپی ، دفع مقدار کم خون طبیعی است ولی در صورتی که دچار خونریزی زیاد، شکم د رد بسیار شدید یا نفخ شدید شکم گردید، فورا به پزشک خود مراجعه نمایید .</a:t>
            </a:r>
          </a:p>
          <a:p>
            <a:pPr marL="0" indent="0" algn="r">
              <a:buNone/>
            </a:pPr>
            <a:r>
              <a:rPr lang="fa-IR" dirty="0">
                <a:solidFill>
                  <a:srgbClr val="000000"/>
                </a:solidFill>
                <a:latin typeface="Wingdings-Regular"/>
              </a:rPr>
              <a:t>▪ </a:t>
            </a:r>
            <a:r>
              <a:rPr lang="fa-IR" dirty="0">
                <a:solidFill>
                  <a:srgbClr val="000000"/>
                </a:solidFill>
                <a:latin typeface="BNazanin"/>
              </a:rPr>
              <a:t>بعد از ترخیص در صورت برطرف شدن درد شکم ، مصرف مایعات و سپس رژیم غذایی سبک بلامانع است.</a:t>
            </a:r>
            <a:endParaRPr lang="fa-IR" dirty="0"/>
          </a:p>
        </p:txBody>
      </p:sp>
    </p:spTree>
    <p:extLst>
      <p:ext uri="{BB962C8B-B14F-4D97-AF65-F5344CB8AC3E}">
        <p14:creationId xmlns:p14="http://schemas.microsoft.com/office/powerpoint/2010/main" val="2096077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4C082-53F5-4E6E-A160-4346CEE7992B}"/>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69513C0-92EA-4BD3-9BB9-B962501FA77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6947" y="1519341"/>
            <a:ext cx="6210732" cy="4973534"/>
          </a:xfrm>
        </p:spPr>
      </p:pic>
    </p:spTree>
    <p:extLst>
      <p:ext uri="{BB962C8B-B14F-4D97-AF65-F5344CB8AC3E}">
        <p14:creationId xmlns:p14="http://schemas.microsoft.com/office/powerpoint/2010/main" val="3266427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743" y="208372"/>
            <a:ext cx="10515600" cy="845366"/>
          </a:xfrm>
        </p:spPr>
        <p:txBody>
          <a:bodyPr/>
          <a:lstStyle/>
          <a:p>
            <a:pPr algn="ctr"/>
            <a:r>
              <a:rPr lang="fa-IR" dirty="0">
                <a:cs typeface="B Titr" panose="00000700000000000000" pitchFamily="2" charset="-78"/>
              </a:rPr>
              <a:t>کیسه کولستومی</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32114" y="959168"/>
            <a:ext cx="10171611" cy="5791200"/>
          </a:xfrm>
        </p:spPr>
      </p:pic>
    </p:spTree>
    <p:extLst>
      <p:ext uri="{BB962C8B-B14F-4D97-AF65-F5344CB8AC3E}">
        <p14:creationId xmlns:p14="http://schemas.microsoft.com/office/powerpoint/2010/main" val="3206451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cs typeface="B Titr" panose="00000700000000000000" pitchFamily="2" charset="-78"/>
              </a:rPr>
              <a:t>دستورالعمل ویژه مراقب سلامت </a:t>
            </a:r>
          </a:p>
        </p:txBody>
      </p:sp>
      <p:sp>
        <p:nvSpPr>
          <p:cNvPr id="3" name="Content Placeholder 2"/>
          <p:cNvSpPr>
            <a:spLocks noGrp="1"/>
          </p:cNvSpPr>
          <p:nvPr>
            <p:ph idx="1"/>
          </p:nvPr>
        </p:nvSpPr>
        <p:spPr>
          <a:xfrm>
            <a:off x="313509" y="1825625"/>
            <a:ext cx="11530147" cy="4435838"/>
          </a:xfrm>
        </p:spPr>
        <p:txBody>
          <a:bodyPr>
            <a:normAutofit lnSpcReduction="10000"/>
          </a:bodyPr>
          <a:lstStyle/>
          <a:p>
            <a:pPr marL="0" indent="0" algn="r">
              <a:buNone/>
            </a:pPr>
            <a:r>
              <a:rPr lang="fa-IR" dirty="0">
                <a:latin typeface="BNazanin"/>
              </a:rPr>
              <a:t>در این برنامه، هدف شناسایی و ثبت افراد مشکوک یا مبتلا به پولیپ یا سرطان روده بزرگ و سپس ارائه خدمات مناسب در سطوح مختلف شبکه بهداشتی درمانی و ساماندهی درمان و مراقبت بیماران است.</a:t>
            </a:r>
          </a:p>
          <a:p>
            <a:pPr marL="0" indent="0" algn="r">
              <a:buNone/>
            </a:pPr>
            <a:r>
              <a:rPr lang="fa-IR" dirty="0">
                <a:latin typeface="BNazanin"/>
              </a:rPr>
              <a:t>اجرای دستورالعمل شامل مراحل زیر می باشد:</a:t>
            </a:r>
          </a:p>
          <a:p>
            <a:pPr marL="0" indent="0" algn="r">
              <a:buNone/>
            </a:pPr>
            <a:r>
              <a:rPr lang="fa-IR" b="1" dirty="0">
                <a:latin typeface="TimesNewRomanPS-BoldMT"/>
              </a:rPr>
              <a:t>1 </a:t>
            </a:r>
            <a:r>
              <a:rPr lang="fa-IR" sz="2400" dirty="0">
                <a:latin typeface="Times New Roman" panose="02020603050405020304" pitchFamily="18" charset="0"/>
              </a:rPr>
              <a:t>- </a:t>
            </a:r>
            <a:r>
              <a:rPr lang="fa-IR" b="1" dirty="0">
                <a:latin typeface="BNazaninBold"/>
              </a:rPr>
              <a:t>ثبت مشخصات فردی در سامانه</a:t>
            </a:r>
          </a:p>
          <a:p>
            <a:pPr marL="0" indent="0" algn="r">
              <a:buNone/>
            </a:pPr>
            <a:r>
              <a:rPr lang="fa-IR" b="1" dirty="0">
                <a:latin typeface="TimesNewRomanPS-BoldMT"/>
              </a:rPr>
              <a:t>2 </a:t>
            </a:r>
            <a:r>
              <a:rPr lang="fa-IR" sz="2400" dirty="0">
                <a:latin typeface="Times New Roman" panose="02020603050405020304" pitchFamily="18" charset="0"/>
              </a:rPr>
              <a:t>- </a:t>
            </a:r>
            <a:r>
              <a:rPr lang="fa-IR" b="1" dirty="0">
                <a:latin typeface="BNazaninBold"/>
              </a:rPr>
              <a:t>شرح حا ل</a:t>
            </a:r>
          </a:p>
          <a:p>
            <a:pPr marL="0" indent="0" algn="r">
              <a:buNone/>
            </a:pPr>
            <a:r>
              <a:rPr lang="fa-IR" b="1" dirty="0">
                <a:latin typeface="TimesNewRomanPS-BoldMT"/>
              </a:rPr>
              <a:t>3 </a:t>
            </a:r>
            <a:r>
              <a:rPr lang="fa-IR" sz="2400" dirty="0">
                <a:latin typeface="Times New Roman" panose="02020603050405020304" pitchFamily="18" charset="0"/>
              </a:rPr>
              <a:t>- </a:t>
            </a:r>
            <a:r>
              <a:rPr lang="fa-IR" b="1" dirty="0">
                <a:latin typeface="BNazaninBold"/>
              </a:rPr>
              <a:t>ارزیابی سوابق پزشکی</a:t>
            </a:r>
          </a:p>
          <a:p>
            <a:pPr marL="0" indent="0" algn="r">
              <a:buNone/>
            </a:pPr>
            <a:r>
              <a:rPr lang="fa-IR" b="1" dirty="0">
                <a:latin typeface="TimesNewRomanPS-BoldMT"/>
              </a:rPr>
              <a:t>4 </a:t>
            </a:r>
            <a:r>
              <a:rPr lang="fa-IR" sz="2400" dirty="0">
                <a:latin typeface="Times New Roman" panose="02020603050405020304" pitchFamily="18" charset="0"/>
              </a:rPr>
              <a:t>- </a:t>
            </a:r>
            <a:r>
              <a:rPr lang="fa-IR" b="1" dirty="0">
                <a:latin typeface="BNazaninBold"/>
              </a:rPr>
              <a:t>انجام آزمایش</a:t>
            </a:r>
          </a:p>
          <a:p>
            <a:pPr marL="0" indent="0" algn="r">
              <a:buNone/>
            </a:pPr>
            <a:r>
              <a:rPr lang="fa-IR" b="1" dirty="0">
                <a:latin typeface="TimesNewRomanPS-BoldMT"/>
              </a:rPr>
              <a:t>5 </a:t>
            </a:r>
            <a:r>
              <a:rPr lang="fa-IR" sz="2400" dirty="0">
                <a:latin typeface="Times New Roman" panose="02020603050405020304" pitchFamily="18" charset="0"/>
              </a:rPr>
              <a:t>- </a:t>
            </a:r>
            <a:r>
              <a:rPr lang="fa-IR" b="1" dirty="0">
                <a:latin typeface="BNazaninBold"/>
              </a:rPr>
              <a:t>تصمیم گیری و اقدا م</a:t>
            </a:r>
          </a:p>
          <a:p>
            <a:pPr marL="0" indent="0" algn="r">
              <a:buNone/>
            </a:pPr>
            <a:r>
              <a:rPr lang="fa-IR" b="1" dirty="0">
                <a:latin typeface="TimesNewRomanPS-BoldMT"/>
              </a:rPr>
              <a:t>6 </a:t>
            </a:r>
            <a:r>
              <a:rPr lang="fa-IR" sz="2400" dirty="0">
                <a:latin typeface="Times New Roman" panose="02020603050405020304" pitchFamily="18" charset="0"/>
              </a:rPr>
              <a:t>- </a:t>
            </a:r>
            <a:r>
              <a:rPr lang="fa-IR" b="1" dirty="0">
                <a:latin typeface="BNazaninBold"/>
              </a:rPr>
              <a:t>پیگیری و مراقبت بیمارا ن</a:t>
            </a:r>
            <a:endParaRPr lang="fa-IR" dirty="0"/>
          </a:p>
        </p:txBody>
      </p:sp>
    </p:spTree>
    <p:extLst>
      <p:ext uri="{BB962C8B-B14F-4D97-AF65-F5344CB8AC3E}">
        <p14:creationId xmlns:p14="http://schemas.microsoft.com/office/powerpoint/2010/main" val="28933549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1000"/>
              </a:spcBef>
            </a:pPr>
            <a:r>
              <a:rPr lang="fa-IR" sz="2800" b="1" dirty="0">
                <a:solidFill>
                  <a:srgbClr val="002060"/>
                </a:solidFill>
                <a:latin typeface="BTitrBold"/>
                <a:ea typeface="+mn-ea"/>
                <a:cs typeface="Arial" panose="020B0604020202020204" pitchFamily="34" charset="0"/>
              </a:rPr>
              <a:t>ثبت مشخصات فردی در سامانه</a:t>
            </a:r>
            <a:br>
              <a:rPr lang="fa-IR" sz="28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838199" y="1567543"/>
            <a:ext cx="11153503" cy="4609420"/>
          </a:xfrm>
        </p:spPr>
        <p:txBody>
          <a:bodyPr/>
          <a:lstStyle/>
          <a:p>
            <a:pPr marL="0" indent="0" algn="r">
              <a:lnSpc>
                <a:spcPct val="150000"/>
              </a:lnSpc>
              <a:buNone/>
            </a:pPr>
            <a:r>
              <a:rPr lang="fa-IR" dirty="0">
                <a:solidFill>
                  <a:srgbClr val="000000"/>
                </a:solidFill>
                <a:latin typeface="BNazanin"/>
              </a:rPr>
              <a:t>پیش از هر اقدامی موارد زیر مد نظر قرار گیرد:</a:t>
            </a:r>
          </a:p>
          <a:p>
            <a:pPr marL="0" indent="0" algn="r">
              <a:lnSpc>
                <a:spcPct val="150000"/>
              </a:lnSpc>
              <a:buNone/>
            </a:pPr>
            <a:r>
              <a:rPr lang="fa-IR" dirty="0">
                <a:solidFill>
                  <a:srgbClr val="000000"/>
                </a:solidFill>
                <a:latin typeface="BNazanin"/>
              </a:rPr>
              <a:t>مشخصات تمامی افراد </a:t>
            </a:r>
            <a:r>
              <a:rPr lang="fa-IR" dirty="0">
                <a:solidFill>
                  <a:srgbClr val="FF0000"/>
                </a:solidFill>
                <a:latin typeface="BNazanin"/>
              </a:rPr>
              <a:t>50 تا 69</a:t>
            </a:r>
            <a:r>
              <a:rPr lang="fa-IR" dirty="0">
                <a:solidFill>
                  <a:srgbClr val="000000"/>
                </a:solidFill>
                <a:latin typeface="BNazanin"/>
              </a:rPr>
              <a:t> سال، که برای ارزیابی فراخوان شدهاند، در سامانه ثبت گردد.</a:t>
            </a:r>
          </a:p>
          <a:p>
            <a:pPr marL="0" indent="0" algn="r">
              <a:lnSpc>
                <a:spcPct val="150000"/>
              </a:lnSpc>
              <a:buNone/>
            </a:pPr>
            <a:r>
              <a:rPr lang="fa-IR" dirty="0">
                <a:solidFill>
                  <a:srgbClr val="000000"/>
                </a:solidFill>
                <a:latin typeface="BNazanin"/>
              </a:rPr>
              <a:t>در صورتی که سن فردی زیر 50 یا بالای 69 سال باشد، یا در هر سنی اما در فواصل بین معاینات معمول و به دلیل سابقه فردی یا خانوادگی مثبت و یا مشاکلات گوارشی مراجعه کند، مشخصات او نیز ثبت و بر اسااس دستورالعمل بررسی شود. در این افراد همه ارزیابیها مطابق دستورالعمل انجام میشود.</a:t>
            </a:r>
            <a:endParaRPr lang="fa-IR" dirty="0"/>
          </a:p>
        </p:txBody>
      </p:sp>
    </p:spTree>
    <p:extLst>
      <p:ext uri="{BB962C8B-B14F-4D97-AF65-F5344CB8AC3E}">
        <p14:creationId xmlns:p14="http://schemas.microsoft.com/office/powerpoint/2010/main" val="422436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27355"/>
          </a:xfrm>
        </p:spPr>
        <p:txBody>
          <a:bodyPr>
            <a:noAutofit/>
          </a:bodyPr>
          <a:lstStyle/>
          <a:p>
            <a:pPr algn="r"/>
            <a:r>
              <a:rPr lang="fa-IR" sz="3200" dirty="0">
                <a:cs typeface="B Titr" panose="00000700000000000000" pitchFamily="2" charset="-78"/>
              </a:rPr>
              <a:t>مقدمه  و اپیدمیولوژی</a:t>
            </a:r>
          </a:p>
        </p:txBody>
      </p:sp>
      <p:sp>
        <p:nvSpPr>
          <p:cNvPr id="3" name="Content Placeholder 2"/>
          <p:cNvSpPr>
            <a:spLocks noGrp="1"/>
          </p:cNvSpPr>
          <p:nvPr>
            <p:ph idx="1"/>
          </p:nvPr>
        </p:nvSpPr>
        <p:spPr>
          <a:xfrm>
            <a:off x="269965" y="1001486"/>
            <a:ext cx="11730446" cy="5529943"/>
          </a:xfrm>
        </p:spPr>
        <p:txBody>
          <a:bodyPr>
            <a:normAutofit lnSpcReduction="10000"/>
          </a:bodyPr>
          <a:lstStyle/>
          <a:p>
            <a:pPr marL="0" indent="0" algn="r">
              <a:buNone/>
            </a:pPr>
            <a:r>
              <a:rPr lang="fa-IR" dirty="0">
                <a:latin typeface="BNazanin"/>
              </a:rPr>
              <a:t>سالانه هزاران مورد ابتلا به سرطان در ایران و میلیونها مورد در جهان رخ میدهد که در صورت تشخیص به موقع وزودهنگام، تومور در مراحل اولیه و محدود بوده، در نتیجه درمان آن آسان تر و امکان کنترل و بهبود کامل آن بسیار زیاد است.</a:t>
            </a:r>
          </a:p>
          <a:p>
            <a:pPr marL="0" indent="0" algn="r">
              <a:buNone/>
            </a:pPr>
            <a:r>
              <a:rPr lang="fa-IR" dirty="0">
                <a:latin typeface="BNazanin"/>
              </a:rPr>
              <a:t>میزان بروز ساالیانه سرطان </a:t>
            </a:r>
            <a:r>
              <a:rPr lang="fa-IR">
                <a:latin typeface="BNazanin"/>
              </a:rPr>
              <a:t>در سال </a:t>
            </a:r>
            <a:r>
              <a:rPr lang="fa-IR" dirty="0">
                <a:latin typeface="BNazanin"/>
              </a:rPr>
              <a:t>2020 میلادی، نزدیک به 20 میلیون نفر بوده است که تا سال 2040 میلادی به بیش از 30 میلیون نفر خواهد رسید همچنین عدد مرگ و میر سالیانه از 10 میلیون نفر در همین مدت به بیش از 16میلیون نفر میرسد. هفتاد درصد از این افزایش در کشورهای در حال توسعه رخ میدهد.</a:t>
            </a:r>
          </a:p>
          <a:p>
            <a:pPr marL="0" indent="0" algn="r">
              <a:buNone/>
            </a:pPr>
            <a:r>
              <a:rPr lang="fa-IR" dirty="0">
                <a:latin typeface="BNazanin"/>
              </a:rPr>
              <a:t>در</a:t>
            </a:r>
            <a:r>
              <a:rPr lang="fa-IR" dirty="0">
                <a:solidFill>
                  <a:srgbClr val="FF0000"/>
                </a:solidFill>
                <a:latin typeface="BNazanin"/>
              </a:rPr>
              <a:t> ایران </a:t>
            </a:r>
            <a:r>
              <a:rPr lang="fa-IR" dirty="0">
                <a:latin typeface="BNazanin"/>
              </a:rPr>
              <a:t>سالانه بیش از 135 هزار نفر مبتلا به سرطان میشوند که این عدد تا سال 2040 میلادی (1419 خورشیدی) با افزایش بیش از 115 درصد ی به بیش از 160 هزار نفر خواهد رسید. مهمترین دلایل برای افزایش بروز سرطان در ایران و جهان عبارتند از:</a:t>
            </a:r>
          </a:p>
          <a:p>
            <a:pPr marL="0" indent="0" algn="r">
              <a:buNone/>
            </a:pPr>
            <a:r>
              <a:rPr lang="fa-IR" sz="2400" dirty="0">
                <a:latin typeface="Wingdings-Regular"/>
              </a:rPr>
              <a:t>▪ </a:t>
            </a:r>
            <a:r>
              <a:rPr lang="fa-IR" dirty="0">
                <a:latin typeface="BNazanin"/>
              </a:rPr>
              <a:t>افزایش امید به زندگی و تعداد سالمندان (چرا که بروز سرطان با افزایش سن، افزایش می یابد)</a:t>
            </a:r>
          </a:p>
          <a:p>
            <a:pPr marL="0" indent="0" algn="r">
              <a:buNone/>
            </a:pPr>
            <a:r>
              <a:rPr lang="fa-IR" sz="2400" dirty="0">
                <a:latin typeface="Wingdings-Regular"/>
              </a:rPr>
              <a:t>▪ </a:t>
            </a:r>
            <a:r>
              <a:rPr lang="fa-IR" dirty="0">
                <a:latin typeface="BNazanin"/>
              </a:rPr>
              <a:t>تغییر در شیوه زندگی مانند افزایش مصرف دخانیات، غذاهای چرب و پرکالری و کم تحرکی</a:t>
            </a:r>
          </a:p>
          <a:p>
            <a:pPr marL="0" indent="0" algn="r">
              <a:buNone/>
            </a:pPr>
            <a:r>
              <a:rPr lang="fa-IR" sz="2400" dirty="0">
                <a:latin typeface="Wingdings-Regular"/>
              </a:rPr>
              <a:t>▪ </a:t>
            </a:r>
            <a:r>
              <a:rPr lang="fa-IR" dirty="0">
                <a:latin typeface="BNazanin"/>
              </a:rPr>
              <a:t>عوامل محیطی مانند افزایش مصرف سوختهای فسیلی</a:t>
            </a:r>
            <a:endParaRPr lang="fa-IR" dirty="0"/>
          </a:p>
        </p:txBody>
      </p:sp>
    </p:spTree>
    <p:extLst>
      <p:ext uri="{BB962C8B-B14F-4D97-AF65-F5344CB8AC3E}">
        <p14:creationId xmlns:p14="http://schemas.microsoft.com/office/powerpoint/2010/main" val="25814851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lgn="r">
              <a:buNone/>
            </a:pPr>
            <a:r>
              <a:rPr lang="fa-IR" b="1" dirty="0">
                <a:solidFill>
                  <a:srgbClr val="002060"/>
                </a:solidFill>
                <a:latin typeface="BTitrBold"/>
              </a:rPr>
              <a:t>شرح حال</a:t>
            </a:r>
          </a:p>
          <a:p>
            <a:pPr marL="0" indent="0" algn="r">
              <a:buNone/>
            </a:pPr>
            <a:r>
              <a:rPr lang="fa-IR" dirty="0">
                <a:solidFill>
                  <a:srgbClr val="000000"/>
                </a:solidFill>
                <a:latin typeface="BNazanin"/>
              </a:rPr>
              <a:t>شرح حال از نظر موارد زیر انجام و در سامانه ثبت گردد: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خونریز ی دستگاه گوارش تحتانی در طی یک ماه اخیر داشته اید؟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تغییر در اجابت مزاج در طی یک ماه اخیر )یبوسات با یا بدون اساهال، درد شکم، احساس پر بودن مقعد پس از اجابت مزاج و یا کاهش قطر مدفوع داشته اید؟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کاهش بیش از ده درصد وزن بدن در طی شش ماه اخیر داشته اید؟</a:t>
            </a:r>
            <a:endParaRPr lang="fa-IR" dirty="0"/>
          </a:p>
        </p:txBody>
      </p:sp>
    </p:spTree>
    <p:extLst>
      <p:ext uri="{BB962C8B-B14F-4D97-AF65-F5344CB8AC3E}">
        <p14:creationId xmlns:p14="http://schemas.microsoft.com/office/powerpoint/2010/main" val="11919861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lvl="0" indent="-228600" algn="r">
              <a:spcBef>
                <a:spcPts val="1000"/>
              </a:spcBef>
            </a:pPr>
            <a:r>
              <a:rPr lang="fa-IR" sz="2800" b="1" dirty="0">
                <a:solidFill>
                  <a:srgbClr val="002060"/>
                </a:solidFill>
                <a:latin typeface="BTitrBold"/>
                <a:ea typeface="+mn-ea"/>
                <a:cs typeface="Arial" panose="020B0604020202020204" pitchFamily="34" charset="0"/>
              </a:rPr>
              <a:t>ارزیابی سوابق پزشکی</a:t>
            </a:r>
            <a:br>
              <a:rPr lang="fa-IR" sz="28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600891" y="1825625"/>
            <a:ext cx="10752909" cy="4351338"/>
          </a:xfrm>
        </p:spPr>
        <p:txBody>
          <a:bodyPr>
            <a:normAutofit/>
          </a:bodyPr>
          <a:lstStyle/>
          <a:p>
            <a:pPr algn="r"/>
            <a:r>
              <a:rPr lang="fa-IR" dirty="0">
                <a:solidFill>
                  <a:srgbClr val="000000"/>
                </a:solidFill>
                <a:latin typeface="BNazanin"/>
              </a:rPr>
              <a:t>ارزیابیهای زیر انجام و در سامانه ثبت گردد:</a:t>
            </a:r>
          </a:p>
          <a:p>
            <a:pPr algn="r"/>
            <a:r>
              <a:rPr lang="fa-IR" sz="2400" b="0" i="0" u="none" strike="noStrike" baseline="0" dirty="0">
                <a:solidFill>
                  <a:srgbClr val="000000"/>
                </a:solidFill>
                <a:latin typeface="Wingdings-Regular"/>
              </a:rPr>
              <a:t>▪ </a:t>
            </a:r>
            <a:r>
              <a:rPr lang="fa-IR" dirty="0">
                <a:solidFill>
                  <a:srgbClr val="000000"/>
                </a:solidFill>
                <a:latin typeface="BNazanin"/>
              </a:rPr>
              <a:t>آیا </a:t>
            </a:r>
            <a:r>
              <a:rPr lang="fa-IR" dirty="0">
                <a:solidFill>
                  <a:srgbClr val="FF0000"/>
                </a:solidFill>
                <a:latin typeface="BNazanin"/>
              </a:rPr>
              <a:t>سوابق خانوادگی </a:t>
            </a:r>
            <a:r>
              <a:rPr lang="fa-IR" dirty="0">
                <a:solidFill>
                  <a:srgbClr val="000000"/>
                </a:solidFill>
                <a:latin typeface="BNazanin"/>
              </a:rPr>
              <a:t>زیر را دارید؟</a:t>
            </a:r>
          </a:p>
          <a:p>
            <a:pPr algn="r"/>
            <a:r>
              <a:rPr lang="fa-IR" sz="2000" b="0" i="0" u="none" strike="noStrike" baseline="0" dirty="0">
                <a:solidFill>
                  <a:srgbClr val="000000"/>
                </a:solidFill>
                <a:latin typeface="Wingdings-Regular"/>
              </a:rPr>
              <a:t>✓ </a:t>
            </a:r>
            <a:r>
              <a:rPr lang="fa-IR" dirty="0">
                <a:solidFill>
                  <a:srgbClr val="000000"/>
                </a:solidFill>
                <a:latin typeface="BNazanin"/>
              </a:rPr>
              <a:t>سابقه سرطان یا پولیپ روده بزرگ در خانواده درجه یک را دارید؟ (پدر، مادر، برادر،خواهر یا فرزندان)</a:t>
            </a:r>
          </a:p>
          <a:p>
            <a:pPr algn="r"/>
            <a:r>
              <a:rPr lang="fa-IR" sz="2400" b="0" i="0" u="none" strike="noStrike" baseline="0" dirty="0">
                <a:solidFill>
                  <a:srgbClr val="000000"/>
                </a:solidFill>
                <a:latin typeface="BNazanin"/>
              </a:rPr>
              <a:t>2</a:t>
            </a:r>
          </a:p>
          <a:p>
            <a:pPr algn="r"/>
            <a:r>
              <a:rPr lang="fa-IR" sz="2400" b="1" i="0" u="none" strike="noStrike" baseline="0" dirty="0">
                <a:solidFill>
                  <a:srgbClr val="FFFFFF"/>
                </a:solidFill>
                <a:latin typeface="BNazaninBold"/>
              </a:rPr>
              <a:t>دستورالعمل برنامه پیشگیری، تشخیص زودهنگام و غربالگری سرطان روده بزر گ</a:t>
            </a:r>
          </a:p>
          <a:p>
            <a:pPr algn="r"/>
            <a:r>
              <a:rPr lang="fa-IR" sz="2000" b="0" i="0" u="none" strike="noStrike" baseline="0" dirty="0">
                <a:solidFill>
                  <a:srgbClr val="000000"/>
                </a:solidFill>
                <a:latin typeface="Wingdings-Regular"/>
              </a:rPr>
              <a:t>✓ </a:t>
            </a:r>
            <a:r>
              <a:rPr lang="fa-IR" dirty="0">
                <a:solidFill>
                  <a:srgbClr val="000000"/>
                </a:solidFill>
                <a:latin typeface="BNazanin"/>
              </a:rPr>
              <a:t>سابقه سرطان روده بزرگ در خانواده درجه دو که در سن زیر پنجاه ساال بروز کرده باشاد را دارید؟ (عمه، عمو، خاله،دایی، مادر بزرگ و پدربزرگ)</a:t>
            </a:r>
            <a:endParaRPr lang="fa-IR" dirty="0"/>
          </a:p>
        </p:txBody>
      </p:sp>
    </p:spTree>
    <p:extLst>
      <p:ext uri="{BB962C8B-B14F-4D97-AF65-F5344CB8AC3E}">
        <p14:creationId xmlns:p14="http://schemas.microsoft.com/office/powerpoint/2010/main" val="3588701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algn="r"/>
            <a:r>
              <a:rPr lang="fa-IR" dirty="0">
                <a:latin typeface="BNazanin"/>
              </a:rPr>
              <a:t>آیا </a:t>
            </a:r>
            <a:r>
              <a:rPr lang="fa-IR" dirty="0">
                <a:solidFill>
                  <a:srgbClr val="FF0000"/>
                </a:solidFill>
                <a:latin typeface="BNazanin"/>
              </a:rPr>
              <a:t>سابقه فردی </a:t>
            </a:r>
            <a:r>
              <a:rPr lang="fa-IR" dirty="0">
                <a:latin typeface="BNazanin"/>
              </a:rPr>
              <a:t>بیمار یهای زیر را دارید؟</a:t>
            </a:r>
          </a:p>
          <a:p>
            <a:pPr algn="r"/>
            <a:r>
              <a:rPr lang="fa-IR" sz="2000" b="0" i="0" u="none" strike="noStrike" baseline="0" dirty="0">
                <a:latin typeface="Wingdings-Regular"/>
              </a:rPr>
              <a:t>✓ </a:t>
            </a:r>
            <a:r>
              <a:rPr lang="fa-IR" dirty="0">
                <a:latin typeface="BNazanin"/>
              </a:rPr>
              <a:t>سابقه سرطان روده بزرگ در گذشته</a:t>
            </a:r>
          </a:p>
          <a:p>
            <a:pPr algn="r"/>
            <a:r>
              <a:rPr lang="fa-IR" sz="2000" b="0" i="0" u="none" strike="noStrike" baseline="0" dirty="0">
                <a:latin typeface="Wingdings-Regular"/>
              </a:rPr>
              <a:t>✓ </a:t>
            </a:r>
            <a:r>
              <a:rPr lang="fa-IR" dirty="0">
                <a:latin typeface="BNazanin"/>
              </a:rPr>
              <a:t>سابقه پولیپ روده بزرگ در گذشته</a:t>
            </a:r>
          </a:p>
          <a:p>
            <a:pPr algn="r" rtl="1"/>
            <a:r>
              <a:rPr lang="fa-IR" sz="2000" b="0" i="0" u="none" strike="noStrike" baseline="0" dirty="0">
                <a:latin typeface="Wingdings-Regular"/>
              </a:rPr>
              <a:t>✓</a:t>
            </a:r>
            <a:r>
              <a:rPr lang="fa-IR" dirty="0">
                <a:latin typeface="BNazanin"/>
              </a:rPr>
              <a:t> </a:t>
            </a:r>
            <a:r>
              <a:rPr lang="fa-IR" dirty="0">
                <a:solidFill>
                  <a:prstClr val="black"/>
                </a:solidFill>
                <a:latin typeface="BNazanin"/>
              </a:rPr>
              <a:t>سابقه بیماری التهابی روده بزرگ </a:t>
            </a:r>
            <a:r>
              <a:rPr lang="en-US" dirty="0">
                <a:solidFill>
                  <a:prstClr val="black"/>
                </a:solidFill>
                <a:latin typeface="BNazanin"/>
              </a:rPr>
              <a:t>IBD </a:t>
            </a:r>
            <a:r>
              <a:rPr lang="fa-IR" dirty="0">
                <a:solidFill>
                  <a:prstClr val="black"/>
                </a:solidFill>
                <a:latin typeface="BNazanin"/>
              </a:rPr>
              <a:t> ( ب</a:t>
            </a:r>
            <a:r>
              <a:rPr lang="fa-IR" dirty="0">
                <a:latin typeface="BNazanin"/>
              </a:rPr>
              <a:t>یماری کرون یا کولیت اولسروز)</a:t>
            </a:r>
            <a:endParaRPr lang="fa-IR" dirty="0"/>
          </a:p>
        </p:txBody>
      </p:sp>
    </p:spTree>
    <p:extLst>
      <p:ext uri="{BB962C8B-B14F-4D97-AF65-F5344CB8AC3E}">
        <p14:creationId xmlns:p14="http://schemas.microsoft.com/office/powerpoint/2010/main" val="3661575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0593"/>
            <a:ext cx="10515600" cy="592183"/>
          </a:xfrm>
        </p:spPr>
        <p:txBody>
          <a:bodyPr>
            <a:normAutofit fontScale="90000"/>
          </a:bodyPr>
          <a:lstStyle/>
          <a:p>
            <a:pPr algn="r"/>
            <a:r>
              <a:rPr lang="fa-IR" b="1" dirty="0">
                <a:solidFill>
                  <a:srgbClr val="002060"/>
                </a:solidFill>
                <a:latin typeface="BTitrBold"/>
              </a:rPr>
              <a:t>انجام آزمایش</a:t>
            </a:r>
            <a:br>
              <a:rPr lang="fa-IR" b="1" dirty="0">
                <a:solidFill>
                  <a:srgbClr val="002060"/>
                </a:solidFill>
                <a:latin typeface="BTitrBold"/>
              </a:rPr>
            </a:br>
            <a:endParaRPr lang="fa-IR" dirty="0"/>
          </a:p>
        </p:txBody>
      </p:sp>
      <p:sp>
        <p:nvSpPr>
          <p:cNvPr id="3" name="Content Placeholder 2"/>
          <p:cNvSpPr>
            <a:spLocks noGrp="1"/>
          </p:cNvSpPr>
          <p:nvPr>
            <p:ph idx="1"/>
          </p:nvPr>
        </p:nvSpPr>
        <p:spPr>
          <a:xfrm>
            <a:off x="539931" y="853440"/>
            <a:ext cx="11286309" cy="5782491"/>
          </a:xfrm>
        </p:spPr>
        <p:txBody>
          <a:bodyPr>
            <a:normAutofit/>
          </a:bodyPr>
          <a:lstStyle/>
          <a:p>
            <a:pPr marL="0" indent="0" algn="r">
              <a:buNone/>
            </a:pPr>
            <a:r>
              <a:rPr lang="fa-IR" dirty="0">
                <a:solidFill>
                  <a:srgbClr val="000000"/>
                </a:solidFill>
                <a:latin typeface="BNazanin"/>
              </a:rPr>
              <a:t>بخش اول این آزمایش توسط خود فرد مراجعه کننده قابل انجام است، بنابراین باید برای به دست آمدن بهترین پاسخ، شیوه نمونه گیری توسط بهورز یا مراقب سلامت، به درستی به فرد آموزش داده شود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برا ی جمع آور ی درست نمونه، بیمار باید از محل تجمع مدفو ع نمونه برداری کند که می تواند از ظرف جمع آوری نمونه باشد (که توسط بهورز یا مراقب سلامت به بیمار ارائه میگردد) یا از داخل کاسه توا لت. در صورت نمونه برداری از کاسه توالت، کف توالت باید کاملام شسته و عار ی از مواد شوینده و پا ک کننده باشد. ترجیحا بهتر است دو بار سیفون کشیده شود یا مقدار ی آب قبل از دفع مدفو ع ریخته و کاسه توالت شسته شود.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لوله جمع آور ی نمونه را به صورت ایستاده نگه داشته و درپو ش آن را باز نمود ه و قسمت میله متصل به درب ظرف(قاشقک درون آن ) بیرون آورده شود </a:t>
            </a:r>
            <a:r>
              <a:rPr lang="fa-IR" dirty="0">
                <a:solidFill>
                  <a:srgbClr val="000000"/>
                </a:solidFill>
                <a:latin typeface="Times New Roman" panose="02020603050405020304" pitchFamily="18" charset="0"/>
              </a:rPr>
              <a:t>.</a:t>
            </a:r>
          </a:p>
          <a:p>
            <a:pPr marL="0" indent="0" algn="r">
              <a:buNone/>
            </a:pPr>
            <a:r>
              <a:rPr lang="fa-IR" sz="2400" b="1" i="0" u="none" strike="noStrike" baseline="0" dirty="0">
                <a:solidFill>
                  <a:srgbClr val="FFFFFF"/>
                </a:solidFill>
                <a:latin typeface="BNazaninBold"/>
              </a:rPr>
              <a:t>دستورالعمل برنامه پیشگیری، تشخیص زودهنگام و غربالگری سرطان روده بزر گ</a:t>
            </a:r>
          </a:p>
        </p:txBody>
      </p:sp>
    </p:spTree>
    <p:extLst>
      <p:ext uri="{BB962C8B-B14F-4D97-AF65-F5344CB8AC3E}">
        <p14:creationId xmlns:p14="http://schemas.microsoft.com/office/powerpoint/2010/main" val="6606060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200" y="783771"/>
            <a:ext cx="10515600" cy="5782492"/>
          </a:xfrm>
        </p:spPr>
        <p:txBody>
          <a:bodyPr/>
          <a:lstStyle/>
          <a:p>
            <a:pPr marL="0" lvl="0" indent="0" algn="r">
              <a:buNone/>
            </a:pPr>
            <a:r>
              <a:rPr lang="fa-IR" dirty="0">
                <a:solidFill>
                  <a:srgbClr val="000000"/>
                </a:solidFill>
                <a:latin typeface="BNazanin"/>
              </a:rPr>
              <a:t>قسمت میله متصل به درب ظرف قاشقک جمع کننده نمونه دست کم در 4 جای مختلف از نمونه مدفوع فرو کرده و نهایتا به اندازه </a:t>
            </a:r>
            <a:r>
              <a:rPr lang="fa-IR" dirty="0">
                <a:solidFill>
                  <a:srgbClr val="FF0000"/>
                </a:solidFill>
                <a:latin typeface="BNazanin"/>
              </a:rPr>
              <a:t>یک عدس </a:t>
            </a:r>
            <a:r>
              <a:rPr lang="fa-IR" dirty="0">
                <a:solidFill>
                  <a:srgbClr val="000000"/>
                </a:solidFill>
                <a:latin typeface="BNazanin"/>
              </a:rPr>
              <a:t>از مدفو ع را بردارید.</a:t>
            </a:r>
            <a:endParaRPr lang="fa-IR" dirty="0">
              <a:solidFill>
                <a:prstClr val="black"/>
              </a:solidFill>
            </a:endParaRPr>
          </a:p>
          <a:p>
            <a:pPr marL="0" indent="0" algn="r">
              <a:buNone/>
            </a:pPr>
            <a:r>
              <a:rPr lang="fa-IR" dirty="0">
                <a:latin typeface="BNazanin"/>
              </a:rPr>
              <a:t>سپس قسمت میله متصل به درب ظرف را دوباره به جای خود برگردانده و درب ظرف را ببندید. </a:t>
            </a:r>
            <a:r>
              <a:rPr lang="fa-IR" sz="2400" b="0" i="0" u="none" strike="noStrike" baseline="0" dirty="0">
                <a:latin typeface="Wingdings-Regular"/>
              </a:rPr>
              <a:t>▪</a:t>
            </a:r>
          </a:p>
          <a:p>
            <a:pPr marL="0" indent="0" algn="r">
              <a:buNone/>
            </a:pPr>
            <a:r>
              <a:rPr lang="fa-IR" dirty="0">
                <a:latin typeface="BNazanin"/>
              </a:rPr>
              <a:t>پس از آن ظرف چند بار تکان داده شود تا نمونه مدفو ع با بافر استخراج موجود در لوله به خوبی مخلوط گردد. </a:t>
            </a:r>
            <a:r>
              <a:rPr lang="fa-IR" sz="2400" b="0" i="0" u="none" strike="noStrike" baseline="0" dirty="0">
                <a:latin typeface="Wingdings-Regular"/>
              </a:rPr>
              <a:t>▪</a:t>
            </a:r>
          </a:p>
          <a:p>
            <a:pPr marL="0" indent="0" algn="r">
              <a:buNone/>
            </a:pPr>
            <a:r>
              <a:rPr lang="fa-IR" dirty="0">
                <a:latin typeface="BNazanin"/>
              </a:rPr>
              <a:t>این ظرف توسط بهورز یا مراقب سلامت تحویل گرفته میشود. </a:t>
            </a:r>
            <a:r>
              <a:rPr lang="fa-IR" sz="2400" b="0" i="0" u="none" strike="noStrike" baseline="0" dirty="0">
                <a:latin typeface="Wingdings-Regular"/>
              </a:rPr>
              <a:t>▪</a:t>
            </a:r>
          </a:p>
          <a:p>
            <a:pPr algn="r"/>
            <a:r>
              <a:rPr lang="fa-IR" dirty="0">
                <a:latin typeface="BNazanin"/>
              </a:rPr>
              <a:t>نمونه آماده شده را میتوان تا 6 ماه در دمای منفی 20 درجه سانتی گراد نگهدار ی کرد</a:t>
            </a:r>
            <a:r>
              <a:rPr lang="fa-IR" dirty="0">
                <a:latin typeface="Times New Roman" panose="02020603050405020304" pitchFamily="18" charset="0"/>
              </a:rPr>
              <a:t>.</a:t>
            </a:r>
            <a:endParaRPr lang="fa-IR" dirty="0"/>
          </a:p>
        </p:txBody>
      </p:sp>
    </p:spTree>
    <p:extLst>
      <p:ext uri="{BB962C8B-B14F-4D97-AF65-F5344CB8AC3E}">
        <p14:creationId xmlns:p14="http://schemas.microsoft.com/office/powerpoint/2010/main" val="1862475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7348"/>
            <a:ext cx="10515600" cy="418011"/>
          </a:xfrm>
        </p:spPr>
        <p:txBody>
          <a:bodyPr>
            <a:normAutofit fontScale="90000"/>
          </a:bodyPr>
          <a:lstStyle/>
          <a:p>
            <a:pPr marL="228600" lvl="0" indent="-228600" algn="r">
              <a:spcBef>
                <a:spcPts val="1000"/>
              </a:spcBef>
            </a:pPr>
            <a:r>
              <a:rPr lang="fa-IR" sz="2800" b="1" dirty="0">
                <a:solidFill>
                  <a:srgbClr val="002060"/>
                </a:solidFill>
                <a:latin typeface="BTitrBold"/>
                <a:ea typeface="+mn-ea"/>
                <a:cs typeface="B Titr" panose="00000700000000000000" pitchFamily="2" charset="-78"/>
              </a:rPr>
              <a:t>شیوه انجام آزمایش توسط بهورز یا مراقب سلامت</a:t>
            </a:r>
            <a:r>
              <a:rPr lang="fa-IR" sz="2800" b="1" dirty="0">
                <a:solidFill>
                  <a:srgbClr val="002060"/>
                </a:solidFill>
                <a:latin typeface="BTitrBold"/>
                <a:ea typeface="+mn-ea"/>
                <a:cs typeface="Arial" panose="020B0604020202020204" pitchFamily="34" charset="0"/>
              </a:rPr>
              <a:t/>
            </a:r>
            <a:br>
              <a:rPr lang="fa-IR" sz="28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838200" y="975359"/>
            <a:ext cx="10988040" cy="5201604"/>
          </a:xfrm>
        </p:spPr>
        <p:txBody>
          <a:bodyPr>
            <a:normAutofit/>
          </a:bodyPr>
          <a:lstStyle/>
          <a:p>
            <a:pPr marL="0" indent="0" algn="r">
              <a:buNone/>
            </a:pPr>
            <a:r>
              <a:rPr lang="fa-IR" dirty="0">
                <a:solidFill>
                  <a:srgbClr val="000000"/>
                </a:solidFill>
                <a:latin typeface="BNazanin"/>
              </a:rPr>
              <a:t>قبل از انجام آزمایش لازم است دما ی کاست تست ، لوله جمع کننده نمونه و نمونه مورد آزمایش و یا نمونه کنترل به دما ی اتاق ( 15 تا 30 درجه سانتیگراد) برسد</a:t>
            </a:r>
            <a:r>
              <a:rPr lang="fa-IR" dirty="0">
                <a:solidFill>
                  <a:srgbClr val="000000"/>
                </a:solidFill>
                <a:latin typeface="Times New Roman" panose="02020603050405020304" pitchFamily="18" charset="0"/>
              </a:rPr>
              <a:t>.</a:t>
            </a:r>
          </a:p>
          <a:p>
            <a:pPr marL="0" indent="0" algn="r">
              <a:buNone/>
            </a:pPr>
            <a:r>
              <a:rPr lang="fa-IR" dirty="0">
                <a:solidFill>
                  <a:srgbClr val="000000"/>
                </a:solidFill>
                <a:latin typeface="BNazanin"/>
              </a:rPr>
              <a:t>نکته: بهترین نتایج زمانی حاصل میشود که سنجش تا </a:t>
            </a:r>
            <a:r>
              <a:rPr lang="fa-IR" dirty="0">
                <a:solidFill>
                  <a:srgbClr val="FF0000"/>
                </a:solidFill>
                <a:latin typeface="BNazanin"/>
              </a:rPr>
              <a:t>6 ساعت بعد </a:t>
            </a:r>
            <a:r>
              <a:rPr lang="fa-IR" dirty="0">
                <a:solidFill>
                  <a:srgbClr val="000000"/>
                </a:solidFill>
                <a:latin typeface="BNazanin"/>
              </a:rPr>
              <a:t>از نمونه گیری انجام شود. </a:t>
            </a:r>
            <a:r>
              <a:rPr lang="fa-IR" sz="2400" b="0" i="0" u="none" strike="noStrike" baseline="0" dirty="0">
                <a:solidFill>
                  <a:srgbClr val="000000"/>
                </a:solidFill>
                <a:latin typeface="Wingdings-Regular"/>
              </a:rPr>
              <a:t>▪</a:t>
            </a:r>
          </a:p>
          <a:p>
            <a:pPr marL="0" indent="0" algn="r">
              <a:buNone/>
            </a:pPr>
            <a:r>
              <a:rPr lang="fa-IR" dirty="0">
                <a:solidFill>
                  <a:srgbClr val="000000"/>
                </a:solidFill>
                <a:latin typeface="BNazanin"/>
              </a:rPr>
              <a:t>کاست تست از بسته بند ی خارج گردد. </a:t>
            </a:r>
            <a:r>
              <a:rPr lang="fa-IR" sz="2400" b="0" i="0" u="none" strike="noStrike" baseline="0" dirty="0">
                <a:solidFill>
                  <a:srgbClr val="000000"/>
                </a:solidFill>
                <a:latin typeface="Wingdings-Regular"/>
              </a:rPr>
              <a:t>▪</a:t>
            </a:r>
          </a:p>
          <a:p>
            <a:pPr marL="0" indent="0" algn="r">
              <a:buNone/>
            </a:pPr>
            <a:r>
              <a:rPr lang="fa-IR" dirty="0">
                <a:solidFill>
                  <a:srgbClr val="000000"/>
                </a:solidFill>
                <a:latin typeface="BNazanin"/>
              </a:rPr>
              <a:t>توسط بهورز یا مراقب سلامت، قسمت زائده سر ظرف پلاستیکی شکسته شده و از مایع داخل ظرف 2 قطره بر رو ی چاهک کاست چکانده شود.</a:t>
            </a:r>
          </a:p>
          <a:p>
            <a:pPr marL="0" indent="0" algn="r">
              <a:buNone/>
            </a:pPr>
            <a:r>
              <a:rPr lang="fa-IR" dirty="0">
                <a:latin typeface="BNazanin"/>
              </a:rPr>
              <a:t>در این زمان، تایمر روشن شود. </a:t>
            </a:r>
            <a:r>
              <a:rPr lang="fa-IR" b="1" dirty="0">
                <a:solidFill>
                  <a:srgbClr val="FF0000"/>
                </a:solidFill>
                <a:latin typeface="BNazanin"/>
              </a:rPr>
              <a:t>بعد از 5 دقیقه </a:t>
            </a:r>
            <a:r>
              <a:rPr lang="fa-IR" dirty="0">
                <a:latin typeface="BNazanin"/>
              </a:rPr>
              <a:t>باید کیت مورد نظر بررسی شود. در صورتی که کیت بعد از 10 دقیقه بررسی شود، ارزشی نخواهد داشت.</a:t>
            </a:r>
            <a:endParaRPr lang="fa-IR" dirty="0"/>
          </a:p>
        </p:txBody>
      </p:sp>
    </p:spTree>
    <p:extLst>
      <p:ext uri="{BB962C8B-B14F-4D97-AF65-F5344CB8AC3E}">
        <p14:creationId xmlns:p14="http://schemas.microsoft.com/office/powerpoint/2010/main" val="34470517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1000"/>
              </a:spcBef>
            </a:pPr>
            <a:r>
              <a:rPr lang="fa-IR" sz="2600" b="1" dirty="0">
                <a:solidFill>
                  <a:srgbClr val="002060"/>
                </a:solidFill>
                <a:latin typeface="BTitrBold"/>
                <a:ea typeface="+mn-ea"/>
                <a:cs typeface="B Titr" panose="00000700000000000000" pitchFamily="2" charset="-78"/>
              </a:rPr>
              <a:t>تفسیر نتایج آزمایش توسط بهورز یا مراقب سلامت</a:t>
            </a:r>
            <a:r>
              <a:rPr lang="fa-IR" sz="2600" b="1" dirty="0">
                <a:solidFill>
                  <a:srgbClr val="002060"/>
                </a:solidFill>
                <a:latin typeface="BTitrBold"/>
                <a:ea typeface="+mn-ea"/>
                <a:cs typeface="Arial" panose="020B0604020202020204" pitchFamily="34" charset="0"/>
              </a:rPr>
              <a:t/>
            </a:r>
            <a:br>
              <a:rPr lang="fa-IR" sz="26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513806" y="1149530"/>
            <a:ext cx="11399520" cy="5708469"/>
          </a:xfrm>
        </p:spPr>
        <p:txBody>
          <a:bodyPr>
            <a:normAutofit/>
          </a:bodyPr>
          <a:lstStyle/>
          <a:p>
            <a:pPr marL="0" indent="0" algn="r">
              <a:buNone/>
            </a:pPr>
            <a:r>
              <a:rPr lang="fa-IR" dirty="0">
                <a:solidFill>
                  <a:srgbClr val="000000"/>
                </a:solidFill>
                <a:latin typeface="BNazanin"/>
              </a:rPr>
              <a:t>نتایج کیت مورد نظر ممکن است یکی از 3 حالت زیر را داشته باشد: </a:t>
            </a:r>
            <a:r>
              <a:rPr lang="en-US" sz="2000" b="0" i="0" u="none" strike="noStrike" baseline="0" dirty="0">
                <a:solidFill>
                  <a:srgbClr val="000000"/>
                </a:solidFill>
                <a:latin typeface="CourierNewPSMT"/>
              </a:rPr>
              <a:t>o</a:t>
            </a:r>
          </a:p>
          <a:p>
            <a:pPr marL="0" indent="0" algn="r">
              <a:buNone/>
            </a:pPr>
            <a:r>
              <a:rPr lang="fa-IR" dirty="0">
                <a:solidFill>
                  <a:srgbClr val="000000"/>
                </a:solidFill>
                <a:latin typeface="BNazanin"/>
              </a:rPr>
              <a:t>شکل زیر(، یعنی نتیجه تست مثبت </a:t>
            </a:r>
            <a:r>
              <a:rPr lang="en-US" dirty="0">
                <a:solidFill>
                  <a:srgbClr val="000000"/>
                </a:solidFill>
                <a:latin typeface="Times New Roman" panose="02020603050405020304" pitchFamily="18" charset="0"/>
              </a:rPr>
              <a:t>A </a:t>
            </a:r>
            <a:r>
              <a:rPr lang="fa-IR" dirty="0">
                <a:solidFill>
                  <a:srgbClr val="000000"/>
                </a:solidFill>
                <a:latin typeface="BNazanin"/>
              </a:rPr>
              <a:t>باشد )مانند قسمت </a:t>
            </a:r>
            <a:r>
              <a:rPr lang="en-US" dirty="0">
                <a:solidFill>
                  <a:srgbClr val="000000"/>
                </a:solidFill>
                <a:latin typeface="Times New Roman" panose="02020603050405020304" pitchFamily="18" charset="0"/>
              </a:rPr>
              <a:t>T </a:t>
            </a:r>
            <a:r>
              <a:rPr lang="fa-IR" dirty="0">
                <a:solidFill>
                  <a:srgbClr val="000000"/>
                </a:solidFill>
                <a:latin typeface="BNazanin"/>
              </a:rPr>
              <a:t>و </a:t>
            </a:r>
            <a:r>
              <a:rPr lang="en-US" dirty="0">
                <a:solidFill>
                  <a:srgbClr val="000000"/>
                </a:solidFill>
                <a:latin typeface="Times New Roman" panose="02020603050405020304" pitchFamily="18" charset="0"/>
              </a:rPr>
              <a:t>C </a:t>
            </a:r>
            <a:r>
              <a:rPr lang="fa-IR" dirty="0">
                <a:solidFill>
                  <a:srgbClr val="000000"/>
                </a:solidFill>
                <a:latin typeface="BNazanin"/>
              </a:rPr>
              <a:t>اگر علامت به صورت دو خط در کنار حروف است</a:t>
            </a:r>
          </a:p>
          <a:p>
            <a:pPr marL="0" indent="0" algn="r">
              <a:buNone/>
            </a:pPr>
            <a:r>
              <a:rPr lang="fa-IR" dirty="0">
                <a:solidFill>
                  <a:srgbClr val="000000"/>
                </a:solidFill>
                <a:latin typeface="BNazanin"/>
              </a:rPr>
              <a:t>شکل زیر(، یعنی نتیجه تست </a:t>
            </a:r>
            <a:r>
              <a:rPr lang="en-US" dirty="0">
                <a:solidFill>
                  <a:srgbClr val="000000"/>
                </a:solidFill>
                <a:latin typeface="Times New Roman" panose="02020603050405020304" pitchFamily="18" charset="0"/>
              </a:rPr>
              <a:t>B </a:t>
            </a:r>
            <a:r>
              <a:rPr lang="fa-IR" dirty="0">
                <a:solidFill>
                  <a:srgbClr val="000000"/>
                </a:solidFill>
                <a:latin typeface="BNazanin"/>
              </a:rPr>
              <a:t>باشد )مانند قسمت </a:t>
            </a:r>
            <a:r>
              <a:rPr lang="en-US" dirty="0">
                <a:solidFill>
                  <a:srgbClr val="000000"/>
                </a:solidFill>
                <a:latin typeface="Times New Roman" panose="02020603050405020304" pitchFamily="18" charset="0"/>
              </a:rPr>
              <a:t>C </a:t>
            </a:r>
            <a:r>
              <a:rPr lang="fa-IR" dirty="0">
                <a:solidFill>
                  <a:srgbClr val="000000"/>
                </a:solidFill>
                <a:latin typeface="BNazanin"/>
              </a:rPr>
              <a:t>در صورتی که علامت به صور ت یک خط در کنار حر ف منفی است.</a:t>
            </a:r>
          </a:p>
          <a:p>
            <a:pPr marL="0" indent="0" algn="r">
              <a:buNone/>
            </a:pPr>
            <a:r>
              <a:rPr lang="fa-IR" dirty="0">
                <a:solidFill>
                  <a:srgbClr val="000000"/>
                </a:solidFill>
                <a:latin typeface="BNazanin"/>
              </a:rPr>
              <a:t>شکل زیر(، یعنی نتیجه تست </a:t>
            </a:r>
            <a:r>
              <a:rPr lang="en-US" dirty="0">
                <a:solidFill>
                  <a:srgbClr val="000000"/>
                </a:solidFill>
                <a:latin typeface="Times New Roman" panose="02020603050405020304" pitchFamily="18" charset="0"/>
              </a:rPr>
              <a:t>C </a:t>
            </a:r>
            <a:r>
              <a:rPr lang="fa-IR" dirty="0">
                <a:solidFill>
                  <a:srgbClr val="000000"/>
                </a:solidFill>
                <a:latin typeface="BNazanin"/>
              </a:rPr>
              <a:t>باشد )مانند قسمت </a:t>
            </a:r>
            <a:r>
              <a:rPr lang="en-US" dirty="0">
                <a:solidFill>
                  <a:srgbClr val="000000"/>
                </a:solidFill>
                <a:latin typeface="Times New Roman" panose="02020603050405020304" pitchFamily="18" charset="0"/>
              </a:rPr>
              <a:t>T </a:t>
            </a:r>
            <a:r>
              <a:rPr lang="fa-IR" dirty="0">
                <a:solidFill>
                  <a:srgbClr val="000000"/>
                </a:solidFill>
                <a:latin typeface="BNazanin"/>
              </a:rPr>
              <a:t>در صورتی که علامت به صورت یک خط در کنار حرف نامعتبر است و باید این تست مجدد انجام شود</a:t>
            </a:r>
          </a:p>
          <a:p>
            <a:pPr marL="0" indent="0" algn="r">
              <a:buNone/>
            </a:pPr>
            <a:r>
              <a:rPr lang="fa-IR" dirty="0">
                <a:solidFill>
                  <a:srgbClr val="000000"/>
                </a:solidFill>
                <a:latin typeface="BNazanin"/>
              </a:rPr>
              <a:t>.</a:t>
            </a:r>
          </a:p>
          <a:p>
            <a:pPr marL="0" indent="0" algn="r" rtl="1">
              <a:buNone/>
            </a:pPr>
            <a:r>
              <a:rPr lang="fa-IR" dirty="0">
                <a:solidFill>
                  <a:prstClr val="black"/>
                </a:solidFill>
                <a:latin typeface="BNazanin"/>
              </a:rPr>
              <a:t>شدت رنگ در ناحیه تست </a:t>
            </a:r>
            <a:r>
              <a:rPr lang="en-US" dirty="0">
                <a:solidFill>
                  <a:prstClr val="black"/>
                </a:solidFill>
                <a:latin typeface="BNazanin"/>
              </a:rPr>
              <a:t>T</a:t>
            </a:r>
            <a:r>
              <a:rPr lang="fa-IR" dirty="0">
                <a:latin typeface="BNazanin"/>
              </a:rPr>
              <a:t>با توجه به غلظت خون (هموگلوبین انسانی) موجود در نمونه متفاوت است،</a:t>
            </a:r>
            <a:r>
              <a:rPr lang="fa-IR" dirty="0">
                <a:solidFill>
                  <a:prstClr val="black"/>
                </a:solidFill>
                <a:latin typeface="BNazanin"/>
              </a:rPr>
              <a:t> </a:t>
            </a:r>
            <a:r>
              <a:rPr lang="fa-IR" dirty="0">
                <a:latin typeface="BNazanin"/>
              </a:rPr>
              <a:t>بنابراین </a:t>
            </a:r>
            <a:r>
              <a:rPr lang="fa-IR" b="1" dirty="0">
                <a:solidFill>
                  <a:srgbClr val="FF0000"/>
                </a:solidFill>
                <a:latin typeface="BNazaninBold"/>
              </a:rPr>
              <a:t>وجود هاله ای از رنگ نیز د ر این منطقه مثبت تلقی میشود </a:t>
            </a:r>
            <a:r>
              <a:rPr lang="fa-IR" b="1" dirty="0">
                <a:latin typeface="BNazaninBold"/>
              </a:rPr>
              <a:t>.</a:t>
            </a:r>
            <a:endParaRPr lang="fa-IR" dirty="0"/>
          </a:p>
        </p:txBody>
      </p:sp>
    </p:spTree>
    <p:extLst>
      <p:ext uri="{BB962C8B-B14F-4D97-AF65-F5344CB8AC3E}">
        <p14:creationId xmlns:p14="http://schemas.microsoft.com/office/powerpoint/2010/main" val="1852850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algn="r"/>
            <a:r>
              <a:rPr lang="fa-IR" b="1" dirty="0">
                <a:solidFill>
                  <a:srgbClr val="002060"/>
                </a:solidFill>
                <a:latin typeface="BTitrBold"/>
              </a:rPr>
              <a:t>کنترل کیفیت</a:t>
            </a:r>
          </a:p>
          <a:p>
            <a:pPr marL="0" indent="0" algn="l" rtl="1">
              <a:buNone/>
            </a:pPr>
            <a:r>
              <a:rPr lang="fa-IR" dirty="0">
                <a:solidFill>
                  <a:srgbClr val="000000"/>
                </a:solidFill>
                <a:latin typeface="BNazanin"/>
              </a:rPr>
              <a:t>ظهور خط رنگی در ناحیه </a:t>
            </a:r>
            <a:r>
              <a:rPr lang="en-US" dirty="0">
                <a:solidFill>
                  <a:srgbClr val="000000"/>
                </a:solidFill>
                <a:latin typeface="BNazanin"/>
              </a:rPr>
              <a:t> C</a:t>
            </a:r>
            <a:r>
              <a:rPr lang="fa-IR" dirty="0">
                <a:solidFill>
                  <a:srgbClr val="000000"/>
                </a:solidFill>
                <a:latin typeface="BNazanin"/>
              </a:rPr>
              <a:t>کنترل داخلی این تست است. تشکیل این خط رنگی نشان دهند ه ی حجم مناسب نمونه، حرکت صحیح نمونه بر روی غشا و صحت انجام تست است </a:t>
            </a:r>
            <a:r>
              <a:rPr lang="fa-IR" dirty="0">
                <a:solidFill>
                  <a:srgbClr val="000000"/>
                </a:solidFill>
                <a:latin typeface="Times New Roman" panose="02020603050405020304" pitchFamily="18" charset="0"/>
              </a:rPr>
              <a:t>.</a:t>
            </a:r>
          </a:p>
          <a:p>
            <a:pPr algn="r"/>
            <a:r>
              <a:rPr lang="fa-IR" sz="2400" b="0" i="0" u="none" strike="noStrike" baseline="0" dirty="0">
                <a:solidFill>
                  <a:srgbClr val="000000"/>
                </a:solidFill>
                <a:latin typeface="Wingdings-Regular"/>
              </a:rPr>
              <a:t>▪ </a:t>
            </a:r>
            <a:r>
              <a:rPr lang="fa-IR" dirty="0">
                <a:solidFill>
                  <a:srgbClr val="000000"/>
                </a:solidFill>
                <a:latin typeface="BNazanin"/>
              </a:rPr>
              <a:t>کنتر لهای استاندارد به همراه تست فراهم شده است. توصیه میشود جهت تایید تست و مراحل انجام آن به صورت ادواری از یک نمونه کنترل مثبت و یک نمونه کنترل منفی استفاده شود</a:t>
            </a:r>
          </a:p>
          <a:p>
            <a:pPr algn="r"/>
            <a:r>
              <a:rPr lang="fa-IR" dirty="0">
                <a:solidFill>
                  <a:srgbClr val="000000"/>
                </a:solidFill>
                <a:latin typeface="BNazanin"/>
              </a:rPr>
              <a:t> </a:t>
            </a:r>
            <a:r>
              <a:rPr lang="fa-IR" sz="2400" b="0" i="0" u="none" strike="noStrike" baseline="0" dirty="0">
                <a:solidFill>
                  <a:srgbClr val="000000"/>
                </a:solidFill>
                <a:latin typeface="Wingdings-Regular"/>
              </a:rPr>
              <a:t>▪ </a:t>
            </a:r>
            <a:r>
              <a:rPr lang="fa-IR" dirty="0">
                <a:solidFill>
                  <a:srgbClr val="000000"/>
                </a:solidFill>
                <a:latin typeface="BNazanin"/>
              </a:rPr>
              <a:t>نمونه کنترل میبایست در یخچال نگهدار ی شود و برا ی مدت یک ماه پایدار است.</a:t>
            </a:r>
            <a:endParaRPr lang="fa-IR" dirty="0"/>
          </a:p>
        </p:txBody>
      </p:sp>
    </p:spTree>
    <p:extLst>
      <p:ext uri="{BB962C8B-B14F-4D97-AF65-F5344CB8AC3E}">
        <p14:creationId xmlns:p14="http://schemas.microsoft.com/office/powerpoint/2010/main" val="29373443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7349"/>
            <a:ext cx="10515600" cy="487680"/>
          </a:xfrm>
        </p:spPr>
        <p:txBody>
          <a:bodyPr>
            <a:normAutofit fontScale="90000"/>
          </a:bodyPr>
          <a:lstStyle/>
          <a:p>
            <a:pPr marL="228600" lvl="0" indent="-228600" algn="r">
              <a:spcBef>
                <a:spcPts val="1000"/>
              </a:spcBef>
            </a:pPr>
            <a:r>
              <a:rPr lang="fa-IR" sz="2800" b="1" dirty="0">
                <a:solidFill>
                  <a:srgbClr val="002060"/>
                </a:solidFill>
                <a:latin typeface="BTitrBold"/>
                <a:ea typeface="+mn-ea"/>
                <a:cs typeface="Arial" panose="020B0604020202020204" pitchFamily="34" charset="0"/>
              </a:rPr>
              <a:t>موارد احتیا ط</a:t>
            </a:r>
            <a:br>
              <a:rPr lang="fa-IR" sz="2800" b="1" dirty="0">
                <a:solidFill>
                  <a:srgbClr val="002060"/>
                </a:solidFill>
                <a:latin typeface="BTitrBold"/>
                <a:ea typeface="+mn-ea"/>
                <a:cs typeface="Arial" panose="020B0604020202020204" pitchFamily="34" charset="0"/>
              </a:rPr>
            </a:br>
            <a:endParaRPr lang="fa-IR" sz="6000" dirty="0"/>
          </a:p>
        </p:txBody>
      </p:sp>
      <p:sp>
        <p:nvSpPr>
          <p:cNvPr id="3" name="Content Placeholder 2"/>
          <p:cNvSpPr>
            <a:spLocks noGrp="1"/>
          </p:cNvSpPr>
          <p:nvPr>
            <p:ph idx="1"/>
          </p:nvPr>
        </p:nvSpPr>
        <p:spPr>
          <a:xfrm>
            <a:off x="139337" y="705395"/>
            <a:ext cx="11930743" cy="6017622"/>
          </a:xfrm>
        </p:spPr>
        <p:txBody>
          <a:bodyPr>
            <a:normAutofit fontScale="92500"/>
          </a:bodyPr>
          <a:lstStyle/>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پیش از تحویل لوله جمع آور ی نمونه، بر چسب رو ی آن نام و نام خانوادگی مراجعه کننده و تاریخ تحویل ظرف را با استفاده از خودکار یا ماژیک درج نموده و به مراجعه کننده داده شود </a:t>
            </a:r>
            <a:r>
              <a:rPr lang="fa-IR" dirty="0">
                <a:solidFill>
                  <a:srgbClr val="000000"/>
                </a:solidFill>
                <a:latin typeface="Times New Roman" panose="02020603050405020304" pitchFamily="18" charset="0"/>
              </a:rPr>
              <a:t>.</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به مراجعه کنندگان یادآوری شود که نمونه تهیه شده در کوتاهترین زمان برای آزمایش تحویل گردد </a:t>
            </a:r>
            <a:endParaRPr lang="fa-IR" dirty="0">
              <a:solidFill>
                <a:srgbClr val="000000"/>
              </a:solidFill>
              <a:latin typeface="Times New Roman" panose="02020603050405020304" pitchFamily="18" charset="0"/>
            </a:endParaRP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به محض دریافت نمونه مشخصات بیمار در لیست ارائه شد ه در قالب این برنامه درج گردد </a:t>
            </a:r>
            <a:r>
              <a:rPr lang="fa-IR" dirty="0">
                <a:solidFill>
                  <a:srgbClr val="000000"/>
                </a:solidFill>
                <a:latin typeface="Times New Roman" panose="02020603050405020304" pitchFamily="18" charset="0"/>
              </a:rPr>
              <a:t>.</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حداکثر زمان نگهدار ی نمونه جمع آور ی شد ه در ظرف نمونه گیری 48 ساعت در دما ی اتاق است </a:t>
            </a:r>
            <a:r>
              <a:rPr lang="fa-IR" dirty="0">
                <a:solidFill>
                  <a:srgbClr val="000000"/>
                </a:solidFill>
                <a:latin typeface="Times New Roman" panose="02020603050405020304" pitchFamily="18" charset="0"/>
              </a:rPr>
              <a:t>. </a:t>
            </a:r>
            <a:r>
              <a:rPr lang="fa-IR" dirty="0">
                <a:solidFill>
                  <a:srgbClr val="000000"/>
                </a:solidFill>
                <a:latin typeface="BNazanin"/>
              </a:rPr>
              <a:t>لذا آزمون میبایست ظرف این مدت انجام شده باشد. در غیر اینصور ت وجود خون (هموگلوبین)  در مقادیر پایین ممکن است به درستی تشخیص داده نشود </a:t>
            </a:r>
            <a:r>
              <a:rPr lang="fa-IR" dirty="0">
                <a:solidFill>
                  <a:srgbClr val="000000"/>
                </a:solidFill>
                <a:latin typeface="Times New Roman" panose="02020603050405020304" pitchFamily="18" charset="0"/>
              </a:rPr>
              <a:t>. </a:t>
            </a:r>
            <a:r>
              <a:rPr lang="fa-IR" dirty="0">
                <a:solidFill>
                  <a:srgbClr val="000000"/>
                </a:solidFill>
                <a:latin typeface="BNazanin"/>
              </a:rPr>
              <a:t>بنابراین اگر به هرعلت انجام آزمایش به تأخیر بیفتد، لازم است نمونه ها دریخچال (دمای 8 - 2 درجه سانتیگراد) نگهداری شود. حداکثر مدت زمان نگهداری در یخچال تا 4 روز است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از کیت بعد از گذشتن تاریخ مصرف مندرج در رو ی بسته بند ی، استفاده نشود </a:t>
            </a:r>
            <a:r>
              <a:rPr lang="fa-IR" dirty="0">
                <a:solidFill>
                  <a:srgbClr val="000000"/>
                </a:solidFill>
                <a:latin typeface="Times New Roman" panose="02020603050405020304" pitchFamily="18" charset="0"/>
              </a:rPr>
              <a:t>.</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کیت سنجش تا هنگام استفاد ه باید در بسته بند ی نگهدار ی شود </a:t>
            </a:r>
            <a:r>
              <a:rPr lang="fa-IR" dirty="0">
                <a:solidFill>
                  <a:srgbClr val="000000"/>
                </a:solidFill>
                <a:latin typeface="Times New Roman" panose="02020603050405020304" pitchFamily="18" charset="0"/>
              </a:rPr>
              <a:t>.</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ماده جاذب رطوبت بایستی در بستهبند ی کاست وجود داشته باشد. در غیراین صورت از آن کاست برای انجام آزمایش استفاده نشود</a:t>
            </a:r>
          </a:p>
          <a:p>
            <a:pPr marL="0" indent="0" algn="r">
              <a:buNone/>
            </a:pPr>
            <a:r>
              <a:rPr lang="fa-IR" sz="2600" dirty="0">
                <a:latin typeface="BNazanin"/>
              </a:rPr>
              <a:t>تمام نمونه ها باید عفونی در نظر گرفته شود و کلیه اصول ایمنی جهت جابه جایی، استفاده و حذف آنها رعایت شود</a:t>
            </a:r>
            <a:endParaRPr lang="fa-IR" sz="2600" dirty="0"/>
          </a:p>
        </p:txBody>
      </p:sp>
    </p:spTree>
    <p:extLst>
      <p:ext uri="{BB962C8B-B14F-4D97-AF65-F5344CB8AC3E}">
        <p14:creationId xmlns:p14="http://schemas.microsoft.com/office/powerpoint/2010/main" val="38023605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1000"/>
              </a:spcBef>
            </a:pPr>
            <a:r>
              <a:rPr lang="fa-IR" sz="2800" b="1" dirty="0">
                <a:solidFill>
                  <a:srgbClr val="002060"/>
                </a:solidFill>
                <a:latin typeface="BTitrBold"/>
                <a:ea typeface="+mn-ea"/>
                <a:cs typeface="B Titr" panose="00000700000000000000" pitchFamily="2" charset="-78"/>
              </a:rPr>
              <a:t>تصمیم گیری و اقدام</a:t>
            </a:r>
            <a:r>
              <a:rPr lang="fa-IR" sz="2800" b="1" dirty="0">
                <a:solidFill>
                  <a:srgbClr val="002060"/>
                </a:solidFill>
                <a:latin typeface="BTitrBold"/>
                <a:ea typeface="+mn-ea"/>
                <a:cs typeface="Arial" panose="020B0604020202020204" pitchFamily="34" charset="0"/>
              </a:rPr>
              <a:t/>
            </a:r>
            <a:br>
              <a:rPr lang="fa-IR" sz="28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383177" y="1825625"/>
            <a:ext cx="10970623" cy="4351338"/>
          </a:xfrm>
        </p:spPr>
        <p:txBody>
          <a:bodyPr/>
          <a:lstStyle/>
          <a:p>
            <a:pPr marL="0" indent="0" algn="r">
              <a:lnSpc>
                <a:spcPct val="150000"/>
              </a:lnSpc>
              <a:buNone/>
            </a:pPr>
            <a:r>
              <a:rPr lang="fa-IR" dirty="0">
                <a:solidFill>
                  <a:srgbClr val="000000"/>
                </a:solidFill>
                <a:latin typeface="BNazanin"/>
              </a:rPr>
              <a:t>در صورتی که پس ازبررسی  هر یک از موارد بالا (ارزیابی سوابق پزشکی یا شرح حال و/ یا تست خون مخفی در مدفوع مثبت بود) به پزشک شبکه ارجاع داده شود</a:t>
            </a:r>
          </a:p>
          <a:p>
            <a:pPr marL="0" indent="0" algn="r">
              <a:lnSpc>
                <a:spcPct val="150000"/>
              </a:lnSpc>
              <a:buNone/>
            </a:pPr>
            <a:r>
              <a:rPr lang="fa-IR" dirty="0">
                <a:solidFill>
                  <a:srgbClr val="000000"/>
                </a:solidFill>
                <a:latin typeface="BNazanin"/>
              </a:rPr>
              <a:t>در صورتی که همه موارد در ارزیابی سوابق پزشکی یا شرح حال و نتیجه تست منفی باشد، توصیه میشود طی دوسال جهت ارزیابی مجدد مراجعه کند</a:t>
            </a:r>
          </a:p>
          <a:p>
            <a:pPr marL="0" indent="0" algn="r">
              <a:buNone/>
            </a:pPr>
            <a:r>
              <a:rPr lang="en-US" dirty="0">
                <a:solidFill>
                  <a:srgbClr val="000000"/>
                </a:solidFill>
                <a:latin typeface="CourierNewPSMT"/>
              </a:rPr>
              <a:t>( </a:t>
            </a:r>
            <a:r>
              <a:rPr lang="fa-IR" dirty="0">
                <a:solidFill>
                  <a:srgbClr val="000000"/>
                </a:solidFill>
                <a:latin typeface="BNazanin"/>
              </a:rPr>
              <a:t>در همه موارد اصول خودمراقبتی به فرد آموزش داده میشود. (مطابق بسته آموزشی</a:t>
            </a:r>
            <a:endParaRPr lang="fa-IR" dirty="0"/>
          </a:p>
        </p:txBody>
      </p:sp>
    </p:spTree>
    <p:extLst>
      <p:ext uri="{BB962C8B-B14F-4D97-AF65-F5344CB8AC3E}">
        <p14:creationId xmlns:p14="http://schemas.microsoft.com/office/powerpoint/2010/main" val="3013938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09005" y="1027906"/>
            <a:ext cx="11773989" cy="5686697"/>
          </a:xfrm>
        </p:spPr>
        <p:txBody>
          <a:bodyPr>
            <a:normAutofit fontScale="92500" lnSpcReduction="20000"/>
          </a:bodyPr>
          <a:lstStyle/>
          <a:p>
            <a:pPr marL="0" indent="0" algn="r">
              <a:lnSpc>
                <a:spcPct val="150000"/>
              </a:lnSpc>
              <a:buNone/>
            </a:pPr>
            <a:r>
              <a:rPr lang="fa-IR" dirty="0">
                <a:latin typeface="BNazanin"/>
              </a:rPr>
              <a:t>در حال حاضر با وجودی که عدد خام مرگ و میر ناشی از سرطانها افزایش یافته است اما به طور کلی نسبت افرادی که از سرطان فوت میکنند با در نظر گرفتن جمعیت و تعداد موارد ابتلا، در مقایسه با سه دهه پیش، کاهش یافته است.</a:t>
            </a:r>
          </a:p>
          <a:p>
            <a:pPr marL="0" indent="0" algn="r">
              <a:lnSpc>
                <a:spcPct val="150000"/>
              </a:lnSpc>
              <a:buNone/>
            </a:pPr>
            <a:r>
              <a:rPr lang="fa-IR" dirty="0">
                <a:latin typeface="BNazanin"/>
              </a:rPr>
              <a:t> نیمی ازافرادی که امروز با تشخیص سرطان تحت درمان هستند، پنج سال زنده خواهند بود و بیش از 40 </a:t>
            </a:r>
            <a:r>
              <a:rPr lang="fa-IR" dirty="0">
                <a:latin typeface="TimesNewRomanPSMT"/>
              </a:rPr>
              <a:t>٪ </a:t>
            </a:r>
            <a:r>
              <a:rPr lang="fa-IR" dirty="0">
                <a:latin typeface="BNazanin"/>
              </a:rPr>
              <a:t>بعد از ده سال هنوز زندگی میکنند. متوسط میزان بقای ده ساله برای سرطان دو برابر 30 سال گذشته شده است.</a:t>
            </a:r>
          </a:p>
          <a:p>
            <a:pPr marL="0" indent="0" algn="r">
              <a:lnSpc>
                <a:spcPct val="150000"/>
              </a:lnSpc>
              <a:buNone/>
            </a:pPr>
            <a:r>
              <a:rPr lang="fa-IR" dirty="0">
                <a:latin typeface="BNazanin"/>
              </a:rPr>
              <a:t>مهمترین دلیل </a:t>
            </a:r>
            <a:r>
              <a:rPr lang="fa-IR" dirty="0">
                <a:solidFill>
                  <a:srgbClr val="FF0000"/>
                </a:solidFill>
                <a:latin typeface="BNazanin"/>
              </a:rPr>
              <a:t>بهبود در بقای بیماران</a:t>
            </a:r>
            <a:r>
              <a:rPr lang="fa-IR" dirty="0">
                <a:latin typeface="BNazanin"/>
              </a:rPr>
              <a:t>، علاوه بر </a:t>
            </a:r>
            <a:r>
              <a:rPr lang="fa-IR" dirty="0">
                <a:solidFill>
                  <a:srgbClr val="FF0000"/>
                </a:solidFill>
                <a:latin typeface="BNazanin"/>
              </a:rPr>
              <a:t>درما نهای موثرتری </a:t>
            </a:r>
            <a:r>
              <a:rPr lang="fa-IR" dirty="0">
                <a:latin typeface="BNazanin"/>
              </a:rPr>
              <a:t>که پیدا شده است، </a:t>
            </a:r>
            <a:r>
              <a:rPr lang="fa-IR" dirty="0">
                <a:solidFill>
                  <a:srgbClr val="FF0000"/>
                </a:solidFill>
                <a:latin typeface="BNazanin"/>
              </a:rPr>
              <a:t>افزایش آگاهی مردم و ارتقای روشهای تشخیص زودهنگام </a:t>
            </a:r>
            <a:r>
              <a:rPr lang="fa-IR" dirty="0">
                <a:latin typeface="BNazanin"/>
              </a:rPr>
              <a:t>است. حتی برای کسانی که احتمال بهبودی آنها کم است، شانس زنده ماندن در زمان تشخیص زودتر، بیشتر خواهد بود. دو جزء اصلی در برنامه تشخیص زودرس سرطان وجود دارد: تشخیص زودهنگام و غربالگری .</a:t>
            </a:r>
            <a:endParaRPr lang="fa-IR" dirty="0"/>
          </a:p>
        </p:txBody>
      </p:sp>
    </p:spTree>
    <p:extLst>
      <p:ext uri="{BB962C8B-B14F-4D97-AF65-F5344CB8AC3E}">
        <p14:creationId xmlns:p14="http://schemas.microsoft.com/office/powerpoint/2010/main" val="3670013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2452"/>
          </a:xfrm>
        </p:spPr>
        <p:txBody>
          <a:bodyPr>
            <a:normAutofit fontScale="90000"/>
          </a:bodyPr>
          <a:lstStyle/>
          <a:p>
            <a:pPr lvl="0" algn="r">
              <a:spcBef>
                <a:spcPts val="1000"/>
              </a:spcBef>
            </a:pPr>
            <a:r>
              <a:rPr lang="fa-IR" sz="2200" b="1" dirty="0">
                <a:solidFill>
                  <a:srgbClr val="002060"/>
                </a:solidFill>
                <a:latin typeface="BTitrBold"/>
                <a:ea typeface="+mn-ea"/>
                <a:cs typeface="B Titr" panose="00000700000000000000" pitchFamily="2" charset="-78"/>
              </a:rPr>
              <a:t>پیگیری و مراقبت بیماران</a:t>
            </a:r>
            <a:r>
              <a:rPr lang="fa-IR" sz="2200" b="1" dirty="0">
                <a:solidFill>
                  <a:srgbClr val="002060"/>
                </a:solidFill>
                <a:latin typeface="BTitrBold"/>
                <a:ea typeface="+mn-ea"/>
                <a:cs typeface="Arial" panose="020B0604020202020204" pitchFamily="34" charset="0"/>
              </a:rPr>
              <a:t/>
            </a:r>
            <a:br>
              <a:rPr lang="fa-IR" sz="22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304800" y="783771"/>
            <a:ext cx="11547566" cy="5808618"/>
          </a:xfrm>
        </p:spPr>
        <p:txBody>
          <a:bodyPr>
            <a:normAutofit lnSpcReduction="10000"/>
          </a:bodyPr>
          <a:lstStyle/>
          <a:p>
            <a:pPr marL="0" indent="0" algn="r">
              <a:buNone/>
            </a:pPr>
            <a:r>
              <a:rPr lang="fa-IR" dirty="0">
                <a:solidFill>
                  <a:srgbClr val="000000"/>
                </a:solidFill>
                <a:latin typeface="BNazanin"/>
              </a:rPr>
              <a:t>افرادی که به پزشک ارجاع و ارزیابی های کاملتری میشوند برای پیگیر ی های دور ه ای باید مطابق شرایط به صورت دوره ای ارزیابی شوند:</a:t>
            </a:r>
            <a:endParaRPr lang="en-US" dirty="0">
              <a:solidFill>
                <a:srgbClr val="000000"/>
              </a:solidFill>
              <a:latin typeface="BNazanin"/>
            </a:endParaRPr>
          </a:p>
          <a:p>
            <a:pPr marL="0" indent="0" algn="r">
              <a:buNone/>
            </a:pPr>
            <a:endParaRPr lang="fa-IR" dirty="0">
              <a:solidFill>
                <a:srgbClr val="000000"/>
              </a:solidFill>
              <a:latin typeface="BNazanin"/>
            </a:endParaRPr>
          </a:p>
          <a:p>
            <a:pPr marL="0" indent="0" algn="r">
              <a:buNone/>
            </a:pPr>
            <a:r>
              <a:rPr lang="fa-IR" dirty="0">
                <a:solidFill>
                  <a:srgbClr val="000000"/>
                </a:solidFill>
                <a:latin typeface="BNazanin"/>
              </a:rPr>
              <a:t>در صورتی که همه موارد در ارزیابی سوابق پزشکی یا شرح حال و نتیجه تست منفی باشد، زمان فراخوان بعد ی </a:t>
            </a:r>
            <a:r>
              <a:rPr lang="fa-IR" dirty="0">
                <a:solidFill>
                  <a:srgbClr val="FF0000"/>
                </a:solidFill>
                <a:latin typeface="BNazanin"/>
              </a:rPr>
              <a:t>طی دو سال </a:t>
            </a:r>
            <a:r>
              <a:rPr lang="fa-IR" dirty="0">
                <a:solidFill>
                  <a:srgbClr val="000000"/>
                </a:solidFill>
                <a:latin typeface="BNazanin"/>
              </a:rPr>
              <a:t>بعد خواهد بود.</a:t>
            </a:r>
          </a:p>
          <a:p>
            <a:pPr marL="0" indent="0" algn="r">
              <a:buNone/>
            </a:pPr>
            <a:endParaRPr lang="fa-IR" dirty="0">
              <a:solidFill>
                <a:srgbClr val="000000"/>
              </a:solidFill>
              <a:latin typeface="BNazanin"/>
            </a:endParaRPr>
          </a:p>
          <a:p>
            <a:pPr marL="0" indent="0" algn="r">
              <a:buNone/>
            </a:pPr>
            <a:r>
              <a:rPr lang="fa-IR" dirty="0">
                <a:solidFill>
                  <a:srgbClr val="000000"/>
                </a:solidFill>
                <a:latin typeface="BNazanin"/>
              </a:rPr>
              <a:t>اگر فردی به هر دلیلی توسط پزشک شبکه جهت انجام کولونوسکوپی به سطح تخصصی ارجاع شود، زمان فراخوان بعدی </a:t>
            </a:r>
            <a:r>
              <a:rPr lang="fa-IR" dirty="0">
                <a:solidFill>
                  <a:srgbClr val="FF0000"/>
                </a:solidFill>
                <a:latin typeface="BNazanin"/>
              </a:rPr>
              <a:t>بر اساس یافته های کولونوسکوپی و دریافت بازخورد از سطح تخصصی </a:t>
            </a:r>
            <a:r>
              <a:rPr lang="fa-IR" dirty="0">
                <a:solidFill>
                  <a:srgbClr val="000000"/>
                </a:solidFill>
                <a:latin typeface="BNazanin"/>
              </a:rPr>
              <a:t>مشخص خواهد شد.</a:t>
            </a:r>
            <a:endParaRPr lang="en-US" dirty="0">
              <a:solidFill>
                <a:srgbClr val="000000"/>
              </a:solidFill>
              <a:latin typeface="BNazanin"/>
            </a:endParaRPr>
          </a:p>
          <a:p>
            <a:pPr marL="0" indent="0" algn="r">
              <a:buNone/>
            </a:pPr>
            <a:endParaRPr lang="fa-IR" dirty="0">
              <a:solidFill>
                <a:srgbClr val="000000"/>
              </a:solidFill>
              <a:latin typeface="BNazanin"/>
            </a:endParaRPr>
          </a:p>
          <a:p>
            <a:pPr marL="0" indent="0" algn="r">
              <a:buNone/>
            </a:pPr>
            <a:r>
              <a:rPr lang="fa-IR" dirty="0">
                <a:solidFill>
                  <a:srgbClr val="000000"/>
                </a:solidFill>
                <a:latin typeface="BNazanin"/>
              </a:rPr>
              <a:t>اگر فردی به دلیل علایم مشکوک توسط پزشک شبکه جهت ویزیت متخصص گوارش ارجاع اما کولونوسکوپی نشود، زمان فراخوان بعدی </a:t>
            </a:r>
            <a:r>
              <a:rPr lang="fa-IR" dirty="0">
                <a:solidFill>
                  <a:srgbClr val="FF0000"/>
                </a:solidFill>
                <a:latin typeface="BNazanin"/>
              </a:rPr>
              <a:t>بر اساس دریافت بازخورد از سطح تخصصی و</a:t>
            </a:r>
            <a:r>
              <a:rPr lang="fa-IR" dirty="0">
                <a:solidFill>
                  <a:srgbClr val="000000"/>
                </a:solidFill>
                <a:latin typeface="BNazanin"/>
              </a:rPr>
              <a:t> </a:t>
            </a:r>
            <a:r>
              <a:rPr lang="fa-IR" dirty="0">
                <a:solidFill>
                  <a:srgbClr val="FF0000"/>
                </a:solidFill>
                <a:latin typeface="BNazanin"/>
              </a:rPr>
              <a:t>توسط </a:t>
            </a:r>
            <a:r>
              <a:rPr lang="fa-IR" b="1" dirty="0">
                <a:solidFill>
                  <a:srgbClr val="FF0000"/>
                </a:solidFill>
                <a:latin typeface="BNazanin"/>
              </a:rPr>
              <a:t>پزشک شبکه </a:t>
            </a:r>
            <a:r>
              <a:rPr lang="fa-IR" dirty="0">
                <a:solidFill>
                  <a:srgbClr val="000000"/>
                </a:solidFill>
                <a:latin typeface="BNazanin"/>
              </a:rPr>
              <a:t>مشخص خواهد شد.</a:t>
            </a:r>
            <a:endParaRPr lang="fa-IR" dirty="0"/>
          </a:p>
        </p:txBody>
      </p:sp>
    </p:spTree>
    <p:extLst>
      <p:ext uri="{BB962C8B-B14F-4D97-AF65-F5344CB8AC3E}">
        <p14:creationId xmlns:p14="http://schemas.microsoft.com/office/powerpoint/2010/main" val="18393257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marL="0" indent="0" algn="ctr">
              <a:buNone/>
            </a:pPr>
            <a:r>
              <a:rPr lang="fa-IR" sz="4000" dirty="0">
                <a:cs typeface="B Titr" panose="00000700000000000000" pitchFamily="2" charset="-78"/>
              </a:rPr>
              <a:t>دستورالعمل ویژه پزشک </a:t>
            </a:r>
          </a:p>
        </p:txBody>
      </p:sp>
    </p:spTree>
    <p:extLst>
      <p:ext uri="{BB962C8B-B14F-4D97-AF65-F5344CB8AC3E}">
        <p14:creationId xmlns:p14="http://schemas.microsoft.com/office/powerpoint/2010/main" val="2904856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01526"/>
          </a:xfrm>
        </p:spPr>
        <p:txBody>
          <a:bodyPr>
            <a:normAutofit fontScale="90000"/>
          </a:bodyPr>
          <a:lstStyle/>
          <a:p>
            <a:endParaRPr lang="fa-IR" dirty="0"/>
          </a:p>
        </p:txBody>
      </p:sp>
      <p:sp>
        <p:nvSpPr>
          <p:cNvPr id="3" name="Content Placeholder 2"/>
          <p:cNvSpPr>
            <a:spLocks noGrp="1"/>
          </p:cNvSpPr>
          <p:nvPr>
            <p:ph idx="1"/>
          </p:nvPr>
        </p:nvSpPr>
        <p:spPr>
          <a:xfrm>
            <a:off x="156755" y="844731"/>
            <a:ext cx="11878492" cy="5878286"/>
          </a:xfrm>
        </p:spPr>
        <p:txBody>
          <a:bodyPr>
            <a:normAutofit/>
          </a:bodyPr>
          <a:lstStyle/>
          <a:p>
            <a:pPr marL="0" indent="0" algn="r">
              <a:buNone/>
            </a:pPr>
            <a:r>
              <a:rPr lang="fa-IR" dirty="0">
                <a:solidFill>
                  <a:srgbClr val="000000"/>
                </a:solidFill>
                <a:latin typeface="BNazanin"/>
              </a:rPr>
              <a:t>افراد ی که هنگام ارزیابی اولیه مشخصات ذکر شده در ادامه این متن را دارند، توسط کارشناس مراقب سلامت یا بهورز وبه تفکیک دلیل ارجاع، به پزشک مرکز خدمات جامع سلامت معرفی شده اند. </a:t>
            </a:r>
          </a:p>
          <a:p>
            <a:pPr marL="0" indent="0" algn="r">
              <a:buNone/>
            </a:pPr>
            <a:r>
              <a:rPr lang="fa-IR" dirty="0">
                <a:solidFill>
                  <a:srgbClr val="FF0000"/>
                </a:solidFill>
                <a:latin typeface="BNazanin"/>
              </a:rPr>
              <a:t>وظیفه ی پزشک </a:t>
            </a:r>
            <a:r>
              <a:rPr lang="fa-IR" dirty="0">
                <a:solidFill>
                  <a:srgbClr val="000000"/>
                </a:solidFill>
                <a:latin typeface="BNazanin"/>
              </a:rPr>
              <a:t>در درجه اول این است که برموارد ذکر شده توسط مراقب سلامت یا بهورز صحه بگذارد و سپس با شرح حال دقیقتر، معاینه و بررسیهای پاراکلینیک،موارد مشکوک را به درستی جدا کند و موارد غیر مشکوک را به بهورز/ مراقب سلامت برگرداند.</a:t>
            </a:r>
          </a:p>
          <a:p>
            <a:pPr marL="0" indent="0" algn="r">
              <a:buNone/>
            </a:pPr>
            <a:r>
              <a:rPr lang="fa-IR" dirty="0">
                <a:solidFill>
                  <a:srgbClr val="000000"/>
                </a:solidFill>
                <a:latin typeface="BNazanin"/>
              </a:rPr>
              <a:t>البته واضح است که فرد ممکن است یک یا چند مورد از شرایط ذکر شده در بخش طبقه بندی را، همزمان دارا باشد(جدول شماره 3، پیوست 3 ) که برخورداری یا عدم برخورداری از هر یک از این شرایط، تعیین کننده نیاز و زمان کولونوسکوپی اول، لزوم و زمان تکرار کولونوسکوپی و همچنین نیاز به ویزیت متخصص گوارش و </a:t>
            </a:r>
            <a:r>
              <a:rPr lang="fa-IR" dirty="0">
                <a:latin typeface="BNazanin"/>
              </a:rPr>
              <a:t>یا مشاوره ژنتیک </a:t>
            </a:r>
            <a:r>
              <a:rPr lang="fa-IR" dirty="0">
                <a:solidFill>
                  <a:srgbClr val="000000"/>
                </a:solidFill>
                <a:latin typeface="BNazanin"/>
              </a:rPr>
              <a:t>خواهد بود.</a:t>
            </a:r>
          </a:p>
          <a:p>
            <a:pPr marL="0" indent="0" algn="r">
              <a:buNone/>
            </a:pPr>
            <a:r>
              <a:rPr lang="fa-IR" dirty="0">
                <a:solidFill>
                  <a:srgbClr val="000000"/>
                </a:solidFill>
                <a:latin typeface="BNazanin"/>
              </a:rPr>
              <a:t> فرد پس ازدریافت نتایج کولونوسکوپی و نتیجه ویزیت متخصص یا مشاوره ژنتیک، به قصد مدیریت ارجاع و ارزیابی بازخورد، توسط پزشک شبکه، دوباره ویزیت می شود. </a:t>
            </a:r>
          </a:p>
          <a:p>
            <a:pPr marL="0" indent="0" algn="r">
              <a:buNone/>
            </a:pPr>
            <a:r>
              <a:rPr lang="fa-IR" dirty="0">
                <a:solidFill>
                  <a:srgbClr val="000000"/>
                </a:solidFill>
                <a:latin typeface="BNazanin"/>
              </a:rPr>
              <a:t>در صورت عدم نیاز به مداخله بیشتر به جهت پیگیری و مراقبت دوره ای، بیمار توسط پزشک شبکه به بهورز ارجاع داده می شود.</a:t>
            </a:r>
          </a:p>
        </p:txBody>
      </p:sp>
    </p:spTree>
    <p:extLst>
      <p:ext uri="{BB962C8B-B14F-4D97-AF65-F5344CB8AC3E}">
        <p14:creationId xmlns:p14="http://schemas.microsoft.com/office/powerpoint/2010/main" val="4297735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5"/>
          </a:xfrm>
        </p:spPr>
        <p:txBody>
          <a:bodyPr/>
          <a:lstStyle/>
          <a:p>
            <a:pPr algn="r"/>
            <a:r>
              <a:rPr lang="fa-IR" b="1" dirty="0">
                <a:latin typeface="BNazaninBold"/>
              </a:rPr>
              <a:t>الف- طبقه بندی بیمارا ن</a:t>
            </a:r>
            <a:endParaRPr lang="fa-IR" dirty="0"/>
          </a:p>
        </p:txBody>
      </p:sp>
      <p:sp>
        <p:nvSpPr>
          <p:cNvPr id="3" name="Content Placeholder 2"/>
          <p:cNvSpPr>
            <a:spLocks noGrp="1"/>
          </p:cNvSpPr>
          <p:nvPr>
            <p:ph idx="1"/>
          </p:nvPr>
        </p:nvSpPr>
        <p:spPr>
          <a:xfrm>
            <a:off x="838199" y="1341120"/>
            <a:ext cx="11031583" cy="5033554"/>
          </a:xfrm>
        </p:spPr>
        <p:txBody>
          <a:bodyPr>
            <a:normAutofit/>
          </a:bodyPr>
          <a:lstStyle/>
          <a:p>
            <a:pPr marL="0" indent="0" algn="r">
              <a:buNone/>
            </a:pPr>
            <a:r>
              <a:rPr lang="fa-IR" dirty="0">
                <a:latin typeface="BNazanin"/>
              </a:rPr>
              <a:t>برای سهولت تصمیم گیری لازم است بر اساس چهار معیار زیر بیماران را طبقه بندی کرد:</a:t>
            </a:r>
          </a:p>
          <a:p>
            <a:pPr marL="0" lvl="0" indent="0" algn="r" rtl="1">
              <a:buNone/>
            </a:pPr>
            <a:r>
              <a:rPr lang="fa-IR" sz="2400" dirty="0">
                <a:latin typeface="Wingdings-Regular"/>
              </a:rPr>
              <a:t>▪ </a:t>
            </a:r>
            <a:r>
              <a:rPr lang="fa-IR" b="1" dirty="0">
                <a:latin typeface="BNazaninBold"/>
              </a:rPr>
              <a:t>نتیجه تست </a:t>
            </a:r>
            <a:r>
              <a:rPr lang="en-US" sz="2000" b="1" dirty="0">
                <a:latin typeface="Times New Roman" panose="02020603050405020304" pitchFamily="18" charset="0"/>
              </a:rPr>
              <a:t>FIT  </a:t>
            </a:r>
            <a:r>
              <a:rPr lang="fa-IR" sz="2400" dirty="0">
                <a:latin typeface="Wingdings-Regular"/>
              </a:rPr>
              <a:t>▪ </a:t>
            </a:r>
          </a:p>
          <a:p>
            <a:pPr marL="0" lvl="0" indent="0" algn="r" rtl="1">
              <a:buNone/>
            </a:pPr>
            <a:r>
              <a:rPr lang="fa-IR" sz="2000" dirty="0">
                <a:latin typeface="Wingdings-Regular"/>
              </a:rPr>
              <a:t>✓ </a:t>
            </a:r>
            <a:r>
              <a:rPr lang="fa-IR" dirty="0">
                <a:latin typeface="BNazanin"/>
              </a:rPr>
              <a:t>منفی</a:t>
            </a:r>
          </a:p>
          <a:p>
            <a:pPr marL="0" lvl="0" indent="0" algn="r" rtl="1">
              <a:buNone/>
            </a:pPr>
            <a:r>
              <a:rPr lang="fa-IR" sz="2000" dirty="0">
                <a:solidFill>
                  <a:prstClr val="black"/>
                </a:solidFill>
                <a:latin typeface="Wingdings-Regular"/>
              </a:rPr>
              <a:t>✓ </a:t>
            </a:r>
            <a:r>
              <a:rPr lang="fa-IR" dirty="0">
                <a:solidFill>
                  <a:prstClr val="black"/>
                </a:solidFill>
                <a:latin typeface="BNazanin"/>
              </a:rPr>
              <a:t>مثبت</a:t>
            </a:r>
          </a:p>
          <a:p>
            <a:pPr marL="0" lvl="0" indent="0" algn="r" rtl="1">
              <a:buNone/>
            </a:pPr>
            <a:endParaRPr lang="fa-IR" dirty="0">
              <a:latin typeface="BNazanin"/>
            </a:endParaRPr>
          </a:p>
          <a:p>
            <a:pPr marL="0" lvl="0" indent="0" algn="r" rtl="1">
              <a:buNone/>
            </a:pPr>
            <a:r>
              <a:rPr lang="fa-IR" sz="2000" dirty="0">
                <a:latin typeface="Wingdings-Regular"/>
              </a:rPr>
              <a:t>  </a:t>
            </a:r>
            <a:r>
              <a:rPr lang="fa-IR" b="1" dirty="0">
                <a:solidFill>
                  <a:prstClr val="black"/>
                </a:solidFill>
                <a:latin typeface="BNazaninBold"/>
              </a:rPr>
              <a:t>علایم و نشانه ها</a:t>
            </a:r>
          </a:p>
          <a:p>
            <a:pPr marL="0" lvl="0" indent="0" algn="r" rtl="1">
              <a:buNone/>
            </a:pPr>
            <a:r>
              <a:rPr lang="fa-IR" sz="2000" dirty="0">
                <a:latin typeface="Wingdings-Regular"/>
              </a:rPr>
              <a:t>   </a:t>
            </a:r>
            <a:r>
              <a:rPr lang="fa-IR" sz="2000" dirty="0">
                <a:solidFill>
                  <a:prstClr val="black"/>
                </a:solidFill>
                <a:latin typeface="Wingdings-Regular"/>
              </a:rPr>
              <a:t>✓ </a:t>
            </a:r>
            <a:r>
              <a:rPr lang="fa-IR" dirty="0">
                <a:solidFill>
                  <a:prstClr val="black"/>
                </a:solidFill>
                <a:latin typeface="BNazanin"/>
              </a:rPr>
              <a:t>بی علامت</a:t>
            </a:r>
          </a:p>
          <a:p>
            <a:pPr marL="0" indent="0" algn="r" rtl="1">
              <a:buNone/>
            </a:pPr>
            <a:r>
              <a:rPr lang="fa-IR" sz="2000" dirty="0">
                <a:latin typeface="Wingdings-Regular"/>
              </a:rPr>
              <a:t>   ✓ </a:t>
            </a:r>
            <a:r>
              <a:rPr lang="fa-IR" dirty="0">
                <a:latin typeface="BNazanin"/>
              </a:rPr>
              <a:t>علایم کم خطر</a:t>
            </a:r>
          </a:p>
          <a:p>
            <a:pPr marL="0" indent="0" algn="r" rtl="1">
              <a:buNone/>
            </a:pPr>
            <a:r>
              <a:rPr lang="fa-IR" sz="2000" dirty="0">
                <a:latin typeface="Wingdings-Regular"/>
              </a:rPr>
              <a:t>   ✓ </a:t>
            </a:r>
            <a:r>
              <a:rPr lang="fa-IR" dirty="0">
                <a:latin typeface="BNazanin"/>
              </a:rPr>
              <a:t>علایم پرخطر</a:t>
            </a:r>
          </a:p>
        </p:txBody>
      </p:sp>
    </p:spTree>
    <p:extLst>
      <p:ext uri="{BB962C8B-B14F-4D97-AF65-F5344CB8AC3E}">
        <p14:creationId xmlns:p14="http://schemas.microsoft.com/office/powerpoint/2010/main" val="14334990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199" y="740230"/>
            <a:ext cx="10979331" cy="5808616"/>
          </a:xfrm>
        </p:spPr>
        <p:txBody>
          <a:bodyPr>
            <a:normAutofit fontScale="85000" lnSpcReduction="20000"/>
          </a:bodyPr>
          <a:lstStyle/>
          <a:p>
            <a:pPr marL="0" indent="0" algn="r">
              <a:buNone/>
            </a:pPr>
            <a:r>
              <a:rPr lang="fa-IR" b="1" dirty="0">
                <a:latin typeface="BNazaninBold"/>
              </a:rPr>
              <a:t>سوابق فردی</a:t>
            </a:r>
          </a:p>
          <a:p>
            <a:pPr marL="0" indent="0" algn="r">
              <a:buNone/>
            </a:pPr>
            <a:r>
              <a:rPr lang="fa-IR" sz="2400" dirty="0">
                <a:latin typeface="Wingdings-Regular"/>
              </a:rPr>
              <a:t>▪ </a:t>
            </a:r>
            <a:r>
              <a:rPr lang="fa-IR" sz="2000" dirty="0">
                <a:latin typeface="Wingdings-Regular"/>
              </a:rPr>
              <a:t>✓ </a:t>
            </a:r>
            <a:r>
              <a:rPr lang="fa-IR" dirty="0">
                <a:latin typeface="BNazanin"/>
              </a:rPr>
              <a:t>منفی (بدون سابقه فردی)</a:t>
            </a:r>
          </a:p>
          <a:p>
            <a:pPr marL="0" indent="0" algn="r">
              <a:buNone/>
            </a:pPr>
            <a:r>
              <a:rPr lang="fa-IR" sz="2000" dirty="0">
                <a:latin typeface="Wingdings-Regular"/>
              </a:rPr>
              <a:t>✓ </a:t>
            </a:r>
            <a:r>
              <a:rPr lang="fa-IR" dirty="0">
                <a:latin typeface="BNazanin"/>
              </a:rPr>
              <a:t>پولیپ معمولی</a:t>
            </a:r>
          </a:p>
          <a:p>
            <a:pPr marL="0" indent="0" algn="r">
              <a:buNone/>
            </a:pPr>
            <a:r>
              <a:rPr lang="fa-IR" sz="2000" dirty="0">
                <a:latin typeface="Wingdings-Regular"/>
              </a:rPr>
              <a:t>✓ </a:t>
            </a:r>
            <a:r>
              <a:rPr lang="fa-IR" dirty="0">
                <a:latin typeface="BNazanin"/>
              </a:rPr>
              <a:t>پولیپ پرخطر</a:t>
            </a:r>
          </a:p>
          <a:p>
            <a:pPr marL="0" indent="0" algn="r">
              <a:buNone/>
            </a:pPr>
            <a:r>
              <a:rPr lang="fa-IR" sz="2000" dirty="0">
                <a:latin typeface="Wingdings-Regular"/>
              </a:rPr>
              <a:t>✓ </a:t>
            </a:r>
            <a:r>
              <a:rPr lang="fa-IR" dirty="0">
                <a:latin typeface="BNazanin"/>
              </a:rPr>
              <a:t>پولیپ کم خطر</a:t>
            </a:r>
          </a:p>
          <a:p>
            <a:pPr marL="0" lvl="0" indent="0" algn="r">
              <a:buNone/>
            </a:pPr>
            <a:r>
              <a:rPr lang="fa-IR" sz="2100" dirty="0">
                <a:solidFill>
                  <a:prstClr val="black"/>
                </a:solidFill>
                <a:latin typeface="Wingdings-Regular"/>
              </a:rPr>
              <a:t>✓ </a:t>
            </a:r>
            <a:r>
              <a:rPr lang="fa-IR" dirty="0">
                <a:solidFill>
                  <a:prstClr val="black"/>
                </a:solidFill>
                <a:latin typeface="BNazanin"/>
              </a:rPr>
              <a:t>سرطان روده بزرگ</a:t>
            </a:r>
          </a:p>
          <a:p>
            <a:pPr marL="0" lvl="0" indent="0" algn="r" rtl="1">
              <a:buNone/>
            </a:pPr>
            <a:r>
              <a:rPr lang="fa-IR" sz="2900" dirty="0">
                <a:solidFill>
                  <a:prstClr val="black"/>
                </a:solidFill>
                <a:latin typeface="BNazanin"/>
              </a:rPr>
              <a:t>بیماری التهابی روده </a:t>
            </a:r>
            <a:r>
              <a:rPr lang="en-US" sz="2000" dirty="0">
                <a:solidFill>
                  <a:prstClr val="black"/>
                </a:solidFill>
                <a:latin typeface="Times New Roman" panose="02020603050405020304" pitchFamily="18" charset="0"/>
              </a:rPr>
              <a:t>IBD</a:t>
            </a:r>
            <a:endParaRPr lang="fa-IR" sz="2900" dirty="0">
              <a:solidFill>
                <a:prstClr val="black"/>
              </a:solidFill>
            </a:endParaRPr>
          </a:p>
          <a:p>
            <a:pPr marL="0" indent="0" algn="r">
              <a:buNone/>
            </a:pPr>
            <a:endParaRPr lang="fa-IR" dirty="0">
              <a:latin typeface="BNazanin"/>
            </a:endParaRPr>
          </a:p>
          <a:p>
            <a:pPr marL="0" lvl="0" indent="0" algn="r">
              <a:buNone/>
            </a:pPr>
            <a:r>
              <a:rPr lang="fa-IR" sz="2900" b="1" dirty="0">
                <a:solidFill>
                  <a:prstClr val="black"/>
                </a:solidFill>
                <a:latin typeface="BNazaninBold"/>
              </a:rPr>
              <a:t>سوابق خانوادگی</a:t>
            </a:r>
            <a:endParaRPr lang="fa-IR" dirty="0">
              <a:latin typeface="BNazanin"/>
            </a:endParaRPr>
          </a:p>
          <a:p>
            <a:pPr marL="0" lvl="0" indent="0" algn="r">
              <a:buNone/>
            </a:pPr>
            <a:r>
              <a:rPr lang="fa-IR" sz="1900" dirty="0">
                <a:solidFill>
                  <a:prstClr val="black"/>
                </a:solidFill>
                <a:latin typeface="Wingdings-Regular"/>
              </a:rPr>
              <a:t>✓ </a:t>
            </a:r>
            <a:r>
              <a:rPr lang="fa-IR" sz="2600" dirty="0">
                <a:solidFill>
                  <a:prstClr val="black"/>
                </a:solidFill>
                <a:latin typeface="BNazanin"/>
              </a:rPr>
              <a:t>منفی (بدون سابقه خانوادگی)</a:t>
            </a:r>
          </a:p>
          <a:p>
            <a:pPr marL="0" indent="0" algn="r">
              <a:buNone/>
            </a:pPr>
            <a:r>
              <a:rPr lang="fa-IR" sz="2000" dirty="0">
                <a:latin typeface="Wingdings-Regular"/>
              </a:rPr>
              <a:t>✓ </a:t>
            </a:r>
            <a:r>
              <a:rPr lang="fa-IR" dirty="0">
                <a:latin typeface="BNazanin"/>
              </a:rPr>
              <a:t>سرطان روده بزرگ در خانواده درجه یک</a:t>
            </a:r>
          </a:p>
          <a:p>
            <a:pPr marL="0" indent="0" algn="r">
              <a:buNone/>
            </a:pPr>
            <a:r>
              <a:rPr lang="fa-IR" sz="2000" dirty="0">
                <a:latin typeface="Wingdings-Regular"/>
              </a:rPr>
              <a:t>✓ </a:t>
            </a:r>
            <a:r>
              <a:rPr lang="fa-IR" dirty="0">
                <a:latin typeface="BNazanin"/>
              </a:rPr>
              <a:t>پولیپ پر خطر</a:t>
            </a:r>
          </a:p>
          <a:p>
            <a:pPr marL="0" indent="0" algn="r">
              <a:buNone/>
            </a:pPr>
            <a:r>
              <a:rPr lang="fa-IR" sz="2000" dirty="0">
                <a:latin typeface="Wingdings-Regular"/>
              </a:rPr>
              <a:t>✓ </a:t>
            </a:r>
            <a:r>
              <a:rPr lang="fa-IR" dirty="0">
                <a:latin typeface="BNazanin"/>
              </a:rPr>
              <a:t>سرطان روده بزرگ در خانواده درجه دو</a:t>
            </a:r>
          </a:p>
          <a:p>
            <a:pPr marL="0" indent="0" algn="r">
              <a:buNone/>
            </a:pPr>
            <a:r>
              <a:rPr lang="fa-IR" sz="2400" dirty="0">
                <a:latin typeface="Wingdings-Regular"/>
              </a:rPr>
              <a:t>✓ </a:t>
            </a:r>
            <a:r>
              <a:rPr lang="fa-IR" dirty="0">
                <a:latin typeface="BNazanin"/>
              </a:rPr>
              <a:t>سندروم ارثی</a:t>
            </a:r>
          </a:p>
        </p:txBody>
      </p:sp>
    </p:spTree>
    <p:extLst>
      <p:ext uri="{BB962C8B-B14F-4D97-AF65-F5344CB8AC3E}">
        <p14:creationId xmlns:p14="http://schemas.microsoft.com/office/powerpoint/2010/main" val="27250152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83" y="365125"/>
            <a:ext cx="10761617" cy="1325563"/>
          </a:xfrm>
        </p:spPr>
        <p:txBody>
          <a:bodyPr>
            <a:noAutofit/>
          </a:bodyPr>
          <a:lstStyle/>
          <a:p>
            <a:pPr algn="r"/>
            <a:r>
              <a:rPr lang="fa-IR" sz="2800" dirty="0">
                <a:latin typeface="BNazanin"/>
              </a:rPr>
              <a:t>بر این مبنا بیماران به گروه ها یی مطابق ذیل طبقه بندی می شوند</a:t>
            </a:r>
            <a:endParaRPr lang="fa-IR" sz="2800" dirty="0"/>
          </a:p>
        </p:txBody>
      </p:sp>
      <p:pic>
        <p:nvPicPr>
          <p:cNvPr id="4" name="Content Placeholder 3"/>
          <p:cNvPicPr>
            <a:picLocks noGrp="1" noChangeAspect="1"/>
          </p:cNvPicPr>
          <p:nvPr>
            <p:ph idx="1"/>
          </p:nvPr>
        </p:nvPicPr>
        <p:blipFill>
          <a:blip r:embed="rId2"/>
          <a:stretch>
            <a:fillRect/>
          </a:stretch>
        </p:blipFill>
        <p:spPr>
          <a:xfrm>
            <a:off x="1198809" y="1825625"/>
            <a:ext cx="9794381" cy="4351338"/>
          </a:xfrm>
          <a:prstGeom prst="rect">
            <a:avLst/>
          </a:prstGeom>
        </p:spPr>
      </p:pic>
    </p:spTree>
    <p:extLst>
      <p:ext uri="{BB962C8B-B14F-4D97-AF65-F5344CB8AC3E}">
        <p14:creationId xmlns:p14="http://schemas.microsoft.com/office/powerpoint/2010/main" val="22658163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2600" b="1" dirty="0">
                <a:solidFill>
                  <a:prstClr val="black"/>
                </a:solidFill>
                <a:latin typeface="BNazaninBold"/>
                <a:ea typeface="+mn-ea"/>
                <a:cs typeface="Arial" panose="020B0604020202020204" pitchFamily="34" charset="0"/>
              </a:rPr>
              <a:t>تعیین سیر مراقبت بیمار :تعیین اقدامات و توالی آنها</a:t>
            </a:r>
            <a:endParaRPr lang="fa-IR" dirty="0"/>
          </a:p>
        </p:txBody>
      </p:sp>
      <p:sp>
        <p:nvSpPr>
          <p:cNvPr id="3" name="Content Placeholder 2"/>
          <p:cNvSpPr>
            <a:spLocks noGrp="1"/>
          </p:cNvSpPr>
          <p:nvPr>
            <p:ph idx="1"/>
          </p:nvPr>
        </p:nvSpPr>
        <p:spPr>
          <a:xfrm>
            <a:off x="444137" y="1558834"/>
            <a:ext cx="11321143" cy="4618129"/>
          </a:xfrm>
        </p:spPr>
        <p:txBody>
          <a:bodyPr>
            <a:normAutofit/>
          </a:bodyPr>
          <a:lstStyle/>
          <a:p>
            <a:pPr marL="0" indent="0" algn="r" rtl="1">
              <a:buNone/>
            </a:pPr>
            <a:r>
              <a:rPr lang="fa-IR" dirty="0">
                <a:latin typeface="BNazanin"/>
              </a:rPr>
              <a:t>باید توجه کرد که در خصوص هر بیماری که وارد فرایند پیشگیری و تشخیص زودهنگام سرطان روده بزرگ می شود و بر اساس معیارهای چهارگانه طبقه بندی (نتیجه تست </a:t>
            </a:r>
            <a:r>
              <a:rPr lang="en-US" sz="2000" dirty="0">
                <a:latin typeface="Times New Roman" panose="02020603050405020304" pitchFamily="18" charset="0"/>
              </a:rPr>
              <a:t>FIT</a:t>
            </a:r>
            <a:r>
              <a:rPr lang="fa-IR" dirty="0">
                <a:latin typeface="BNazanin"/>
              </a:rPr>
              <a:t>وجود، عدم وجود و نو ع علایم و نشانه ها،سابقه فرد ی، سابقه خانوادگی) ، قرار است به سوالات زیر پاسخ دهیم که در ادامه پاسخ این سوالات خواهد آمد:</a:t>
            </a:r>
          </a:p>
          <a:p>
            <a:pPr marL="0" indent="0" algn="r" rtl="1">
              <a:buNone/>
            </a:pPr>
            <a:r>
              <a:rPr lang="fa-IR" sz="2000" dirty="0">
                <a:latin typeface="Wingdings-Regular"/>
              </a:rPr>
              <a:t>▪ </a:t>
            </a:r>
            <a:r>
              <a:rPr lang="fa-IR" dirty="0">
                <a:latin typeface="BNazanin"/>
              </a:rPr>
              <a:t>آیا فرد نیازمند کولونوسکوپی اولیه و تعیین نوبت است؟</a:t>
            </a:r>
          </a:p>
          <a:p>
            <a:pPr marL="0" indent="0" algn="r" rtl="1">
              <a:buNone/>
            </a:pPr>
            <a:r>
              <a:rPr lang="fa-IR" sz="2000" dirty="0">
                <a:latin typeface="Wingdings-Regular"/>
              </a:rPr>
              <a:t>▪ </a:t>
            </a:r>
            <a:r>
              <a:rPr lang="fa-IR" dirty="0">
                <a:latin typeface="BNazanin"/>
              </a:rPr>
              <a:t>آیا فرد نیازمند مشاوره ژنتیک است؟</a:t>
            </a:r>
          </a:p>
          <a:p>
            <a:pPr marL="0" indent="0" algn="r" rtl="1">
              <a:buNone/>
            </a:pPr>
            <a:r>
              <a:rPr lang="fa-IR" sz="2000" dirty="0">
                <a:latin typeface="Wingdings-Regular"/>
              </a:rPr>
              <a:t>▪ </a:t>
            </a:r>
            <a:r>
              <a:rPr lang="fa-IR" dirty="0">
                <a:latin typeface="BNazanin"/>
              </a:rPr>
              <a:t>آیا فرد نیازمند ویزیت متخصص گوارش است؟</a:t>
            </a:r>
          </a:p>
          <a:p>
            <a:pPr marL="0" indent="0" algn="r" rtl="1">
              <a:buNone/>
            </a:pPr>
            <a:r>
              <a:rPr lang="fa-IR" sz="2000" dirty="0">
                <a:latin typeface="Wingdings-Regular"/>
              </a:rPr>
              <a:t>▪ </a:t>
            </a:r>
            <a:r>
              <a:rPr lang="fa-IR" dirty="0">
                <a:latin typeface="BNazanin"/>
              </a:rPr>
              <a:t>زمان و نحوه پیگیری فرد در آینده چه خواهد بود؟</a:t>
            </a:r>
            <a:endParaRPr lang="fa-IR" dirty="0"/>
          </a:p>
        </p:txBody>
      </p:sp>
    </p:spTree>
    <p:extLst>
      <p:ext uri="{BB962C8B-B14F-4D97-AF65-F5344CB8AC3E}">
        <p14:creationId xmlns:p14="http://schemas.microsoft.com/office/powerpoint/2010/main" val="22304589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5286" y="565422"/>
            <a:ext cx="10515600" cy="1325563"/>
          </a:xfrm>
        </p:spPr>
        <p:txBody>
          <a:bodyPr/>
          <a:lstStyle/>
          <a:p>
            <a:pPr lvl="0">
              <a:spcBef>
                <a:spcPts val="1000"/>
              </a:spcBef>
            </a:pPr>
            <a:r>
              <a:rPr lang="fa-IR" sz="2800" b="1" dirty="0">
                <a:solidFill>
                  <a:prstClr val="black"/>
                </a:solidFill>
                <a:latin typeface="BNazanin"/>
                <a:ea typeface="+mn-ea"/>
                <a:cs typeface="Arial" panose="020B0604020202020204" pitchFamily="34" charset="0"/>
              </a:rPr>
              <a:t>چه افرادی نیازمند کولونوسکوپی اولیه (تعیین وقت در پایان همین ویزیت) هستند؟</a:t>
            </a:r>
            <a:r>
              <a:rPr lang="fa-IR" sz="2800" dirty="0">
                <a:solidFill>
                  <a:prstClr val="black"/>
                </a:solidFill>
                <a:latin typeface="BNazanin"/>
                <a:ea typeface="+mn-ea"/>
                <a:cs typeface="Arial" panose="020B0604020202020204" pitchFamily="34" charset="0"/>
              </a:rPr>
              <a:t/>
            </a:r>
            <a:br>
              <a:rPr lang="fa-IR" sz="2800" dirty="0">
                <a:solidFill>
                  <a:prstClr val="black"/>
                </a:solidFill>
                <a:latin typeface="BNazanin"/>
                <a:ea typeface="+mn-ea"/>
                <a:cs typeface="Arial" panose="020B0604020202020204" pitchFamily="34" charset="0"/>
              </a:rPr>
            </a:br>
            <a:endParaRPr lang="fa-IR" dirty="0"/>
          </a:p>
        </p:txBody>
      </p:sp>
      <p:sp>
        <p:nvSpPr>
          <p:cNvPr id="3" name="Content Placeholder 2"/>
          <p:cNvSpPr>
            <a:spLocks noGrp="1"/>
          </p:cNvSpPr>
          <p:nvPr>
            <p:ph idx="1"/>
          </p:nvPr>
        </p:nvSpPr>
        <p:spPr/>
        <p:txBody>
          <a:bodyPr/>
          <a:lstStyle/>
          <a:p>
            <a:pPr marL="0" indent="0" algn="r">
              <a:buNone/>
            </a:pPr>
            <a:r>
              <a:rPr lang="fa-IR" sz="2000" dirty="0">
                <a:latin typeface="Wingdings-Regular"/>
              </a:rPr>
              <a:t>▪ </a:t>
            </a:r>
            <a:r>
              <a:rPr lang="fa-IR" dirty="0">
                <a:latin typeface="BNazanin"/>
              </a:rPr>
              <a:t>افرادی که </a:t>
            </a:r>
            <a:r>
              <a:rPr lang="fa-IR" b="1" dirty="0">
                <a:solidFill>
                  <a:srgbClr val="FF0000"/>
                </a:solidFill>
                <a:latin typeface="BNazanin"/>
              </a:rPr>
              <a:t>لازم</a:t>
            </a:r>
            <a:r>
              <a:rPr lang="fa-IR" dirty="0">
                <a:latin typeface="BNazanin"/>
              </a:rPr>
              <a:t> است در همین ویزیت، برای تعیین وقت کولونوسکوپی آنها اقدام شود:</a:t>
            </a:r>
          </a:p>
          <a:p>
            <a:pPr marL="0" indent="0" algn="r">
              <a:buNone/>
            </a:pPr>
            <a:endParaRPr lang="fa-IR" dirty="0">
              <a:latin typeface="BNazanin"/>
            </a:endParaRPr>
          </a:p>
          <a:p>
            <a:pPr marL="0" indent="0" algn="r" rtl="1">
              <a:buNone/>
            </a:pPr>
            <a:r>
              <a:rPr lang="fa-IR" sz="2000" dirty="0">
                <a:latin typeface="Wingdings-Regular"/>
              </a:rPr>
              <a:t>✓ </a:t>
            </a:r>
            <a:r>
              <a:rPr lang="fa-IR" dirty="0">
                <a:latin typeface="BNazanin"/>
              </a:rPr>
              <a:t>افراد دارای </a:t>
            </a:r>
            <a:r>
              <a:rPr lang="en-US" sz="2000" dirty="0">
                <a:latin typeface="Times New Roman" panose="02020603050405020304" pitchFamily="18" charset="0"/>
              </a:rPr>
              <a:t>FIT </a:t>
            </a:r>
            <a:r>
              <a:rPr lang="fa-IR" dirty="0">
                <a:latin typeface="BNazanin"/>
              </a:rPr>
              <a:t>مثبت (گروه های یکم و دوم)</a:t>
            </a:r>
          </a:p>
          <a:p>
            <a:pPr marL="0" indent="0" algn="r" rtl="1">
              <a:buNone/>
            </a:pPr>
            <a:r>
              <a:rPr lang="fa-IR" sz="2000" dirty="0">
                <a:latin typeface="Wingdings-Regular"/>
              </a:rPr>
              <a:t>✓ </a:t>
            </a:r>
            <a:r>
              <a:rPr lang="fa-IR" dirty="0">
                <a:latin typeface="BNazanin"/>
              </a:rPr>
              <a:t>افراد دارای علایم پرخطر (گروه سوم)</a:t>
            </a:r>
          </a:p>
          <a:p>
            <a:pPr marL="0" indent="0" algn="r" rtl="1">
              <a:buNone/>
            </a:pPr>
            <a:r>
              <a:rPr lang="fa-IR" sz="2000" dirty="0">
                <a:latin typeface="Wingdings-Regular"/>
              </a:rPr>
              <a:t>✓ </a:t>
            </a:r>
            <a:r>
              <a:rPr lang="fa-IR" dirty="0">
                <a:latin typeface="BNazanin"/>
              </a:rPr>
              <a:t>افراد دارا ی علایم (کم خطر یا پرخطر) و همزمان سابقه فردی و یا سابقه خانوادگی (گروه ها ی پنجم وششم)</a:t>
            </a:r>
            <a:endParaRPr lang="fa-IR" dirty="0"/>
          </a:p>
        </p:txBody>
      </p:sp>
    </p:spTree>
    <p:extLst>
      <p:ext uri="{BB962C8B-B14F-4D97-AF65-F5344CB8AC3E}">
        <p14:creationId xmlns:p14="http://schemas.microsoft.com/office/powerpoint/2010/main" val="10720753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566057" y="1018903"/>
            <a:ext cx="11190514" cy="5158060"/>
          </a:xfrm>
        </p:spPr>
        <p:txBody>
          <a:bodyPr>
            <a:normAutofit/>
          </a:bodyPr>
          <a:lstStyle/>
          <a:p>
            <a:pPr marL="0" indent="0" algn="r" rtl="1">
              <a:buNone/>
            </a:pPr>
            <a:r>
              <a:rPr lang="fa-IR" dirty="0">
                <a:solidFill>
                  <a:srgbClr val="000000"/>
                </a:solidFill>
                <a:latin typeface="BNazanin"/>
              </a:rPr>
              <a:t>افرادی که </a:t>
            </a:r>
            <a:r>
              <a:rPr lang="fa-IR" b="1" dirty="0">
                <a:solidFill>
                  <a:srgbClr val="FF0000"/>
                </a:solidFill>
                <a:latin typeface="BNazanin"/>
              </a:rPr>
              <a:t>ممکن </a:t>
            </a:r>
            <a:r>
              <a:rPr lang="fa-IR" dirty="0">
                <a:solidFill>
                  <a:srgbClr val="000000"/>
                </a:solidFill>
                <a:latin typeface="BNazanin"/>
              </a:rPr>
              <a:t>است در همین ویزیت، نیاز باشد برای تعیین وقت کولونوسکوپی آنها اقدام شود:</a:t>
            </a:r>
          </a:p>
          <a:p>
            <a:pPr marL="0" indent="0" algn="r" rtl="1">
              <a:buNone/>
            </a:pPr>
            <a:r>
              <a:rPr lang="fa-IR" sz="2000" dirty="0">
                <a:solidFill>
                  <a:srgbClr val="000000"/>
                </a:solidFill>
                <a:latin typeface="Wingdings-Regular"/>
              </a:rPr>
              <a:t>✓ </a:t>
            </a:r>
            <a:r>
              <a:rPr lang="fa-IR" dirty="0">
                <a:solidFill>
                  <a:srgbClr val="000000"/>
                </a:solidFill>
                <a:latin typeface="BNazanin"/>
              </a:rPr>
              <a:t>در افراد با </a:t>
            </a:r>
            <a:r>
              <a:rPr lang="en-US" sz="2000" dirty="0">
                <a:solidFill>
                  <a:srgbClr val="000000"/>
                </a:solidFill>
                <a:latin typeface="Times New Roman" panose="02020603050405020304" pitchFamily="18" charset="0"/>
              </a:rPr>
              <a:t>FIT </a:t>
            </a:r>
            <a:r>
              <a:rPr lang="fa-IR" dirty="0">
                <a:solidFill>
                  <a:srgbClr val="000000"/>
                </a:solidFill>
                <a:latin typeface="BNazanin"/>
              </a:rPr>
              <a:t>منفی و بدون علامت، اما با سابقه فردی و یا سابقه خانوادگی مثبت (گروه هفتم و هشتم)،</a:t>
            </a:r>
          </a:p>
          <a:p>
            <a:pPr marL="0" indent="0" algn="r" rtl="1">
              <a:buNone/>
            </a:pPr>
            <a:r>
              <a:rPr lang="fa-IR" sz="2400" b="1" dirty="0">
                <a:solidFill>
                  <a:srgbClr val="FFFFFF"/>
                </a:solidFill>
                <a:latin typeface="BNazaninBold"/>
              </a:rPr>
              <a:t>تورالعمل برنامه پیشگیری، تشخیص زودهنگام و غربالگری سرطان روده بزر گ</a:t>
            </a:r>
          </a:p>
          <a:p>
            <a:pPr marL="0" indent="0" algn="r" rtl="1">
              <a:buNone/>
            </a:pPr>
            <a:r>
              <a:rPr lang="fa-IR" dirty="0">
                <a:solidFill>
                  <a:srgbClr val="000000"/>
                </a:solidFill>
                <a:latin typeface="BNazanin"/>
              </a:rPr>
              <a:t>بر اساس اطلاعات مندرج در جدول 3، ممکن است لازم باشد در همین ویزیت و در اولین نوبت، برای تعیین وقت کولونوسکوپی اولیه آنها اقدام گردد.</a:t>
            </a:r>
          </a:p>
          <a:p>
            <a:pPr marL="0" indent="0" algn="r" rtl="1">
              <a:buNone/>
            </a:pPr>
            <a:r>
              <a:rPr lang="fa-IR" sz="2000" dirty="0">
                <a:solidFill>
                  <a:srgbClr val="000000"/>
                </a:solidFill>
                <a:latin typeface="Wingdings-Regular"/>
              </a:rPr>
              <a:t>✓ </a:t>
            </a:r>
            <a:r>
              <a:rPr lang="fa-IR" dirty="0">
                <a:solidFill>
                  <a:srgbClr val="000000"/>
                </a:solidFill>
                <a:latin typeface="BNazanin"/>
              </a:rPr>
              <a:t>افراد دارای صرفا علایم کم خطر (گروه چهارم) پس از ویزیت گوارش و اعلام بازخورد به پزشک شبکه،ممکن است در همین ویزیت و در اولین نوبت، برای تعیین وقت کولونوسکوپی اولیه آنها اقدام گردد.</a:t>
            </a:r>
            <a:endParaRPr lang="fa-IR" dirty="0"/>
          </a:p>
        </p:txBody>
      </p:sp>
    </p:spTree>
    <p:extLst>
      <p:ext uri="{BB962C8B-B14F-4D97-AF65-F5344CB8AC3E}">
        <p14:creationId xmlns:p14="http://schemas.microsoft.com/office/powerpoint/2010/main" val="15309466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latin typeface="BNazanin"/>
              </a:rPr>
              <a:t>چه افرادی نیازمند مشاوره ژنتیک هستند؟</a:t>
            </a:r>
            <a:endParaRPr lang="fa-IR" dirty="0"/>
          </a:p>
        </p:txBody>
      </p:sp>
      <p:sp>
        <p:nvSpPr>
          <p:cNvPr id="3" name="Content Placeholder 2"/>
          <p:cNvSpPr>
            <a:spLocks noGrp="1"/>
          </p:cNvSpPr>
          <p:nvPr>
            <p:ph idx="1"/>
          </p:nvPr>
        </p:nvSpPr>
        <p:spPr>
          <a:xfrm>
            <a:off x="548639" y="1541418"/>
            <a:ext cx="11399521" cy="4963886"/>
          </a:xfrm>
        </p:spPr>
        <p:txBody>
          <a:bodyPr>
            <a:normAutofit/>
          </a:bodyPr>
          <a:lstStyle/>
          <a:p>
            <a:pPr marL="0" indent="0" algn="r" rtl="1">
              <a:buNone/>
            </a:pPr>
            <a:r>
              <a:rPr lang="fa-IR" sz="2000" dirty="0">
                <a:latin typeface="Wingdings-Regular"/>
              </a:rPr>
              <a:t>▪ </a:t>
            </a:r>
            <a:r>
              <a:rPr lang="fa-IR" dirty="0">
                <a:latin typeface="BNazanin"/>
              </a:rPr>
              <a:t>افراد دارای سابقه فردی و یا خانوادگی (گروه ها ی دوم، پنجم، ششم، هفتم و هشتم و گاهی یکم</a:t>
            </a:r>
          </a:p>
          <a:p>
            <a:pPr marL="0" indent="0" algn="r" rtl="1">
              <a:buNone/>
            </a:pPr>
            <a:r>
              <a:rPr lang="fa-IR" dirty="0">
                <a:latin typeface="BNazanin"/>
              </a:rPr>
              <a:t>( در شرح حال مطابق توضیحات ذکر شده در بخش های سابقه فردی و خانوادگی از جمله سندروم های شناخته شده ارثی مانند </a:t>
            </a:r>
            <a:r>
              <a:rPr lang="en-US" sz="2000" dirty="0">
                <a:latin typeface="Times New Roman" panose="02020603050405020304" pitchFamily="18" charset="0"/>
              </a:rPr>
              <a:t>FAP </a:t>
            </a:r>
            <a:r>
              <a:rPr lang="fa-IR" dirty="0">
                <a:latin typeface="BNazanin"/>
              </a:rPr>
              <a:t>و </a:t>
            </a:r>
            <a:r>
              <a:rPr lang="en-US" sz="2000" dirty="0">
                <a:latin typeface="Times New Roman" panose="02020603050405020304" pitchFamily="18" charset="0"/>
              </a:rPr>
              <a:t>HNPCC</a:t>
            </a:r>
            <a:r>
              <a:rPr lang="fa-IR" sz="2000" dirty="0">
                <a:latin typeface="Times New Roman" panose="02020603050405020304" pitchFamily="18" charset="0"/>
              </a:rPr>
              <a:t>) </a:t>
            </a:r>
          </a:p>
          <a:p>
            <a:pPr marL="0" indent="0" algn="r" rtl="1">
              <a:buNone/>
            </a:pPr>
            <a:endParaRPr lang="en-US" dirty="0">
              <a:latin typeface="BNazanin"/>
            </a:endParaRPr>
          </a:p>
          <a:p>
            <a:pPr marL="0" indent="0" algn="r" rtl="1">
              <a:buNone/>
            </a:pPr>
            <a:r>
              <a:rPr lang="fa-IR" sz="2000" dirty="0">
                <a:latin typeface="Wingdings-Regular"/>
              </a:rPr>
              <a:t>▪ </a:t>
            </a:r>
            <a:r>
              <a:rPr lang="fa-IR" dirty="0">
                <a:latin typeface="BNazanin"/>
              </a:rPr>
              <a:t>افراد دارای سرطان روده بزرگ در کولونوسکوپی</a:t>
            </a:r>
          </a:p>
          <a:p>
            <a:pPr marL="0" indent="0" algn="r" rtl="1">
              <a:buNone/>
            </a:pPr>
            <a:endParaRPr lang="fa-IR" dirty="0">
              <a:latin typeface="BNazanin"/>
            </a:endParaRPr>
          </a:p>
          <a:p>
            <a:pPr marL="0" indent="0" algn="r">
              <a:buNone/>
            </a:pPr>
            <a:r>
              <a:rPr lang="fa-IR" sz="2000" dirty="0">
                <a:latin typeface="Wingdings-Regular"/>
              </a:rPr>
              <a:t>▪ </a:t>
            </a:r>
            <a:r>
              <a:rPr lang="fa-IR" dirty="0">
                <a:latin typeface="BNazanin"/>
              </a:rPr>
              <a:t>وجود و یا سابقه پولیپ در کولونوسکوپی شامل:</a:t>
            </a:r>
          </a:p>
          <a:p>
            <a:pPr marL="0" indent="0" algn="r">
              <a:buNone/>
            </a:pPr>
            <a:r>
              <a:rPr lang="fa-IR" sz="2000" dirty="0">
                <a:latin typeface="Wingdings-Regular"/>
              </a:rPr>
              <a:t>✓ </a:t>
            </a:r>
            <a:r>
              <a:rPr lang="fa-IR" dirty="0">
                <a:latin typeface="BNazanin"/>
              </a:rPr>
              <a:t>پولیپ هامارتوم به تعداد 2 یا بیشتر</a:t>
            </a:r>
          </a:p>
          <a:p>
            <a:pPr marL="0" indent="0" algn="r">
              <a:buNone/>
            </a:pPr>
            <a:r>
              <a:rPr lang="fa-IR" sz="2000" dirty="0">
                <a:latin typeface="Wingdings-Regular"/>
              </a:rPr>
              <a:t>✓ </a:t>
            </a:r>
            <a:r>
              <a:rPr lang="fa-IR" dirty="0">
                <a:latin typeface="BNazanin"/>
              </a:rPr>
              <a:t>پولیپ آدنوماتوز به تعداد 10 یا بیشتر</a:t>
            </a:r>
          </a:p>
          <a:p>
            <a:pPr marL="0" indent="0" algn="r" rtl="1">
              <a:buNone/>
            </a:pPr>
            <a:r>
              <a:rPr lang="fa-IR" sz="2000" dirty="0">
                <a:latin typeface="Wingdings-Regular"/>
              </a:rPr>
              <a:t>✓ </a:t>
            </a:r>
            <a:r>
              <a:rPr lang="fa-IR" dirty="0">
                <a:latin typeface="BNazanin"/>
              </a:rPr>
              <a:t>پولیپ بدون پایه </a:t>
            </a:r>
            <a:r>
              <a:rPr lang="en-US" sz="2000" dirty="0">
                <a:latin typeface="Times New Roman" panose="02020603050405020304" pitchFamily="18" charset="0"/>
              </a:rPr>
              <a:t>SSP </a:t>
            </a:r>
            <a:r>
              <a:rPr lang="en-US" dirty="0">
                <a:latin typeface="BNazanin"/>
              </a:rPr>
              <a:t>) </a:t>
            </a:r>
            <a:r>
              <a:rPr lang="fa-IR" dirty="0">
                <a:latin typeface="BNazanin"/>
              </a:rPr>
              <a:t>به تعداد 5 یا بیشتر)</a:t>
            </a:r>
            <a:endParaRPr lang="fa-IR" dirty="0"/>
          </a:p>
        </p:txBody>
      </p:sp>
    </p:spTree>
    <p:extLst>
      <p:ext uri="{BB962C8B-B14F-4D97-AF65-F5344CB8AC3E}">
        <p14:creationId xmlns:p14="http://schemas.microsoft.com/office/powerpoint/2010/main" val="3976161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4136"/>
            <a:ext cx="10515600" cy="853441"/>
          </a:xfrm>
        </p:spPr>
        <p:txBody>
          <a:bodyPr>
            <a:normAutofit fontScale="90000"/>
          </a:bodyPr>
          <a:lstStyle/>
          <a:p>
            <a:pPr lvl="0" algn="r">
              <a:spcBef>
                <a:spcPts val="1000"/>
              </a:spcBef>
            </a:pPr>
            <a:r>
              <a:rPr lang="fa-IR" sz="3600" b="1" dirty="0">
                <a:solidFill>
                  <a:srgbClr val="002060"/>
                </a:solidFill>
                <a:latin typeface="BTitrBold"/>
                <a:ea typeface="+mn-ea"/>
                <a:cs typeface="B Titr" panose="00000700000000000000" pitchFamily="2" charset="-78"/>
              </a:rPr>
              <a:t>سرطان روده بزر گ</a:t>
            </a:r>
            <a:r>
              <a:rPr lang="fa-IR" sz="2200" b="1" dirty="0">
                <a:solidFill>
                  <a:srgbClr val="002060"/>
                </a:solidFill>
                <a:latin typeface="BTitrBold"/>
                <a:ea typeface="+mn-ea"/>
                <a:cs typeface="Arial" panose="020B0604020202020204" pitchFamily="34" charset="0"/>
              </a:rPr>
              <a:t/>
            </a:r>
            <a:br>
              <a:rPr lang="fa-IR" sz="2200" b="1" dirty="0">
                <a:solidFill>
                  <a:srgbClr val="002060"/>
                </a:solidFill>
                <a:latin typeface="BTitrBold"/>
                <a:ea typeface="+mn-ea"/>
                <a:cs typeface="Arial" panose="020B0604020202020204" pitchFamily="34" charset="0"/>
              </a:rPr>
            </a:br>
            <a:endParaRPr lang="fa-IR" dirty="0"/>
          </a:p>
        </p:txBody>
      </p:sp>
      <p:sp>
        <p:nvSpPr>
          <p:cNvPr id="3" name="Content Placeholder 2"/>
          <p:cNvSpPr>
            <a:spLocks noGrp="1"/>
          </p:cNvSpPr>
          <p:nvPr>
            <p:ph idx="1"/>
          </p:nvPr>
        </p:nvSpPr>
        <p:spPr>
          <a:xfrm>
            <a:off x="235131" y="1053737"/>
            <a:ext cx="11817532" cy="5123226"/>
          </a:xfrm>
        </p:spPr>
        <p:txBody>
          <a:bodyPr>
            <a:normAutofit/>
          </a:bodyPr>
          <a:lstStyle/>
          <a:p>
            <a:pPr marL="0" indent="0" algn="r">
              <a:buNone/>
            </a:pPr>
            <a:r>
              <a:rPr lang="fa-IR" dirty="0">
                <a:solidFill>
                  <a:srgbClr val="000000"/>
                </a:solidFill>
                <a:latin typeface="BNazanin"/>
              </a:rPr>
              <a:t>بروز سرطان روده بزرگ یک فرآیند چند مرحله ای است و در اثر مجموعه تغییراتی بروز میکند که از غشا یا اپی تلیوم طبیعی داخل روده شروع شده و به سمت تکثیر سلولهای غیرطبیعی میرود.</a:t>
            </a:r>
            <a:endParaRPr lang="en-US" dirty="0">
              <a:solidFill>
                <a:srgbClr val="000000"/>
              </a:solidFill>
              <a:latin typeface="BNazanin"/>
            </a:endParaRPr>
          </a:p>
          <a:p>
            <a:pPr marL="0" indent="0" algn="r">
              <a:buNone/>
            </a:pPr>
            <a:endParaRPr lang="fa-IR" dirty="0">
              <a:solidFill>
                <a:srgbClr val="000000"/>
              </a:solidFill>
              <a:latin typeface="BNazanin"/>
            </a:endParaRPr>
          </a:p>
          <a:p>
            <a:pPr marL="0" indent="0" algn="r">
              <a:buNone/>
            </a:pPr>
            <a:r>
              <a:rPr lang="fa-IR" dirty="0">
                <a:solidFill>
                  <a:srgbClr val="000000"/>
                </a:solidFill>
                <a:latin typeface="BNazanin"/>
              </a:rPr>
              <a:t> در مرحله بعدی زواید قارچ مانندی به نام پولیپ آدنوماتوز اتفاق میافتد و سرانجام بدخیمی بروز می کند. چون این فرآیند شامل ایجاد تغییرات ژنتیک متعددی است که در طول یک دوره چندساله رخ میدهد، برای عوامل مختلف تأثیرگذار بر این فرآیند، فرصتهای زمانی زیادی وجود دارد.</a:t>
            </a:r>
          </a:p>
          <a:p>
            <a:pPr marL="0" indent="0" algn="r">
              <a:buNone/>
            </a:pPr>
            <a:endParaRPr lang="fa-IR" dirty="0">
              <a:solidFill>
                <a:srgbClr val="000000"/>
              </a:solidFill>
              <a:latin typeface="BNazanin"/>
            </a:endParaRPr>
          </a:p>
          <a:p>
            <a:pPr marL="0" indent="0" algn="r">
              <a:buNone/>
            </a:pPr>
            <a:r>
              <a:rPr lang="fa-IR" dirty="0">
                <a:solidFill>
                  <a:srgbClr val="000000"/>
                </a:solidFill>
                <a:latin typeface="BNazanin"/>
              </a:rPr>
              <a:t>علت بروز پولیپ و سرطان بیشتر به دلیل شیوه زندگی نامناسب است که ممکن است در یک زمینه ژنتیکی، تاثیرگذاری آنها بیشترشود اما برخی بیماریهای ارثی نیز در درصد اندکی از موارد در ایجاد سرطان روده بزرگ نقش دارند.</a:t>
            </a:r>
            <a:endParaRPr lang="fa-IR" dirty="0"/>
          </a:p>
        </p:txBody>
      </p:sp>
    </p:spTree>
    <p:extLst>
      <p:ext uri="{BB962C8B-B14F-4D97-AF65-F5344CB8AC3E}">
        <p14:creationId xmlns:p14="http://schemas.microsoft.com/office/powerpoint/2010/main" val="39123467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57349"/>
            <a:ext cx="10515600" cy="1133339"/>
          </a:xfrm>
        </p:spPr>
        <p:txBody>
          <a:bodyPr/>
          <a:lstStyle/>
          <a:p>
            <a:pPr lvl="0" algn="r">
              <a:spcBef>
                <a:spcPts val="1000"/>
              </a:spcBef>
            </a:pPr>
            <a:r>
              <a:rPr lang="fa-IR" sz="2800" b="1" dirty="0">
                <a:solidFill>
                  <a:prstClr val="black"/>
                </a:solidFill>
                <a:latin typeface="BNazanin"/>
                <a:ea typeface="+mn-ea"/>
                <a:cs typeface="Arial" panose="020B0604020202020204" pitchFamily="34" charset="0"/>
              </a:rPr>
              <a:t>چه افرادی نیازمند ویزیت متخصص گوارش هستند؟</a:t>
            </a:r>
            <a:r>
              <a:rPr lang="fa-IR" sz="2800" dirty="0">
                <a:solidFill>
                  <a:prstClr val="black"/>
                </a:solidFill>
                <a:latin typeface="BNazanin"/>
                <a:ea typeface="+mn-ea"/>
                <a:cs typeface="Arial" panose="020B0604020202020204" pitchFamily="34" charset="0"/>
              </a:rPr>
              <a:t/>
            </a:r>
            <a:br>
              <a:rPr lang="fa-IR" sz="2800" dirty="0">
                <a:solidFill>
                  <a:prstClr val="black"/>
                </a:solidFill>
                <a:latin typeface="BNazanin"/>
                <a:ea typeface="+mn-ea"/>
                <a:cs typeface="Arial" panose="020B0604020202020204" pitchFamily="34" charset="0"/>
              </a:rPr>
            </a:br>
            <a:endParaRPr lang="fa-IR" dirty="0"/>
          </a:p>
        </p:txBody>
      </p:sp>
      <p:sp>
        <p:nvSpPr>
          <p:cNvPr id="3" name="Content Placeholder 2"/>
          <p:cNvSpPr>
            <a:spLocks noGrp="1"/>
          </p:cNvSpPr>
          <p:nvPr>
            <p:ph idx="1"/>
          </p:nvPr>
        </p:nvSpPr>
        <p:spPr>
          <a:xfrm>
            <a:off x="478971" y="1869167"/>
            <a:ext cx="11083834" cy="4351338"/>
          </a:xfrm>
        </p:spPr>
        <p:txBody>
          <a:bodyPr/>
          <a:lstStyle/>
          <a:p>
            <a:pPr marL="0" indent="0" algn="r">
              <a:buNone/>
            </a:pPr>
            <a:r>
              <a:rPr lang="fa-IR" sz="2000" dirty="0">
                <a:latin typeface="Wingdings-Regular"/>
              </a:rPr>
              <a:t>▪ </a:t>
            </a:r>
            <a:r>
              <a:rPr lang="fa-IR" dirty="0">
                <a:latin typeface="BNazanin"/>
              </a:rPr>
              <a:t>افرادی که تنها دارای علایم کم خطر گوارشی هستند (گروه چهارم</a:t>
            </a:r>
          </a:p>
          <a:p>
            <a:pPr marL="0" indent="0" algn="r">
              <a:buNone/>
            </a:pPr>
            <a:r>
              <a:rPr lang="fa-IR" sz="2000" dirty="0">
                <a:latin typeface="Wingdings-Regular"/>
              </a:rPr>
              <a:t>▪ </a:t>
            </a:r>
            <a:r>
              <a:rPr lang="fa-IR" dirty="0">
                <a:latin typeface="BNazanin"/>
              </a:rPr>
              <a:t>افرادی که در کولونوسکوپی اولیه (گروه های اول، دوم، ساوم، پنجم، و ششم و گاهی چهارم، هفتم یا هشتم) آنها موارد زیر گزارش شده است:</a:t>
            </a:r>
          </a:p>
          <a:p>
            <a:pPr marL="0" indent="0" algn="r">
              <a:buNone/>
            </a:pPr>
            <a:r>
              <a:rPr lang="fa-IR" sz="2000" dirty="0">
                <a:latin typeface="Wingdings-Regular"/>
              </a:rPr>
              <a:t>✓ </a:t>
            </a:r>
            <a:r>
              <a:rPr lang="fa-IR" dirty="0">
                <a:latin typeface="BNazanin"/>
              </a:rPr>
              <a:t>سرطان روده بزرگ</a:t>
            </a:r>
          </a:p>
          <a:p>
            <a:pPr marL="0" indent="0" algn="r">
              <a:buNone/>
            </a:pPr>
            <a:r>
              <a:rPr lang="fa-IR" sz="2000" dirty="0">
                <a:latin typeface="Wingdings-Regular"/>
              </a:rPr>
              <a:t>✓ </a:t>
            </a:r>
            <a:r>
              <a:rPr lang="fa-IR" dirty="0">
                <a:latin typeface="BNazanin"/>
              </a:rPr>
              <a:t>بیماری التهابی روده بزرگ</a:t>
            </a:r>
          </a:p>
          <a:p>
            <a:pPr marL="0" indent="0" algn="r">
              <a:buNone/>
            </a:pPr>
            <a:r>
              <a:rPr lang="fa-IR" sz="2000" dirty="0">
                <a:latin typeface="Wingdings-Regular"/>
              </a:rPr>
              <a:t>✓ </a:t>
            </a:r>
            <a:r>
              <a:rPr lang="fa-IR" dirty="0">
                <a:latin typeface="BNazanin"/>
              </a:rPr>
              <a:t>پولیپ های دارای مشخصات نیازمند مشاوره ژنتیک (پس از انجام مشاوره)</a:t>
            </a:r>
            <a:endParaRPr lang="fa-IR" dirty="0"/>
          </a:p>
        </p:txBody>
      </p:sp>
    </p:spTree>
    <p:extLst>
      <p:ext uri="{BB962C8B-B14F-4D97-AF65-F5344CB8AC3E}">
        <p14:creationId xmlns:p14="http://schemas.microsoft.com/office/powerpoint/2010/main" val="3102085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325" y="182246"/>
            <a:ext cx="10515600" cy="618943"/>
          </a:xfrm>
        </p:spPr>
        <p:txBody>
          <a:bodyPr>
            <a:normAutofit/>
          </a:bodyPr>
          <a:lstStyle/>
          <a:p>
            <a:pPr lvl="0" algn="r">
              <a:spcBef>
                <a:spcPts val="1000"/>
              </a:spcBef>
            </a:pPr>
            <a:r>
              <a:rPr lang="fa-IR" sz="2800" b="1" dirty="0">
                <a:solidFill>
                  <a:srgbClr val="000000"/>
                </a:solidFill>
                <a:latin typeface="BNazanin"/>
                <a:ea typeface="+mn-ea"/>
                <a:cs typeface="Arial" panose="020B0604020202020204" pitchFamily="34" charset="0"/>
              </a:rPr>
              <a:t>زمان و نحوه پیگیری فرد در آینده چه خواهد بود؟</a:t>
            </a:r>
            <a:endParaRPr lang="fa-IR" sz="19900" b="1" dirty="0"/>
          </a:p>
        </p:txBody>
      </p:sp>
      <p:sp>
        <p:nvSpPr>
          <p:cNvPr id="3" name="Content Placeholder 2"/>
          <p:cNvSpPr>
            <a:spLocks noGrp="1"/>
          </p:cNvSpPr>
          <p:nvPr>
            <p:ph idx="1"/>
          </p:nvPr>
        </p:nvSpPr>
        <p:spPr>
          <a:xfrm>
            <a:off x="178525" y="801189"/>
            <a:ext cx="11887200" cy="5886994"/>
          </a:xfrm>
        </p:spPr>
        <p:txBody>
          <a:bodyPr>
            <a:noAutofit/>
          </a:bodyPr>
          <a:lstStyle/>
          <a:p>
            <a:pPr marL="0" indent="0" algn="r">
              <a:buNone/>
            </a:pPr>
            <a:r>
              <a:rPr lang="fa-IR" sz="1800" dirty="0">
                <a:solidFill>
                  <a:srgbClr val="000000"/>
                </a:solidFill>
                <a:latin typeface="Wingdings-Regular"/>
              </a:rPr>
              <a:t>▪ </a:t>
            </a:r>
            <a:r>
              <a:rPr lang="fa-IR" sz="2400" dirty="0">
                <a:solidFill>
                  <a:srgbClr val="000000"/>
                </a:solidFill>
                <a:latin typeface="BNazanin"/>
              </a:rPr>
              <a:t>در صورت وجود علایم کم خطر، فرد به فاصله دو هفته ویزیت و سپس تصمیم گیری می شود.</a:t>
            </a:r>
          </a:p>
          <a:p>
            <a:pPr marL="0" indent="0" algn="r">
              <a:buNone/>
            </a:pPr>
            <a:r>
              <a:rPr lang="fa-IR" sz="1800" dirty="0">
                <a:solidFill>
                  <a:srgbClr val="000000"/>
                </a:solidFill>
                <a:latin typeface="Wingdings-Regular"/>
              </a:rPr>
              <a:t>▪ </a:t>
            </a:r>
            <a:r>
              <a:rPr lang="fa-IR" sz="2400" dirty="0">
                <a:solidFill>
                  <a:srgbClr val="000000"/>
                </a:solidFill>
                <a:latin typeface="BNazanin"/>
              </a:rPr>
              <a:t>در هر شرایطی، زمان ارزیابی بعدی دیرتر از 2 سال بعد نخواهد بود </a:t>
            </a:r>
            <a:r>
              <a:rPr lang="fa-IR" sz="1800" dirty="0">
                <a:solidFill>
                  <a:srgbClr val="000000"/>
                </a:solidFill>
                <a:latin typeface="Times New Roman" panose="02020603050405020304" pitchFamily="18" charset="0"/>
              </a:rPr>
              <a:t>.</a:t>
            </a:r>
          </a:p>
          <a:p>
            <a:pPr marL="0" indent="0" algn="r">
              <a:buNone/>
            </a:pPr>
            <a:r>
              <a:rPr lang="fa-IR" sz="1800" dirty="0">
                <a:solidFill>
                  <a:srgbClr val="000000"/>
                </a:solidFill>
                <a:latin typeface="Wingdings-Regular"/>
              </a:rPr>
              <a:t>▪ </a:t>
            </a:r>
            <a:r>
              <a:rPr lang="fa-IR" sz="2400" dirty="0">
                <a:solidFill>
                  <a:srgbClr val="000000"/>
                </a:solidFill>
                <a:latin typeface="BNazanin"/>
              </a:rPr>
              <a:t>در صورت بروز علایم در فاصله 2 سال و مراجعه فرد، باز هم بر اساس این دستورالعمل ارزیابی مجدد صورت می گیرد.</a:t>
            </a:r>
          </a:p>
          <a:p>
            <a:pPr marL="0" indent="0" algn="r">
              <a:buNone/>
            </a:pPr>
            <a:r>
              <a:rPr lang="fa-IR" sz="1800" dirty="0">
                <a:solidFill>
                  <a:srgbClr val="000000"/>
                </a:solidFill>
                <a:latin typeface="Wingdings-Regular"/>
              </a:rPr>
              <a:t>▪ </a:t>
            </a:r>
            <a:r>
              <a:rPr lang="fa-IR" sz="2400" dirty="0">
                <a:solidFill>
                  <a:srgbClr val="000000"/>
                </a:solidFill>
                <a:latin typeface="BNazanin"/>
              </a:rPr>
              <a:t>در مورد گروه هایی که نیازمند کولونوسکوپی اولیه هستند (یک، دو، سه، پنج و شش  شامل تست فیت مثبت سابقه فردی مثبت و علایم پرخطر )، مبنای تصمیم گیری برای درخواست مشاوره ژنتیک و زمان ارزیابی و یا کولونوسکوپی بعدی، نتایج کولونوسکوپی جدیدی است که در همین ویزیت درخواست و انجام شده است.</a:t>
            </a:r>
          </a:p>
          <a:p>
            <a:pPr marL="0" indent="0" algn="r" rtl="1">
              <a:buNone/>
            </a:pPr>
            <a:r>
              <a:rPr lang="fa-IR" sz="2000" dirty="0">
                <a:solidFill>
                  <a:srgbClr val="000000"/>
                </a:solidFill>
                <a:latin typeface="Wingdings-Regular"/>
              </a:rPr>
              <a:t>▪ </a:t>
            </a:r>
            <a:r>
              <a:rPr lang="fa-IR" dirty="0">
                <a:solidFill>
                  <a:srgbClr val="000000"/>
                </a:solidFill>
                <a:latin typeface="BNazanin"/>
              </a:rPr>
              <a:t>در افراد با </a:t>
            </a:r>
            <a:r>
              <a:rPr lang="en-US" sz="2000" dirty="0">
                <a:solidFill>
                  <a:srgbClr val="000000"/>
                </a:solidFill>
                <a:latin typeface="Times New Roman" panose="02020603050405020304" pitchFamily="18" charset="0"/>
              </a:rPr>
              <a:t>FIT </a:t>
            </a:r>
            <a:r>
              <a:rPr lang="fa-IR" dirty="0">
                <a:solidFill>
                  <a:srgbClr val="000000"/>
                </a:solidFill>
                <a:latin typeface="BNazanin"/>
              </a:rPr>
              <a:t>منفی و بدون علامت، اما با سابقه فردی و یا سابقه خانوادگی مثبت، درصورتی که نیاز به انجام کولونوسکوپی در همین ویزیت و در اولین نوبت نباشد، مبنای تصمیم گیری اولیه، سابقه فردی و خانوادگی قبلی است بنابراین لازم است در این گروه ها گزارش کولونوسکوپی قبلی از بیماردریافت شود</a:t>
            </a:r>
          </a:p>
          <a:p>
            <a:pPr marL="0" indent="0" algn="r" rtl="1">
              <a:buNone/>
            </a:pPr>
            <a:r>
              <a:rPr lang="fa-IR" sz="2000" dirty="0">
                <a:solidFill>
                  <a:srgbClr val="000000"/>
                </a:solidFill>
                <a:latin typeface="Wingdings-Regular"/>
              </a:rPr>
              <a:t>▪ </a:t>
            </a:r>
            <a:r>
              <a:rPr lang="fa-IR" dirty="0">
                <a:solidFill>
                  <a:srgbClr val="000000"/>
                </a:solidFill>
                <a:latin typeface="BNazanin"/>
              </a:rPr>
              <a:t>در افراد با </a:t>
            </a:r>
            <a:r>
              <a:rPr lang="en-US" sz="2000" dirty="0">
                <a:solidFill>
                  <a:srgbClr val="000000"/>
                </a:solidFill>
                <a:latin typeface="Times New Roman" panose="02020603050405020304" pitchFamily="18" charset="0"/>
              </a:rPr>
              <a:t>FIT </a:t>
            </a:r>
            <a:r>
              <a:rPr lang="fa-IR" dirty="0">
                <a:solidFill>
                  <a:srgbClr val="000000"/>
                </a:solidFill>
                <a:latin typeface="BNazanin"/>
              </a:rPr>
              <a:t>منفی و بدون علامت، اما با سابقه فردی و یا سابقه خانوادگی مثبت درصورتی که نیاز به انجام کولونوسکوپی در همین ویزیت و در اولین نوبت نباشد، بر اساس سوابق فردی و خانوادگی، یافته های کولونوسکوپی قبلی و سن، وقت کولونوسکوپی و در نتیجه زمان ارزیابی بعدی آنها تعیین می گردد.</a:t>
            </a:r>
          </a:p>
        </p:txBody>
      </p:sp>
    </p:spTree>
    <p:extLst>
      <p:ext uri="{BB962C8B-B14F-4D97-AF65-F5344CB8AC3E}">
        <p14:creationId xmlns:p14="http://schemas.microsoft.com/office/powerpoint/2010/main" val="41390948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7286"/>
          </a:xfrm>
        </p:spPr>
        <p:txBody>
          <a:bodyPr/>
          <a:lstStyle/>
          <a:p>
            <a:endParaRPr lang="fa-IR"/>
          </a:p>
        </p:txBody>
      </p:sp>
      <p:sp>
        <p:nvSpPr>
          <p:cNvPr id="3" name="Content Placeholder 2"/>
          <p:cNvSpPr>
            <a:spLocks noGrp="1"/>
          </p:cNvSpPr>
          <p:nvPr>
            <p:ph idx="1"/>
          </p:nvPr>
        </p:nvSpPr>
        <p:spPr>
          <a:xfrm>
            <a:off x="156754" y="1402080"/>
            <a:ext cx="11808823" cy="4868091"/>
          </a:xfrm>
        </p:spPr>
        <p:txBody>
          <a:bodyPr/>
          <a:lstStyle/>
          <a:p>
            <a:pPr marL="0" lvl="0" indent="0" algn="r">
              <a:buNone/>
            </a:pPr>
            <a:r>
              <a:rPr lang="fa-IR" sz="2000" dirty="0">
                <a:solidFill>
                  <a:srgbClr val="000000"/>
                </a:solidFill>
                <a:latin typeface="Wingdings-Regular"/>
              </a:rPr>
              <a:t>▪ </a:t>
            </a:r>
            <a:r>
              <a:rPr lang="fa-IR" dirty="0">
                <a:solidFill>
                  <a:srgbClr val="000000"/>
                </a:solidFill>
                <a:latin typeface="BNazanin"/>
              </a:rPr>
              <a:t>در همه شرایط و بر اساس سوابق فردی یا خانوادگی، اگر فردی در زمانی کمتر از 2 سال آینده نیازمند کولونوسکوپی باشد، نوبت ارزیابی بعدی او نیز همان زمان خواهد بود. در غیر این صورت، حداکثر 2 سال بعد فراخوان و ارزیابی می شود.</a:t>
            </a:r>
          </a:p>
          <a:p>
            <a:pPr marL="0" lvl="0" indent="0" algn="r">
              <a:buNone/>
            </a:pPr>
            <a:r>
              <a:rPr lang="fa-IR" sz="2000" dirty="0">
                <a:solidFill>
                  <a:srgbClr val="000000"/>
                </a:solidFill>
                <a:latin typeface="Wingdings-Regular"/>
              </a:rPr>
              <a:t>▪ </a:t>
            </a:r>
            <a:r>
              <a:rPr lang="fa-IR" dirty="0">
                <a:solidFill>
                  <a:srgbClr val="000000"/>
                </a:solidFill>
                <a:latin typeface="BNazanin"/>
              </a:rPr>
              <a:t>اگر فرد ی به تازگی درمان شده است و پیش از جراحی سرطان، کولونوسکوپی نشده باشد، به فاصله 6 ماه از پایان درمان و اگر پیش از جراحی، کولونوسکوپی شده باشد، در فاصله 3 سال از پایان درمان، بر ای کولونوسکوپی ارجاع می شود.</a:t>
            </a:r>
          </a:p>
          <a:p>
            <a:pPr marL="0" lvl="0" indent="0" algn="r">
              <a:buNone/>
            </a:pPr>
            <a:endParaRPr lang="fa-IR" dirty="0">
              <a:solidFill>
                <a:srgbClr val="000000"/>
              </a:solidFill>
              <a:latin typeface="BNazanin"/>
            </a:endParaRPr>
          </a:p>
          <a:p>
            <a:pPr marL="0" lvl="0" indent="0" algn="r">
              <a:buNone/>
            </a:pPr>
            <a:r>
              <a:rPr lang="fa-IR" sz="2000" dirty="0">
                <a:solidFill>
                  <a:srgbClr val="000000"/>
                </a:solidFill>
                <a:latin typeface="Wingdings-Regular"/>
              </a:rPr>
              <a:t>▪ </a:t>
            </a:r>
            <a:r>
              <a:rPr lang="fa-IR" dirty="0">
                <a:solidFill>
                  <a:srgbClr val="000000"/>
                </a:solidFill>
                <a:latin typeface="BNazanin"/>
              </a:rPr>
              <a:t>در همه شرایط، تکرار کولونوسکوپی، بر اساس نتایج آخرین ارزیابی دوره ا ی تعیین می شود بنابراین لازم است زمان تکرار کولونوسکوپی، بعد از مشاوره ژنتیک و تعیین مواردی چون نسبت افراد مبتلا در خانواده، نوع بیماری فرد مبتلا در خانواده، تعداد افراد مبتلا و سن جوان ترین آنها صورت گیرد.</a:t>
            </a:r>
            <a:endParaRPr lang="fa-IR" dirty="0">
              <a:solidFill>
                <a:prstClr val="black"/>
              </a:solidFill>
            </a:endParaRPr>
          </a:p>
          <a:p>
            <a:endParaRPr lang="fa-IR" dirty="0"/>
          </a:p>
        </p:txBody>
      </p:sp>
    </p:spTree>
    <p:extLst>
      <p:ext uri="{BB962C8B-B14F-4D97-AF65-F5344CB8AC3E}">
        <p14:creationId xmlns:p14="http://schemas.microsoft.com/office/powerpoint/2010/main" val="28214727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4470"/>
            <a:ext cx="10515600" cy="679268"/>
          </a:xfrm>
        </p:spPr>
        <p:txBody>
          <a:bodyPr>
            <a:normAutofit fontScale="90000"/>
          </a:bodyPr>
          <a:lstStyle/>
          <a:p>
            <a:pPr lvl="0" algn="r">
              <a:spcBef>
                <a:spcPts val="1000"/>
              </a:spcBef>
            </a:pPr>
            <a:r>
              <a:rPr lang="fa-IR" sz="1500" dirty="0">
                <a:solidFill>
                  <a:prstClr val="black"/>
                </a:solidFill>
                <a:latin typeface="Times New Roman" panose="02020603050405020304" pitchFamily="18" charset="0"/>
                <a:ea typeface="+mn-ea"/>
                <a:cs typeface="Arial" panose="020B0604020202020204" pitchFamily="34" charset="0"/>
              </a:rPr>
              <a:t>. </a:t>
            </a:r>
            <a:r>
              <a:rPr lang="fa-IR" sz="2800" b="1" dirty="0">
                <a:solidFill>
                  <a:prstClr val="black"/>
                </a:solidFill>
                <a:latin typeface="BNazaninBold"/>
                <a:ea typeface="+mn-ea"/>
                <a:cs typeface="Arial" panose="020B0604020202020204" pitchFamily="34" charset="0"/>
              </a:rPr>
              <a:t>شرح حال</a:t>
            </a:r>
            <a:r>
              <a:rPr lang="fa-IR" sz="1800" b="1" dirty="0">
                <a:solidFill>
                  <a:prstClr val="black"/>
                </a:solidFill>
                <a:latin typeface="BNazaninBold"/>
                <a:ea typeface="+mn-ea"/>
                <a:cs typeface="Arial" panose="020B0604020202020204" pitchFamily="34" charset="0"/>
              </a:rPr>
              <a:t/>
            </a:r>
            <a:br>
              <a:rPr lang="fa-IR" sz="18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243840" y="844730"/>
            <a:ext cx="11704320" cy="5625737"/>
          </a:xfrm>
        </p:spPr>
        <p:txBody>
          <a:bodyPr>
            <a:normAutofit fontScale="77500" lnSpcReduction="20000"/>
          </a:bodyPr>
          <a:lstStyle/>
          <a:p>
            <a:pPr marL="0" indent="0" algn="r">
              <a:buNone/>
            </a:pPr>
            <a:r>
              <a:rPr lang="fa-IR" sz="3200" dirty="0">
                <a:latin typeface="BNazanin"/>
              </a:rPr>
              <a:t>در گام اول پزشک شرح حال دقیقتری از نظر دارا بودن علایم زیر میگیرد و در پرونده الکترونیک ثبت می کند تا بتواند در چارت علایم و نشانه ها از آنها استفاده کند . اگر بیمار بر خلاف نظر بهورز / مراقب سلامت، سابقه هیچ علامتی نداشت، بر اساس سایر شرایطی که جلوتر خواهد آمد تصمیم گیری خواهد شد.</a:t>
            </a:r>
          </a:p>
          <a:p>
            <a:pPr marL="0" indent="0" algn="r">
              <a:buNone/>
            </a:pPr>
            <a:r>
              <a:rPr lang="fa-IR" dirty="0">
                <a:latin typeface="Wingdings-Regular"/>
              </a:rPr>
              <a:t>▪ </a:t>
            </a:r>
            <a:r>
              <a:rPr lang="fa-IR" b="1" dirty="0">
                <a:latin typeface="BNazaninBold"/>
              </a:rPr>
              <a:t>خو نریزی رکتال: </a:t>
            </a:r>
            <a:r>
              <a:rPr lang="fa-IR" dirty="0">
                <a:latin typeface="BNazanin"/>
              </a:rPr>
              <a:t>منظور دفع خون روشن چه به صورت قطره قطره یا بر روی مدفوع و یا دفع خون تیره است به ویژه</a:t>
            </a:r>
          </a:p>
          <a:p>
            <a:pPr marL="0" indent="0" algn="r">
              <a:buNone/>
            </a:pPr>
            <a:r>
              <a:rPr lang="fa-IR" dirty="0">
                <a:latin typeface="BNazanin"/>
              </a:rPr>
              <a:t>در طی یک ماه اخیر است.</a:t>
            </a:r>
          </a:p>
          <a:p>
            <a:pPr marL="0" indent="0" algn="r">
              <a:buNone/>
            </a:pPr>
            <a:r>
              <a:rPr lang="fa-IR" dirty="0">
                <a:latin typeface="Wingdings-Regular"/>
              </a:rPr>
              <a:t>▪ </a:t>
            </a:r>
            <a:r>
              <a:rPr lang="fa-IR" b="1" dirty="0">
                <a:latin typeface="BNazaninBold"/>
              </a:rPr>
              <a:t>یبوست: </a:t>
            </a:r>
            <a:r>
              <a:rPr lang="fa-IR" dirty="0">
                <a:latin typeface="BNazanin"/>
              </a:rPr>
              <a:t>منظور سختی و کاهش تعداد دفعات دفع مدفوع و یا دفع مدفوع خشک است که در طی یک ماه اخیر ایجادشده باشد. </a:t>
            </a:r>
          </a:p>
          <a:p>
            <a:pPr marL="0" indent="0" algn="r">
              <a:buNone/>
            </a:pPr>
            <a:r>
              <a:rPr lang="fa-IR" dirty="0">
                <a:latin typeface="BNazanin"/>
              </a:rPr>
              <a:t>ممکن است بیمار احساس پر بودن مقعد پس از اجابت مزاج و یا کاهش قطر مدفوع را نیز ذکر کند.</a:t>
            </a:r>
          </a:p>
          <a:p>
            <a:pPr marL="0" indent="0" algn="r">
              <a:buNone/>
            </a:pPr>
            <a:r>
              <a:rPr lang="fa-IR" dirty="0">
                <a:latin typeface="Wingdings-Regular"/>
              </a:rPr>
              <a:t>▪ </a:t>
            </a:r>
            <a:r>
              <a:rPr lang="fa-IR" b="1" dirty="0">
                <a:latin typeface="BNazaninBold"/>
              </a:rPr>
              <a:t>اسهال: </a:t>
            </a:r>
            <a:r>
              <a:rPr lang="fa-IR" dirty="0">
                <a:latin typeface="BNazanin"/>
              </a:rPr>
              <a:t>منظور افزایش در تعداد دفعات مدفوع است که در طی یک ماه اخیر ایجاد شده است که ممکن است به تنهایی</a:t>
            </a:r>
          </a:p>
          <a:p>
            <a:pPr marL="0" indent="0" algn="r">
              <a:buNone/>
            </a:pPr>
            <a:r>
              <a:rPr lang="fa-IR" dirty="0">
                <a:latin typeface="BNazanin"/>
              </a:rPr>
              <a:t>یا به صورت متناوب با یبوست، احساس پر بودن مقعد پس از اجابت مزاج و یا کاهش قطر مدفوع باشد.</a:t>
            </a:r>
          </a:p>
          <a:p>
            <a:pPr marL="0" indent="0" algn="r">
              <a:buNone/>
            </a:pPr>
            <a:r>
              <a:rPr lang="fa-IR" dirty="0">
                <a:latin typeface="Wingdings-Regular"/>
              </a:rPr>
              <a:t>▪ </a:t>
            </a:r>
            <a:r>
              <a:rPr lang="fa-IR" b="1" dirty="0">
                <a:latin typeface="BNazaninBold"/>
              </a:rPr>
              <a:t>کاهش وزن: </a:t>
            </a:r>
            <a:r>
              <a:rPr lang="fa-IR" dirty="0">
                <a:latin typeface="BNazanin"/>
              </a:rPr>
              <a:t>منظور کاهش بیش از ده درصد وزن بدن در طی شش ماه اخیر است که بدون رژیم غذایی خودخواسته</a:t>
            </a:r>
          </a:p>
          <a:p>
            <a:pPr marL="0" indent="0" algn="r">
              <a:buNone/>
            </a:pPr>
            <a:r>
              <a:rPr lang="fa-IR" dirty="0">
                <a:latin typeface="BNazanin"/>
              </a:rPr>
              <a:t>ایجاد شده باشد (مثلا اگر فردی با 80 کیلوگرم وزن، در طی شش ماه اخیر لاغر شده باشد به طوری که وزن کنونی وی</a:t>
            </a:r>
          </a:p>
          <a:p>
            <a:pPr marL="0" indent="0" algn="r">
              <a:buNone/>
            </a:pPr>
            <a:r>
              <a:rPr lang="fa-IR" dirty="0">
                <a:latin typeface="BNazanin"/>
              </a:rPr>
              <a:t>زیر 72 کیلوگرم باشد).</a:t>
            </a:r>
          </a:p>
          <a:p>
            <a:pPr marL="0" indent="0" algn="r">
              <a:buNone/>
            </a:pPr>
            <a:r>
              <a:rPr lang="fa-IR" dirty="0">
                <a:latin typeface="Wingdings-Regular"/>
              </a:rPr>
              <a:t>▪ </a:t>
            </a:r>
            <a:r>
              <a:rPr lang="fa-IR" b="1" dirty="0">
                <a:latin typeface="BNazaninBold"/>
              </a:rPr>
              <a:t>درد شکم: </a:t>
            </a:r>
            <a:r>
              <a:rPr lang="fa-IR" dirty="0">
                <a:latin typeface="BNazanin"/>
              </a:rPr>
              <a:t>منظور درد ژنرالیزه یا درد ناحیه پایین شکم است.</a:t>
            </a:r>
            <a:endParaRPr lang="fa-IR" dirty="0"/>
          </a:p>
        </p:txBody>
      </p:sp>
    </p:spTree>
    <p:extLst>
      <p:ext uri="{BB962C8B-B14F-4D97-AF65-F5344CB8AC3E}">
        <p14:creationId xmlns:p14="http://schemas.microsoft.com/office/powerpoint/2010/main" val="13234719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1000"/>
              </a:spcBef>
            </a:pPr>
            <a:r>
              <a:rPr lang="fa-IR" sz="3000" b="1" dirty="0">
                <a:solidFill>
                  <a:prstClr val="black"/>
                </a:solidFill>
                <a:latin typeface="BNazaninBold"/>
                <a:ea typeface="+mn-ea"/>
                <a:cs typeface="Arial" panose="020B0604020202020204" pitchFamily="34" charset="0"/>
              </a:rPr>
              <a:t>معاینه</a:t>
            </a:r>
            <a:br>
              <a:rPr lang="fa-IR" sz="30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p:txBody>
          <a:bodyPr>
            <a:normAutofit/>
          </a:bodyPr>
          <a:lstStyle/>
          <a:p>
            <a:pPr marL="0" indent="0" algn="r">
              <a:buNone/>
            </a:pPr>
            <a:r>
              <a:rPr lang="en-US" sz="2400" dirty="0">
                <a:latin typeface="CourierNewPSMT"/>
              </a:rPr>
              <a:t>o </a:t>
            </a:r>
            <a:r>
              <a:rPr lang="fa-IR" sz="3200" dirty="0">
                <a:latin typeface="BNazanin"/>
              </a:rPr>
              <a:t>در گام دوم، افراد علامت دار که در ارزیابی پزشک نیز علام تدار بودن آنها تایید شده است، تحت معاینه قرار میگیرند و نتایج در پرونده الکترونیک بیمار ثبت میشود:</a:t>
            </a:r>
          </a:p>
          <a:p>
            <a:pPr marL="0" indent="0" algn="r">
              <a:buNone/>
            </a:pPr>
            <a:r>
              <a:rPr lang="fa-IR" dirty="0">
                <a:latin typeface="Wingdings-Regular"/>
              </a:rPr>
              <a:t>▪ </a:t>
            </a:r>
            <a:r>
              <a:rPr lang="fa-IR" b="1" dirty="0">
                <a:latin typeface="BNazaninBold"/>
              </a:rPr>
              <a:t>معاینه شکم: </a:t>
            </a:r>
            <a:r>
              <a:rPr lang="fa-IR" dirty="0">
                <a:latin typeface="BNazanin"/>
              </a:rPr>
              <a:t>در معاینه شکم به توده یا تندرنس شکم در نواحی مختلف توجه و به عنوان معاینه غیر طبیعی شکم ثبت کنید</a:t>
            </a:r>
          </a:p>
          <a:p>
            <a:pPr marL="0" indent="0" algn="r">
              <a:buNone/>
            </a:pPr>
            <a:r>
              <a:rPr lang="fa-IR" dirty="0">
                <a:latin typeface="Wingdings-Regular"/>
              </a:rPr>
              <a:t>▪ </a:t>
            </a:r>
            <a:r>
              <a:rPr lang="fa-IR" b="1" dirty="0">
                <a:latin typeface="BNazaninBold"/>
              </a:rPr>
              <a:t>معاینه رکتوم: </a:t>
            </a:r>
            <a:r>
              <a:rPr lang="fa-IR" dirty="0">
                <a:latin typeface="BNazanin"/>
              </a:rPr>
              <a:t>در معاینه رکتوم که پس از تخلیه مدفوع انجام میشود، به لمس توده، زخم یا خونی شدن دستکش،توجه و به عنوان معاینه غیر طبیعی رکتوم ثبت کنید. 1</a:t>
            </a:r>
            <a:endParaRPr lang="fa-IR" dirty="0"/>
          </a:p>
        </p:txBody>
      </p:sp>
    </p:spTree>
    <p:extLst>
      <p:ext uri="{BB962C8B-B14F-4D97-AF65-F5344CB8AC3E}">
        <p14:creationId xmlns:p14="http://schemas.microsoft.com/office/powerpoint/2010/main" val="39782260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8972"/>
            <a:ext cx="10515600" cy="748938"/>
          </a:xfrm>
        </p:spPr>
        <p:txBody>
          <a:bodyPr>
            <a:normAutofit fontScale="90000"/>
          </a:bodyPr>
          <a:lstStyle/>
          <a:p>
            <a:pPr lvl="0" algn="r">
              <a:spcBef>
                <a:spcPts val="1000"/>
              </a:spcBef>
            </a:pPr>
            <a:r>
              <a:rPr lang="fa-IR" sz="2600" b="1" dirty="0">
                <a:solidFill>
                  <a:prstClr val="black"/>
                </a:solidFill>
                <a:latin typeface="BNazaninBold"/>
                <a:ea typeface="+mn-ea"/>
                <a:cs typeface="B Titr" panose="00000700000000000000" pitchFamily="2" charset="-78"/>
              </a:rPr>
              <a:t>بررسی چارت ارزیابی خطر</a:t>
            </a:r>
            <a:r>
              <a:rPr lang="fa-IR" sz="2600" b="1" dirty="0">
                <a:solidFill>
                  <a:prstClr val="black"/>
                </a:solidFill>
                <a:latin typeface="BNazaninBold"/>
                <a:ea typeface="+mn-ea"/>
                <a:cs typeface="Arial" panose="020B0604020202020204" pitchFamily="34" charset="0"/>
              </a:rPr>
              <a:t/>
            </a:r>
            <a:br>
              <a:rPr lang="fa-IR" sz="26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444137" y="1123406"/>
            <a:ext cx="11373393" cy="5053557"/>
          </a:xfrm>
        </p:spPr>
        <p:txBody>
          <a:bodyPr>
            <a:normAutofit/>
          </a:bodyPr>
          <a:lstStyle/>
          <a:p>
            <a:pPr marL="0" indent="0" algn="r">
              <a:buNone/>
            </a:pPr>
            <a:r>
              <a:rPr lang="fa-IR" dirty="0">
                <a:latin typeface="BNazanin"/>
              </a:rPr>
              <a:t>در گام سوم، چارت علایم و نشانه های مشکوک به سرطان روده بزر گ تحت بررسی قرار می گیرند. توجه داشته باشید که یک یا چند علامت یا نشانه در خانه های قرمز و نارنجی را به عنوان پرخطر و و یک یا چند علامت یا نشانه در خانه های سفید یا زرد را به عنوان کم خطر در نظر بگیرید. </a:t>
            </a:r>
          </a:p>
          <a:p>
            <a:pPr marL="0" indent="0" algn="r">
              <a:buNone/>
            </a:pPr>
            <a:r>
              <a:rPr lang="fa-IR" sz="2400" dirty="0">
                <a:latin typeface="Wingdings-Regular"/>
              </a:rPr>
              <a:t>▪ </a:t>
            </a:r>
            <a:r>
              <a:rPr lang="fa-IR" sz="2400" dirty="0">
                <a:latin typeface="BNazanin"/>
              </a:rPr>
              <a:t>بیمارانی که تنها یک مورد غیر طبیعی در شرح حال یا معاینه دارند، بالاترین ردیف تحت عنوان </a:t>
            </a:r>
            <a:r>
              <a:rPr lang="fa-IR" sz="2400" dirty="0">
                <a:latin typeface="Calibri" panose="020F0502020204030204" pitchFamily="34" charset="0"/>
              </a:rPr>
              <a:t>"</a:t>
            </a:r>
            <a:r>
              <a:rPr lang="fa-IR" sz="2400" dirty="0">
                <a:latin typeface="BNazanin"/>
              </a:rPr>
              <a:t>هر علامت به تنهایی</a:t>
            </a:r>
            <a:r>
              <a:rPr lang="fa-IR" sz="2400" dirty="0">
                <a:latin typeface="Calibri" panose="020F0502020204030204" pitchFamily="34" charset="0"/>
              </a:rPr>
              <a:t>"</a:t>
            </a:r>
            <a:r>
              <a:rPr lang="fa-IR" sz="2400" dirty="0">
                <a:latin typeface="BNazanin"/>
              </a:rPr>
              <a:t>را ملاحظه نمایید</a:t>
            </a:r>
          </a:p>
          <a:p>
            <a:pPr marL="0" indent="0" algn="r">
              <a:buNone/>
            </a:pPr>
            <a:r>
              <a:rPr lang="fa-IR" sz="2400" dirty="0">
                <a:latin typeface="Wingdings-Regular"/>
              </a:rPr>
              <a:t>▪ </a:t>
            </a:r>
            <a:r>
              <a:rPr lang="fa-IR" sz="2400" dirty="0">
                <a:latin typeface="BNazanin"/>
              </a:rPr>
              <a:t>اگر بیماری، دو یا بیشتر علامت یا نشانه داشت، به خانه ای که از تقاطع دو علامت یا نشانه حاصل میشوند توجه کنید و خانه پررنگ تر را به عنوان معیار در نظر بگیرید.</a:t>
            </a:r>
            <a:endParaRPr lang="fa-IR" dirty="0"/>
          </a:p>
        </p:txBody>
      </p:sp>
    </p:spTree>
    <p:extLst>
      <p:ext uri="{BB962C8B-B14F-4D97-AF65-F5344CB8AC3E}">
        <p14:creationId xmlns:p14="http://schemas.microsoft.com/office/powerpoint/2010/main" val="7304652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326" y="191588"/>
            <a:ext cx="10515600" cy="583475"/>
          </a:xfrm>
        </p:spPr>
        <p:txBody>
          <a:bodyPr>
            <a:normAutofit fontScale="90000"/>
          </a:bodyPr>
          <a:lstStyle/>
          <a:p>
            <a:pPr lvl="0" algn="r">
              <a:spcBef>
                <a:spcPts val="1000"/>
              </a:spcBef>
            </a:pPr>
            <a:r>
              <a:rPr lang="fa-IR" sz="2200" b="1" dirty="0">
                <a:solidFill>
                  <a:prstClr val="black"/>
                </a:solidFill>
                <a:latin typeface="TimesNewRomanPS-BoldMT"/>
                <a:ea typeface="+mn-ea"/>
                <a:cs typeface="B Titr" panose="00000700000000000000" pitchFamily="2" charset="-78"/>
              </a:rPr>
              <a:t>4 </a:t>
            </a:r>
            <a:r>
              <a:rPr lang="fa-IR" sz="2000" dirty="0">
                <a:solidFill>
                  <a:prstClr val="black"/>
                </a:solidFill>
                <a:latin typeface="Times New Roman" panose="02020603050405020304" pitchFamily="18" charset="0"/>
                <a:ea typeface="+mn-ea"/>
                <a:cs typeface="B Titr" panose="00000700000000000000" pitchFamily="2" charset="-78"/>
              </a:rPr>
              <a:t>. </a:t>
            </a:r>
            <a:r>
              <a:rPr lang="fa-IR" sz="2200" b="1" dirty="0">
                <a:solidFill>
                  <a:prstClr val="black"/>
                </a:solidFill>
                <a:latin typeface="BNazaninBold"/>
                <a:ea typeface="+mn-ea"/>
                <a:cs typeface="B Titr" panose="00000700000000000000" pitchFamily="2" charset="-78"/>
              </a:rPr>
              <a:t>تصمیم گیری</a:t>
            </a:r>
            <a:r>
              <a:rPr lang="fa-IR" sz="1500" b="1" dirty="0">
                <a:solidFill>
                  <a:prstClr val="black"/>
                </a:solidFill>
                <a:latin typeface="BNazaninBold"/>
                <a:ea typeface="+mn-ea"/>
                <a:cs typeface="Arial" panose="020B0604020202020204" pitchFamily="34" charset="0"/>
              </a:rPr>
              <a:t/>
            </a:r>
            <a:br>
              <a:rPr lang="fa-IR" sz="15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130630" y="256902"/>
            <a:ext cx="11876314" cy="6601098"/>
          </a:xfrm>
        </p:spPr>
        <p:txBody>
          <a:bodyPr>
            <a:noAutofit/>
          </a:bodyPr>
          <a:lstStyle/>
          <a:p>
            <a:pPr marL="0" indent="0" algn="r">
              <a:lnSpc>
                <a:spcPct val="170000"/>
              </a:lnSpc>
              <a:buNone/>
            </a:pPr>
            <a:r>
              <a:rPr lang="fa-IR" sz="2000" dirty="0">
                <a:latin typeface="BNazanin"/>
              </a:rPr>
              <a:t>در گام چهارم، مطابق توضیحات زیر برای بیمار در ویزیت اول یا در صورت نیاز پس از ویزیت دوم درعرض دوهفته، تصمیم گیری می شود:</a:t>
            </a:r>
          </a:p>
          <a:p>
            <a:pPr marL="0" indent="0" algn="r">
              <a:lnSpc>
                <a:spcPct val="170000"/>
              </a:lnSpc>
              <a:buNone/>
            </a:pPr>
            <a:r>
              <a:rPr lang="fa-IR" sz="1800" dirty="0">
                <a:latin typeface="Wingdings-Regular"/>
              </a:rPr>
              <a:t>▪ </a:t>
            </a:r>
            <a:r>
              <a:rPr lang="fa-IR" sz="1800" dirty="0">
                <a:latin typeface="BNazanin"/>
              </a:rPr>
              <a:t>چه با یک علامت (به عنوان مثال خونریزی رکتال) یا بیشتر، اگر بیمار در </a:t>
            </a:r>
            <a:r>
              <a:rPr lang="fa-IR" sz="1800" dirty="0">
                <a:solidFill>
                  <a:srgbClr val="FF0000"/>
                </a:solidFill>
                <a:latin typeface="BNazanin"/>
              </a:rPr>
              <a:t>گروه پرخطر (خانه قرمز یا نارنجی شامل خونریزی رکتال یا هموگلوبین پایین) </a:t>
            </a:r>
            <a:r>
              <a:rPr lang="fa-IR" sz="1800" dirty="0">
                <a:latin typeface="BNazanin"/>
              </a:rPr>
              <a:t>قرار گیرد،آمادگی های لازم برا ی کولونوسکوپی را به بیمار آموزش داده و از طریق سامانه  ( تلفن های معرفی شده) ، برای وی وقت کولونوسکوپی را تعیین کنید. </a:t>
            </a:r>
            <a:r>
              <a:rPr lang="fa-IR" sz="1800" dirty="0">
                <a:latin typeface="Wingdings-Regular"/>
              </a:rPr>
              <a:t>▪ </a:t>
            </a:r>
          </a:p>
          <a:p>
            <a:pPr marL="0" indent="0" algn="r">
              <a:lnSpc>
                <a:spcPct val="170000"/>
              </a:lnSpc>
              <a:buNone/>
            </a:pPr>
            <a:r>
              <a:rPr lang="fa-IR" sz="1800" dirty="0">
                <a:latin typeface="BNazanin"/>
              </a:rPr>
              <a:t>چه با یک علامت (به عنوان مثال یبوست یا درد شکم) یا بیشتر، اگر بیمار در گروه </a:t>
            </a:r>
            <a:r>
              <a:rPr lang="fa-IR" sz="1800" dirty="0">
                <a:solidFill>
                  <a:srgbClr val="FF0000"/>
                </a:solidFill>
                <a:latin typeface="BNazanin"/>
              </a:rPr>
              <a:t>کم خطر (خانه زرد یا سفید</a:t>
            </a:r>
            <a:r>
              <a:rPr lang="fa-IR" sz="1800" dirty="0">
                <a:latin typeface="BNazanin"/>
              </a:rPr>
              <a:t>) قرارگیرد اما همزمان سابقه فردی یا خانوادگی مثبت نیز </a:t>
            </a:r>
            <a:r>
              <a:rPr lang="fa-IR" sz="1800" dirty="0">
                <a:solidFill>
                  <a:srgbClr val="FF0000"/>
                </a:solidFill>
                <a:latin typeface="BNazanin"/>
              </a:rPr>
              <a:t>داشته</a:t>
            </a:r>
            <a:r>
              <a:rPr lang="fa-IR" sz="1800" dirty="0">
                <a:latin typeface="BNazanin"/>
              </a:rPr>
              <a:t> باشد، باز هم آمادگی های لازم برای </a:t>
            </a:r>
            <a:r>
              <a:rPr lang="fa-IR" sz="1800" dirty="0">
                <a:solidFill>
                  <a:srgbClr val="FF0000"/>
                </a:solidFill>
                <a:latin typeface="BNazanin"/>
              </a:rPr>
              <a:t>کولونوسکوپی</a:t>
            </a:r>
            <a:r>
              <a:rPr lang="fa-IR" sz="1800" dirty="0">
                <a:latin typeface="BNazanin"/>
              </a:rPr>
              <a:t> را به بیمار آموزش داده و از طریق سامانه، برای وی وقت کولونوسکوپی را تعیین کنید. </a:t>
            </a:r>
            <a:r>
              <a:rPr lang="fa-IR" sz="1800" dirty="0">
                <a:latin typeface="Wingdings-Regular"/>
              </a:rPr>
              <a:t>▪</a:t>
            </a:r>
          </a:p>
          <a:p>
            <a:pPr algn="r" rtl="1">
              <a:lnSpc>
                <a:spcPct val="170000"/>
              </a:lnSpc>
              <a:buFont typeface="Wingdings" panose="05000000000000000000" pitchFamily="2" charset="2"/>
              <a:buChar char="§"/>
            </a:pPr>
            <a:r>
              <a:rPr lang="fa-IR" sz="1800" dirty="0">
                <a:latin typeface="Wingdings-Regular"/>
              </a:rPr>
              <a:t> </a:t>
            </a:r>
            <a:r>
              <a:rPr lang="fa-IR" sz="1800" dirty="0">
                <a:solidFill>
                  <a:srgbClr val="FF0000"/>
                </a:solidFill>
                <a:latin typeface="BNazanin"/>
              </a:rPr>
              <a:t>چه با یک علامت </a:t>
            </a:r>
            <a:r>
              <a:rPr lang="fa-IR" sz="1800" dirty="0">
                <a:latin typeface="BNazanin"/>
              </a:rPr>
              <a:t>(به عنوان مثال یبوست یا درد شکم)یا بیشتر، اگر بیمار در </a:t>
            </a:r>
            <a:r>
              <a:rPr lang="fa-IR" sz="1800" dirty="0">
                <a:solidFill>
                  <a:srgbClr val="FF0000"/>
                </a:solidFill>
                <a:latin typeface="BNazanin"/>
              </a:rPr>
              <a:t>گروه کم خطر(خانه زرد یا سفید) </a:t>
            </a:r>
            <a:r>
              <a:rPr lang="fa-IR" sz="1800" dirty="0">
                <a:latin typeface="BNazanin"/>
              </a:rPr>
              <a:t>قرارگیرد و همزمان سابقه فردی یا خانوادگی مثبت </a:t>
            </a:r>
            <a:r>
              <a:rPr lang="fa-IR" sz="1800" dirty="0">
                <a:solidFill>
                  <a:srgbClr val="FF0000"/>
                </a:solidFill>
                <a:latin typeface="BNazanin"/>
              </a:rPr>
              <a:t>نداشته</a:t>
            </a:r>
            <a:r>
              <a:rPr lang="fa-IR" sz="1800" dirty="0">
                <a:latin typeface="BNazanin"/>
              </a:rPr>
              <a:t> باشد، اقدامات زیر را انجام دهید</a:t>
            </a:r>
          </a:p>
          <a:p>
            <a:pPr marL="0" indent="0" algn="r">
              <a:lnSpc>
                <a:spcPct val="170000"/>
              </a:lnSpc>
              <a:buNone/>
            </a:pPr>
            <a:r>
              <a:rPr lang="fa-IR" sz="1800" dirty="0">
                <a:latin typeface="Wingdings-Regular"/>
              </a:rPr>
              <a:t>✓ </a:t>
            </a:r>
            <a:r>
              <a:rPr lang="fa-IR" sz="1800" dirty="0">
                <a:solidFill>
                  <a:srgbClr val="FF0000"/>
                </a:solidFill>
                <a:latin typeface="BNazanin"/>
              </a:rPr>
              <a:t>هموگلوبین</a:t>
            </a:r>
            <a:r>
              <a:rPr lang="fa-IR" sz="1800" dirty="0">
                <a:latin typeface="BNazanin"/>
              </a:rPr>
              <a:t> درخواست کنید (اگر فردی آزمایش هموگلوبین مربوط به یک ماه اخیر را به همراه داشته باشد نیازی به تکرارازمایش هموگوبین نیست)</a:t>
            </a:r>
          </a:p>
          <a:p>
            <a:pPr marL="0" indent="0" algn="r" rtl="1">
              <a:lnSpc>
                <a:spcPct val="170000"/>
              </a:lnSpc>
              <a:buNone/>
            </a:pPr>
            <a:r>
              <a:rPr lang="fa-IR" sz="1800" dirty="0">
                <a:latin typeface="Wingdings-Regular"/>
              </a:rPr>
              <a:t>✓ </a:t>
            </a:r>
            <a:r>
              <a:rPr lang="fa-IR" sz="1800" dirty="0">
                <a:solidFill>
                  <a:srgbClr val="FF0000"/>
                </a:solidFill>
                <a:latin typeface="BNazanin"/>
              </a:rPr>
              <a:t>دو هفته </a:t>
            </a:r>
            <a:r>
              <a:rPr lang="fa-IR" sz="1800" dirty="0">
                <a:latin typeface="BNazanin"/>
              </a:rPr>
              <a:t>بعد بیمار را ویزیت کنید و </a:t>
            </a:r>
            <a:r>
              <a:rPr lang="fa-IR" sz="1800" b="1" dirty="0">
                <a:latin typeface="BNazanin"/>
              </a:rPr>
              <a:t>ضمن بررسی </a:t>
            </a:r>
            <a:r>
              <a:rPr lang="fa-IR" sz="1800" b="1" dirty="0">
                <a:solidFill>
                  <a:srgbClr val="FF0000"/>
                </a:solidFill>
                <a:latin typeface="BNazanin"/>
              </a:rPr>
              <a:t>مجدد </a:t>
            </a:r>
            <a:r>
              <a:rPr lang="fa-IR" sz="1800" b="1" dirty="0">
                <a:latin typeface="BNazanin"/>
              </a:rPr>
              <a:t>علایم و نشانه ها، تست </a:t>
            </a:r>
            <a:r>
              <a:rPr lang="en-US" sz="1800" b="1" dirty="0">
                <a:latin typeface="Times New Roman" panose="02020603050405020304" pitchFamily="18" charset="0"/>
              </a:rPr>
              <a:t>FIT </a:t>
            </a:r>
            <a:r>
              <a:rPr lang="fa-IR" sz="1800" b="1" dirty="0">
                <a:latin typeface="BNazanin"/>
              </a:rPr>
              <a:t>انجام دهید</a:t>
            </a:r>
          </a:p>
          <a:p>
            <a:pPr marL="0" indent="0" algn="r" rtl="1">
              <a:lnSpc>
                <a:spcPct val="170000"/>
              </a:lnSpc>
              <a:buNone/>
            </a:pPr>
            <a:r>
              <a:rPr lang="fa-IR" sz="1800" dirty="0">
                <a:latin typeface="Wingdings-Regular"/>
              </a:rPr>
              <a:t>✓ </a:t>
            </a:r>
            <a:r>
              <a:rPr lang="fa-IR" sz="1800" dirty="0">
                <a:solidFill>
                  <a:srgbClr val="FF0000"/>
                </a:solidFill>
                <a:latin typeface="BNazanin"/>
              </a:rPr>
              <a:t>چارت علایم </a:t>
            </a:r>
            <a:r>
              <a:rPr lang="fa-IR" sz="1800" dirty="0">
                <a:latin typeface="BNazanin"/>
              </a:rPr>
              <a:t>و نشانه ها را بررسی نمایید.</a:t>
            </a:r>
            <a:endParaRPr lang="fa-IR" sz="1800" dirty="0"/>
          </a:p>
        </p:txBody>
      </p:sp>
    </p:spTree>
    <p:extLst>
      <p:ext uri="{BB962C8B-B14F-4D97-AF65-F5344CB8AC3E}">
        <p14:creationId xmlns:p14="http://schemas.microsoft.com/office/powerpoint/2010/main" val="30211376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5732"/>
          </a:xfrm>
        </p:spPr>
        <p:txBody>
          <a:bodyPr>
            <a:normAutofit fontScale="90000"/>
          </a:bodyPr>
          <a:lstStyle/>
          <a:p>
            <a:endParaRPr lang="fa-IR" dirty="0"/>
          </a:p>
        </p:txBody>
      </p:sp>
      <p:sp>
        <p:nvSpPr>
          <p:cNvPr id="3" name="Content Placeholder 2"/>
          <p:cNvSpPr>
            <a:spLocks noGrp="1"/>
          </p:cNvSpPr>
          <p:nvPr>
            <p:ph idx="1"/>
          </p:nvPr>
        </p:nvSpPr>
        <p:spPr>
          <a:xfrm>
            <a:off x="278674" y="1009878"/>
            <a:ext cx="11730446" cy="5512842"/>
          </a:xfrm>
        </p:spPr>
        <p:txBody>
          <a:bodyPr>
            <a:normAutofit/>
          </a:bodyPr>
          <a:lstStyle/>
          <a:p>
            <a:pPr marL="0" indent="0" algn="r" rtl="1">
              <a:buNone/>
            </a:pPr>
            <a:r>
              <a:rPr lang="fa-IR" dirty="0">
                <a:latin typeface="BNazanin"/>
              </a:rPr>
              <a:t>اگر در </a:t>
            </a:r>
            <a:r>
              <a:rPr lang="fa-IR" dirty="0">
                <a:solidFill>
                  <a:srgbClr val="FF0000"/>
                </a:solidFill>
                <a:latin typeface="BNazanin"/>
              </a:rPr>
              <a:t>ویزیت دوم</a:t>
            </a:r>
            <a:r>
              <a:rPr lang="fa-IR" dirty="0">
                <a:latin typeface="BNazanin"/>
              </a:rPr>
              <a:t>، تست </a:t>
            </a:r>
            <a:r>
              <a:rPr lang="en-US" dirty="0">
                <a:solidFill>
                  <a:srgbClr val="FF0000"/>
                </a:solidFill>
                <a:latin typeface="Times New Roman" panose="02020603050405020304" pitchFamily="18" charset="0"/>
              </a:rPr>
              <a:t>FIT </a:t>
            </a:r>
            <a:r>
              <a:rPr lang="fa-IR" dirty="0">
                <a:solidFill>
                  <a:srgbClr val="FF0000"/>
                </a:solidFill>
                <a:latin typeface="BNazanin"/>
              </a:rPr>
              <a:t>بیمار مثبت شد</a:t>
            </a:r>
            <a:r>
              <a:rPr lang="fa-IR" dirty="0">
                <a:latin typeface="BNazanin"/>
              </a:rPr>
              <a:t>، فارغ از نوع علایم و نشانه ها، آمادگی های لازم برای کولونوسکوپی را به بیمار آموزش داده و از طریق سامانه، برای وی وقت </a:t>
            </a:r>
            <a:r>
              <a:rPr lang="fa-IR" dirty="0">
                <a:solidFill>
                  <a:srgbClr val="FF0000"/>
                </a:solidFill>
                <a:latin typeface="BNazanin"/>
              </a:rPr>
              <a:t>کولونوسکوپی</a:t>
            </a:r>
            <a:r>
              <a:rPr lang="fa-IR" dirty="0">
                <a:latin typeface="BNazanin"/>
              </a:rPr>
              <a:t> را تعیین کنید.</a:t>
            </a:r>
          </a:p>
          <a:p>
            <a:pPr marL="0" indent="0" algn="r">
              <a:buNone/>
            </a:pPr>
            <a:r>
              <a:rPr lang="fa-IR" dirty="0">
                <a:latin typeface="Wingdings-Regular"/>
              </a:rPr>
              <a:t>▪ </a:t>
            </a:r>
            <a:r>
              <a:rPr lang="fa-IR" dirty="0">
                <a:latin typeface="BNazanin"/>
              </a:rPr>
              <a:t>اگر در </a:t>
            </a:r>
            <a:r>
              <a:rPr lang="fa-IR" dirty="0">
                <a:solidFill>
                  <a:srgbClr val="FF0000"/>
                </a:solidFill>
                <a:latin typeface="BNazanin"/>
              </a:rPr>
              <a:t>ویزیت دوم</a:t>
            </a:r>
            <a:r>
              <a:rPr lang="fa-IR" dirty="0">
                <a:latin typeface="BNazanin"/>
              </a:rPr>
              <a:t>، بیمار همان </a:t>
            </a:r>
            <a:r>
              <a:rPr lang="fa-IR" dirty="0">
                <a:solidFill>
                  <a:srgbClr val="FF0000"/>
                </a:solidFill>
                <a:latin typeface="BNazanin"/>
              </a:rPr>
              <a:t>تک علامت ویزیت یک را به صورت پایدار </a:t>
            </a:r>
            <a:r>
              <a:rPr lang="fa-IR" dirty="0">
                <a:latin typeface="BNazanin"/>
              </a:rPr>
              <a:t>داشت، به خانه هایی که عبارت </a:t>
            </a:r>
            <a:r>
              <a:rPr lang="fa-IR" dirty="0">
                <a:latin typeface="Cambria" panose="02040503050406030204" pitchFamily="18" charset="0"/>
              </a:rPr>
              <a:t>"</a:t>
            </a:r>
            <a:r>
              <a:rPr lang="fa-IR" dirty="0">
                <a:latin typeface="BNazanin"/>
              </a:rPr>
              <a:t>پایداری درویزیت دوم</a:t>
            </a:r>
            <a:r>
              <a:rPr lang="fa-IR" dirty="0">
                <a:latin typeface="Cambria" panose="02040503050406030204" pitchFamily="18" charset="0"/>
              </a:rPr>
              <a:t>" </a:t>
            </a:r>
            <a:r>
              <a:rPr lang="fa-IR" dirty="0">
                <a:latin typeface="BNazanin"/>
              </a:rPr>
              <a:t>در آنها درج شده است، نگاه شود؛ به این ترتیب برای بیماری که علامت پایدار </a:t>
            </a:r>
            <a:r>
              <a:rPr lang="fa-IR" dirty="0">
                <a:latin typeface="Cambria" panose="02040503050406030204" pitchFamily="18" charset="0"/>
              </a:rPr>
              <a:t>"</a:t>
            </a:r>
            <a:r>
              <a:rPr lang="fa-IR" dirty="0">
                <a:latin typeface="BNazanin"/>
              </a:rPr>
              <a:t>درد شکم</a:t>
            </a:r>
            <a:r>
              <a:rPr lang="fa-IR" dirty="0">
                <a:latin typeface="Cambria" panose="02040503050406030204" pitchFamily="18" charset="0"/>
              </a:rPr>
              <a:t>" </a:t>
            </a:r>
            <a:r>
              <a:rPr lang="fa-IR" dirty="0">
                <a:latin typeface="BNazanin"/>
              </a:rPr>
              <a:t>را دارد، آمادگی های لازم برای </a:t>
            </a:r>
            <a:r>
              <a:rPr lang="fa-IR" dirty="0">
                <a:solidFill>
                  <a:srgbClr val="FF0000"/>
                </a:solidFill>
                <a:latin typeface="BNazanin"/>
              </a:rPr>
              <a:t>کولونوسکوپی</a:t>
            </a:r>
            <a:r>
              <a:rPr lang="fa-IR" dirty="0">
                <a:latin typeface="BNazanin"/>
              </a:rPr>
              <a:t> را آموزش داده و از طریق سامانه، برای وی وقت کولونوسکوپی را تعیین کنید.</a:t>
            </a:r>
          </a:p>
          <a:p>
            <a:pPr marL="0" indent="0" algn="r">
              <a:buNone/>
            </a:pPr>
            <a:r>
              <a:rPr lang="fa-IR" dirty="0">
                <a:latin typeface="Wingdings-Regular"/>
              </a:rPr>
              <a:t>▪ </a:t>
            </a:r>
            <a:r>
              <a:rPr lang="fa-IR" dirty="0">
                <a:latin typeface="BNazanin"/>
              </a:rPr>
              <a:t>اگر در </a:t>
            </a:r>
            <a:r>
              <a:rPr lang="fa-IR" dirty="0">
                <a:solidFill>
                  <a:srgbClr val="FF0000"/>
                </a:solidFill>
                <a:latin typeface="BNazanin"/>
              </a:rPr>
              <a:t>ویزیت دوم</a:t>
            </a:r>
            <a:r>
              <a:rPr lang="fa-IR" dirty="0">
                <a:latin typeface="BNazanin"/>
              </a:rPr>
              <a:t>، چه با </a:t>
            </a:r>
            <a:r>
              <a:rPr lang="fa-IR" dirty="0">
                <a:solidFill>
                  <a:srgbClr val="FF0000"/>
                </a:solidFill>
                <a:latin typeface="BNazanin"/>
              </a:rPr>
              <a:t>یک علامت جدید </a:t>
            </a:r>
            <a:r>
              <a:rPr lang="fa-IR" dirty="0">
                <a:latin typeface="BNazanin"/>
              </a:rPr>
              <a:t>(به عنوان مثال خونریزی رکتال) یا بیشتر، بیمار در گروه پرخطر (خانه قرمزیا نارنجی) قرار گیرد، آمادگی های لازم برای </a:t>
            </a:r>
            <a:r>
              <a:rPr lang="fa-IR" dirty="0">
                <a:solidFill>
                  <a:srgbClr val="FF0000"/>
                </a:solidFill>
                <a:latin typeface="BNazanin"/>
              </a:rPr>
              <a:t>کولونوسکوپی </a:t>
            </a:r>
            <a:r>
              <a:rPr lang="fa-IR" dirty="0">
                <a:latin typeface="BNazanin"/>
              </a:rPr>
              <a:t>را به بیمار آموزش داده و از طریق سامانه، برای وی وقت کولونوسکوپی را تعیین کنید. </a:t>
            </a:r>
          </a:p>
          <a:p>
            <a:pPr marL="0" indent="0" algn="r">
              <a:buNone/>
            </a:pPr>
            <a:r>
              <a:rPr lang="fa-IR" dirty="0">
                <a:latin typeface="BNazanin"/>
              </a:rPr>
              <a:t>اگر در ویزیت دوم، چه </a:t>
            </a:r>
            <a:r>
              <a:rPr lang="fa-IR" dirty="0">
                <a:solidFill>
                  <a:srgbClr val="FF0000"/>
                </a:solidFill>
                <a:latin typeface="BNazanin"/>
              </a:rPr>
              <a:t>با یک علامت </a:t>
            </a:r>
            <a:r>
              <a:rPr lang="fa-IR" dirty="0">
                <a:latin typeface="BNazanin"/>
              </a:rPr>
              <a:t>(به عنوان مثال یبوست یا درد شکم) یا بیشتر، اگر بیمار در گروه </a:t>
            </a:r>
            <a:r>
              <a:rPr lang="fa-IR" dirty="0">
                <a:solidFill>
                  <a:srgbClr val="FF0000"/>
                </a:solidFill>
                <a:latin typeface="BNazanin"/>
              </a:rPr>
              <a:t>کم خطر </a:t>
            </a:r>
            <a:r>
              <a:rPr lang="fa-IR" dirty="0">
                <a:latin typeface="BNazanin"/>
              </a:rPr>
              <a:t>(</a:t>
            </a:r>
            <a:r>
              <a:rPr lang="fa-IR" dirty="0">
                <a:solidFill>
                  <a:srgbClr val="FF0000"/>
                </a:solidFill>
                <a:latin typeface="BNazanin"/>
              </a:rPr>
              <a:t>خانه زرد یا سفید) </a:t>
            </a:r>
            <a:r>
              <a:rPr lang="fa-IR" dirty="0">
                <a:latin typeface="BNazanin"/>
              </a:rPr>
              <a:t>قرار گیرد، از طریق سامانه، برای وی وقت </a:t>
            </a:r>
            <a:r>
              <a:rPr lang="fa-IR" dirty="0">
                <a:solidFill>
                  <a:srgbClr val="FF0000"/>
                </a:solidFill>
                <a:latin typeface="BNazanin"/>
              </a:rPr>
              <a:t>ویزیت متخصص گوارش</a:t>
            </a:r>
            <a:r>
              <a:rPr lang="fa-IR" dirty="0">
                <a:latin typeface="BNazanin"/>
              </a:rPr>
              <a:t> را تعیین کنید.</a:t>
            </a:r>
            <a:endParaRPr lang="fa-IR" dirty="0"/>
          </a:p>
        </p:txBody>
      </p:sp>
    </p:spTree>
    <p:extLst>
      <p:ext uri="{BB962C8B-B14F-4D97-AF65-F5344CB8AC3E}">
        <p14:creationId xmlns:p14="http://schemas.microsoft.com/office/powerpoint/2010/main" val="21888599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39931" y="496389"/>
            <a:ext cx="11321143" cy="6174378"/>
          </a:xfrm>
          <a:prstGeom prst="rect">
            <a:avLst/>
          </a:prstGeom>
        </p:spPr>
      </p:pic>
    </p:spTree>
    <p:extLst>
      <p:ext uri="{BB962C8B-B14F-4D97-AF65-F5344CB8AC3E}">
        <p14:creationId xmlns:p14="http://schemas.microsoft.com/office/powerpoint/2010/main" val="17738040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 y="365125"/>
            <a:ext cx="11364686" cy="1325563"/>
          </a:xfrm>
        </p:spPr>
        <p:txBody>
          <a:bodyPr>
            <a:normAutofit/>
          </a:bodyPr>
          <a:lstStyle/>
          <a:p>
            <a:pPr algn="r"/>
            <a:r>
              <a:rPr lang="fa-IR" sz="2800" b="1" dirty="0">
                <a:latin typeface="BNazaninBold"/>
              </a:rPr>
              <a:t>گام های ارزیابی و تصمیم گیری در خصوص طبقه بندی بیماران بر اساس سوابق فردی به شرح ذیل است:</a:t>
            </a:r>
            <a:endParaRPr lang="fa-IR" sz="2800" dirty="0"/>
          </a:p>
        </p:txBody>
      </p:sp>
      <p:sp>
        <p:nvSpPr>
          <p:cNvPr id="3" name="Content Placeholder 2"/>
          <p:cNvSpPr>
            <a:spLocks noGrp="1"/>
          </p:cNvSpPr>
          <p:nvPr>
            <p:ph idx="1"/>
          </p:nvPr>
        </p:nvSpPr>
        <p:spPr>
          <a:xfrm>
            <a:off x="426719" y="1825625"/>
            <a:ext cx="11512731" cy="4374878"/>
          </a:xfrm>
        </p:spPr>
        <p:txBody>
          <a:bodyPr>
            <a:normAutofit/>
          </a:bodyPr>
          <a:lstStyle/>
          <a:p>
            <a:pPr marL="0" indent="0" algn="r" rtl="1">
              <a:buNone/>
            </a:pPr>
            <a:r>
              <a:rPr lang="fa-IR" b="1" dirty="0">
                <a:latin typeface="BNazaninBold"/>
                <a:cs typeface="B Titr" panose="00000700000000000000" pitchFamily="2" charset="-78"/>
              </a:rPr>
              <a:t>شرح حال</a:t>
            </a:r>
          </a:p>
          <a:p>
            <a:pPr marL="0" indent="0" algn="r">
              <a:buNone/>
            </a:pPr>
            <a:r>
              <a:rPr lang="fa-IR" sz="3200" dirty="0">
                <a:latin typeface="BNazanin"/>
              </a:rPr>
              <a:t>در گام اول پزشک شرح حال دقیقتری از نظر سوابق فردی میگیرد و در پرونده الکترونیک ثبت می کند.</a:t>
            </a:r>
          </a:p>
          <a:p>
            <a:pPr marL="0" indent="0" algn="r">
              <a:buNone/>
            </a:pPr>
            <a:r>
              <a:rPr lang="fa-IR" dirty="0">
                <a:latin typeface="Wingdings-Regular"/>
              </a:rPr>
              <a:t>▪ </a:t>
            </a:r>
            <a:r>
              <a:rPr lang="fa-IR" b="1" dirty="0">
                <a:latin typeface="BNazaninBold"/>
              </a:rPr>
              <a:t>سابقه فردی سرطان روده بزرگ: </a:t>
            </a:r>
          </a:p>
          <a:p>
            <a:pPr marL="0" indent="0" algn="r">
              <a:buNone/>
            </a:pPr>
            <a:r>
              <a:rPr lang="fa-IR" dirty="0">
                <a:latin typeface="BNazanin"/>
              </a:rPr>
              <a:t>در صورت امکان، گزارش پاتولوژی نمونه برداری یا جراحی که تاییدکننده تشخیص سرطان باشد از بیمار درخواست شود. ممکن است بیمار سوابق را همراه نداشته باشد، اما معمولا میداند که چه نوع درمانی برایش انجام شده است. بنابراین از وی سوال شود که جراحی شده است و هنگام معاینه به اسکار جراحیش توجه شود یا با توصیف شیمی درمانی و رادیوتراپی توجه شود آیا این درمانها برایش انجام شده است؟</a:t>
            </a:r>
          </a:p>
          <a:p>
            <a:pPr marL="0" indent="0" algn="r">
              <a:buNone/>
            </a:pPr>
            <a:endParaRPr lang="fa-IR" dirty="0">
              <a:cs typeface="B Titr" panose="00000700000000000000" pitchFamily="2" charset="-78"/>
            </a:endParaRPr>
          </a:p>
        </p:txBody>
      </p:sp>
    </p:spTree>
    <p:extLst>
      <p:ext uri="{BB962C8B-B14F-4D97-AF65-F5344CB8AC3E}">
        <p14:creationId xmlns:p14="http://schemas.microsoft.com/office/powerpoint/2010/main" val="2966102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2121"/>
          </a:xfrm>
        </p:spPr>
        <p:txBody>
          <a:bodyPr>
            <a:noAutofit/>
          </a:bodyPr>
          <a:lstStyle/>
          <a:p>
            <a:pPr marL="228600" lvl="0" indent="-228600" algn="r">
              <a:spcBef>
                <a:spcPts val="1000"/>
              </a:spcBef>
            </a:pPr>
            <a:r>
              <a:rPr lang="fa-IR" sz="2800" b="1" dirty="0">
                <a:solidFill>
                  <a:srgbClr val="002060"/>
                </a:solidFill>
                <a:latin typeface="BTitrBold"/>
                <a:ea typeface="+mn-ea"/>
                <a:cs typeface="B Titr" panose="00000700000000000000" pitchFamily="2" charset="-78"/>
              </a:rPr>
              <a:t>اصول خود مراقبتی برای پیشگیری و تشخیص زودهنگام سرطان روده بزرگ</a:t>
            </a:r>
            <a:r>
              <a:rPr lang="fa-IR" sz="2000" b="1" dirty="0">
                <a:solidFill>
                  <a:srgbClr val="002060"/>
                </a:solidFill>
                <a:latin typeface="BTitrBold"/>
                <a:ea typeface="+mn-ea"/>
                <a:cs typeface="B Titr" panose="00000700000000000000" pitchFamily="2" charset="-78"/>
              </a:rPr>
              <a:t/>
            </a:r>
            <a:br>
              <a:rPr lang="fa-IR" sz="2000" b="1" dirty="0">
                <a:solidFill>
                  <a:srgbClr val="002060"/>
                </a:solidFill>
                <a:latin typeface="BTitrBold"/>
                <a:ea typeface="+mn-ea"/>
                <a:cs typeface="B Titr" panose="00000700000000000000" pitchFamily="2" charset="-78"/>
              </a:rPr>
            </a:br>
            <a:endParaRPr lang="fa-IR" dirty="0">
              <a:cs typeface="B Titr" panose="00000700000000000000" pitchFamily="2" charset="-78"/>
            </a:endParaRPr>
          </a:p>
        </p:txBody>
      </p:sp>
      <p:sp>
        <p:nvSpPr>
          <p:cNvPr id="3" name="Content Placeholder 2"/>
          <p:cNvSpPr>
            <a:spLocks noGrp="1"/>
          </p:cNvSpPr>
          <p:nvPr>
            <p:ph idx="1"/>
          </p:nvPr>
        </p:nvSpPr>
        <p:spPr>
          <a:xfrm>
            <a:off x="374469" y="1010194"/>
            <a:ext cx="11573691" cy="5582195"/>
          </a:xfrm>
        </p:spPr>
        <p:txBody>
          <a:bodyPr>
            <a:normAutofit/>
          </a:bodyPr>
          <a:lstStyle/>
          <a:p>
            <a:pPr marL="0" indent="0" algn="r">
              <a:buNone/>
            </a:pPr>
            <a:r>
              <a:rPr lang="fa-IR" dirty="0">
                <a:solidFill>
                  <a:srgbClr val="000000"/>
                </a:solidFill>
                <a:latin typeface="BNazanin"/>
              </a:rPr>
              <a:t>برای آموزش خود مراقبتی به افراد شارکت کننده در برنامه های پیشاگیری و تشخیص زودهنگام سرطانها دو اصل مهم باید آموزش داده شود:</a:t>
            </a:r>
          </a:p>
          <a:p>
            <a:pPr marL="0" indent="0" algn="r">
              <a:buNone/>
            </a:pPr>
            <a:r>
              <a:rPr lang="fa-IR" dirty="0">
                <a:solidFill>
                  <a:srgbClr val="000000"/>
                </a:solidFill>
                <a:latin typeface="TimesNewRomanPSMT"/>
              </a:rPr>
              <a:t>1 </a:t>
            </a:r>
            <a:r>
              <a:rPr lang="fa-IR" sz="2400" b="0" i="0" u="none" strike="noStrike" baseline="0" dirty="0">
                <a:solidFill>
                  <a:srgbClr val="FF0000"/>
                </a:solidFill>
                <a:latin typeface="Times New Roman" panose="02020603050405020304" pitchFamily="18" charset="0"/>
              </a:rPr>
              <a:t>. </a:t>
            </a:r>
            <a:r>
              <a:rPr lang="fa-IR" dirty="0">
                <a:solidFill>
                  <a:srgbClr val="FF0000"/>
                </a:solidFill>
                <a:latin typeface="BNazanin"/>
              </a:rPr>
              <a:t>راههای پیشگیری از سرطان</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به طور کلی باید به افراد آموزش داده شود که سرطان بر خلاف تصور عام، یک بیماری قابل پیشگیری است به طوری که بیش از 40 درصد سرطانها قابل پیشگیری اند .</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برای پیشگیری از سرطان روده بزرگ باید بدانیم که علل ایجاد کننده سرطان و را ههای دوری کردن از آن کدامند</a:t>
            </a:r>
          </a:p>
          <a:p>
            <a:pPr marL="0" indent="0" algn="r">
              <a:buNone/>
            </a:pPr>
            <a:r>
              <a:rPr lang="fa-IR" dirty="0">
                <a:solidFill>
                  <a:srgbClr val="000000"/>
                </a:solidFill>
                <a:latin typeface="BNazanin"/>
              </a:rPr>
              <a:t>همچنین چه عواملی اثر محافظتی در برابر این سرطان دارند. </a:t>
            </a:r>
          </a:p>
          <a:p>
            <a:pPr marL="0" indent="0" algn="r">
              <a:buNone/>
            </a:pPr>
            <a:r>
              <a:rPr lang="fa-IR" dirty="0">
                <a:solidFill>
                  <a:srgbClr val="000000"/>
                </a:solidFill>
                <a:latin typeface="TimesNewRomanPSMT"/>
              </a:rPr>
              <a:t>2 </a:t>
            </a:r>
            <a:r>
              <a:rPr lang="fa-IR" sz="2400" b="0" i="0" u="none" strike="noStrike" baseline="0" dirty="0">
                <a:solidFill>
                  <a:srgbClr val="000000"/>
                </a:solidFill>
                <a:latin typeface="Times New Roman" panose="02020603050405020304" pitchFamily="18" charset="0"/>
              </a:rPr>
              <a:t>. </a:t>
            </a:r>
            <a:r>
              <a:rPr lang="fa-IR" dirty="0">
                <a:solidFill>
                  <a:srgbClr val="FF0000"/>
                </a:solidFill>
                <a:latin typeface="BNazanin"/>
              </a:rPr>
              <a:t>علایم هشدار دهنده سرطان</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با شناخت علایم هشداردهنده سرطان روده بزرگ و مراجعه به موقع به خانه ها و پایگاه های بهداشتی میتوان ضایعات پیش سرطانی را پیش از تبدیل شدن به سرطان، زودتر تشخیص داد.</a:t>
            </a:r>
            <a:endParaRPr lang="fa-IR" dirty="0"/>
          </a:p>
        </p:txBody>
      </p:sp>
    </p:spTree>
    <p:extLst>
      <p:ext uri="{BB962C8B-B14F-4D97-AF65-F5344CB8AC3E}">
        <p14:creationId xmlns:p14="http://schemas.microsoft.com/office/powerpoint/2010/main" val="21543803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532402"/>
            <a:ext cx="11669485" cy="2899954"/>
          </a:xfrm>
        </p:spPr>
        <p:txBody>
          <a:bodyPr>
            <a:noAutofit/>
          </a:bodyPr>
          <a:lstStyle/>
          <a:p>
            <a:pPr lvl="0" algn="r" rtl="1">
              <a:lnSpc>
                <a:spcPct val="150000"/>
              </a:lnSpc>
              <a:spcBef>
                <a:spcPts val="1000"/>
              </a:spcBef>
            </a:pPr>
            <a:r>
              <a:rPr lang="fa-IR" sz="2800" b="1" dirty="0">
                <a:solidFill>
                  <a:prstClr val="black"/>
                </a:solidFill>
                <a:latin typeface="BNazaninBold"/>
                <a:ea typeface="+mn-ea"/>
                <a:cs typeface="Arial" panose="020B0604020202020204" pitchFamily="34" charset="0"/>
              </a:rPr>
              <a:t>سابقه فردی بیماری التهابی روده بزرگ :</a:t>
            </a:r>
            <a:r>
              <a:rPr lang="fa-IR" sz="2400" b="1" dirty="0">
                <a:solidFill>
                  <a:prstClr val="black"/>
                </a:solidFill>
                <a:latin typeface="BNazaninBold"/>
                <a:ea typeface="+mn-ea"/>
                <a:cs typeface="Arial" panose="020B0604020202020204" pitchFamily="34" charset="0"/>
              </a:rPr>
              <a:t>بیماری کرون یا کولیت اولسروز</a:t>
            </a:r>
            <a:r>
              <a:rPr lang="en-US" sz="2800" b="1" dirty="0">
                <a:solidFill>
                  <a:prstClr val="black"/>
                </a:solidFill>
                <a:latin typeface="Times New Roman" panose="02020603050405020304" pitchFamily="18" charset="0"/>
                <a:ea typeface="+mn-ea"/>
                <a:cs typeface="+mn-cs"/>
              </a:rPr>
              <a:t> IBD </a:t>
            </a:r>
            <a:r>
              <a:rPr lang="fa-IR" sz="2800" b="1" dirty="0">
                <a:solidFill>
                  <a:prstClr val="black"/>
                </a:solidFill>
                <a:latin typeface="Calibri-Bold"/>
                <a:ea typeface="+mn-ea"/>
                <a:cs typeface="Arial" panose="020B0604020202020204" pitchFamily="34" charset="0"/>
              </a:rPr>
              <a:t>:</a:t>
            </a:r>
            <a:br>
              <a:rPr lang="fa-IR" sz="2800" b="1" dirty="0">
                <a:solidFill>
                  <a:prstClr val="black"/>
                </a:solidFill>
                <a:latin typeface="Calibri-Bold"/>
                <a:ea typeface="+mn-ea"/>
                <a:cs typeface="Arial" panose="020B0604020202020204" pitchFamily="34" charset="0"/>
              </a:rPr>
            </a:br>
            <a:r>
              <a:rPr lang="fa-IR" sz="2800" b="1" dirty="0">
                <a:solidFill>
                  <a:prstClr val="black"/>
                </a:solidFill>
                <a:latin typeface="Calibri-Bold"/>
                <a:ea typeface="+mn-ea"/>
                <a:cs typeface="Arial" panose="020B0604020202020204" pitchFamily="34" charset="0"/>
              </a:rPr>
              <a:t> </a:t>
            </a:r>
            <a:r>
              <a:rPr lang="fa-IR" sz="2800" dirty="0">
                <a:solidFill>
                  <a:prstClr val="black"/>
                </a:solidFill>
                <a:latin typeface="BNazanin"/>
                <a:ea typeface="+mn-ea"/>
                <a:cs typeface="Arial" panose="020B0604020202020204" pitchFamily="34" charset="0"/>
              </a:rPr>
              <a:t>در این صورت معمولا بیماران مبتلا به بیماری التهابی روده، نام بیماری خود را نیز میدانند. در غیر این صورت ملاحظه خلاصه پروندها یا گواهی پزشک، گزارش کولونوسکوپی احتمالی، نمونه برداری تایید کننده تشخیص یا داروهایی که مصرف میکند (مثلاآمینوسالسیلاتها از جمله مسالازین یا کورتیکواستروییدها)، میتواند تایید یا ردکننده بیماری او باشد.</a:t>
            </a:r>
            <a:r>
              <a:rPr lang="fa-IR" sz="2400" dirty="0">
                <a:solidFill>
                  <a:prstClr val="black"/>
                </a:solidFill>
                <a:latin typeface="BNazanin"/>
                <a:ea typeface="+mn-ea"/>
                <a:cs typeface="Arial" panose="020B0604020202020204" pitchFamily="34" charset="0"/>
              </a:rPr>
              <a:t/>
            </a:r>
            <a:br>
              <a:rPr lang="fa-IR" sz="2400" dirty="0">
                <a:solidFill>
                  <a:prstClr val="black"/>
                </a:solidFill>
                <a:latin typeface="BNazanin"/>
                <a:ea typeface="+mn-ea"/>
                <a:cs typeface="Arial" panose="020B0604020202020204" pitchFamily="34" charset="0"/>
              </a:rPr>
            </a:br>
            <a:endParaRPr lang="fa-IR" sz="4800" dirty="0"/>
          </a:p>
        </p:txBody>
      </p:sp>
      <p:sp>
        <p:nvSpPr>
          <p:cNvPr id="3" name="Content Placeholder 2"/>
          <p:cNvSpPr>
            <a:spLocks noGrp="1"/>
          </p:cNvSpPr>
          <p:nvPr>
            <p:ph idx="1"/>
          </p:nvPr>
        </p:nvSpPr>
        <p:spPr>
          <a:xfrm>
            <a:off x="261257" y="3179807"/>
            <a:ext cx="11782697" cy="3425644"/>
          </a:xfrm>
        </p:spPr>
        <p:txBody>
          <a:bodyPr>
            <a:normAutofit lnSpcReduction="10000"/>
          </a:bodyPr>
          <a:lstStyle/>
          <a:p>
            <a:pPr marL="0" indent="0" algn="r">
              <a:lnSpc>
                <a:spcPct val="150000"/>
              </a:lnSpc>
              <a:buNone/>
            </a:pPr>
            <a:r>
              <a:rPr lang="fa-IR" dirty="0">
                <a:latin typeface="Wingdings-Regular"/>
              </a:rPr>
              <a:t>▪ </a:t>
            </a:r>
            <a:r>
              <a:rPr lang="fa-IR" b="1" dirty="0">
                <a:latin typeface="BNazaninBold"/>
              </a:rPr>
              <a:t>سابقه فردی پولیپ یا آدنوم روده بزرگ: </a:t>
            </a:r>
          </a:p>
          <a:p>
            <a:pPr marL="0" indent="0" algn="r">
              <a:lnSpc>
                <a:spcPct val="150000"/>
              </a:lnSpc>
              <a:buNone/>
            </a:pPr>
            <a:r>
              <a:rPr lang="fa-IR" dirty="0">
                <a:latin typeface="BNazanin"/>
              </a:rPr>
              <a:t>در صورت امکان گزارش کولونوسکوپی، پاتولوژی نمونه برداری یا به ندرت جراحی که تایید کننده تشخیص پولیپ باشد از بیمار درخواست شود. ممکن است بیمار سوابق را همراه نداشته باشد اما</a:t>
            </a:r>
          </a:p>
          <a:p>
            <a:pPr marL="0" indent="0" algn="r">
              <a:lnSpc>
                <a:spcPct val="150000"/>
              </a:lnSpc>
              <a:buNone/>
            </a:pPr>
            <a:r>
              <a:rPr lang="fa-IR" dirty="0">
                <a:latin typeface="BNazanin"/>
              </a:rPr>
              <a:t>معمولا میداند که چه نوع اقدامی برایش انجام شده است. بنابراین با توصیف کولونوسکوپی توجه شود آیا این اقدام برایش انجام شده است؟</a:t>
            </a:r>
            <a:endParaRPr lang="fa-IR" dirty="0"/>
          </a:p>
        </p:txBody>
      </p:sp>
    </p:spTree>
    <p:extLst>
      <p:ext uri="{BB962C8B-B14F-4D97-AF65-F5344CB8AC3E}">
        <p14:creationId xmlns:p14="http://schemas.microsoft.com/office/powerpoint/2010/main" val="13896035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766" y="365124"/>
            <a:ext cx="10779034" cy="2256155"/>
          </a:xfrm>
        </p:spPr>
        <p:txBody>
          <a:bodyPr>
            <a:noAutofit/>
          </a:bodyPr>
          <a:lstStyle/>
          <a:p>
            <a:pPr algn="r" rtl="1">
              <a:lnSpc>
                <a:spcPct val="150000"/>
              </a:lnSpc>
            </a:pPr>
            <a:r>
              <a:rPr lang="fa-IR" sz="2400" dirty="0">
                <a:latin typeface="Times New Roman" panose="02020603050405020304" pitchFamily="18" charset="0"/>
              </a:rPr>
              <a:t>. </a:t>
            </a:r>
            <a:r>
              <a:rPr lang="fa-IR" sz="2800" b="1" dirty="0">
                <a:latin typeface="BNazaninBold"/>
              </a:rPr>
              <a:t>ارزیابی نتیجه کولونوسکوپی قبلی</a:t>
            </a:r>
            <a:br>
              <a:rPr lang="fa-IR" sz="2800" b="1" dirty="0">
                <a:latin typeface="BNazaninBold"/>
              </a:rPr>
            </a:br>
            <a:r>
              <a:rPr lang="fa-IR" sz="2800" b="1" dirty="0">
                <a:latin typeface="BNazaninBold"/>
              </a:rPr>
              <a:t/>
            </a:r>
            <a:br>
              <a:rPr lang="fa-IR" sz="2800" b="1" dirty="0">
                <a:latin typeface="BNazaninBold"/>
              </a:rPr>
            </a:br>
            <a:r>
              <a:rPr lang="fa-IR" sz="2800" dirty="0">
                <a:latin typeface="BNazanin"/>
              </a:rPr>
              <a:t>در گام دوم و اگر فرد دارای پولیپ باشد، با بررسی جزییات کولونوسکوپی، خطر پولیپ مشخص می شود. تعیین </a:t>
            </a:r>
            <a:r>
              <a:rPr lang="fa-IR" sz="2800" dirty="0">
                <a:solidFill>
                  <a:srgbClr val="FF0000"/>
                </a:solidFill>
                <a:latin typeface="BNazanin"/>
              </a:rPr>
              <a:t>خطر پولیپ </a:t>
            </a:r>
            <a:r>
              <a:rPr lang="fa-IR" sz="2800" dirty="0">
                <a:latin typeface="BNazanin"/>
              </a:rPr>
              <a:t>به </a:t>
            </a:r>
            <a:r>
              <a:rPr lang="fa-IR" sz="2800" dirty="0">
                <a:solidFill>
                  <a:srgbClr val="FF0000"/>
                </a:solidFill>
                <a:latin typeface="BNazanin"/>
              </a:rPr>
              <a:t>سه عامل</a:t>
            </a:r>
            <a:r>
              <a:rPr lang="fa-IR" sz="2800" dirty="0">
                <a:latin typeface="BNazanin"/>
              </a:rPr>
              <a:t> بستگی دارد :</a:t>
            </a:r>
            <a:endParaRPr lang="fa-IR" sz="28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54035" y="2726521"/>
            <a:ext cx="9753599" cy="3656862"/>
          </a:xfrm>
          <a:prstGeom prst="rect">
            <a:avLst/>
          </a:prstGeom>
        </p:spPr>
      </p:pic>
    </p:spTree>
    <p:extLst>
      <p:ext uri="{BB962C8B-B14F-4D97-AF65-F5344CB8AC3E}">
        <p14:creationId xmlns:p14="http://schemas.microsoft.com/office/powerpoint/2010/main" val="39380268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40566"/>
          </a:xfrm>
        </p:spPr>
        <p:txBody>
          <a:bodyPr>
            <a:normAutofit fontScale="90000"/>
          </a:bodyPr>
          <a:lstStyle/>
          <a:p>
            <a:endParaRPr lang="fa-IR" dirty="0"/>
          </a:p>
        </p:txBody>
      </p:sp>
      <p:sp>
        <p:nvSpPr>
          <p:cNvPr id="3" name="Content Placeholder 2"/>
          <p:cNvSpPr>
            <a:spLocks noGrp="1"/>
          </p:cNvSpPr>
          <p:nvPr>
            <p:ph idx="1"/>
          </p:nvPr>
        </p:nvSpPr>
        <p:spPr>
          <a:xfrm>
            <a:off x="933994" y="1111522"/>
            <a:ext cx="10953206" cy="5376364"/>
          </a:xfrm>
        </p:spPr>
        <p:txBody>
          <a:bodyPr>
            <a:normAutofit fontScale="92500" lnSpcReduction="20000"/>
          </a:bodyPr>
          <a:lstStyle/>
          <a:p>
            <a:pPr marL="0" indent="0" algn="r">
              <a:buNone/>
            </a:pPr>
            <a:r>
              <a:rPr lang="fa-IR" sz="3200" dirty="0">
                <a:latin typeface="BNazanin"/>
              </a:rPr>
              <a:t>بر اساس سه معیار بالا، سه نوع پولیپ قراردادی زیر وجود دارد:</a:t>
            </a:r>
          </a:p>
          <a:p>
            <a:pPr marL="0" indent="0" algn="r">
              <a:buNone/>
            </a:pPr>
            <a:r>
              <a:rPr lang="fa-IR" dirty="0">
                <a:latin typeface="Wingdings-Regular"/>
              </a:rPr>
              <a:t>▪ </a:t>
            </a:r>
            <a:r>
              <a:rPr lang="fa-IR" b="1" dirty="0">
                <a:latin typeface="BNazaninBold"/>
              </a:rPr>
              <a:t>پولیپ معمولی:</a:t>
            </a:r>
          </a:p>
          <a:p>
            <a:pPr marL="0" indent="0" algn="r">
              <a:buNone/>
            </a:pPr>
            <a:r>
              <a:rPr lang="fa-IR" dirty="0">
                <a:latin typeface="Wingdings-Regular"/>
              </a:rPr>
              <a:t>✓ </a:t>
            </a:r>
            <a:r>
              <a:rPr lang="fa-IR" dirty="0">
                <a:latin typeface="BNazanin"/>
              </a:rPr>
              <a:t>پولیپ هیپرپلاستیک زیر 1 سانتیمتر</a:t>
            </a:r>
          </a:p>
          <a:p>
            <a:pPr marL="0" indent="0" algn="r">
              <a:buNone/>
            </a:pPr>
            <a:r>
              <a:rPr lang="fa-IR" dirty="0">
                <a:latin typeface="Wingdings-Regular"/>
              </a:rPr>
              <a:t>✓ </a:t>
            </a:r>
            <a:r>
              <a:rPr lang="fa-IR" dirty="0">
                <a:latin typeface="BNazanin"/>
              </a:rPr>
              <a:t>پولیپ التهابی، هامارتوم یا لنفویید</a:t>
            </a:r>
          </a:p>
          <a:p>
            <a:pPr marL="0" indent="0" algn="r" rtl="1">
              <a:buNone/>
            </a:pPr>
            <a:r>
              <a:rPr lang="fa-IR" dirty="0">
                <a:latin typeface="Wingdings-Regular"/>
              </a:rPr>
              <a:t>▪ </a:t>
            </a:r>
            <a:r>
              <a:rPr lang="fa-IR" b="1" dirty="0">
                <a:latin typeface="BNazaninBold"/>
              </a:rPr>
              <a:t>پولیپ کم خطر:</a:t>
            </a:r>
          </a:p>
          <a:p>
            <a:pPr marL="0" indent="0" algn="r" rtl="1">
              <a:buNone/>
            </a:pPr>
            <a:r>
              <a:rPr lang="fa-IR" dirty="0">
                <a:latin typeface="Wingdings-Regular"/>
              </a:rPr>
              <a:t>✓ </a:t>
            </a:r>
            <a:r>
              <a:rPr lang="fa-IR" dirty="0">
                <a:latin typeface="BNazanin"/>
              </a:rPr>
              <a:t>پولیپ آدنوماتوز یا بدون پایه</a:t>
            </a:r>
            <a:r>
              <a:rPr lang="en-US" dirty="0">
                <a:latin typeface="BNazanin"/>
              </a:rPr>
              <a:t>(</a:t>
            </a:r>
            <a:r>
              <a:rPr lang="en-US" dirty="0">
                <a:latin typeface="Times New Roman" panose="02020603050405020304" pitchFamily="18" charset="0"/>
              </a:rPr>
              <a:t>SSP </a:t>
            </a:r>
            <a:r>
              <a:rPr lang="en-US" dirty="0">
                <a:latin typeface="BNazanin"/>
              </a:rPr>
              <a:t>) </a:t>
            </a:r>
            <a:r>
              <a:rPr lang="fa-IR" dirty="0">
                <a:latin typeface="BNazanin"/>
              </a:rPr>
              <a:t>با اندازه زیر 1 سانتیمتر به تعداد حداکثر 2</a:t>
            </a:r>
          </a:p>
          <a:p>
            <a:pPr marL="0" indent="0" algn="r" rtl="1">
              <a:buNone/>
            </a:pPr>
            <a:r>
              <a:rPr lang="fa-IR" dirty="0">
                <a:latin typeface="Wingdings-Regular"/>
              </a:rPr>
              <a:t>▪ </a:t>
            </a:r>
            <a:r>
              <a:rPr lang="fa-IR" b="1" dirty="0">
                <a:latin typeface="BNazaninBold"/>
              </a:rPr>
              <a:t>پولیپ پر خطر:</a:t>
            </a:r>
          </a:p>
          <a:p>
            <a:pPr marL="0" indent="0" algn="r" rtl="1">
              <a:buNone/>
            </a:pPr>
            <a:r>
              <a:rPr lang="fa-IR" dirty="0">
                <a:latin typeface="Wingdings-Regular"/>
              </a:rPr>
              <a:t>✓ </a:t>
            </a:r>
            <a:r>
              <a:rPr lang="fa-IR" dirty="0">
                <a:latin typeface="BNazanin"/>
              </a:rPr>
              <a:t>پولیپ آدنوماتوز یا بدون پایه </a:t>
            </a:r>
            <a:r>
              <a:rPr lang="en-US" dirty="0">
                <a:latin typeface="BNazanin"/>
              </a:rPr>
              <a:t>(</a:t>
            </a:r>
            <a:r>
              <a:rPr lang="en-US" dirty="0">
                <a:latin typeface="Times New Roman" panose="02020603050405020304" pitchFamily="18" charset="0"/>
              </a:rPr>
              <a:t>SSP) </a:t>
            </a:r>
            <a:r>
              <a:rPr lang="fa-IR" dirty="0">
                <a:latin typeface="BNazanin"/>
              </a:rPr>
              <a:t>با اندازه 1 سانتیمتر و بیشتر به هر تعداد</a:t>
            </a:r>
          </a:p>
          <a:p>
            <a:pPr marL="0" indent="0" algn="r" rtl="1">
              <a:buNone/>
            </a:pPr>
            <a:r>
              <a:rPr lang="fa-IR" dirty="0">
                <a:latin typeface="Wingdings-Regular"/>
              </a:rPr>
              <a:t>✓ </a:t>
            </a:r>
            <a:r>
              <a:rPr lang="fa-IR" dirty="0">
                <a:latin typeface="BNazanin"/>
              </a:rPr>
              <a:t>پولیپ آدنوماتوز یا بدون پایه </a:t>
            </a:r>
            <a:r>
              <a:rPr lang="en-US" dirty="0">
                <a:latin typeface="BNazanin"/>
              </a:rPr>
              <a:t>(</a:t>
            </a:r>
            <a:r>
              <a:rPr lang="en-US" dirty="0">
                <a:latin typeface="Times New Roman" panose="02020603050405020304" pitchFamily="18" charset="0"/>
              </a:rPr>
              <a:t>SSP) </a:t>
            </a:r>
            <a:r>
              <a:rPr lang="fa-IR" dirty="0">
                <a:latin typeface="BNazanin"/>
              </a:rPr>
              <a:t>با هر اندازه ای به تعداد 3 یا بیشتر</a:t>
            </a:r>
          </a:p>
          <a:p>
            <a:pPr marL="0" indent="0" algn="r" rtl="1">
              <a:buNone/>
            </a:pPr>
            <a:r>
              <a:rPr lang="fa-IR" dirty="0">
                <a:latin typeface="Wingdings-Regular"/>
              </a:rPr>
              <a:t>✓ </a:t>
            </a:r>
            <a:r>
              <a:rPr lang="fa-IR" dirty="0">
                <a:latin typeface="BNazanin"/>
              </a:rPr>
              <a:t>پولیپ هیپرلاستیک با اندازه 1 سانتیمتر و بیشتر به هر تعداد</a:t>
            </a:r>
          </a:p>
          <a:p>
            <a:pPr marL="0" indent="0" algn="r" rtl="1">
              <a:buNone/>
            </a:pPr>
            <a:r>
              <a:rPr lang="fa-IR" dirty="0">
                <a:latin typeface="Wingdings-Regular"/>
              </a:rPr>
              <a:t>✓ </a:t>
            </a:r>
            <a:r>
              <a:rPr lang="fa-IR" dirty="0">
                <a:latin typeface="BNazanin"/>
              </a:rPr>
              <a:t>پولیپ ویلوس یا توبولوویلوس با هر اندازه و تعداد ی</a:t>
            </a:r>
          </a:p>
          <a:p>
            <a:pPr marL="0" indent="0" algn="r" rtl="1">
              <a:buNone/>
            </a:pPr>
            <a:r>
              <a:rPr lang="fa-IR" sz="3200" dirty="0">
                <a:latin typeface="Wingdings-Regular"/>
              </a:rPr>
              <a:t>✓ </a:t>
            </a:r>
            <a:r>
              <a:rPr lang="fa-IR" dirty="0">
                <a:latin typeface="BNazanin"/>
              </a:rPr>
              <a:t>پولیپ از هر نوع با دیسپلازی دارای درجه تمایز بالا ( </a:t>
            </a:r>
            <a:r>
              <a:rPr lang="en-US" dirty="0">
                <a:latin typeface="Times New Roman" panose="02020603050405020304" pitchFamily="18" charset="0"/>
              </a:rPr>
              <a:t>High Grade</a:t>
            </a:r>
            <a:r>
              <a:rPr lang="fa-IR" dirty="0">
                <a:latin typeface="Times New Roman" panose="02020603050405020304" pitchFamily="18" charset="0"/>
              </a:rPr>
              <a:t>)</a:t>
            </a:r>
            <a:endParaRPr lang="fa-IR" dirty="0"/>
          </a:p>
        </p:txBody>
      </p:sp>
    </p:spTree>
    <p:extLst>
      <p:ext uri="{BB962C8B-B14F-4D97-AF65-F5344CB8AC3E}">
        <p14:creationId xmlns:p14="http://schemas.microsoft.com/office/powerpoint/2010/main" val="25118951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2406" y="1157606"/>
            <a:ext cx="10515600" cy="871492"/>
          </a:xfrm>
        </p:spPr>
        <p:txBody>
          <a:bodyPr>
            <a:normAutofit fontScale="90000"/>
          </a:bodyPr>
          <a:lstStyle/>
          <a:p>
            <a:pPr lvl="0" algn="r">
              <a:spcBef>
                <a:spcPts val="1000"/>
              </a:spcBef>
            </a:pPr>
            <a:r>
              <a:rPr lang="fa-IR" sz="3200" b="1" dirty="0">
                <a:solidFill>
                  <a:prstClr val="black"/>
                </a:solidFill>
                <a:latin typeface="BNazaninBold"/>
                <a:ea typeface="+mn-ea"/>
                <a:cs typeface="B Titr" panose="00000700000000000000" pitchFamily="2" charset="-78"/>
              </a:rPr>
              <a:t>تصمیم گیری: </a:t>
            </a:r>
            <a:r>
              <a:rPr lang="en-US" sz="3200" b="1" dirty="0">
                <a:solidFill>
                  <a:prstClr val="black"/>
                </a:solidFill>
                <a:latin typeface="BNazaninBold"/>
                <a:ea typeface="+mn-ea"/>
                <a:cs typeface="B Titr" panose="00000700000000000000" pitchFamily="2" charset="-78"/>
              </a:rPr>
              <a:t/>
            </a:r>
            <a:br>
              <a:rPr lang="en-US" sz="3200" b="1" dirty="0">
                <a:solidFill>
                  <a:prstClr val="black"/>
                </a:solidFill>
                <a:latin typeface="BNazaninBold"/>
                <a:ea typeface="+mn-ea"/>
                <a:cs typeface="B Titr" panose="00000700000000000000" pitchFamily="2" charset="-78"/>
              </a:rPr>
            </a:br>
            <a:r>
              <a:rPr lang="fa-IR" sz="3200" b="1" dirty="0">
                <a:solidFill>
                  <a:prstClr val="black"/>
                </a:solidFill>
                <a:latin typeface="BNazaninBold"/>
                <a:ea typeface="+mn-ea"/>
                <a:cs typeface="Arial" panose="020B0604020202020204" pitchFamily="34" charset="0"/>
              </a:rPr>
              <a:t/>
            </a:r>
            <a:br>
              <a:rPr lang="fa-IR" sz="3200" b="1" dirty="0">
                <a:solidFill>
                  <a:prstClr val="black"/>
                </a:solidFill>
                <a:latin typeface="BNazaninBold"/>
                <a:ea typeface="+mn-ea"/>
                <a:cs typeface="Arial" panose="020B0604020202020204" pitchFamily="34" charset="0"/>
              </a:rPr>
            </a:br>
            <a:r>
              <a:rPr lang="fa-IR" sz="3200" b="1" dirty="0">
                <a:solidFill>
                  <a:prstClr val="black"/>
                </a:solidFill>
                <a:latin typeface="BNazaninBold"/>
                <a:ea typeface="+mn-ea"/>
                <a:cs typeface="Arial" panose="020B0604020202020204" pitchFamily="34" charset="0"/>
              </a:rPr>
              <a:t>کولونوسکوپی</a:t>
            </a:r>
            <a:br>
              <a:rPr lang="fa-IR" sz="32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742406" y="2029098"/>
            <a:ext cx="10515600" cy="4351338"/>
          </a:xfrm>
        </p:spPr>
        <p:txBody>
          <a:bodyPr>
            <a:normAutofit/>
          </a:bodyPr>
          <a:lstStyle/>
          <a:p>
            <a:pPr marL="0" indent="0" algn="r">
              <a:buNone/>
            </a:pPr>
            <a:r>
              <a:rPr lang="fa-IR" sz="3200" dirty="0">
                <a:latin typeface="BNazanin"/>
              </a:rPr>
              <a:t>در گام سوم، تصمیم گیری در مورد زمان کولونوسکوپی بر اساس </a:t>
            </a:r>
            <a:r>
              <a:rPr lang="fa-IR" sz="3200" dirty="0">
                <a:solidFill>
                  <a:srgbClr val="FF0000"/>
                </a:solidFill>
                <a:latin typeface="BNazanin"/>
              </a:rPr>
              <a:t>میزان خطر پولیپ، سابقه سرطان</a:t>
            </a:r>
            <a:r>
              <a:rPr lang="fa-IR" sz="3200" dirty="0">
                <a:latin typeface="BNazanin"/>
              </a:rPr>
              <a:t> یا </a:t>
            </a:r>
            <a:r>
              <a:rPr lang="fa-IR" sz="3200" dirty="0">
                <a:solidFill>
                  <a:srgbClr val="FF0000"/>
                </a:solidFill>
                <a:latin typeface="BNazanin"/>
              </a:rPr>
              <a:t>بیماری التهابی روده</a:t>
            </a:r>
            <a:r>
              <a:rPr lang="fa-IR" sz="3200" dirty="0">
                <a:latin typeface="BNazanin"/>
              </a:rPr>
              <a:t> صورت می گیرد:</a:t>
            </a:r>
          </a:p>
          <a:p>
            <a:pPr marL="0" indent="0" algn="r">
              <a:buNone/>
            </a:pPr>
            <a:r>
              <a:rPr lang="fa-IR" dirty="0">
                <a:latin typeface="Wingdings-Regular"/>
              </a:rPr>
              <a:t>▪ </a:t>
            </a:r>
            <a:r>
              <a:rPr lang="fa-IR" b="1" dirty="0">
                <a:latin typeface="BNazaninBold"/>
              </a:rPr>
              <a:t>پولیپ روده بزرگ معمولی: </a:t>
            </a:r>
            <a:r>
              <a:rPr lang="fa-IR" dirty="0">
                <a:latin typeface="BNazanin"/>
              </a:rPr>
              <a:t>به فاصله 5 تا 10 سال از کولونوسکوپی قبلی</a:t>
            </a:r>
          </a:p>
          <a:p>
            <a:pPr marL="0" lvl="0" indent="0" algn="r">
              <a:buNone/>
            </a:pPr>
            <a:r>
              <a:rPr lang="fa-IR" dirty="0">
                <a:latin typeface="Wingdings-Regular"/>
              </a:rPr>
              <a:t>▪ </a:t>
            </a:r>
            <a:r>
              <a:rPr lang="fa-IR" b="1" dirty="0">
                <a:latin typeface="BNazaninBold"/>
              </a:rPr>
              <a:t>پولیپ روده بزرگ کم خطر: </a:t>
            </a:r>
            <a:r>
              <a:rPr lang="fa-IR" dirty="0">
                <a:latin typeface="BNazanin"/>
              </a:rPr>
              <a:t>به فاصله 3 تا 5 سال از کولونوسکوپی </a:t>
            </a:r>
            <a:r>
              <a:rPr lang="fa-IR" dirty="0">
                <a:solidFill>
                  <a:prstClr val="black"/>
                </a:solidFill>
                <a:latin typeface="BNazanin"/>
              </a:rPr>
              <a:t>قبلی</a:t>
            </a:r>
          </a:p>
          <a:p>
            <a:pPr marL="0" lvl="0" indent="0" algn="r">
              <a:buNone/>
            </a:pPr>
            <a:r>
              <a:rPr lang="fa-IR" dirty="0">
                <a:latin typeface="Wingdings-Regular"/>
              </a:rPr>
              <a:t>▪ </a:t>
            </a:r>
            <a:r>
              <a:rPr lang="fa-IR" b="1" dirty="0">
                <a:latin typeface="BNazaninBold"/>
              </a:rPr>
              <a:t>پولیپ روده بزرگ پر خطر: </a:t>
            </a:r>
            <a:r>
              <a:rPr lang="fa-IR" dirty="0">
                <a:latin typeface="BNazanin"/>
              </a:rPr>
              <a:t>به فاصله 1 تا 3 سال از کولونوسکوپی </a:t>
            </a:r>
            <a:r>
              <a:rPr lang="fa-IR" dirty="0">
                <a:solidFill>
                  <a:prstClr val="black"/>
                </a:solidFill>
                <a:latin typeface="BNazanin"/>
              </a:rPr>
              <a:t>قبلی</a:t>
            </a:r>
          </a:p>
          <a:p>
            <a:pPr marL="0" indent="0" algn="r">
              <a:buNone/>
            </a:pPr>
            <a:r>
              <a:rPr lang="fa-IR" dirty="0">
                <a:latin typeface="Wingdings-Regular"/>
              </a:rPr>
              <a:t>▪ </a:t>
            </a:r>
            <a:r>
              <a:rPr lang="fa-IR" b="1" dirty="0">
                <a:latin typeface="BNazaninBold"/>
              </a:rPr>
              <a:t>سرطان روده بزرگ: </a:t>
            </a:r>
            <a:r>
              <a:rPr lang="fa-IR" dirty="0">
                <a:latin typeface="BNazanin"/>
              </a:rPr>
              <a:t>به فاصله 6 ماه تا 3 سال از کولونوسکوپی قبلی</a:t>
            </a:r>
          </a:p>
          <a:p>
            <a:pPr marL="0" indent="0" algn="r">
              <a:buNone/>
            </a:pPr>
            <a:r>
              <a:rPr lang="fa-IR" dirty="0">
                <a:latin typeface="Wingdings-Regular"/>
              </a:rPr>
              <a:t>▪ </a:t>
            </a:r>
            <a:r>
              <a:rPr lang="fa-IR" b="1" dirty="0">
                <a:latin typeface="BNazaninBold"/>
              </a:rPr>
              <a:t>بیماری التهابی روده بزرگ: </a:t>
            </a:r>
            <a:r>
              <a:rPr lang="fa-IR" dirty="0">
                <a:latin typeface="BNazanin"/>
              </a:rPr>
              <a:t>به فاصله 8 تا 10 سال از تشخیص بیماری</a:t>
            </a:r>
            <a:endParaRPr lang="fa-IR" dirty="0"/>
          </a:p>
        </p:txBody>
      </p:sp>
    </p:spTree>
    <p:extLst>
      <p:ext uri="{BB962C8B-B14F-4D97-AF65-F5344CB8AC3E}">
        <p14:creationId xmlns:p14="http://schemas.microsoft.com/office/powerpoint/2010/main" val="7082639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8674"/>
            <a:ext cx="10515600" cy="549865"/>
          </a:xfrm>
        </p:spPr>
        <p:txBody>
          <a:bodyPr>
            <a:normAutofit fontScale="90000"/>
          </a:bodyPr>
          <a:lstStyle/>
          <a:p>
            <a:endParaRPr lang="fa-IR"/>
          </a:p>
        </p:txBody>
      </p:sp>
      <p:sp>
        <p:nvSpPr>
          <p:cNvPr id="3" name="Content Placeholder 2"/>
          <p:cNvSpPr>
            <a:spLocks noGrp="1"/>
          </p:cNvSpPr>
          <p:nvPr>
            <p:ph idx="1"/>
          </p:nvPr>
        </p:nvSpPr>
        <p:spPr>
          <a:xfrm>
            <a:off x="174171" y="828539"/>
            <a:ext cx="11791406" cy="5885769"/>
          </a:xfrm>
        </p:spPr>
        <p:txBody>
          <a:bodyPr>
            <a:normAutofit/>
          </a:bodyPr>
          <a:lstStyle/>
          <a:p>
            <a:pPr marL="0" indent="0" algn="r">
              <a:lnSpc>
                <a:spcPct val="150000"/>
              </a:lnSpc>
              <a:buNone/>
            </a:pPr>
            <a:r>
              <a:rPr lang="fa-IR" dirty="0">
                <a:latin typeface="BNazanin"/>
              </a:rPr>
              <a:t>در همه انواع پولیپ، حداقل فاصله، معمولا در اولین نوبت پیگیری پس از کولونوسکوپی اول خواهد بود و برای نوبت های بعدی، حداکثر فاصله تعیین می شود.</a:t>
            </a:r>
          </a:p>
          <a:p>
            <a:pPr marL="0" indent="0" algn="r">
              <a:lnSpc>
                <a:spcPct val="150000"/>
              </a:lnSpc>
              <a:buNone/>
            </a:pPr>
            <a:r>
              <a:rPr lang="fa-IR" dirty="0">
                <a:latin typeface="BNazanin"/>
              </a:rPr>
              <a:t>در بیماران با </a:t>
            </a:r>
            <a:r>
              <a:rPr lang="fa-IR" dirty="0">
                <a:solidFill>
                  <a:srgbClr val="FF0000"/>
                </a:solidFill>
                <a:latin typeface="BNazanin"/>
              </a:rPr>
              <a:t>سابقه سرطان روده بزرگ</a:t>
            </a:r>
            <a:r>
              <a:rPr lang="fa-IR" dirty="0">
                <a:latin typeface="BNazanin"/>
              </a:rPr>
              <a:t>، اگر جراحی سرطان روده بزرگ، به صورت اورژانسی انجام شده باشد،کولونوسکوپی معمولا </a:t>
            </a:r>
            <a:r>
              <a:rPr lang="fa-IR" dirty="0">
                <a:solidFill>
                  <a:srgbClr val="FF0000"/>
                </a:solidFill>
                <a:latin typeface="BNazanin"/>
              </a:rPr>
              <a:t>6 ماه </a:t>
            </a:r>
            <a:r>
              <a:rPr lang="fa-IR" dirty="0">
                <a:latin typeface="BNazanin"/>
              </a:rPr>
              <a:t>پس از پایان درمان انجام می شود. در صورتی که بیمار پیش از جراحی کولونوسکوپیشده باشد، کولونوسکوپی بعدی معمولا </a:t>
            </a:r>
            <a:r>
              <a:rPr lang="fa-IR" dirty="0">
                <a:solidFill>
                  <a:srgbClr val="FF0000"/>
                </a:solidFill>
                <a:latin typeface="BNazanin"/>
              </a:rPr>
              <a:t>3 سال </a:t>
            </a:r>
            <a:r>
              <a:rPr lang="fa-IR" dirty="0">
                <a:latin typeface="BNazanin"/>
              </a:rPr>
              <a:t>بعد انجام خواهد شد.</a:t>
            </a:r>
          </a:p>
          <a:p>
            <a:pPr marL="0" indent="0" algn="r">
              <a:lnSpc>
                <a:spcPct val="150000"/>
              </a:lnSpc>
              <a:buNone/>
            </a:pPr>
            <a:r>
              <a:rPr lang="fa-IR" dirty="0">
                <a:latin typeface="BNazanin"/>
              </a:rPr>
              <a:t>در بیماران با سابقه </a:t>
            </a:r>
            <a:r>
              <a:rPr lang="fa-IR" dirty="0">
                <a:solidFill>
                  <a:srgbClr val="FF0000"/>
                </a:solidFill>
                <a:latin typeface="BNazanin"/>
              </a:rPr>
              <a:t>بیماری التهابی روده بزرگ</a:t>
            </a:r>
            <a:r>
              <a:rPr lang="fa-IR" dirty="0">
                <a:latin typeface="BNazanin"/>
              </a:rPr>
              <a:t>، اگر بیمار مشکل دیگری نداشته باشد، زمان کولونوسکوپی به قصد غربالگری پولیپ یا سرطان روده بزرگ، بنا به صلاحدید متخصص گوارش معمولا طی </a:t>
            </a:r>
            <a:r>
              <a:rPr lang="fa-IR" dirty="0">
                <a:solidFill>
                  <a:srgbClr val="FF0000"/>
                </a:solidFill>
                <a:latin typeface="BNazanin"/>
              </a:rPr>
              <a:t>8 تا 10 سال پس </a:t>
            </a:r>
            <a:r>
              <a:rPr lang="fa-IR" dirty="0">
                <a:latin typeface="BNazanin"/>
              </a:rPr>
              <a:t>از تشخیص بیماری خواهد بود</a:t>
            </a:r>
          </a:p>
        </p:txBody>
      </p:sp>
    </p:spTree>
    <p:extLst>
      <p:ext uri="{BB962C8B-B14F-4D97-AF65-F5344CB8AC3E}">
        <p14:creationId xmlns:p14="http://schemas.microsoft.com/office/powerpoint/2010/main" val="8411406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latin typeface="BNazaninBold"/>
              </a:rPr>
              <a:t>تصمیم گیری: مشاوره ژنتیک</a:t>
            </a:r>
            <a:endParaRPr lang="fa-IR" dirty="0"/>
          </a:p>
        </p:txBody>
      </p:sp>
      <p:sp>
        <p:nvSpPr>
          <p:cNvPr id="3" name="Content Placeholder 2"/>
          <p:cNvSpPr>
            <a:spLocks noGrp="1"/>
          </p:cNvSpPr>
          <p:nvPr>
            <p:ph idx="1"/>
          </p:nvPr>
        </p:nvSpPr>
        <p:spPr>
          <a:xfrm>
            <a:off x="357051" y="1573076"/>
            <a:ext cx="11538858" cy="4618717"/>
          </a:xfrm>
        </p:spPr>
        <p:txBody>
          <a:bodyPr>
            <a:normAutofit/>
          </a:bodyPr>
          <a:lstStyle/>
          <a:p>
            <a:pPr marL="0" indent="0" algn="r" rtl="1">
              <a:buNone/>
            </a:pPr>
            <a:r>
              <a:rPr lang="fa-IR" sz="3200" dirty="0">
                <a:latin typeface="BNazanin"/>
              </a:rPr>
              <a:t>در گام چهارم، تصمیم گیری در مورد مشاوره ژنتیک، بر اساس </a:t>
            </a:r>
            <a:r>
              <a:rPr lang="fa-IR" sz="3200" dirty="0">
                <a:solidFill>
                  <a:srgbClr val="FF0000"/>
                </a:solidFill>
                <a:latin typeface="BNazanin"/>
              </a:rPr>
              <a:t>نوع و تعداد پولیپ</a:t>
            </a:r>
            <a:r>
              <a:rPr lang="fa-IR" sz="3200" dirty="0">
                <a:latin typeface="BNazanin"/>
              </a:rPr>
              <a:t>، </a:t>
            </a:r>
            <a:r>
              <a:rPr lang="fa-IR" sz="3200" dirty="0">
                <a:solidFill>
                  <a:srgbClr val="FF0000"/>
                </a:solidFill>
                <a:latin typeface="BNazanin"/>
              </a:rPr>
              <a:t>سابقه سرطان </a:t>
            </a:r>
            <a:r>
              <a:rPr lang="fa-IR" sz="3200" dirty="0">
                <a:latin typeface="BNazanin"/>
              </a:rPr>
              <a:t>یا </a:t>
            </a:r>
            <a:r>
              <a:rPr lang="fa-IR" sz="3200" dirty="0">
                <a:solidFill>
                  <a:srgbClr val="FF0000"/>
                </a:solidFill>
                <a:latin typeface="BNazanin"/>
              </a:rPr>
              <a:t>سندروم های ارثی </a:t>
            </a:r>
            <a:r>
              <a:rPr lang="fa-IR" sz="3200" dirty="0">
                <a:latin typeface="BNazanin"/>
              </a:rPr>
              <a:t>صورت می گیرد:</a:t>
            </a:r>
          </a:p>
          <a:p>
            <a:pPr marL="0" indent="0" algn="r" rtl="1">
              <a:buNone/>
            </a:pPr>
            <a:r>
              <a:rPr lang="fa-IR" dirty="0">
                <a:latin typeface="Wingdings-Regular"/>
              </a:rPr>
              <a:t>▪ </a:t>
            </a:r>
            <a:r>
              <a:rPr lang="fa-IR" dirty="0">
                <a:latin typeface="BNazanin"/>
              </a:rPr>
              <a:t>پولیپ هامارتوم به تعداد 2 یا بیشتر</a:t>
            </a:r>
          </a:p>
          <a:p>
            <a:pPr marL="0" indent="0" algn="r" rtl="1">
              <a:buNone/>
            </a:pPr>
            <a:r>
              <a:rPr lang="fa-IR" dirty="0">
                <a:latin typeface="Wingdings-Regular"/>
              </a:rPr>
              <a:t>▪ </a:t>
            </a:r>
            <a:r>
              <a:rPr lang="fa-IR" dirty="0">
                <a:latin typeface="BNazanin"/>
              </a:rPr>
              <a:t>پولیپ آدنوماتوز به تعداد 10 یا بیشتر</a:t>
            </a:r>
          </a:p>
          <a:p>
            <a:pPr marL="0" indent="0" algn="r" rtl="1">
              <a:buNone/>
            </a:pPr>
            <a:r>
              <a:rPr lang="fa-IR" dirty="0">
                <a:latin typeface="Wingdings-Regular"/>
              </a:rPr>
              <a:t>▪ </a:t>
            </a:r>
            <a:r>
              <a:rPr lang="fa-IR" dirty="0">
                <a:latin typeface="BNazanin"/>
              </a:rPr>
              <a:t>پولیپ بدون پایه </a:t>
            </a:r>
            <a:r>
              <a:rPr lang="en-US" dirty="0">
                <a:latin typeface="Times New Roman" panose="02020603050405020304" pitchFamily="18" charset="0"/>
              </a:rPr>
              <a:t>SSP </a:t>
            </a:r>
            <a:r>
              <a:rPr lang="en-US" dirty="0">
                <a:latin typeface="BNazanin"/>
              </a:rPr>
              <a:t>)</a:t>
            </a:r>
            <a:r>
              <a:rPr lang="fa-IR" dirty="0">
                <a:latin typeface="BNazanin"/>
              </a:rPr>
              <a:t> )به تعداد 5 یا بیشتر</a:t>
            </a:r>
          </a:p>
          <a:p>
            <a:pPr marL="0" indent="0" algn="r" rtl="1">
              <a:buNone/>
            </a:pPr>
            <a:r>
              <a:rPr lang="fa-IR" dirty="0">
                <a:latin typeface="Wingdings-Regular"/>
              </a:rPr>
              <a:t>▪ </a:t>
            </a:r>
            <a:r>
              <a:rPr lang="fa-IR" dirty="0">
                <a:latin typeface="BNazanin"/>
              </a:rPr>
              <a:t>سرطان روده بزرگ</a:t>
            </a:r>
          </a:p>
          <a:p>
            <a:pPr marL="0" indent="0" algn="r" rtl="1">
              <a:buNone/>
            </a:pPr>
            <a:r>
              <a:rPr lang="fa-IR" dirty="0">
                <a:latin typeface="Wingdings-Regular"/>
              </a:rPr>
              <a:t>▪ </a:t>
            </a:r>
            <a:r>
              <a:rPr lang="fa-IR" dirty="0">
                <a:latin typeface="BNazanin"/>
              </a:rPr>
              <a:t>سندروم های ارثی شناخته شده </a:t>
            </a:r>
            <a:r>
              <a:rPr lang="en-US" dirty="0">
                <a:latin typeface="Times New Roman" panose="02020603050405020304" pitchFamily="18" charset="0"/>
              </a:rPr>
              <a:t>FAP </a:t>
            </a:r>
            <a:r>
              <a:rPr lang="fa-IR" dirty="0">
                <a:latin typeface="BNazanin"/>
              </a:rPr>
              <a:t>و </a:t>
            </a:r>
            <a:r>
              <a:rPr lang="en-US" dirty="0">
                <a:latin typeface="Times New Roman" panose="02020603050405020304" pitchFamily="18" charset="0"/>
              </a:rPr>
              <a:t>HNPCC</a:t>
            </a:r>
          </a:p>
          <a:p>
            <a:pPr marL="0" indent="0" algn="r" rtl="1">
              <a:buNone/>
            </a:pPr>
            <a:r>
              <a:rPr lang="fa-IR" dirty="0">
                <a:latin typeface="BNazanin"/>
              </a:rPr>
              <a:t>در همه موارد، در صورت نیاز به مشاوره، برای وی وقت مشاوره ژنتیک را تعیین کنید .</a:t>
            </a:r>
            <a:endParaRPr lang="fa-IR" dirty="0"/>
          </a:p>
        </p:txBody>
      </p:sp>
    </p:spTree>
    <p:extLst>
      <p:ext uri="{BB962C8B-B14F-4D97-AF65-F5344CB8AC3E}">
        <p14:creationId xmlns:p14="http://schemas.microsoft.com/office/powerpoint/2010/main" val="31327932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79" y="365125"/>
            <a:ext cx="11355977" cy="1325563"/>
          </a:xfrm>
        </p:spPr>
        <p:txBody>
          <a:bodyPr>
            <a:noAutofit/>
          </a:bodyPr>
          <a:lstStyle/>
          <a:p>
            <a:pPr algn="r"/>
            <a:r>
              <a:rPr lang="fa-IR" sz="3200" dirty="0">
                <a:cs typeface="B Titr" panose="00000700000000000000" pitchFamily="2" charset="-78"/>
              </a:rPr>
              <a:t>سابقه خانوادگی مثبت</a:t>
            </a:r>
            <a:r>
              <a:rPr lang="en-US" sz="3200" dirty="0"/>
              <a:t/>
            </a:r>
            <a:br>
              <a:rPr lang="en-US" sz="3200" dirty="0"/>
            </a:br>
            <a:r>
              <a:rPr lang="fa-IR" sz="3200" b="1" dirty="0">
                <a:latin typeface="BNazaninBold"/>
              </a:rPr>
              <a:t>گام های ارزیابی و تصمیم گیری در خصوص طبقه بندی بیماران بر اساس سوابق خانوادگی به شرح ذیل است:</a:t>
            </a:r>
            <a:endParaRPr lang="fa-IR" sz="3200" dirty="0"/>
          </a:p>
        </p:txBody>
      </p:sp>
      <p:sp>
        <p:nvSpPr>
          <p:cNvPr id="3" name="Content Placeholder 2"/>
          <p:cNvSpPr>
            <a:spLocks noGrp="1"/>
          </p:cNvSpPr>
          <p:nvPr>
            <p:ph idx="1"/>
          </p:nvPr>
        </p:nvSpPr>
        <p:spPr>
          <a:xfrm>
            <a:off x="0" y="1834332"/>
            <a:ext cx="12096205" cy="4566467"/>
          </a:xfrm>
        </p:spPr>
        <p:txBody>
          <a:bodyPr>
            <a:normAutofit lnSpcReduction="10000"/>
          </a:bodyPr>
          <a:lstStyle/>
          <a:p>
            <a:pPr marL="0" indent="0" algn="r" rtl="1">
              <a:buNone/>
            </a:pPr>
            <a:r>
              <a:rPr lang="fa-IR" b="1" dirty="0">
                <a:latin typeface="TimesNewRomanPS-BoldMT"/>
              </a:rPr>
              <a:t>1 </a:t>
            </a:r>
            <a:r>
              <a:rPr lang="fa-IR" sz="2400" dirty="0">
                <a:latin typeface="Times New Roman" panose="02020603050405020304" pitchFamily="18" charset="0"/>
              </a:rPr>
              <a:t>. </a:t>
            </a:r>
            <a:r>
              <a:rPr lang="fa-IR" b="1" dirty="0">
                <a:latin typeface="BNazaninBold"/>
              </a:rPr>
              <a:t>شرح حال</a:t>
            </a:r>
          </a:p>
          <a:p>
            <a:pPr marL="0" indent="0" algn="r" rtl="1">
              <a:buNone/>
            </a:pPr>
            <a:r>
              <a:rPr lang="fa-IR" dirty="0">
                <a:latin typeface="BNazanin"/>
              </a:rPr>
              <a:t>با بررسی مدارکی که ممکن است همراه فرد باشد، اطمینان حاصل گردد که فرد یکی از سوابق زیر را دارد و اگرچنین سابقه ای وجود دارد آیا واقعا خانواده درجه یک یا دو، سرطان یا پولیپ روده بزرگ داشته اند یا نه.</a:t>
            </a:r>
          </a:p>
          <a:p>
            <a:pPr marL="0" indent="0" algn="r" rtl="1">
              <a:buNone/>
            </a:pPr>
            <a:r>
              <a:rPr lang="fa-IR" dirty="0">
                <a:latin typeface="BNazanin"/>
              </a:rPr>
              <a:t> تعیین این مورد هم از نظر لزوم و سن درخواست کولونوسکوپی و هم مشاوره ژنتیک اهمیت دارد :</a:t>
            </a:r>
          </a:p>
          <a:p>
            <a:pPr marL="0" indent="0" algn="r" rtl="1">
              <a:buNone/>
            </a:pPr>
            <a:endParaRPr lang="fa-IR" dirty="0">
              <a:latin typeface="BNazanin"/>
            </a:endParaRPr>
          </a:p>
          <a:p>
            <a:pPr marL="0" indent="0" algn="r" rtl="1">
              <a:buNone/>
            </a:pPr>
            <a:r>
              <a:rPr lang="fa-IR" sz="2400" dirty="0">
                <a:latin typeface="Wingdings-Regular"/>
              </a:rPr>
              <a:t>▪ </a:t>
            </a:r>
            <a:r>
              <a:rPr lang="fa-IR" sz="2400" dirty="0">
                <a:latin typeface="BNazanin"/>
              </a:rPr>
              <a:t>سابقه سرطان یا پولیپ به ویژه از نوع پولیپ آدنوماتوز روده بزرگ در خانواده درجه یک </a:t>
            </a:r>
            <a:r>
              <a:rPr lang="fa-IR" sz="2200" dirty="0">
                <a:latin typeface="BNazanin"/>
              </a:rPr>
              <a:t>(پدر، مادر، برادر، خواهر یا فرزندان )</a:t>
            </a:r>
          </a:p>
          <a:p>
            <a:pPr marL="0" indent="0" algn="r" rtl="1">
              <a:buNone/>
            </a:pPr>
            <a:r>
              <a:rPr lang="fa-IR" sz="2400" dirty="0">
                <a:latin typeface="Wingdings-Regular"/>
              </a:rPr>
              <a:t>▪ </a:t>
            </a:r>
            <a:r>
              <a:rPr lang="fa-IR" sz="2400" dirty="0">
                <a:latin typeface="BNazanin"/>
              </a:rPr>
              <a:t>سابقه سرطان روده بزرگ در خانواده درجه دو(عمه، عمو، خاله، دایی، مادربزرگ یا پدربزرگ) در سن زیر 50 سال</a:t>
            </a:r>
          </a:p>
          <a:p>
            <a:pPr marL="0" indent="0" algn="r" rtl="1">
              <a:buNone/>
            </a:pPr>
            <a:endParaRPr lang="fa-IR" sz="2400" dirty="0">
              <a:latin typeface="BNazanin"/>
            </a:endParaRPr>
          </a:p>
          <a:p>
            <a:pPr marL="0" indent="0" algn="r" rtl="1">
              <a:buNone/>
            </a:pPr>
            <a:r>
              <a:rPr lang="fa-IR" sz="2400" dirty="0">
                <a:latin typeface="Wingdings-Regular"/>
              </a:rPr>
              <a:t>▪ </a:t>
            </a:r>
            <a:r>
              <a:rPr lang="fa-IR" sz="2400" dirty="0">
                <a:latin typeface="BNazanin"/>
              </a:rPr>
              <a:t>وجود مورد شناخته شده </a:t>
            </a:r>
            <a:r>
              <a:rPr lang="en-US" sz="2400" dirty="0">
                <a:latin typeface="Times New Roman" panose="02020603050405020304" pitchFamily="18" charset="0"/>
              </a:rPr>
              <a:t>FAP </a:t>
            </a:r>
            <a:r>
              <a:rPr lang="fa-IR" sz="2400" dirty="0">
                <a:latin typeface="BNazanin"/>
              </a:rPr>
              <a:t>یا </a:t>
            </a:r>
            <a:r>
              <a:rPr lang="en-US" sz="2400" dirty="0">
                <a:latin typeface="Times New Roman" panose="02020603050405020304" pitchFamily="18" charset="0"/>
              </a:rPr>
              <a:t>HNPCC </a:t>
            </a:r>
            <a:r>
              <a:rPr lang="fa-IR" sz="2400" dirty="0">
                <a:latin typeface="BNazanin"/>
              </a:rPr>
              <a:t>در خانواده</a:t>
            </a:r>
            <a:endParaRPr lang="fa-IR" dirty="0"/>
          </a:p>
        </p:txBody>
      </p:sp>
    </p:spTree>
    <p:extLst>
      <p:ext uri="{BB962C8B-B14F-4D97-AF65-F5344CB8AC3E}">
        <p14:creationId xmlns:p14="http://schemas.microsoft.com/office/powerpoint/2010/main" val="28516952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lgn="r">
              <a:buNone/>
            </a:pPr>
            <a:r>
              <a:rPr lang="fa-IR" sz="2400" dirty="0">
                <a:latin typeface="Times New Roman" panose="02020603050405020304" pitchFamily="18" charset="0"/>
              </a:rPr>
              <a:t>. </a:t>
            </a:r>
            <a:r>
              <a:rPr lang="fa-IR" b="1" dirty="0">
                <a:latin typeface="BNazaninBold"/>
              </a:rPr>
              <a:t>ارزیابی نتیجه کولونوسکوپی قبلی</a:t>
            </a:r>
          </a:p>
          <a:p>
            <a:pPr marL="0" indent="0" algn="r">
              <a:buNone/>
            </a:pPr>
            <a:r>
              <a:rPr lang="fa-IR" dirty="0">
                <a:latin typeface="BNazanin"/>
              </a:rPr>
              <a:t>در گام دوم و اگر فرد دارای پولیپ باشد، با بررسی جزییات کولونوسکوپی، نوع پولیپ مشخص می شود.</a:t>
            </a:r>
            <a:endParaRPr lang="fa-IR" dirty="0"/>
          </a:p>
        </p:txBody>
      </p:sp>
    </p:spTree>
    <p:extLst>
      <p:ext uri="{BB962C8B-B14F-4D97-AF65-F5344CB8AC3E}">
        <p14:creationId xmlns:p14="http://schemas.microsoft.com/office/powerpoint/2010/main" val="13274246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1223"/>
            <a:ext cx="10515600" cy="478972"/>
          </a:xfrm>
        </p:spPr>
        <p:txBody>
          <a:bodyPr>
            <a:normAutofit fontScale="90000"/>
          </a:bodyPr>
          <a:lstStyle/>
          <a:p>
            <a:pPr lvl="0" algn="r">
              <a:spcBef>
                <a:spcPts val="1000"/>
              </a:spcBef>
            </a:pPr>
            <a:r>
              <a:rPr lang="fa-IR" sz="2200" dirty="0">
                <a:solidFill>
                  <a:prstClr val="black"/>
                </a:solidFill>
                <a:latin typeface="Times New Roman" panose="02020603050405020304" pitchFamily="18" charset="0"/>
                <a:ea typeface="+mn-ea"/>
                <a:cs typeface="Arial" panose="020B0604020202020204" pitchFamily="34" charset="0"/>
              </a:rPr>
              <a:t> </a:t>
            </a:r>
            <a:r>
              <a:rPr lang="fa-IR" sz="2500" b="1" dirty="0">
                <a:solidFill>
                  <a:prstClr val="black"/>
                </a:solidFill>
                <a:latin typeface="BNazaninBold"/>
                <a:ea typeface="+mn-ea"/>
                <a:cs typeface="Arial" panose="020B0604020202020204" pitchFamily="34" charset="0"/>
              </a:rPr>
              <a:t>تصمیم گیری: کولونوسکوپی</a:t>
            </a:r>
            <a:br>
              <a:rPr lang="fa-IR" sz="2500" b="1" dirty="0">
                <a:solidFill>
                  <a:prstClr val="black"/>
                </a:solidFill>
                <a:latin typeface="BNazaninBold"/>
                <a:ea typeface="+mn-ea"/>
                <a:cs typeface="Arial" panose="020B0604020202020204" pitchFamily="34" charset="0"/>
              </a:rPr>
            </a:br>
            <a:endParaRPr lang="fa-IR" dirty="0"/>
          </a:p>
        </p:txBody>
      </p:sp>
      <p:sp>
        <p:nvSpPr>
          <p:cNvPr id="3" name="Content Placeholder 2"/>
          <p:cNvSpPr>
            <a:spLocks noGrp="1"/>
          </p:cNvSpPr>
          <p:nvPr>
            <p:ph idx="1"/>
          </p:nvPr>
        </p:nvSpPr>
        <p:spPr>
          <a:xfrm>
            <a:off x="336368" y="1010195"/>
            <a:ext cx="11519263" cy="5225142"/>
          </a:xfrm>
        </p:spPr>
        <p:txBody>
          <a:bodyPr>
            <a:normAutofit/>
          </a:bodyPr>
          <a:lstStyle/>
          <a:p>
            <a:pPr marL="0" indent="0" algn="r">
              <a:buNone/>
            </a:pPr>
            <a:r>
              <a:rPr lang="fa-IR" sz="3200" dirty="0">
                <a:latin typeface="BNazanin"/>
              </a:rPr>
              <a:t>در گام سوم، تصمیم گیری در مورد زمان کولونوسکوپی بر اساس میزان خطر پولیپ، سابقه سرطان یا بیماری التهابی روده صورت می گیرد :</a:t>
            </a:r>
          </a:p>
          <a:p>
            <a:pPr marL="0" indent="0" algn="r">
              <a:buNone/>
            </a:pPr>
            <a:r>
              <a:rPr lang="fa-IR" dirty="0">
                <a:latin typeface="Wingdings-Regular"/>
              </a:rPr>
              <a:t>▪ </a:t>
            </a:r>
            <a:r>
              <a:rPr lang="fa-IR" b="1" dirty="0">
                <a:latin typeface="BNazaninBold"/>
              </a:rPr>
              <a:t>پولیپ پرخطر در خانواده درجه یک: </a:t>
            </a:r>
            <a:r>
              <a:rPr lang="fa-IR" dirty="0">
                <a:latin typeface="BNazanin"/>
              </a:rPr>
              <a:t>حداقل از سن 40 سال (شروع از سن جوان ترین فرد مبتلا در خانواده)</a:t>
            </a:r>
          </a:p>
          <a:p>
            <a:pPr marL="0" indent="0" algn="r">
              <a:buNone/>
            </a:pPr>
            <a:r>
              <a:rPr lang="fa-IR" dirty="0">
                <a:latin typeface="Wingdings-Regular"/>
              </a:rPr>
              <a:t>▪ </a:t>
            </a:r>
            <a:r>
              <a:rPr lang="fa-IR" b="1" dirty="0">
                <a:latin typeface="BNazaninBold"/>
              </a:rPr>
              <a:t>سرطان روده بزرگ در خانواده درجه یک: </a:t>
            </a:r>
            <a:r>
              <a:rPr lang="fa-IR" dirty="0">
                <a:latin typeface="BNazanin"/>
              </a:rPr>
              <a:t>حداقل از سن 40 سال (شروع 10 ساال زودتر از سن جوان ترین فرد مبتلا در خانواده</a:t>
            </a:r>
          </a:p>
          <a:p>
            <a:pPr marL="0" indent="0" algn="r">
              <a:buNone/>
            </a:pPr>
            <a:r>
              <a:rPr lang="fa-IR" dirty="0">
                <a:latin typeface="Wingdings-Regular"/>
              </a:rPr>
              <a:t>▪ </a:t>
            </a:r>
            <a:r>
              <a:rPr lang="fa-IR" b="1" dirty="0">
                <a:latin typeface="BNazaninBold"/>
              </a:rPr>
              <a:t>سرطان روده بزرگ در خانواده درجه دو (زیر 50 سالگی): </a:t>
            </a:r>
            <a:r>
              <a:rPr lang="fa-IR" dirty="0">
                <a:latin typeface="BNazanin"/>
              </a:rPr>
              <a:t>حداقل از سن 50 سال (شروع 10 سال زودتر از سن جوان ترین فرد مبتلا در خانواده)</a:t>
            </a:r>
          </a:p>
          <a:p>
            <a:pPr marL="0" indent="0" algn="r" rtl="1">
              <a:buNone/>
            </a:pPr>
            <a:r>
              <a:rPr lang="fa-IR" dirty="0">
                <a:latin typeface="Wingdings-Regular"/>
              </a:rPr>
              <a:t>▪ </a:t>
            </a:r>
            <a:r>
              <a:rPr lang="fa-IR" b="1" dirty="0">
                <a:latin typeface="BNazaninBold"/>
              </a:rPr>
              <a:t>سندروم های ارثی شناخته شده </a:t>
            </a:r>
            <a:r>
              <a:rPr lang="en-US" b="1" dirty="0">
                <a:latin typeface="Times New Roman" panose="02020603050405020304" pitchFamily="18" charset="0"/>
              </a:rPr>
              <a:t>FAP </a:t>
            </a:r>
            <a:r>
              <a:rPr lang="fa-IR" b="1" dirty="0">
                <a:latin typeface="BNazaninBold"/>
              </a:rPr>
              <a:t>و </a:t>
            </a:r>
            <a:r>
              <a:rPr lang="en-US" b="1" dirty="0">
                <a:latin typeface="Times New Roman" panose="02020603050405020304" pitchFamily="18" charset="0"/>
              </a:rPr>
              <a:t>HNPCC </a:t>
            </a:r>
            <a:r>
              <a:rPr lang="fa-IR" b="1" dirty="0">
                <a:latin typeface="Times New Roman" panose="02020603050405020304" pitchFamily="18" charset="0"/>
              </a:rPr>
              <a:t> :</a:t>
            </a:r>
            <a:r>
              <a:rPr lang="fa-IR" dirty="0">
                <a:latin typeface="BNazanin"/>
              </a:rPr>
              <a:t>در اولین فرصت</a:t>
            </a:r>
          </a:p>
          <a:p>
            <a:pPr marL="0" indent="0" algn="r">
              <a:buNone/>
            </a:pPr>
            <a:r>
              <a:rPr lang="fa-IR" dirty="0">
                <a:latin typeface="BNazanin"/>
              </a:rPr>
              <a:t>در همه موارد، در صورت نیاز به کولونوسکوپی، آمادگی های لازم را به بیمار آموزش داده و برای وی وقت کولونوسکوپی را تعیین کنید</a:t>
            </a:r>
            <a:endParaRPr lang="fa-IR" dirty="0"/>
          </a:p>
        </p:txBody>
      </p:sp>
    </p:spTree>
    <p:extLst>
      <p:ext uri="{BB962C8B-B14F-4D97-AF65-F5344CB8AC3E}">
        <p14:creationId xmlns:p14="http://schemas.microsoft.com/office/powerpoint/2010/main" val="1184611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6057"/>
            <a:ext cx="10515600" cy="574766"/>
          </a:xfrm>
        </p:spPr>
        <p:txBody>
          <a:bodyPr>
            <a:noAutofit/>
          </a:bodyPr>
          <a:lstStyle/>
          <a:p>
            <a:pPr lvl="0" algn="r">
              <a:spcBef>
                <a:spcPts val="1000"/>
              </a:spcBef>
            </a:pPr>
            <a:r>
              <a:rPr lang="fa-IR" sz="2400" b="1" dirty="0">
                <a:solidFill>
                  <a:srgbClr val="002060"/>
                </a:solidFill>
                <a:latin typeface="BTitrBold"/>
                <a:ea typeface="+mn-ea"/>
                <a:cs typeface="B Titr" panose="00000700000000000000" pitchFamily="2" charset="-78"/>
              </a:rPr>
              <a:t>عوامل خطر سرطان روده بزرگ و پیشگیری از آن</a:t>
            </a:r>
            <a:r>
              <a:rPr lang="fa-IR" sz="2400" b="1" dirty="0">
                <a:solidFill>
                  <a:srgbClr val="002060"/>
                </a:solidFill>
                <a:latin typeface="BTitrBold"/>
                <a:ea typeface="+mn-ea"/>
                <a:cs typeface="Arial" panose="020B0604020202020204" pitchFamily="34" charset="0"/>
              </a:rPr>
              <a:t/>
            </a:r>
            <a:br>
              <a:rPr lang="fa-IR" sz="2400" b="1" dirty="0">
                <a:solidFill>
                  <a:srgbClr val="002060"/>
                </a:solidFill>
                <a:latin typeface="BTitrBold"/>
                <a:ea typeface="+mn-ea"/>
                <a:cs typeface="Arial" panose="020B0604020202020204" pitchFamily="34" charset="0"/>
              </a:rPr>
            </a:br>
            <a:r>
              <a:rPr lang="fa-IR" sz="1600" b="1" dirty="0">
                <a:solidFill>
                  <a:srgbClr val="002060"/>
                </a:solidFill>
                <a:latin typeface="BTitrBold"/>
                <a:ea typeface="+mn-ea"/>
                <a:cs typeface="Arial" panose="020B0604020202020204" pitchFamily="34" charset="0"/>
              </a:rPr>
              <a:t/>
            </a:r>
            <a:br>
              <a:rPr lang="fa-IR" sz="1600" b="1" dirty="0">
                <a:solidFill>
                  <a:srgbClr val="002060"/>
                </a:solidFill>
                <a:latin typeface="BTitrBold"/>
                <a:ea typeface="+mn-ea"/>
                <a:cs typeface="Arial" panose="020B0604020202020204" pitchFamily="34" charset="0"/>
              </a:rPr>
            </a:br>
            <a:endParaRPr lang="fa-IR" sz="4800" dirty="0"/>
          </a:p>
        </p:txBody>
      </p:sp>
      <p:sp>
        <p:nvSpPr>
          <p:cNvPr id="3" name="Content Placeholder 2"/>
          <p:cNvSpPr>
            <a:spLocks noGrp="1"/>
          </p:cNvSpPr>
          <p:nvPr>
            <p:ph idx="1"/>
          </p:nvPr>
        </p:nvSpPr>
        <p:spPr>
          <a:xfrm>
            <a:off x="217714" y="714103"/>
            <a:ext cx="11913325" cy="6017623"/>
          </a:xfrm>
        </p:spPr>
        <p:txBody>
          <a:bodyPr>
            <a:normAutofit fontScale="77500" lnSpcReduction="20000"/>
          </a:bodyPr>
          <a:lstStyle/>
          <a:p>
            <a:pPr marL="0" indent="0" algn="r">
              <a:lnSpc>
                <a:spcPct val="170000"/>
              </a:lnSpc>
              <a:buNone/>
            </a:pPr>
            <a:r>
              <a:rPr lang="fa-IR" dirty="0">
                <a:solidFill>
                  <a:srgbClr val="000000"/>
                </a:solidFill>
                <a:latin typeface="BNazanin"/>
              </a:rPr>
              <a:t>یکی از مهمترین اصول اولیه مبارزه با سرطان روده بزرگ، انجام اقدامات پیشگیرانه است بنابراین لازم است در خصوص عوامل خطر ایجاد کننده این سرطان و را ههای پیشگیری و کنترل این عوامل، آموزشهای لازم به بیمار و خانواده وی داده شود.</a:t>
            </a:r>
          </a:p>
          <a:p>
            <a:pPr marL="0" indent="0" algn="r">
              <a:lnSpc>
                <a:spcPct val="170000"/>
              </a:lnSpc>
              <a:buNone/>
            </a:pPr>
            <a:r>
              <a:rPr lang="fa-IR" dirty="0">
                <a:solidFill>
                  <a:srgbClr val="000000"/>
                </a:solidFill>
                <a:latin typeface="BNazanin"/>
              </a:rPr>
              <a:t>عوامل خطر سرطان روده بزرگ را میتوان به دو دسته غیرقابل اصلاح و قابل اصلاح تقسیم کرد. </a:t>
            </a:r>
          </a:p>
          <a:p>
            <a:pPr marL="0" indent="0" algn="r">
              <a:buNone/>
            </a:pPr>
            <a:r>
              <a:rPr lang="fa-IR" b="1" dirty="0">
                <a:solidFill>
                  <a:srgbClr val="000000"/>
                </a:solidFill>
                <a:latin typeface="BNazanin"/>
              </a:rPr>
              <a:t>عوامل غیرقابل اصلاح</a:t>
            </a:r>
          </a:p>
          <a:p>
            <a:pPr marL="0" indent="0" algn="r">
              <a:buNone/>
            </a:pPr>
            <a:r>
              <a:rPr lang="fa-IR" dirty="0">
                <a:solidFill>
                  <a:srgbClr val="000000"/>
                </a:solidFill>
                <a:latin typeface="BNazanin"/>
              </a:rPr>
              <a:t>عبارتند از:</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افزایش سن</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سابقه خانوادگی پولیپ یا سرطان روده بزر گ</a:t>
            </a:r>
          </a:p>
          <a:p>
            <a:pPr marL="0" indent="0" algn="r">
              <a:buNone/>
            </a:pPr>
            <a:r>
              <a:rPr lang="fa-IR" sz="2400" b="0" i="0" u="none" strike="noStrike" baseline="0" dirty="0">
                <a:solidFill>
                  <a:srgbClr val="000000"/>
                </a:solidFill>
                <a:latin typeface="Wingdings-Regular"/>
              </a:rPr>
              <a:t>▪ </a:t>
            </a:r>
            <a:r>
              <a:rPr lang="fa-IR" dirty="0">
                <a:solidFill>
                  <a:srgbClr val="000000"/>
                </a:solidFill>
                <a:latin typeface="BNazanin"/>
              </a:rPr>
              <a:t>بیمار یهای ارثی مانند پولیپهای آدنوماتوز فامیلی ) </a:t>
            </a:r>
            <a:r>
              <a:rPr lang="en-US" dirty="0">
                <a:solidFill>
                  <a:srgbClr val="000000"/>
                </a:solidFill>
                <a:latin typeface="Times New Roman" panose="02020603050405020304" pitchFamily="18" charset="0"/>
              </a:rPr>
              <a:t>Familial </a:t>
            </a:r>
            <a:r>
              <a:rPr lang="en-US" dirty="0" err="1">
                <a:solidFill>
                  <a:srgbClr val="000000"/>
                </a:solidFill>
                <a:latin typeface="Times New Roman" panose="02020603050405020304" pitchFamily="18" charset="0"/>
              </a:rPr>
              <a:t>Adenomatosis</a:t>
            </a:r>
            <a:r>
              <a:rPr lang="en-US" dirty="0">
                <a:solidFill>
                  <a:srgbClr val="000000"/>
                </a:solidFill>
                <a:latin typeface="Times New Roman" panose="02020603050405020304" pitchFamily="18" charset="0"/>
              </a:rPr>
              <a:t> Polyposis, FAP </a:t>
            </a:r>
            <a:r>
              <a:rPr lang="en-US" dirty="0">
                <a:solidFill>
                  <a:srgbClr val="000000"/>
                </a:solidFill>
                <a:latin typeface="BNazanin"/>
              </a:rPr>
              <a:t>( </a:t>
            </a:r>
            <a:r>
              <a:rPr lang="fa-IR" dirty="0">
                <a:solidFill>
                  <a:srgbClr val="000000"/>
                </a:solidFill>
                <a:latin typeface="BNazanin"/>
              </a:rPr>
              <a:t>یا</a:t>
            </a:r>
          </a:p>
          <a:p>
            <a:pPr marL="0" indent="0" algn="r">
              <a:buNone/>
            </a:pPr>
            <a:r>
              <a:rPr lang="fa-IR" dirty="0">
                <a:solidFill>
                  <a:srgbClr val="000000"/>
                </a:solidFill>
                <a:latin typeface="BNazanin"/>
              </a:rPr>
              <a:t>سرطان کولون ارثی بدون پولیپوز ) </a:t>
            </a:r>
            <a:r>
              <a:rPr lang="en-US" dirty="0">
                <a:solidFill>
                  <a:srgbClr val="000000"/>
                </a:solidFill>
                <a:latin typeface="Times New Roman" panose="02020603050405020304" pitchFamily="18" charset="0"/>
              </a:rPr>
              <a:t>Hereditary nonpolyposis colorectal cancer </a:t>
            </a:r>
            <a:r>
              <a:rPr lang="en-US" dirty="0">
                <a:solidFill>
                  <a:srgbClr val="000000"/>
                </a:solidFill>
                <a:latin typeface="BNazanin"/>
              </a:rPr>
              <a:t>)</a:t>
            </a:r>
          </a:p>
          <a:p>
            <a:pPr marL="0" indent="0" algn="r">
              <a:buNone/>
            </a:pPr>
            <a:r>
              <a:rPr lang="fa-IR" dirty="0">
                <a:solidFill>
                  <a:srgbClr val="000000"/>
                </a:solidFill>
                <a:latin typeface="BNazanin"/>
              </a:rPr>
              <a:t>بنابراین، باید به افراد آموزش داد که اگر فرد مبتلا به سرطان، به خصوص در خانواده درجه یک (پدر، مادر، برادر، خواهر</a:t>
            </a:r>
            <a:r>
              <a:rPr lang="fa-IR" sz="2400" b="1" i="0" u="none" strike="noStrike" baseline="0" dirty="0">
                <a:solidFill>
                  <a:srgbClr val="FFFFFF"/>
                </a:solidFill>
                <a:latin typeface="BNazaninBold"/>
              </a:rPr>
              <a:t>ه پیشگیری، تشخیص زودهنگام و غربالگری سرطان روده بزر گ</a:t>
            </a:r>
          </a:p>
          <a:p>
            <a:pPr marL="0" indent="0" algn="r">
              <a:buNone/>
            </a:pPr>
            <a:r>
              <a:rPr lang="fa-IR" dirty="0">
                <a:solidFill>
                  <a:srgbClr val="000000"/>
                </a:solidFill>
                <a:latin typeface="BNazanin"/>
              </a:rPr>
              <a:t>یا فرزندان) یا درجه دو (عمه، عمو، خاله، دایی، پدربزرگ یا مادر بزرگ) دارند، باید توجه بیشتری به علایم خود داشته باشند</a:t>
            </a:r>
          </a:p>
          <a:p>
            <a:pPr marL="0" indent="0" algn="r">
              <a:buNone/>
            </a:pPr>
            <a:r>
              <a:rPr lang="fa-IR" dirty="0">
                <a:solidFill>
                  <a:srgbClr val="000000"/>
                </a:solidFill>
                <a:latin typeface="BNazanin"/>
              </a:rPr>
              <a:t>و به ارزیابی های بیشتری از جمله روشهای غربالگری نیاز دارند. هر چه تعداد فامیل مبتلا بیشتر و سن ابتلای آنها پایین تر</a:t>
            </a:r>
          </a:p>
          <a:p>
            <a:pPr marL="0" indent="0" algn="r">
              <a:buNone/>
            </a:pPr>
            <a:r>
              <a:rPr lang="fa-IR" dirty="0">
                <a:solidFill>
                  <a:srgbClr val="000000"/>
                </a:solidFill>
                <a:latin typeface="BNazanin"/>
              </a:rPr>
              <a:t>(به خصوص زیر 50 سال)باشد، میزان خطر بیشتر افزایش مییابد.</a:t>
            </a:r>
            <a:endParaRPr lang="fa-IR" dirty="0"/>
          </a:p>
        </p:txBody>
      </p:sp>
    </p:spTree>
    <p:extLst>
      <p:ext uri="{BB962C8B-B14F-4D97-AF65-F5344CB8AC3E}">
        <p14:creationId xmlns:p14="http://schemas.microsoft.com/office/powerpoint/2010/main" val="2056825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200" y="1690688"/>
            <a:ext cx="11083834" cy="4583884"/>
          </a:xfrm>
        </p:spPr>
        <p:txBody>
          <a:bodyPr>
            <a:normAutofit/>
          </a:bodyPr>
          <a:lstStyle/>
          <a:p>
            <a:pPr marL="0" indent="0" algn="r">
              <a:buNone/>
            </a:pPr>
            <a:r>
              <a:rPr lang="fa-IR" dirty="0">
                <a:latin typeface="BNazanin"/>
              </a:rPr>
              <a:t>اما نزدیک به دو سوم افرادی که به سرطان روده بزرگ میشوند، هیچ سابقه خانوادگی ندارند و بسیاری از آنها عوامل خطری دارند که میتوان اصلاح کرد. به این معنی که یا از این عوامل خطر میتوان دوری کرد و یا اگر مانند بیماری التهابی روده بزرگ، اجتناب ناپذیر باشند، میتوان با بررسیهای دقیق پزشکی، از بروز سرطان روده بزرگ در آنها جلوگیری کرد:</a:t>
            </a:r>
          </a:p>
          <a:p>
            <a:pPr marL="0" indent="0" algn="r" rtl="1">
              <a:buNone/>
            </a:pPr>
            <a:r>
              <a:rPr lang="fa-IR" sz="2400" b="0" i="0" u="none" strike="noStrike" baseline="0" dirty="0">
                <a:latin typeface="Wingdings-Regular"/>
              </a:rPr>
              <a:t>▪ </a:t>
            </a:r>
            <a:r>
              <a:rPr lang="fa-IR" dirty="0">
                <a:latin typeface="BNazanin"/>
              </a:rPr>
              <a:t>بیماری التهابی روده ) </a:t>
            </a:r>
            <a:r>
              <a:rPr lang="en-US" dirty="0">
                <a:latin typeface="Times New Roman" panose="02020603050405020304" pitchFamily="18" charset="0"/>
              </a:rPr>
              <a:t>IBD </a:t>
            </a:r>
            <a:r>
              <a:rPr lang="fa-IR" dirty="0">
                <a:latin typeface="Times New Roman" panose="02020603050405020304" pitchFamily="18" charset="0"/>
              </a:rPr>
              <a:t> </a:t>
            </a:r>
            <a:r>
              <a:rPr lang="fa-IR" dirty="0">
                <a:latin typeface="BNazanin"/>
              </a:rPr>
              <a:t>شامل کولیت اولسراتیو و بیماری کرون، خطر سرطان روده بزرگ را افزایش میدهد</a:t>
            </a:r>
          </a:p>
          <a:p>
            <a:pPr marL="0" indent="0" algn="r">
              <a:buNone/>
            </a:pPr>
            <a:r>
              <a:rPr lang="fa-IR" dirty="0">
                <a:latin typeface="BNazanin"/>
              </a:rPr>
              <a:t>و میزان خطر با افزایش طول مدت بیماری التهابی روده بزرگ افزایش می یابد و معمولا پس از </a:t>
            </a:r>
            <a:r>
              <a:rPr lang="fa-IR" b="1" dirty="0">
                <a:solidFill>
                  <a:srgbClr val="FF0000"/>
                </a:solidFill>
                <a:latin typeface="BNazanin"/>
              </a:rPr>
              <a:t>ده سال </a:t>
            </a:r>
            <a:r>
              <a:rPr lang="fa-IR" dirty="0">
                <a:latin typeface="BNazanin"/>
              </a:rPr>
              <a:t>از شروع بیماری، به بیشترین میزان خود میرسد. با انجام کولونوسکوپی در فواصل مشخص میتوان در صورت بروز سرطان </a:t>
            </a:r>
            <a:r>
              <a:rPr lang="fa-IR" sz="2800" dirty="0">
                <a:latin typeface="BNazanin"/>
              </a:rPr>
              <a:t>در این افراد، آن را زودتر تشخیص داد .</a:t>
            </a:r>
            <a:endParaRPr lang="fa-IR" sz="2800" dirty="0"/>
          </a:p>
        </p:txBody>
      </p:sp>
    </p:spTree>
    <p:extLst>
      <p:ext uri="{BB962C8B-B14F-4D97-AF65-F5344CB8AC3E}">
        <p14:creationId xmlns:p14="http://schemas.microsoft.com/office/powerpoint/2010/main" val="3904320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lgn="r">
              <a:buNone/>
            </a:pPr>
            <a:r>
              <a:rPr lang="fa-IR" dirty="0">
                <a:latin typeface="BNazanin"/>
              </a:rPr>
              <a:t>سابقه فردی پولیپهای آدنوماتوز: در واقع این ضایعات که به نام آدنوم هم نامیده میشوند، پیش زمینه ایجاد سرطان هستند. هر چند بیشترآدنوماها هیچ وقت بدخیم نمیشوند، اما افرادی که سابق های از آدنوماها را دارند،در معرض خطر بالاتر سرطان روده بزرگ هستند. برداشتن این پولیپها با کولونوسکوپ، جلوی ایجاد سرطان را میگیرد.</a:t>
            </a:r>
          </a:p>
          <a:p>
            <a:pPr marL="0" indent="0" algn="r">
              <a:buNone/>
            </a:pPr>
            <a:r>
              <a:rPr lang="fa-IR" dirty="0">
                <a:latin typeface="BNazanin"/>
              </a:rPr>
              <a:t> اما </a:t>
            </a:r>
            <a:r>
              <a:rPr lang="fa-IR" dirty="0">
                <a:solidFill>
                  <a:srgbClr val="FF0000"/>
                </a:solidFill>
                <a:latin typeface="BNazanin"/>
              </a:rPr>
              <a:t>امکان بروز مجدد </a:t>
            </a:r>
            <a:r>
              <a:rPr lang="fa-IR" dirty="0">
                <a:latin typeface="BNazanin"/>
              </a:rPr>
              <a:t>پولیپ و حتی سرطان وجود دارد بنابراین باید پس از برداشتن پولیپ، در فواصل منظم کولونوسکوپی تکرار شود.</a:t>
            </a:r>
            <a:endParaRPr lang="fa-IR" dirty="0"/>
          </a:p>
        </p:txBody>
      </p:sp>
    </p:spTree>
    <p:extLst>
      <p:ext uri="{BB962C8B-B14F-4D97-AF65-F5344CB8AC3E}">
        <p14:creationId xmlns:p14="http://schemas.microsoft.com/office/powerpoint/2010/main" val="344286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TotalTime>
  <Words>8354</Words>
  <Application>Microsoft Office PowerPoint</Application>
  <PresentationFormat>Widescreen</PresentationFormat>
  <Paragraphs>414</Paragraphs>
  <Slides>68</Slides>
  <Notes>0</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68</vt:i4>
      </vt:variant>
    </vt:vector>
  </HeadingPairs>
  <TitlesOfParts>
    <vt:vector size="86" baseType="lpstr">
      <vt:lpstr>Arial</vt:lpstr>
      <vt:lpstr>B Titr</vt:lpstr>
      <vt:lpstr>BNazanin</vt:lpstr>
      <vt:lpstr>BNazaninBold</vt:lpstr>
      <vt:lpstr>BTitrBold</vt:lpstr>
      <vt:lpstr>Calibri</vt:lpstr>
      <vt:lpstr>Calibri Light</vt:lpstr>
      <vt:lpstr>Calibri-Bold</vt:lpstr>
      <vt:lpstr>Cambria</vt:lpstr>
      <vt:lpstr>CourierNewPSMT</vt:lpstr>
      <vt:lpstr>IRANSans</vt:lpstr>
      <vt:lpstr>Times New Roman</vt:lpstr>
      <vt:lpstr>TimesNewRomanPS-BoldMT</vt:lpstr>
      <vt:lpstr>TimesNewRomanPSMT</vt:lpstr>
      <vt:lpstr>Wingdings</vt:lpstr>
      <vt:lpstr>Wingdings-Regular</vt:lpstr>
      <vt:lpstr>Office Theme</vt:lpstr>
      <vt:lpstr>7_Office Theme</vt:lpstr>
      <vt:lpstr>PowerPoint Presentation</vt:lpstr>
      <vt:lpstr>غربالگری سرطان کولورکتال </vt:lpstr>
      <vt:lpstr>مقدمه  و اپیدمیولوژی</vt:lpstr>
      <vt:lpstr>PowerPoint Presentation</vt:lpstr>
      <vt:lpstr>سرطان روده بزر گ </vt:lpstr>
      <vt:lpstr>اصول خود مراقبتی برای پیشگیری و تشخیص زودهنگام سرطان روده بزرگ </vt:lpstr>
      <vt:lpstr>عوامل خطر سرطان روده بزرگ و پیشگیری از آن  </vt:lpstr>
      <vt:lpstr>PowerPoint Presentation</vt:lpstr>
      <vt:lpstr>PowerPoint Presentation</vt:lpstr>
      <vt:lpstr>عوامل خطر قابل اصلاح مرتبط با شیوه زندگی </vt:lpstr>
      <vt:lpstr>PowerPoint Presentation</vt:lpstr>
      <vt:lpstr>PowerPoint Presentation</vt:lpstr>
      <vt:lpstr>PowerPoint Presentation</vt:lpstr>
      <vt:lpstr>علایم پولیپ و سرطان روده بزرگ و تشخیص زودهنگام آنها </vt:lpstr>
      <vt:lpstr>PowerPoint Presentation</vt:lpstr>
      <vt:lpstr>PowerPoint Presentation</vt:lpstr>
      <vt:lpstr>ب - کولونوسکوپی </vt:lpstr>
      <vt:lpstr>PowerPoint Presentation</vt:lpstr>
      <vt:lpstr>PowerPoint Presentation</vt:lpstr>
      <vt:lpstr>رژیم غذایی پیش از کولونوسکوپی </vt:lpstr>
      <vt:lpstr>داروهای مصرفی مورد نیاز پیش از کولونوسکوپی</vt:lpstr>
      <vt:lpstr>شیوه مصرف داروها </vt:lpstr>
      <vt:lpstr>ملاحظات مربوط به مصرف داروهای مصرفی قبلی بیمار </vt:lpstr>
      <vt:lpstr>موارد دیگری که باید در مورد کولونوسکوپی بدانیم </vt:lpstr>
      <vt:lpstr>نکات پس از کولونوسکوپی </vt:lpstr>
      <vt:lpstr>PowerPoint Presentation</vt:lpstr>
      <vt:lpstr>کیسه کولستومی</vt:lpstr>
      <vt:lpstr>دستورالعمل ویژه مراقب سلامت </vt:lpstr>
      <vt:lpstr>ثبت مشخصات فردی در سامانه </vt:lpstr>
      <vt:lpstr>PowerPoint Presentation</vt:lpstr>
      <vt:lpstr>ارزیابی سوابق پزشکی </vt:lpstr>
      <vt:lpstr>PowerPoint Presentation</vt:lpstr>
      <vt:lpstr>انجام آزمایش </vt:lpstr>
      <vt:lpstr>PowerPoint Presentation</vt:lpstr>
      <vt:lpstr>شیوه انجام آزمایش توسط بهورز یا مراقب سلامت </vt:lpstr>
      <vt:lpstr>تفسیر نتایج آزمایش توسط بهورز یا مراقب سلامت </vt:lpstr>
      <vt:lpstr>PowerPoint Presentation</vt:lpstr>
      <vt:lpstr>موارد احتیا ط </vt:lpstr>
      <vt:lpstr>تصمیم گیری و اقدام </vt:lpstr>
      <vt:lpstr>پیگیری و مراقبت بیماران </vt:lpstr>
      <vt:lpstr>PowerPoint Presentation</vt:lpstr>
      <vt:lpstr>PowerPoint Presentation</vt:lpstr>
      <vt:lpstr>الف- طبقه بندی بیمارا ن</vt:lpstr>
      <vt:lpstr>PowerPoint Presentation</vt:lpstr>
      <vt:lpstr>بر این مبنا بیماران به گروه ها یی مطابق ذیل طبقه بندی می شوند</vt:lpstr>
      <vt:lpstr>تعیین سیر مراقبت بیمار :تعیین اقدامات و توالی آنها</vt:lpstr>
      <vt:lpstr>چه افرادی نیازمند کولونوسکوپی اولیه (تعیین وقت در پایان همین ویزیت) هستند؟ </vt:lpstr>
      <vt:lpstr>PowerPoint Presentation</vt:lpstr>
      <vt:lpstr>چه افرادی نیازمند مشاوره ژنتیک هستند؟</vt:lpstr>
      <vt:lpstr>چه افرادی نیازمند ویزیت متخصص گوارش هستند؟ </vt:lpstr>
      <vt:lpstr>زمان و نحوه پیگیری فرد در آینده چه خواهد بود؟</vt:lpstr>
      <vt:lpstr>PowerPoint Presentation</vt:lpstr>
      <vt:lpstr>. شرح حال </vt:lpstr>
      <vt:lpstr>معاینه </vt:lpstr>
      <vt:lpstr>بررسی چارت ارزیابی خطر </vt:lpstr>
      <vt:lpstr>4 . تصمیم گیری </vt:lpstr>
      <vt:lpstr>PowerPoint Presentation</vt:lpstr>
      <vt:lpstr>PowerPoint Presentation</vt:lpstr>
      <vt:lpstr>گام های ارزیابی و تصمیم گیری در خصوص طبقه بندی بیماران بر اساس سوابق فردی به شرح ذیل است:</vt:lpstr>
      <vt:lpstr>سابقه فردی بیماری التهابی روده بزرگ :بیماری کرون یا کولیت اولسروز IBD :  در این صورت معمولا بیماران مبتلا به بیماری التهابی روده، نام بیماری خود را نیز میدانند. در غیر این صورت ملاحظه خلاصه پروندها یا گواهی پزشک، گزارش کولونوسکوپی احتمالی، نمونه برداری تایید کننده تشخیص یا داروهایی که مصرف میکند (مثلاآمینوسالسیلاتها از جمله مسالازین یا کورتیکواستروییدها)، میتواند تایید یا ردکننده بیماری او باشد. </vt:lpstr>
      <vt:lpstr>. ارزیابی نتیجه کولونوسکوپی قبلی  در گام دوم و اگر فرد دارای پولیپ باشد، با بررسی جزییات کولونوسکوپی، خطر پولیپ مشخص می شود. تعیین خطر پولیپ به سه عامل بستگی دارد :</vt:lpstr>
      <vt:lpstr>PowerPoint Presentation</vt:lpstr>
      <vt:lpstr>تصمیم گیری:   کولونوسکوپی </vt:lpstr>
      <vt:lpstr>PowerPoint Presentation</vt:lpstr>
      <vt:lpstr>تصمیم گیری: مشاوره ژنتیک</vt:lpstr>
      <vt:lpstr>سابقه خانوادگی مثبت گام های ارزیابی و تصمیم گیری در خصوص طبقه بندی بیماران بر اساس سوابق خانوادگی به شرح ذیل است:</vt:lpstr>
      <vt:lpstr>PowerPoint Presentation</vt:lpstr>
      <vt:lpstr> تصمیم گیری: کولونوسکوپی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ravankhah</dc:creator>
  <cp:lastModifiedBy>ravankhah</cp:lastModifiedBy>
  <cp:revision>46</cp:revision>
  <dcterms:created xsi:type="dcterms:W3CDTF">2021-12-28T08:45:21Z</dcterms:created>
  <dcterms:modified xsi:type="dcterms:W3CDTF">2023-08-08T09:40:21Z</dcterms:modified>
</cp:coreProperties>
</file>