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7" r:id="rId3"/>
    <p:sldId id="274" r:id="rId4"/>
    <p:sldId id="257" r:id="rId5"/>
    <p:sldId id="258" r:id="rId6"/>
    <p:sldId id="304" r:id="rId7"/>
    <p:sldId id="299" r:id="rId8"/>
    <p:sldId id="279" r:id="rId9"/>
    <p:sldId id="276" r:id="rId10"/>
    <p:sldId id="277" r:id="rId11"/>
    <p:sldId id="259" r:id="rId12"/>
    <p:sldId id="306" r:id="rId13"/>
    <p:sldId id="281" r:id="rId14"/>
    <p:sldId id="260" r:id="rId15"/>
    <p:sldId id="305" r:id="rId16"/>
    <p:sldId id="261" r:id="rId17"/>
    <p:sldId id="280" r:id="rId18"/>
    <p:sldId id="262" r:id="rId19"/>
    <p:sldId id="298" r:id="rId20"/>
    <p:sldId id="263" r:id="rId21"/>
    <p:sldId id="307" r:id="rId22"/>
    <p:sldId id="308" r:id="rId23"/>
    <p:sldId id="264" r:id="rId24"/>
    <p:sldId id="300" r:id="rId25"/>
    <p:sldId id="265" r:id="rId26"/>
    <p:sldId id="266" r:id="rId27"/>
    <p:sldId id="301" r:id="rId28"/>
    <p:sldId id="286" r:id="rId29"/>
    <p:sldId id="267" r:id="rId30"/>
    <p:sldId id="309" r:id="rId31"/>
    <p:sldId id="310" r:id="rId32"/>
    <p:sldId id="311" r:id="rId33"/>
    <p:sldId id="285" r:id="rId34"/>
    <p:sldId id="287" r:id="rId35"/>
    <p:sldId id="268" r:id="rId36"/>
    <p:sldId id="288" r:id="rId37"/>
    <p:sldId id="289" r:id="rId38"/>
    <p:sldId id="290" r:id="rId39"/>
    <p:sldId id="269" r:id="rId40"/>
    <p:sldId id="296" r:id="rId41"/>
    <p:sldId id="312" r:id="rId42"/>
    <p:sldId id="270" r:id="rId43"/>
    <p:sldId id="292" r:id="rId44"/>
    <p:sldId id="302" r:id="rId45"/>
    <p:sldId id="293" r:id="rId46"/>
    <p:sldId id="294" r:id="rId47"/>
    <p:sldId id="295" r:id="rId48"/>
    <p:sldId id="271" r:id="rId49"/>
    <p:sldId id="303" r:id="rId50"/>
    <p:sldId id="291" r:id="rId51"/>
    <p:sldId id="284" r:id="rId52"/>
    <p:sldId id="282"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3" d="100"/>
          <a:sy n="73" d="100"/>
        </p:scale>
        <p:origin x="618"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cs typeface="B Nazanin" panose="00000400000000000000" pitchFamily="2" charset="-78"/>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cs typeface="B Nazanin" panose="00000400000000000000" pitchFamily="2" charset="-7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11B28066-34E3-4946-AEB4-B6853B4EABE9}" type="datetimeFigureOut">
              <a:rPr lang="en-US" smtClean="0"/>
              <a:t>6/15/2022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74A2CA-1E9D-494B-994A-07E6F78A229F}" type="slidenum">
              <a:rPr lang="en-US" smtClean="0"/>
              <a:t>‹#›</a:t>
            </a:fld>
            <a:endParaRPr lang="en-US"/>
          </a:p>
        </p:txBody>
      </p:sp>
    </p:spTree>
    <p:extLst>
      <p:ext uri="{BB962C8B-B14F-4D97-AF65-F5344CB8AC3E}">
        <p14:creationId xmlns:p14="http://schemas.microsoft.com/office/powerpoint/2010/main" val="3940323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B28066-34E3-4946-AEB4-B6853B4EABE9}" type="datetimeFigureOut">
              <a:rPr lang="en-US" smtClean="0"/>
              <a:t>6/15/2022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74A2CA-1E9D-494B-994A-07E6F78A229F}" type="slidenum">
              <a:rPr lang="en-US" smtClean="0"/>
              <a:t>‹#›</a:t>
            </a:fld>
            <a:endParaRPr lang="en-US"/>
          </a:p>
        </p:txBody>
      </p:sp>
    </p:spTree>
    <p:extLst>
      <p:ext uri="{BB962C8B-B14F-4D97-AF65-F5344CB8AC3E}">
        <p14:creationId xmlns:p14="http://schemas.microsoft.com/office/powerpoint/2010/main" val="9860287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B28066-34E3-4946-AEB4-B6853B4EABE9}" type="datetimeFigureOut">
              <a:rPr lang="en-US" smtClean="0"/>
              <a:t>6/15/2022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74A2CA-1E9D-494B-994A-07E6F78A229F}" type="slidenum">
              <a:rPr lang="en-US" smtClean="0"/>
              <a:t>‹#›</a:t>
            </a:fld>
            <a:endParaRPr lang="en-US"/>
          </a:p>
        </p:txBody>
      </p:sp>
    </p:spTree>
    <p:extLst>
      <p:ext uri="{BB962C8B-B14F-4D97-AF65-F5344CB8AC3E}">
        <p14:creationId xmlns:p14="http://schemas.microsoft.com/office/powerpoint/2010/main" val="3678980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B28066-34E3-4946-AEB4-B6853B4EABE9}" type="datetimeFigureOut">
              <a:rPr lang="en-US" smtClean="0"/>
              <a:t>6/15/2022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74A2CA-1E9D-494B-994A-07E6F78A229F}" type="slidenum">
              <a:rPr lang="en-US" smtClean="0"/>
              <a:t>‹#›</a:t>
            </a:fld>
            <a:endParaRPr lang="en-US"/>
          </a:p>
        </p:txBody>
      </p:sp>
    </p:spTree>
    <p:extLst>
      <p:ext uri="{BB962C8B-B14F-4D97-AF65-F5344CB8AC3E}">
        <p14:creationId xmlns:p14="http://schemas.microsoft.com/office/powerpoint/2010/main" val="1001822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1B28066-34E3-4946-AEB4-B6853B4EABE9}" type="datetimeFigureOut">
              <a:rPr lang="en-US" smtClean="0"/>
              <a:t>6/15/2022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74A2CA-1E9D-494B-994A-07E6F78A229F}" type="slidenum">
              <a:rPr lang="en-US" smtClean="0"/>
              <a:t>‹#›</a:t>
            </a:fld>
            <a:endParaRPr lang="en-US"/>
          </a:p>
        </p:txBody>
      </p:sp>
    </p:spTree>
    <p:extLst>
      <p:ext uri="{BB962C8B-B14F-4D97-AF65-F5344CB8AC3E}">
        <p14:creationId xmlns:p14="http://schemas.microsoft.com/office/powerpoint/2010/main" val="4221714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1B28066-34E3-4946-AEB4-B6853B4EABE9}" type="datetimeFigureOut">
              <a:rPr lang="en-US" smtClean="0"/>
              <a:t>6/15/2022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74A2CA-1E9D-494B-994A-07E6F78A229F}" type="slidenum">
              <a:rPr lang="en-US" smtClean="0"/>
              <a:t>‹#›</a:t>
            </a:fld>
            <a:endParaRPr lang="en-US"/>
          </a:p>
        </p:txBody>
      </p:sp>
    </p:spTree>
    <p:extLst>
      <p:ext uri="{BB962C8B-B14F-4D97-AF65-F5344CB8AC3E}">
        <p14:creationId xmlns:p14="http://schemas.microsoft.com/office/powerpoint/2010/main" val="15126474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1B28066-34E3-4946-AEB4-B6853B4EABE9}" type="datetimeFigureOut">
              <a:rPr lang="en-US" smtClean="0"/>
              <a:t>6/15/2022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74A2CA-1E9D-494B-994A-07E6F78A229F}" type="slidenum">
              <a:rPr lang="en-US" smtClean="0"/>
              <a:t>‹#›</a:t>
            </a:fld>
            <a:endParaRPr lang="en-US"/>
          </a:p>
        </p:txBody>
      </p:sp>
    </p:spTree>
    <p:extLst>
      <p:ext uri="{BB962C8B-B14F-4D97-AF65-F5344CB8AC3E}">
        <p14:creationId xmlns:p14="http://schemas.microsoft.com/office/powerpoint/2010/main" val="14043182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1B28066-34E3-4946-AEB4-B6853B4EABE9}" type="datetimeFigureOut">
              <a:rPr lang="en-US" smtClean="0"/>
              <a:t>6/15/2022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74A2CA-1E9D-494B-994A-07E6F78A229F}" type="slidenum">
              <a:rPr lang="en-US" smtClean="0"/>
              <a:t>‹#›</a:t>
            </a:fld>
            <a:endParaRPr lang="en-US"/>
          </a:p>
        </p:txBody>
      </p:sp>
    </p:spTree>
    <p:extLst>
      <p:ext uri="{BB962C8B-B14F-4D97-AF65-F5344CB8AC3E}">
        <p14:creationId xmlns:p14="http://schemas.microsoft.com/office/powerpoint/2010/main" val="1179687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B28066-34E3-4946-AEB4-B6853B4EABE9}" type="datetimeFigureOut">
              <a:rPr lang="en-US" smtClean="0"/>
              <a:t>6/15/2022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74A2CA-1E9D-494B-994A-07E6F78A229F}" type="slidenum">
              <a:rPr lang="en-US" smtClean="0"/>
              <a:t>‹#›</a:t>
            </a:fld>
            <a:endParaRPr lang="en-US"/>
          </a:p>
        </p:txBody>
      </p:sp>
    </p:spTree>
    <p:extLst>
      <p:ext uri="{BB962C8B-B14F-4D97-AF65-F5344CB8AC3E}">
        <p14:creationId xmlns:p14="http://schemas.microsoft.com/office/powerpoint/2010/main" val="3145660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B28066-34E3-4946-AEB4-B6853B4EABE9}" type="datetimeFigureOut">
              <a:rPr lang="en-US" smtClean="0"/>
              <a:t>6/15/2022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74A2CA-1E9D-494B-994A-07E6F78A229F}" type="slidenum">
              <a:rPr lang="en-US" smtClean="0"/>
              <a:t>‹#›</a:t>
            </a:fld>
            <a:endParaRPr lang="en-US"/>
          </a:p>
        </p:txBody>
      </p:sp>
    </p:spTree>
    <p:extLst>
      <p:ext uri="{BB962C8B-B14F-4D97-AF65-F5344CB8AC3E}">
        <p14:creationId xmlns:p14="http://schemas.microsoft.com/office/powerpoint/2010/main" val="1833514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B28066-34E3-4946-AEB4-B6853B4EABE9}" type="datetimeFigureOut">
              <a:rPr lang="en-US" smtClean="0"/>
              <a:t>6/15/2022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74A2CA-1E9D-494B-994A-07E6F78A229F}" type="slidenum">
              <a:rPr lang="en-US" smtClean="0"/>
              <a:t>‹#›</a:t>
            </a:fld>
            <a:endParaRPr lang="en-US"/>
          </a:p>
        </p:txBody>
      </p:sp>
    </p:spTree>
    <p:extLst>
      <p:ext uri="{BB962C8B-B14F-4D97-AF65-F5344CB8AC3E}">
        <p14:creationId xmlns:p14="http://schemas.microsoft.com/office/powerpoint/2010/main" val="4890793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smtClean="0"/>
              <a:t>8/3/2018</a:t>
            </a:r>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smtClean="0"/>
              <a:t>(#)</a:t>
            </a:r>
            <a:endParaRPr lang="en-US" dirty="0"/>
          </a:p>
        </p:txBody>
      </p:sp>
    </p:spTree>
    <p:extLst>
      <p:ext uri="{BB962C8B-B14F-4D97-AF65-F5344CB8AC3E}">
        <p14:creationId xmlns:p14="http://schemas.microsoft.com/office/powerpoint/2010/main" val="10374929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B Nazanin" panose="00000400000000000000" pitchFamily="2" charset="-78"/>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B Nazanin" panose="00000400000000000000" pitchFamily="2" charset="-78"/>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B Nazanin" panose="00000400000000000000" pitchFamily="2" charset="-78"/>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B Nazanin" panose="00000400000000000000" pitchFamily="2" charset="-78"/>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B Nazanin" panose="00000400000000000000" pitchFamily="2" charset="-78"/>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B Nazanin" panose="00000400000000000000" pitchFamily="2" charset="-78"/>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53023" y="665163"/>
            <a:ext cx="6718092" cy="2387600"/>
          </a:xfrm>
        </p:spPr>
        <p:txBody>
          <a:bodyPr/>
          <a:lstStyle/>
          <a:p>
            <a:r>
              <a:rPr lang="en-US" dirty="0" smtClean="0"/>
              <a:t> </a:t>
            </a:r>
            <a:r>
              <a:rPr lang="fa-IR" dirty="0" smtClean="0"/>
              <a:t>پدیکولوزیس</a:t>
            </a:r>
            <a:endParaRPr lang="en-US" dirty="0"/>
          </a:p>
        </p:txBody>
      </p:sp>
      <p:pic>
        <p:nvPicPr>
          <p:cNvPr id="1026" name="Picture 2" descr="A little girl scratches her hea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4611" y="2316163"/>
            <a:ext cx="3238500" cy="3238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1785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261544" y="0"/>
            <a:ext cx="7668912" cy="6858000"/>
          </a:xfrm>
          <a:prstGeom prst="rect">
            <a:avLst/>
          </a:prstGeom>
        </p:spPr>
      </p:pic>
    </p:spTree>
    <p:extLst>
      <p:ext uri="{BB962C8B-B14F-4D97-AF65-F5344CB8AC3E}">
        <p14:creationId xmlns:p14="http://schemas.microsoft.com/office/powerpoint/2010/main" val="35722711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انتقال بیماری</a:t>
            </a:r>
            <a:endParaRPr lang="en-US" dirty="0"/>
          </a:p>
        </p:txBody>
      </p:sp>
      <p:pic>
        <p:nvPicPr>
          <p:cNvPr id="12290" name="Picture 2" descr="Image result for head lice transi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944" y="1027906"/>
            <a:ext cx="3735726" cy="373572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stretch>
            <a:fillRect/>
          </a:stretch>
        </p:blipFill>
        <p:spPr>
          <a:xfrm>
            <a:off x="4284617" y="3821463"/>
            <a:ext cx="7720148" cy="2250997"/>
          </a:xfrm>
          <a:prstGeom prst="rect">
            <a:avLst/>
          </a:prstGeom>
        </p:spPr>
      </p:pic>
      <p:pic>
        <p:nvPicPr>
          <p:cNvPr id="5" name="Picture 4"/>
          <p:cNvPicPr>
            <a:picLocks noChangeAspect="1"/>
          </p:cNvPicPr>
          <p:nvPr/>
        </p:nvPicPr>
        <p:blipFill>
          <a:blip r:embed="rId4"/>
          <a:stretch>
            <a:fillRect/>
          </a:stretch>
        </p:blipFill>
        <p:spPr>
          <a:xfrm>
            <a:off x="4745942" y="1690687"/>
            <a:ext cx="7029994" cy="2006101"/>
          </a:xfrm>
          <a:prstGeom prst="rect">
            <a:avLst/>
          </a:prstGeom>
        </p:spPr>
      </p:pic>
    </p:spTree>
    <p:extLst>
      <p:ext uri="{BB962C8B-B14F-4D97-AF65-F5344CB8AC3E}">
        <p14:creationId xmlns:p14="http://schemas.microsoft.com/office/powerpoint/2010/main" val="22922772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414512" y="0"/>
            <a:ext cx="9362975" cy="6858000"/>
          </a:xfrm>
          <a:prstGeom prst="rect">
            <a:avLst/>
          </a:prstGeom>
        </p:spPr>
      </p:pic>
    </p:spTree>
    <p:extLst>
      <p:ext uri="{BB962C8B-B14F-4D97-AF65-F5344CB8AC3E}">
        <p14:creationId xmlns:p14="http://schemas.microsoft.com/office/powerpoint/2010/main" val="34704466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اپیدمیولوژی</a:t>
            </a:r>
            <a:endParaRPr lang="en-US" dirty="0"/>
          </a:p>
        </p:txBody>
      </p:sp>
      <p:sp>
        <p:nvSpPr>
          <p:cNvPr id="3" name="Content Placeholder 2"/>
          <p:cNvSpPr>
            <a:spLocks noGrp="1"/>
          </p:cNvSpPr>
          <p:nvPr>
            <p:ph idx="1"/>
          </p:nvPr>
        </p:nvSpPr>
        <p:spPr>
          <a:xfrm>
            <a:off x="838200" y="1615762"/>
            <a:ext cx="10515600" cy="4351338"/>
          </a:xfrm>
        </p:spPr>
        <p:txBody>
          <a:bodyPr/>
          <a:lstStyle/>
          <a:p>
            <a:r>
              <a:rPr lang="fa-IR" dirty="0"/>
              <a:t>شپش سر اغلب</a:t>
            </a:r>
            <a:r>
              <a:rPr lang="fa-IR" dirty="0">
                <a:solidFill>
                  <a:srgbClr val="FF0000"/>
                </a:solidFill>
              </a:rPr>
              <a:t> کودکان </a:t>
            </a:r>
            <a:r>
              <a:rPr lang="fa-IR" dirty="0"/>
              <a:t>را درگیر می کند. در یک مطالعه، </a:t>
            </a:r>
            <a:r>
              <a:rPr lang="fa-IR" dirty="0">
                <a:solidFill>
                  <a:srgbClr val="FF0000"/>
                </a:solidFill>
              </a:rPr>
              <a:t>از هر چهار دانش آموز </a:t>
            </a:r>
            <a:r>
              <a:rPr lang="fa-IR" dirty="0"/>
              <a:t>دبستانی در آمریکا، یک نفر مبتلا به شپش سر بود.</a:t>
            </a:r>
            <a:endParaRPr lang="en-US" dirty="0"/>
          </a:p>
          <a:p>
            <a:r>
              <a:rPr lang="fa-IR" dirty="0"/>
              <a:t>کودکان </a:t>
            </a:r>
            <a:r>
              <a:rPr lang="fa-IR" dirty="0">
                <a:solidFill>
                  <a:srgbClr val="FF0000"/>
                </a:solidFill>
              </a:rPr>
              <a:t>سیاه پوست </a:t>
            </a:r>
            <a:r>
              <a:rPr lang="fa-IR" dirty="0"/>
              <a:t>به میزان خیلی کمتری نسبت به سفید پوستان به شپش سر مبتلا می شوند. همین طور </a:t>
            </a:r>
            <a:r>
              <a:rPr lang="fa-IR" dirty="0">
                <a:solidFill>
                  <a:srgbClr val="FF0000"/>
                </a:solidFill>
              </a:rPr>
              <a:t>پسرها</a:t>
            </a:r>
            <a:r>
              <a:rPr lang="fa-IR" dirty="0"/>
              <a:t> کمتر از دخترها مبتلا می شوند. علت این تفاوت ها هنوز شناخته نشده است.</a:t>
            </a:r>
          </a:p>
        </p:txBody>
      </p:sp>
      <p:pic>
        <p:nvPicPr>
          <p:cNvPr id="7170" name="Picture 2" descr="Photo of head lice infest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00184" y="3667124"/>
            <a:ext cx="4695825" cy="3006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45649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علائم ابتلا به شپش سر چیست؟</a:t>
            </a:r>
            <a:endParaRPr lang="en-US" dirty="0"/>
          </a:p>
        </p:txBody>
      </p:sp>
      <p:sp>
        <p:nvSpPr>
          <p:cNvPr id="3" name="Content Placeholder 2"/>
          <p:cNvSpPr>
            <a:spLocks noGrp="1"/>
          </p:cNvSpPr>
          <p:nvPr>
            <p:ph idx="1"/>
          </p:nvPr>
        </p:nvSpPr>
        <p:spPr>
          <a:xfrm>
            <a:off x="4512038" y="1825625"/>
            <a:ext cx="6841761" cy="4351338"/>
          </a:xfrm>
        </p:spPr>
        <p:txBody>
          <a:bodyPr>
            <a:normAutofit/>
          </a:bodyPr>
          <a:lstStyle/>
          <a:p>
            <a:r>
              <a:rPr lang="fa-IR" dirty="0" smtClean="0">
                <a:solidFill>
                  <a:srgbClr val="FF0000"/>
                </a:solidFill>
              </a:rPr>
              <a:t>اکثر</a:t>
            </a:r>
            <a:r>
              <a:rPr lang="fa-IR" dirty="0" smtClean="0"/>
              <a:t> افرادی که شپش سر دارند هیچ علامتی ندارند.</a:t>
            </a:r>
          </a:p>
          <a:p>
            <a:r>
              <a:rPr lang="fa-IR" dirty="0" smtClean="0"/>
              <a:t>بعضی افراد احساس خارش یا تحریک در سر، گردن یا گوش ها دارند.</a:t>
            </a:r>
          </a:p>
          <a:p>
            <a:r>
              <a:rPr lang="fa-IR" dirty="0" smtClean="0"/>
              <a:t>این علائم در اثر واکنش به </a:t>
            </a:r>
            <a:r>
              <a:rPr lang="fa-IR" dirty="0" smtClean="0">
                <a:solidFill>
                  <a:srgbClr val="FF0000"/>
                </a:solidFill>
              </a:rPr>
              <a:t>بزاق</a:t>
            </a:r>
            <a:r>
              <a:rPr lang="fa-IR" dirty="0" smtClean="0"/>
              <a:t> شپش رخ می دهد زیرا شپش بزاق خود را در زمان تغذیه روی پوست سر، به داخل پوست وارد می کند.</a:t>
            </a:r>
          </a:p>
          <a:p>
            <a:r>
              <a:rPr lang="fa-IR" dirty="0" smtClean="0"/>
              <a:t>در اولین ابتلا معمولا ایجاد علائم </a:t>
            </a:r>
            <a:r>
              <a:rPr lang="fa-IR" dirty="0" smtClean="0">
                <a:solidFill>
                  <a:srgbClr val="FF0000"/>
                </a:solidFill>
              </a:rPr>
              <a:t>4 تا 6 هفته پس از ورود </a:t>
            </a:r>
            <a:r>
              <a:rPr lang="fa-IR" dirty="0" smtClean="0"/>
              <a:t>شپش به سر شروع می شود.</a:t>
            </a:r>
          </a:p>
        </p:txBody>
      </p:sp>
      <p:pic>
        <p:nvPicPr>
          <p:cNvPr id="6146" name="Picture 2" descr="Photo of boy scratching hea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932" y="287726"/>
            <a:ext cx="3959225" cy="2690346"/>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Photo of abscess from li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933" y="3359857"/>
            <a:ext cx="3967794" cy="2696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85279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3725377" y="0"/>
            <a:ext cx="4741245" cy="6858000"/>
          </a:xfrm>
          <a:prstGeom prst="rect">
            <a:avLst/>
          </a:prstGeom>
        </p:spPr>
      </p:pic>
    </p:spTree>
    <p:extLst>
      <p:ext uri="{BB962C8B-B14F-4D97-AF65-F5344CB8AC3E}">
        <p14:creationId xmlns:p14="http://schemas.microsoft.com/office/powerpoint/2010/main" val="22279397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شپش سر چگونه تشخیص داده می شود؟</a:t>
            </a:r>
            <a:endParaRPr lang="en-US" dirty="0"/>
          </a:p>
        </p:txBody>
      </p:sp>
      <p:sp>
        <p:nvSpPr>
          <p:cNvPr id="3" name="Content Placeholder 2"/>
          <p:cNvSpPr>
            <a:spLocks noGrp="1"/>
          </p:cNvSpPr>
          <p:nvPr>
            <p:ph idx="1"/>
          </p:nvPr>
        </p:nvSpPr>
        <p:spPr>
          <a:xfrm>
            <a:off x="6674264" y="1825625"/>
            <a:ext cx="4679535" cy="4351338"/>
          </a:xfrm>
        </p:spPr>
        <p:txBody>
          <a:bodyPr>
            <a:normAutofit/>
          </a:bodyPr>
          <a:lstStyle/>
          <a:p>
            <a:r>
              <a:rPr lang="fa-IR" dirty="0" smtClean="0"/>
              <a:t>شپش سر از طریق معاینه سر و موها تشخیص داده می شود. گاهی از </a:t>
            </a:r>
            <a:r>
              <a:rPr lang="fa-IR" dirty="0" smtClean="0">
                <a:solidFill>
                  <a:srgbClr val="FF0000"/>
                </a:solidFill>
              </a:rPr>
              <a:t>شانه های مخصوص </a:t>
            </a:r>
            <a:r>
              <a:rPr lang="fa-IR" dirty="0" smtClean="0"/>
              <a:t>نیت برای تشخیص کمک گرفته می شود. (فاصله دندانه ها 0.2 میلی متر)</a:t>
            </a:r>
            <a:endParaRPr lang="en-US" dirty="0"/>
          </a:p>
          <a:p>
            <a:r>
              <a:rPr lang="fa-IR" dirty="0" smtClean="0"/>
              <a:t>قبل از استفاده از شانه دندانه ظریف، با یک </a:t>
            </a:r>
            <a:r>
              <a:rPr lang="fa-IR" dirty="0" smtClean="0">
                <a:solidFill>
                  <a:srgbClr val="FF0000"/>
                </a:solidFill>
              </a:rPr>
              <a:t>برس معمولی </a:t>
            </a:r>
            <a:r>
              <a:rPr lang="fa-IR" dirty="0" smtClean="0"/>
              <a:t>موها را شانه کنید تا گره های مو باز شود.</a:t>
            </a:r>
          </a:p>
          <a:p>
            <a:r>
              <a:rPr lang="fa-IR" dirty="0" smtClean="0"/>
              <a:t>این کار را می توان وقتی مو </a:t>
            </a:r>
            <a:r>
              <a:rPr lang="fa-IR" dirty="0" smtClean="0">
                <a:solidFill>
                  <a:srgbClr val="FF0000"/>
                </a:solidFill>
              </a:rPr>
              <a:t>خیس یا خشک</a:t>
            </a:r>
            <a:r>
              <a:rPr lang="fa-IR" dirty="0" smtClean="0"/>
              <a:t> است انجام داد.</a:t>
            </a:r>
          </a:p>
        </p:txBody>
      </p:sp>
      <p:pic>
        <p:nvPicPr>
          <p:cNvPr id="13318" name="Picture 6" descr="Image result for head lice infestation wet comb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264" y="2178204"/>
            <a:ext cx="6477000" cy="3238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1292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تشخیص</a:t>
            </a:r>
            <a:endParaRPr lang="en-US" dirty="0"/>
          </a:p>
        </p:txBody>
      </p:sp>
      <p:sp>
        <p:nvSpPr>
          <p:cNvPr id="3" name="Content Placeholder 2"/>
          <p:cNvSpPr>
            <a:spLocks noGrp="1"/>
          </p:cNvSpPr>
          <p:nvPr>
            <p:ph idx="1"/>
          </p:nvPr>
        </p:nvSpPr>
        <p:spPr>
          <a:xfrm>
            <a:off x="6093502" y="1825625"/>
            <a:ext cx="5260298" cy="4351338"/>
          </a:xfrm>
        </p:spPr>
        <p:txBody>
          <a:bodyPr/>
          <a:lstStyle/>
          <a:p>
            <a:r>
              <a:rPr lang="fa-IR" dirty="0"/>
              <a:t>اگر مو </a:t>
            </a:r>
            <a:r>
              <a:rPr lang="fa-IR" dirty="0">
                <a:solidFill>
                  <a:srgbClr val="FF0000"/>
                </a:solidFill>
              </a:rPr>
              <a:t>خیس است می توانید مقداری نرم </a:t>
            </a:r>
            <a:r>
              <a:rPr lang="fa-IR" dirty="0"/>
              <a:t>کننده به موها بزنید که ساده تر شانه شوند.</a:t>
            </a:r>
          </a:p>
          <a:p>
            <a:r>
              <a:rPr lang="fa-IR" dirty="0"/>
              <a:t>سپس شانه دندانه ظریف را در بالای سر، </a:t>
            </a:r>
            <a:r>
              <a:rPr lang="fa-IR" dirty="0">
                <a:solidFill>
                  <a:srgbClr val="FF0000"/>
                </a:solidFill>
              </a:rPr>
              <a:t>چسبیده به کف </a:t>
            </a:r>
            <a:r>
              <a:rPr lang="fa-IR" dirty="0"/>
              <a:t>سر قرار دهید. بعد شانه را از ریشه تا نوک آن به طور کامل بکشید.</a:t>
            </a:r>
          </a:p>
          <a:p>
            <a:r>
              <a:rPr lang="fa-IR" dirty="0"/>
              <a:t>بعد از هر بار که این کار را انجام می دهید، به دقت شانه را از نظر وجود شپش یا تخم آن بررسی نمایید.</a:t>
            </a:r>
          </a:p>
          <a:p>
            <a:r>
              <a:rPr lang="fa-IR" dirty="0"/>
              <a:t>کلا سر را حداقل </a:t>
            </a:r>
            <a:r>
              <a:rPr lang="fa-IR" dirty="0">
                <a:solidFill>
                  <a:srgbClr val="FF0000"/>
                </a:solidFill>
              </a:rPr>
              <a:t>دو بار </a:t>
            </a:r>
            <a:r>
              <a:rPr lang="fa-IR" dirty="0"/>
              <a:t>به همین شکل شانه بزنید.</a:t>
            </a:r>
          </a:p>
        </p:txBody>
      </p:sp>
      <p:pic>
        <p:nvPicPr>
          <p:cNvPr id="4098" name="Picture 2" descr="Photo of head lou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2461" y="4488045"/>
            <a:ext cx="2485482" cy="168891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2461" y="596965"/>
            <a:ext cx="4085195" cy="3404329"/>
          </a:xfrm>
          <a:prstGeom prst="rect">
            <a:avLst/>
          </a:prstGeom>
        </p:spPr>
      </p:pic>
    </p:spTree>
    <p:extLst>
      <p:ext uri="{BB962C8B-B14F-4D97-AF65-F5344CB8AC3E}">
        <p14:creationId xmlns:p14="http://schemas.microsoft.com/office/powerpoint/2010/main" val="27054573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تشخیص</a:t>
            </a:r>
            <a:endParaRPr lang="en-US" dirty="0"/>
          </a:p>
        </p:txBody>
      </p:sp>
      <p:sp>
        <p:nvSpPr>
          <p:cNvPr id="3" name="Content Placeholder 2"/>
          <p:cNvSpPr>
            <a:spLocks noGrp="1"/>
          </p:cNvSpPr>
          <p:nvPr>
            <p:ph idx="1"/>
          </p:nvPr>
        </p:nvSpPr>
        <p:spPr>
          <a:xfrm>
            <a:off x="4768552" y="1825625"/>
            <a:ext cx="6585247" cy="4351338"/>
          </a:xfrm>
        </p:spPr>
        <p:txBody>
          <a:bodyPr>
            <a:normAutofit/>
          </a:bodyPr>
          <a:lstStyle/>
          <a:p>
            <a:r>
              <a:rPr lang="fa-IR" dirty="0" smtClean="0"/>
              <a:t>پیدا کردن تخم </a:t>
            </a:r>
            <a:r>
              <a:rPr lang="fa-IR" dirty="0" smtClean="0">
                <a:solidFill>
                  <a:srgbClr val="FF0000"/>
                </a:solidFill>
              </a:rPr>
              <a:t>(نیت) به تنهایی </a:t>
            </a:r>
            <a:r>
              <a:rPr lang="fa-IR" dirty="0" smtClean="0"/>
              <a:t>بدون دیدن خود شپش لزوما به معنی بیماری فعال نیست.</a:t>
            </a:r>
          </a:p>
          <a:p>
            <a:r>
              <a:rPr lang="fa-IR" dirty="0" smtClean="0"/>
              <a:t>حتی </a:t>
            </a:r>
            <a:r>
              <a:rPr lang="fa-IR" dirty="0" smtClean="0">
                <a:solidFill>
                  <a:srgbClr val="FF0000"/>
                </a:solidFill>
              </a:rPr>
              <a:t>ماه ها </a:t>
            </a:r>
            <a:r>
              <a:rPr lang="fa-IR" dirty="0" smtClean="0"/>
              <a:t>پس از بهبودی نیز ممکن است نیت ها روی مو پیدا شوند.</a:t>
            </a:r>
          </a:p>
          <a:p>
            <a:r>
              <a:rPr lang="fa-IR" dirty="0" smtClean="0"/>
              <a:t>از آن جا که شپش تخم خود را در نزدیکی کف سر روی موها می گذارد، اگر نیت در فاصله حدود </a:t>
            </a:r>
            <a:r>
              <a:rPr lang="fa-IR" dirty="0" smtClean="0">
                <a:solidFill>
                  <a:srgbClr val="FF0000"/>
                </a:solidFill>
              </a:rPr>
              <a:t>6.5 میلی متری </a:t>
            </a:r>
            <a:r>
              <a:rPr lang="fa-IR" dirty="0" smtClean="0"/>
              <a:t>کف سر، مطرح کننده (و نه ثابت کننده) بیماری فعال است.</a:t>
            </a:r>
            <a:endParaRPr lang="en-US" dirty="0" smtClean="0"/>
          </a:p>
        </p:txBody>
      </p:sp>
      <p:pic>
        <p:nvPicPr>
          <p:cNvPr id="14338" name="Picture 2" descr="http://wisejoyfulmom.com/wp-content/uploads/2017/12/Nit-Pic-901x102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002" y="1417875"/>
            <a:ext cx="4187439" cy="4759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23178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05437" y="1559728"/>
            <a:ext cx="5597577" cy="2707464"/>
          </a:xfrm>
        </p:spPr>
        <p:txBody>
          <a:bodyPr>
            <a:normAutofit/>
          </a:bodyPr>
          <a:lstStyle/>
          <a:p>
            <a:r>
              <a:rPr lang="fa-IR" dirty="0">
                <a:solidFill>
                  <a:srgbClr val="FF0000"/>
                </a:solidFill>
              </a:rPr>
              <a:t>خود شپش </a:t>
            </a:r>
            <a:r>
              <a:rPr lang="fa-IR" dirty="0" smtClean="0">
                <a:solidFill>
                  <a:srgbClr val="FF0000"/>
                </a:solidFill>
              </a:rPr>
              <a:t>سخت تر </a:t>
            </a:r>
            <a:r>
              <a:rPr lang="fa-IR" dirty="0"/>
              <a:t>از تخم آن قابل دیدن است زیرا شپش حرکت کرده و مخفی می شود.</a:t>
            </a:r>
          </a:p>
          <a:p>
            <a:r>
              <a:rPr lang="fa-IR" dirty="0"/>
              <a:t>پزشک یا پرستار می توانند معاینه را زیر </a:t>
            </a:r>
            <a:r>
              <a:rPr lang="fa-IR" dirty="0">
                <a:solidFill>
                  <a:srgbClr val="FF0000"/>
                </a:solidFill>
              </a:rPr>
              <a:t>لامپ</a:t>
            </a:r>
            <a:r>
              <a:rPr lang="fa-IR" dirty="0"/>
              <a:t> مخصوصی انجام دهند. نور این لامپ باعث درخشش تخم ها به رنگ آبی کمرنگ می شود</a:t>
            </a:r>
            <a:r>
              <a:rPr lang="fa-IR" dirty="0" smtClean="0"/>
              <a:t>.</a:t>
            </a:r>
            <a:endParaRPr lang="fa-IR" dirty="0"/>
          </a:p>
        </p:txBody>
      </p:sp>
      <p:pic>
        <p:nvPicPr>
          <p:cNvPr id="1026" name="Picture 2" descr="Image result for head lice move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5904" y="1481094"/>
            <a:ext cx="3780300" cy="25202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962" y="4533089"/>
            <a:ext cx="6578600" cy="187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62768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آن چه صحبت خواهد شد</a:t>
            </a:r>
            <a:endParaRPr lang="en-US" dirty="0"/>
          </a:p>
        </p:txBody>
      </p:sp>
      <p:sp>
        <p:nvSpPr>
          <p:cNvPr id="3" name="Content Placeholder 2"/>
          <p:cNvSpPr>
            <a:spLocks noGrp="1"/>
          </p:cNvSpPr>
          <p:nvPr>
            <p:ph idx="1"/>
          </p:nvPr>
        </p:nvSpPr>
        <p:spPr/>
        <p:txBody>
          <a:bodyPr/>
          <a:lstStyle/>
          <a:p>
            <a:r>
              <a:rPr lang="fa-IR" dirty="0" smtClean="0"/>
              <a:t>مقدمه </a:t>
            </a:r>
          </a:p>
          <a:p>
            <a:r>
              <a:rPr lang="fa-IR" dirty="0" smtClean="0"/>
              <a:t>کلیات معرفی شپش سر</a:t>
            </a:r>
          </a:p>
          <a:p>
            <a:r>
              <a:rPr lang="fa-IR" dirty="0" smtClean="0"/>
              <a:t>انتقال بیماری</a:t>
            </a:r>
          </a:p>
          <a:p>
            <a:r>
              <a:rPr lang="fa-IR" dirty="0" smtClean="0"/>
              <a:t>اپیدمیولوژی</a:t>
            </a:r>
          </a:p>
          <a:p>
            <a:r>
              <a:rPr lang="fa-IR" dirty="0" smtClean="0"/>
              <a:t>علائم ابتلا به بیماری</a:t>
            </a:r>
          </a:p>
          <a:p>
            <a:r>
              <a:rPr lang="fa-IR" dirty="0" smtClean="0"/>
              <a:t>تشخیص</a:t>
            </a:r>
          </a:p>
          <a:p>
            <a:r>
              <a:rPr lang="fa-IR" dirty="0" smtClean="0"/>
              <a:t>درمان</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6909" y="2071992"/>
            <a:ext cx="4790712" cy="3595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38364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603418" y="1825625"/>
            <a:ext cx="6750381" cy="4351338"/>
          </a:xfrm>
        </p:spPr>
        <p:txBody>
          <a:bodyPr/>
          <a:lstStyle/>
          <a:p>
            <a:r>
              <a:rPr lang="fa-IR" dirty="0" smtClean="0"/>
              <a:t>پیدا کردن شپش سر ممکن است باعث </a:t>
            </a:r>
            <a:r>
              <a:rPr lang="fa-IR" dirty="0" smtClean="0">
                <a:solidFill>
                  <a:srgbClr val="FF0000"/>
                </a:solidFill>
              </a:rPr>
              <a:t>نگرانی</a:t>
            </a:r>
            <a:r>
              <a:rPr lang="fa-IR" dirty="0" smtClean="0"/>
              <a:t> کودک و والدین وی شود. موارد مهم زیر را به خاطر داشته باشید:</a:t>
            </a:r>
          </a:p>
          <a:p>
            <a:pPr lvl="1"/>
            <a:endParaRPr lang="fa-IR" dirty="0" smtClean="0"/>
          </a:p>
          <a:p>
            <a:pPr lvl="1"/>
            <a:r>
              <a:rPr lang="fa-IR" dirty="0" smtClean="0"/>
              <a:t>شپش سر نشانه </a:t>
            </a:r>
            <a:r>
              <a:rPr lang="fa-IR" dirty="0" smtClean="0">
                <a:solidFill>
                  <a:srgbClr val="FF0000"/>
                </a:solidFill>
              </a:rPr>
              <a:t>کثیف بودن </a:t>
            </a:r>
            <a:r>
              <a:rPr lang="fa-IR" dirty="0" smtClean="0"/>
              <a:t>یا بیمار بودن نیست.</a:t>
            </a:r>
          </a:p>
          <a:p>
            <a:pPr lvl="1"/>
            <a:r>
              <a:rPr lang="fa-IR" dirty="0" smtClean="0"/>
              <a:t>با استفاده از درمان مناسب می توان از دست شپش </a:t>
            </a:r>
            <a:r>
              <a:rPr lang="fa-IR" dirty="0" smtClean="0">
                <a:solidFill>
                  <a:srgbClr val="FF0000"/>
                </a:solidFill>
              </a:rPr>
              <a:t>خلاص</a:t>
            </a:r>
            <a:r>
              <a:rPr lang="fa-IR" dirty="0" smtClean="0"/>
              <a:t> شد.</a:t>
            </a:r>
          </a:p>
          <a:p>
            <a:pPr lvl="1"/>
            <a:r>
              <a:rPr lang="fa-IR" dirty="0" smtClean="0">
                <a:solidFill>
                  <a:srgbClr val="FF0000"/>
                </a:solidFill>
              </a:rPr>
              <a:t>هیچ عارضه </a:t>
            </a:r>
            <a:r>
              <a:rPr lang="fa-IR" dirty="0" smtClean="0"/>
              <a:t>مهم کوتاه مدت یا دراز مدت مرتبط با شپش سر وجود ندارد.</a:t>
            </a:r>
            <a:endParaRPr lang="en-US" dirty="0" smtClean="0"/>
          </a:p>
        </p:txBody>
      </p:sp>
      <p:sp>
        <p:nvSpPr>
          <p:cNvPr id="5" name="AutoShape 4" descr="Image result for head lice anxiety caricatur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p:nvPicPr>
        <p:blipFill>
          <a:blip r:embed="rId2"/>
          <a:stretch>
            <a:fillRect/>
          </a:stretch>
        </p:blipFill>
        <p:spPr>
          <a:xfrm>
            <a:off x="978716" y="2226551"/>
            <a:ext cx="3299962" cy="3549486"/>
          </a:xfrm>
          <a:prstGeom prst="rect">
            <a:avLst/>
          </a:prstGeom>
        </p:spPr>
      </p:pic>
    </p:spTree>
    <p:extLst>
      <p:ext uri="{BB962C8B-B14F-4D97-AF65-F5344CB8AC3E}">
        <p14:creationId xmlns:p14="http://schemas.microsoft.com/office/powerpoint/2010/main" val="23853716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66178" y="365125"/>
            <a:ext cx="2287621" cy="1325563"/>
          </a:xfrm>
        </p:spPr>
        <p:txBody>
          <a:bodyPr/>
          <a:lstStyle/>
          <a:p>
            <a:r>
              <a:rPr lang="fa-IR" dirty="0" smtClean="0"/>
              <a:t>کاست مو</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462696" y="87549"/>
            <a:ext cx="8445585" cy="6858000"/>
          </a:xfrm>
          <a:prstGeom prst="rect">
            <a:avLst/>
          </a:prstGeom>
        </p:spPr>
      </p:pic>
    </p:spTree>
    <p:extLst>
      <p:ext uri="{BB962C8B-B14F-4D97-AF65-F5344CB8AC3E}">
        <p14:creationId xmlns:p14="http://schemas.microsoft.com/office/powerpoint/2010/main" val="41331263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4"/>
          <p:cNvPicPr>
            <a:picLocks noChangeAspect="1"/>
          </p:cNvPicPr>
          <p:nvPr/>
        </p:nvPicPr>
        <p:blipFill>
          <a:blip r:embed="rId2"/>
          <a:stretch>
            <a:fillRect/>
          </a:stretch>
        </p:blipFill>
        <p:spPr>
          <a:xfrm>
            <a:off x="1700212" y="109537"/>
            <a:ext cx="8791575" cy="6638925"/>
          </a:xfrm>
          <a:prstGeom prst="rect">
            <a:avLst/>
          </a:prstGeom>
        </p:spPr>
      </p:pic>
    </p:spTree>
    <p:extLst>
      <p:ext uri="{BB962C8B-B14F-4D97-AF65-F5344CB8AC3E}">
        <p14:creationId xmlns:p14="http://schemas.microsoft.com/office/powerpoint/2010/main" val="41942932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شپش سر چگونه درمان می شود؟</a:t>
            </a:r>
            <a:endParaRPr lang="en-US" dirty="0"/>
          </a:p>
        </p:txBody>
      </p:sp>
      <p:sp>
        <p:nvSpPr>
          <p:cNvPr id="3" name="Content Placeholder 2"/>
          <p:cNvSpPr>
            <a:spLocks noGrp="1"/>
          </p:cNvSpPr>
          <p:nvPr>
            <p:ph idx="1"/>
          </p:nvPr>
        </p:nvSpPr>
        <p:spPr/>
        <p:txBody>
          <a:bodyPr>
            <a:normAutofit/>
          </a:bodyPr>
          <a:lstStyle/>
          <a:p>
            <a:r>
              <a:rPr lang="fa-IR" dirty="0" smtClean="0"/>
              <a:t>روش های </a:t>
            </a:r>
            <a:r>
              <a:rPr lang="fa-IR" dirty="0" smtClean="0">
                <a:solidFill>
                  <a:srgbClr val="FF0000"/>
                </a:solidFill>
              </a:rPr>
              <a:t>مختلفی</a:t>
            </a:r>
            <a:r>
              <a:rPr lang="fa-IR" dirty="0" smtClean="0"/>
              <a:t> برای درمان شپش سر وجود دارد که شامل کرم ها، محلول ها، شانه کردن و داروهای خوراکی می باشد.</a:t>
            </a:r>
          </a:p>
          <a:p>
            <a:r>
              <a:rPr lang="fa-IR" dirty="0" smtClean="0">
                <a:solidFill>
                  <a:srgbClr val="FF0000"/>
                </a:solidFill>
              </a:rPr>
              <a:t>استفاده صحیح </a:t>
            </a:r>
            <a:r>
              <a:rPr lang="fa-IR" dirty="0" smtClean="0"/>
              <a:t>درمان ها، برای اطمینان از بهبودی بسیار اهمیت دارد.</a:t>
            </a:r>
          </a:p>
          <a:p>
            <a:r>
              <a:rPr lang="fa-IR" dirty="0" smtClean="0"/>
              <a:t>اگر مطمئن هستید که کودک (</a:t>
            </a:r>
            <a:r>
              <a:rPr lang="fa-IR" dirty="0" smtClean="0">
                <a:solidFill>
                  <a:srgbClr val="FF0000"/>
                </a:solidFill>
              </a:rPr>
              <a:t>بالای دو سال</a:t>
            </a:r>
            <a:r>
              <a:rPr lang="fa-IR" dirty="0" smtClean="0"/>
              <a:t>) شپش سر دارد، می توانید از درمان های ضد شپش موجود در داروخانه ها استفاده نمایید که </a:t>
            </a:r>
            <a:r>
              <a:rPr lang="fa-IR" dirty="0" smtClean="0">
                <a:solidFill>
                  <a:srgbClr val="FF0000"/>
                </a:solidFill>
              </a:rPr>
              <a:t>نیازی به نسخه ندارند</a:t>
            </a:r>
            <a:r>
              <a:rPr lang="fa-IR" dirty="0" smtClean="0"/>
              <a:t>.</a:t>
            </a:r>
          </a:p>
        </p:txBody>
      </p:sp>
      <p:pic>
        <p:nvPicPr>
          <p:cNvPr id="3078" name="Picture 6" descr="Image result for head lice treatment anim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9201" y="4303847"/>
            <a:ext cx="7620000" cy="2162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72615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درمان</a:t>
            </a:r>
            <a:endParaRPr lang="en-US" dirty="0"/>
          </a:p>
        </p:txBody>
      </p:sp>
      <p:sp>
        <p:nvSpPr>
          <p:cNvPr id="3" name="Content Placeholder 2"/>
          <p:cNvSpPr>
            <a:spLocks noGrp="1"/>
          </p:cNvSpPr>
          <p:nvPr>
            <p:ph idx="1"/>
          </p:nvPr>
        </p:nvSpPr>
        <p:spPr/>
        <p:txBody>
          <a:bodyPr/>
          <a:lstStyle/>
          <a:p>
            <a:r>
              <a:rPr lang="fa-IR" dirty="0"/>
              <a:t>افراد </a:t>
            </a:r>
            <a:r>
              <a:rPr lang="fa-IR" dirty="0">
                <a:solidFill>
                  <a:srgbClr val="FF0000"/>
                </a:solidFill>
              </a:rPr>
              <a:t>خانواده</a:t>
            </a:r>
            <a:r>
              <a:rPr lang="fa-IR" dirty="0"/>
              <a:t> و نزدیک با فرد مبتلا را هم زمان معاینه کنید و اگر نیاز است آن ها نیز درمان شوند.</a:t>
            </a:r>
          </a:p>
          <a:p>
            <a:r>
              <a:rPr lang="fa-IR" dirty="0"/>
              <a:t>اگر کودک </a:t>
            </a:r>
            <a:r>
              <a:rPr lang="fa-IR" dirty="0">
                <a:solidFill>
                  <a:srgbClr val="FF0000"/>
                </a:solidFill>
              </a:rPr>
              <a:t>زیر دو سال </a:t>
            </a:r>
            <a:r>
              <a:rPr lang="fa-IR" dirty="0"/>
              <a:t>است، بهتر است با پزشک یا پرستار مشورت نمایید.</a:t>
            </a:r>
          </a:p>
          <a:p>
            <a:r>
              <a:rPr lang="fa-IR" dirty="0"/>
              <a:t>حتی توصیه شده است که اگر تشخیص با مشاهده شپش زنده در کسی </a:t>
            </a:r>
            <a:r>
              <a:rPr lang="fa-IR" dirty="0">
                <a:solidFill>
                  <a:srgbClr val="FF0000"/>
                </a:solidFill>
              </a:rPr>
              <a:t>قطعی</a:t>
            </a:r>
            <a:r>
              <a:rPr lang="fa-IR" dirty="0"/>
              <a:t> نشده است نباید درمان شود.</a:t>
            </a:r>
          </a:p>
          <a:p>
            <a:endParaRPr lang="en-US" dirty="0"/>
          </a:p>
        </p:txBody>
      </p:sp>
      <p:pic>
        <p:nvPicPr>
          <p:cNvPr id="4" name="Picture 4"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0" y="4001294"/>
            <a:ext cx="8572500" cy="2695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1414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b="1" dirty="0" smtClean="0"/>
              <a:t>داروهای ضد شپش کدام هستند؟</a:t>
            </a:r>
            <a:endParaRPr lang="en-US" dirty="0"/>
          </a:p>
        </p:txBody>
      </p:sp>
      <p:sp>
        <p:nvSpPr>
          <p:cNvPr id="3" name="Content Placeholder 2"/>
          <p:cNvSpPr>
            <a:spLocks noGrp="1"/>
          </p:cNvSpPr>
          <p:nvPr>
            <p:ph idx="1"/>
          </p:nvPr>
        </p:nvSpPr>
        <p:spPr>
          <a:xfrm>
            <a:off x="4734370" y="1825625"/>
            <a:ext cx="6619430" cy="4351338"/>
          </a:xfrm>
        </p:spPr>
        <p:txBody>
          <a:bodyPr>
            <a:normAutofit fontScale="92500" lnSpcReduction="10000"/>
          </a:bodyPr>
          <a:lstStyle/>
          <a:p>
            <a:r>
              <a:rPr lang="fa-IR" dirty="0" smtClean="0"/>
              <a:t>یک حشره کش موضعی (کشنده شپش) ماده ای است که معمولا به شکل </a:t>
            </a:r>
            <a:r>
              <a:rPr lang="fa-IR" dirty="0" err="1" smtClean="0"/>
              <a:t>لوسیون</a:t>
            </a:r>
            <a:r>
              <a:rPr lang="fa-IR" dirty="0" smtClean="0"/>
              <a:t> یا ژل می باشد و برای از بین بردن شپش به سر مالیده می شوند.</a:t>
            </a:r>
          </a:p>
          <a:p>
            <a:r>
              <a:rPr lang="fa-IR" dirty="0" smtClean="0"/>
              <a:t>داروهای کشنده شپش در دسترس شامل موارد زیر می باشند:</a:t>
            </a:r>
          </a:p>
          <a:p>
            <a:pPr lvl="1"/>
            <a:r>
              <a:rPr lang="fa-IR" dirty="0" smtClean="0"/>
              <a:t>شامپو یا کرم پرمترین 1%</a:t>
            </a:r>
          </a:p>
          <a:p>
            <a:pPr lvl="1"/>
            <a:r>
              <a:rPr lang="fa-IR" dirty="0" smtClean="0"/>
              <a:t>لوسیون دایمتیکون 4%</a:t>
            </a:r>
          </a:p>
          <a:p>
            <a:pPr lvl="1"/>
            <a:r>
              <a:rPr lang="fa-IR" dirty="0" smtClean="0"/>
              <a:t>محلول موضعی نولایس</a:t>
            </a:r>
          </a:p>
          <a:p>
            <a:pPr lvl="1"/>
            <a:r>
              <a:rPr lang="fa-IR" dirty="0" smtClean="0"/>
              <a:t>شامپوی گامابنزن یا لیندان</a:t>
            </a:r>
          </a:p>
          <a:p>
            <a:pPr lvl="1"/>
            <a:r>
              <a:rPr lang="fa-IR" dirty="0" smtClean="0"/>
              <a:t>مالاتیون (نیاز به نسخه)</a:t>
            </a:r>
          </a:p>
          <a:p>
            <a:pPr lvl="1"/>
            <a:r>
              <a:rPr lang="fa-IR" dirty="0" err="1" smtClean="0"/>
              <a:t>بنزیل</a:t>
            </a:r>
            <a:r>
              <a:rPr lang="fa-IR" dirty="0" smtClean="0"/>
              <a:t> الکل (نیاز به نسخه)</a:t>
            </a:r>
          </a:p>
          <a:p>
            <a:pPr lvl="1"/>
            <a:r>
              <a:rPr lang="fa-IR" dirty="0" err="1" smtClean="0"/>
              <a:t>اسپینوزاد</a:t>
            </a:r>
            <a:r>
              <a:rPr lang="fa-IR" dirty="0" smtClean="0"/>
              <a:t> (نیاز به نسخه)</a:t>
            </a:r>
          </a:p>
          <a:p>
            <a:pPr lvl="1"/>
            <a:r>
              <a:rPr lang="fa-IR" dirty="0" err="1" smtClean="0"/>
              <a:t>ایورمکتین</a:t>
            </a:r>
            <a:r>
              <a:rPr lang="fa-IR" dirty="0" smtClean="0"/>
              <a:t> موضعی (نیاز به نسخه)</a:t>
            </a:r>
            <a:endParaRPr lang="en-US" dirty="0"/>
          </a:p>
        </p:txBody>
      </p:sp>
      <p:pic>
        <p:nvPicPr>
          <p:cNvPr id="16388" name="Picture 4" descr="Image result for â«Ø´Ø§ÙÙ¾Ù Ù¾Ø±ÙØªØ±ÛÙâ¬â"/>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307" y="1557217"/>
            <a:ext cx="4442063" cy="46197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65309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197246" y="1825625"/>
            <a:ext cx="7156554" cy="4351338"/>
          </a:xfrm>
        </p:spPr>
        <p:txBody>
          <a:bodyPr>
            <a:normAutofit/>
          </a:bodyPr>
          <a:lstStyle/>
          <a:p>
            <a:r>
              <a:rPr lang="fa-IR" dirty="0" smtClean="0"/>
              <a:t>برای استفاده از این محصولات، به دقت </a:t>
            </a:r>
            <a:r>
              <a:rPr lang="fa-IR" dirty="0" smtClean="0">
                <a:solidFill>
                  <a:srgbClr val="FF0000"/>
                </a:solidFill>
              </a:rPr>
              <a:t>دستورالعمل</a:t>
            </a:r>
            <a:r>
              <a:rPr lang="fa-IR" dirty="0" smtClean="0"/>
              <a:t> داخل آن را اجرا نمایید.</a:t>
            </a:r>
          </a:p>
          <a:p>
            <a:r>
              <a:rPr lang="fa-IR" dirty="0" smtClean="0"/>
              <a:t>بیشتر حشره کش ها پس از </a:t>
            </a:r>
            <a:r>
              <a:rPr lang="fa-IR" dirty="0" smtClean="0">
                <a:solidFill>
                  <a:srgbClr val="FF0000"/>
                </a:solidFill>
              </a:rPr>
              <a:t>ده دقیقه ماندن </a:t>
            </a:r>
            <a:r>
              <a:rPr lang="fa-IR" dirty="0" smtClean="0"/>
              <a:t>روی موها باید شسته شوند.</a:t>
            </a:r>
          </a:p>
          <a:p>
            <a:r>
              <a:rPr lang="fa-IR" dirty="0" smtClean="0"/>
              <a:t>قبل از مالیدن شامپو ضد شپش</a:t>
            </a:r>
            <a:r>
              <a:rPr lang="fa-IR" dirty="0" smtClean="0">
                <a:solidFill>
                  <a:srgbClr val="FF0000"/>
                </a:solidFill>
              </a:rPr>
              <a:t>، نباید نرم کننده </a:t>
            </a:r>
            <a:r>
              <a:rPr lang="fa-IR" dirty="0" smtClean="0"/>
              <a:t>روی سر مالیده شود زیرا اثر آن را کم می کند.</a:t>
            </a:r>
          </a:p>
          <a:p>
            <a:r>
              <a:rPr lang="fa-IR" dirty="0" smtClean="0"/>
              <a:t>بهتر است شستشوی شامپو ضد شپش در </a:t>
            </a:r>
            <a:r>
              <a:rPr lang="fa-IR" dirty="0" err="1" smtClean="0">
                <a:solidFill>
                  <a:srgbClr val="FF0000"/>
                </a:solidFill>
              </a:rPr>
              <a:t>سینک</a:t>
            </a:r>
            <a:r>
              <a:rPr lang="fa-IR" dirty="0" smtClean="0"/>
              <a:t> باشد نه در زیر دوش حمام، تا از تماس شامپو با بدن جلوگیری شود.</a:t>
            </a:r>
          </a:p>
        </p:txBody>
      </p:sp>
      <p:pic>
        <p:nvPicPr>
          <p:cNvPr id="4098" name="Picture 2" descr="Image result for head lice shampoo anim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525" y="2076619"/>
            <a:ext cx="3810000" cy="3095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56673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836596" y="1825625"/>
            <a:ext cx="5517204" cy="4351338"/>
          </a:xfrm>
        </p:spPr>
        <p:txBody>
          <a:bodyPr/>
          <a:lstStyle/>
          <a:p>
            <a:r>
              <a:rPr lang="fa-IR" dirty="0"/>
              <a:t>بهتر است آب </a:t>
            </a:r>
            <a:r>
              <a:rPr lang="fa-IR" dirty="0">
                <a:solidFill>
                  <a:srgbClr val="FF0000"/>
                </a:solidFill>
              </a:rPr>
              <a:t>ولرم</a:t>
            </a:r>
            <a:r>
              <a:rPr lang="fa-IR" dirty="0"/>
              <a:t> باشد نه داغ، تا جذب دارو از پوست حداقل باشد.</a:t>
            </a:r>
          </a:p>
          <a:p>
            <a:r>
              <a:rPr lang="fa-IR" dirty="0" err="1">
                <a:solidFill>
                  <a:srgbClr val="FF0000"/>
                </a:solidFill>
              </a:rPr>
              <a:t>پرمترین</a:t>
            </a:r>
            <a:r>
              <a:rPr lang="fa-IR" dirty="0">
                <a:solidFill>
                  <a:srgbClr val="FF0000"/>
                </a:solidFill>
              </a:rPr>
              <a:t> از بقیه این داروها غیر سمی تر </a:t>
            </a:r>
            <a:r>
              <a:rPr lang="fa-IR" dirty="0"/>
              <a:t>است و از سن </a:t>
            </a:r>
            <a:r>
              <a:rPr lang="fa-IR" b="1" dirty="0">
                <a:solidFill>
                  <a:srgbClr val="FF0000"/>
                </a:solidFill>
              </a:rPr>
              <a:t>دو </a:t>
            </a:r>
            <a:r>
              <a:rPr lang="fa-IR" b="1" dirty="0" err="1">
                <a:solidFill>
                  <a:srgbClr val="FF0000"/>
                </a:solidFill>
              </a:rPr>
              <a:t>ماهگی</a:t>
            </a:r>
            <a:r>
              <a:rPr lang="fa-IR" b="1" dirty="0">
                <a:solidFill>
                  <a:srgbClr val="FF0000"/>
                </a:solidFill>
              </a:rPr>
              <a:t> </a:t>
            </a:r>
            <a:r>
              <a:rPr lang="fa-IR" dirty="0"/>
              <a:t>به بعد اجازه مصرف دارد.</a:t>
            </a:r>
          </a:p>
          <a:p>
            <a:endParaRPr lang="fa-IR" dirty="0" smtClean="0"/>
          </a:p>
          <a:p>
            <a:r>
              <a:rPr lang="fa-IR" dirty="0" smtClean="0"/>
              <a:t>معمولا </a:t>
            </a:r>
            <a:r>
              <a:rPr lang="fa-IR" dirty="0"/>
              <a:t>توصیه می شود ابتدا سر با یک شامپو ساده بدون نرم کننده شسته شود، سپس با </a:t>
            </a:r>
            <a:r>
              <a:rPr lang="fa-IR" dirty="0">
                <a:solidFill>
                  <a:srgbClr val="FF0000"/>
                </a:solidFill>
              </a:rPr>
              <a:t>حوله خشک شود </a:t>
            </a:r>
            <a:r>
              <a:rPr lang="fa-IR" dirty="0"/>
              <a:t>و بعد شامپو </a:t>
            </a:r>
            <a:r>
              <a:rPr lang="fa-IR" dirty="0" err="1"/>
              <a:t>پرمترین</a:t>
            </a:r>
            <a:r>
              <a:rPr lang="fa-IR" dirty="0"/>
              <a:t> روی سر مالیده شود.</a:t>
            </a:r>
          </a:p>
        </p:txBody>
      </p:sp>
      <p:sp>
        <p:nvSpPr>
          <p:cNvPr id="4" name="AutoShape 2" descr="Image result for head lice treatment anima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Picture 4"/>
          <p:cNvPicPr>
            <a:picLocks noChangeAspect="1"/>
          </p:cNvPicPr>
          <p:nvPr/>
        </p:nvPicPr>
        <p:blipFill>
          <a:blip r:embed="rId2"/>
          <a:stretch>
            <a:fillRect/>
          </a:stretch>
        </p:blipFill>
        <p:spPr>
          <a:xfrm>
            <a:off x="307975" y="2260048"/>
            <a:ext cx="5504133" cy="3207707"/>
          </a:xfrm>
          <a:prstGeom prst="rect">
            <a:avLst/>
          </a:prstGeom>
        </p:spPr>
      </p:pic>
    </p:spTree>
    <p:extLst>
      <p:ext uri="{BB962C8B-B14F-4D97-AF65-F5344CB8AC3E}">
        <p14:creationId xmlns:p14="http://schemas.microsoft.com/office/powerpoint/2010/main" val="16808538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223752" y="1825625"/>
            <a:ext cx="6130047" cy="4351338"/>
          </a:xfrm>
        </p:spPr>
        <p:txBody>
          <a:bodyPr/>
          <a:lstStyle/>
          <a:p>
            <a:r>
              <a:rPr lang="fa-IR" dirty="0" smtClean="0">
                <a:solidFill>
                  <a:srgbClr val="FF0000"/>
                </a:solidFill>
              </a:rPr>
              <a:t>بقایای </a:t>
            </a:r>
            <a:r>
              <a:rPr lang="fa-IR" dirty="0" err="1" smtClean="0">
                <a:solidFill>
                  <a:srgbClr val="FF0000"/>
                </a:solidFill>
              </a:rPr>
              <a:t>پرمترین</a:t>
            </a:r>
            <a:r>
              <a:rPr lang="fa-IR" dirty="0" smtClean="0">
                <a:solidFill>
                  <a:srgbClr val="FF0000"/>
                </a:solidFill>
              </a:rPr>
              <a:t> </a:t>
            </a:r>
            <a:r>
              <a:rPr lang="fa-IR" dirty="0" smtClean="0"/>
              <a:t>معمولا تا چند روز روی موها می ماند و باعث از بین رفتن حشره هایی می شود که از تخم خارج می شوند.</a:t>
            </a:r>
          </a:p>
          <a:p>
            <a:r>
              <a:rPr lang="fa-IR" dirty="0" smtClean="0"/>
              <a:t>استفاده از </a:t>
            </a:r>
            <a:r>
              <a:rPr lang="fa-IR" dirty="0" smtClean="0">
                <a:solidFill>
                  <a:srgbClr val="FF0000"/>
                </a:solidFill>
              </a:rPr>
              <a:t>نرم کننده</a:t>
            </a:r>
            <a:r>
              <a:rPr lang="fa-IR" dirty="0" smtClean="0"/>
              <a:t> یا سیلیکون که در اغلب </a:t>
            </a:r>
            <a:r>
              <a:rPr lang="fa-IR" dirty="0" err="1" smtClean="0"/>
              <a:t>شامپوها</a:t>
            </a:r>
            <a:r>
              <a:rPr lang="fa-IR" dirty="0" smtClean="0"/>
              <a:t> وجود دارد باعث کاهش این اثر </a:t>
            </a:r>
            <a:r>
              <a:rPr lang="fa-IR" dirty="0" err="1" smtClean="0"/>
              <a:t>پرمترین</a:t>
            </a:r>
            <a:r>
              <a:rPr lang="fa-IR" dirty="0" smtClean="0"/>
              <a:t> می شود.</a:t>
            </a:r>
            <a:endParaRPr lang="en-US" dirty="0"/>
          </a:p>
        </p:txBody>
      </p:sp>
      <p:sp>
        <p:nvSpPr>
          <p:cNvPr id="4" name="AutoShape 2" descr="Image result for head lice shampoo anima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p:nvPicPr>
        <p:blipFill>
          <a:blip r:embed="rId2"/>
          <a:stretch>
            <a:fillRect/>
          </a:stretch>
        </p:blipFill>
        <p:spPr>
          <a:xfrm>
            <a:off x="460375" y="1448418"/>
            <a:ext cx="4426006" cy="4445194"/>
          </a:xfrm>
          <a:prstGeom prst="rect">
            <a:avLst/>
          </a:prstGeom>
        </p:spPr>
      </p:pic>
    </p:spTree>
    <p:extLst>
      <p:ext uri="{BB962C8B-B14F-4D97-AF65-F5344CB8AC3E}">
        <p14:creationId xmlns:p14="http://schemas.microsoft.com/office/powerpoint/2010/main" val="31304516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تکرار درمان</a:t>
            </a:r>
            <a:endParaRPr lang="en-US" dirty="0"/>
          </a:p>
        </p:txBody>
      </p:sp>
      <p:sp>
        <p:nvSpPr>
          <p:cNvPr id="3" name="Content Placeholder 2"/>
          <p:cNvSpPr>
            <a:spLocks noGrp="1"/>
          </p:cNvSpPr>
          <p:nvPr>
            <p:ph idx="1"/>
          </p:nvPr>
        </p:nvSpPr>
        <p:spPr>
          <a:xfrm>
            <a:off x="5723612" y="1825625"/>
            <a:ext cx="5630188" cy="4351338"/>
          </a:xfrm>
        </p:spPr>
        <p:txBody>
          <a:bodyPr>
            <a:normAutofit lnSpcReduction="10000"/>
          </a:bodyPr>
          <a:lstStyle/>
          <a:p>
            <a:r>
              <a:rPr lang="fa-IR" dirty="0" smtClean="0"/>
              <a:t>تکرار درمان پس از </a:t>
            </a:r>
            <a:r>
              <a:rPr lang="fa-IR" dirty="0" err="1" smtClean="0"/>
              <a:t>پرمترین</a:t>
            </a:r>
            <a:r>
              <a:rPr lang="fa-IR" dirty="0" smtClean="0"/>
              <a:t>،</a:t>
            </a:r>
            <a:r>
              <a:rPr lang="fa-IR" dirty="0" smtClean="0">
                <a:solidFill>
                  <a:srgbClr val="FF0000"/>
                </a:solidFill>
              </a:rPr>
              <a:t> 7 تا </a:t>
            </a:r>
            <a:r>
              <a:rPr lang="fa-IR" sz="3200" b="1" dirty="0" smtClean="0">
                <a:solidFill>
                  <a:srgbClr val="FF0000"/>
                </a:solidFill>
              </a:rPr>
              <a:t>9</a:t>
            </a:r>
            <a:r>
              <a:rPr lang="fa-IR" dirty="0" smtClean="0">
                <a:solidFill>
                  <a:srgbClr val="FF0000"/>
                </a:solidFill>
              </a:rPr>
              <a:t> </a:t>
            </a:r>
            <a:r>
              <a:rPr lang="fa-IR" b="1" dirty="0" smtClean="0">
                <a:solidFill>
                  <a:srgbClr val="FF0000"/>
                </a:solidFill>
              </a:rPr>
              <a:t>روز</a:t>
            </a:r>
            <a:r>
              <a:rPr lang="fa-IR" dirty="0" smtClean="0">
                <a:solidFill>
                  <a:srgbClr val="FF0000"/>
                </a:solidFill>
              </a:rPr>
              <a:t> </a:t>
            </a:r>
            <a:r>
              <a:rPr lang="fa-IR" dirty="0" smtClean="0"/>
              <a:t>پس از اولین درمان لازم است.</a:t>
            </a:r>
          </a:p>
          <a:p>
            <a:r>
              <a:rPr lang="fa-IR" dirty="0" smtClean="0"/>
              <a:t>بعضی نیز توصیه می کنند درمان در روزهای 0، 7، و 13 تا 15 انجام گیرد.</a:t>
            </a:r>
            <a:endParaRPr lang="en-US" dirty="0" smtClean="0"/>
          </a:p>
          <a:p>
            <a:r>
              <a:rPr lang="fa-IR" dirty="0" smtClean="0">
                <a:solidFill>
                  <a:srgbClr val="FF0000"/>
                </a:solidFill>
              </a:rPr>
              <a:t>دلیل</a:t>
            </a:r>
            <a:r>
              <a:rPr lang="fa-IR" dirty="0" smtClean="0"/>
              <a:t> نیاز به تکرار درمان این است که بعضی از شپش ها پس از اولین دوره درمان می توانند زنده بمانند. </a:t>
            </a:r>
          </a:p>
          <a:p>
            <a:r>
              <a:rPr lang="fa-IR" dirty="0" smtClean="0">
                <a:solidFill>
                  <a:srgbClr val="FF0000"/>
                </a:solidFill>
              </a:rPr>
              <a:t>خارش</a:t>
            </a:r>
            <a:r>
              <a:rPr lang="fa-IR" dirty="0" smtClean="0"/>
              <a:t> و کمی سوزش به دلیل واکنش به شامپو ممکن است تا مدتی ادامه یابد و دلیلی برای تکرار درمان نیست. می توان از آنتی هیستامین و استرویید موضعی استفاده کرد.</a:t>
            </a:r>
          </a:p>
        </p:txBody>
      </p:sp>
      <p:pic>
        <p:nvPicPr>
          <p:cNvPr id="5" name="Picture 4"/>
          <p:cNvPicPr>
            <a:picLocks noChangeAspect="1"/>
          </p:cNvPicPr>
          <p:nvPr/>
        </p:nvPicPr>
        <p:blipFill>
          <a:blip r:embed="rId2"/>
          <a:stretch>
            <a:fillRect/>
          </a:stretch>
        </p:blipFill>
        <p:spPr>
          <a:xfrm>
            <a:off x="437237" y="2029230"/>
            <a:ext cx="5286375" cy="3752850"/>
          </a:xfrm>
          <a:prstGeom prst="rect">
            <a:avLst/>
          </a:prstGeom>
        </p:spPr>
      </p:pic>
    </p:spTree>
    <p:extLst>
      <p:ext uri="{BB962C8B-B14F-4D97-AF65-F5344CB8AC3E}">
        <p14:creationId xmlns:p14="http://schemas.microsoft.com/office/powerpoint/2010/main" val="1775580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مقدمه</a:t>
            </a:r>
            <a:endParaRPr lang="en-US" dirty="0"/>
          </a:p>
        </p:txBody>
      </p:sp>
      <p:sp>
        <p:nvSpPr>
          <p:cNvPr id="3" name="Content Placeholder 2"/>
          <p:cNvSpPr>
            <a:spLocks noGrp="1"/>
          </p:cNvSpPr>
          <p:nvPr>
            <p:ph idx="1"/>
          </p:nvPr>
        </p:nvSpPr>
        <p:spPr/>
        <p:txBody>
          <a:bodyPr/>
          <a:lstStyle/>
          <a:p>
            <a:r>
              <a:rPr lang="fa-IR" dirty="0" smtClean="0"/>
              <a:t>سه نوع شپش ممکن است در انسان ایجاد بیماری کنند: شپش سر، شپش بدن و شپش </a:t>
            </a:r>
            <a:r>
              <a:rPr lang="fa-IR" dirty="0" err="1" smtClean="0"/>
              <a:t>عانه</a:t>
            </a:r>
            <a:endParaRPr lang="en-US" dirty="0"/>
          </a:p>
        </p:txBody>
      </p:sp>
      <p:pic>
        <p:nvPicPr>
          <p:cNvPr id="4" name="Picture 3"/>
          <p:cNvPicPr>
            <a:picLocks noChangeAspect="1"/>
          </p:cNvPicPr>
          <p:nvPr/>
        </p:nvPicPr>
        <p:blipFill rotWithShape="1">
          <a:blip r:embed="rId2"/>
          <a:srcRect l="-1" t="8546" r="2062"/>
          <a:stretch/>
        </p:blipFill>
        <p:spPr>
          <a:xfrm>
            <a:off x="3348507" y="2686987"/>
            <a:ext cx="5228823" cy="3371471"/>
          </a:xfrm>
          <a:prstGeom prst="rect">
            <a:avLst/>
          </a:prstGeom>
        </p:spPr>
      </p:pic>
    </p:spTree>
    <p:extLst>
      <p:ext uri="{BB962C8B-B14F-4D97-AF65-F5344CB8AC3E}">
        <p14:creationId xmlns:p14="http://schemas.microsoft.com/office/powerpoint/2010/main" val="18430708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153114" y="1825625"/>
            <a:ext cx="6200686" cy="4351338"/>
          </a:xfrm>
        </p:spPr>
        <p:txBody>
          <a:bodyPr/>
          <a:lstStyle/>
          <a:p>
            <a:r>
              <a:rPr lang="fa-IR" dirty="0" smtClean="0"/>
              <a:t>شامپو </a:t>
            </a:r>
            <a:r>
              <a:rPr lang="fa-IR" dirty="0" err="1" smtClean="0"/>
              <a:t>لیندان</a:t>
            </a:r>
            <a:r>
              <a:rPr lang="fa-IR" dirty="0" smtClean="0"/>
              <a:t> با توجه به خطر ایجاد عارضه توصیه نمی شود. تشنج و مرگ با آن گزارش شده است که اکثرا با دوز بالا و مصرف مکرر رخ داده </a:t>
            </a:r>
            <a:r>
              <a:rPr lang="fa-IR" dirty="0" err="1" smtClean="0"/>
              <a:t>اند</a:t>
            </a:r>
            <a:r>
              <a:rPr lang="fa-IR" dirty="0" smtClean="0"/>
              <a:t>.</a:t>
            </a:r>
          </a:p>
          <a:p>
            <a:r>
              <a:rPr lang="fa-IR" dirty="0" smtClean="0"/>
              <a:t>گاهی مقاومت به یک شامپو ضد شپش مشاهده می شود.</a:t>
            </a:r>
          </a:p>
        </p:txBody>
      </p:sp>
      <p:pic>
        <p:nvPicPr>
          <p:cNvPr id="17410" name="Picture 2" descr="Image result for â«Ø´Ø§ÙÙ¾Ù ÙÛÙØ¯Ø§Ùâ¬â"/>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132" y="365125"/>
            <a:ext cx="4010025"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63783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729" y="1184454"/>
            <a:ext cx="11290479" cy="5306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838200" y="365125"/>
            <a:ext cx="10515600" cy="729579"/>
          </a:xfrm>
        </p:spPr>
        <p:txBody>
          <a:bodyPr/>
          <a:lstStyle/>
          <a:p>
            <a:r>
              <a:rPr lang="fa-IR" dirty="0" smtClean="0"/>
              <a:t>لوسیون دایمتیکون</a:t>
            </a:r>
            <a:endParaRPr lang="en-US" dirty="0"/>
          </a:p>
        </p:txBody>
      </p:sp>
    </p:spTree>
    <p:extLst>
      <p:ext uri="{BB962C8B-B14F-4D97-AF65-F5344CB8AC3E}">
        <p14:creationId xmlns:p14="http://schemas.microsoft.com/office/powerpoint/2010/main" val="34182615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نولایس</a:t>
            </a:r>
            <a:endParaRPr lang="en-US"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6473"/>
          <a:stretch/>
        </p:blipFill>
        <p:spPr bwMode="auto">
          <a:xfrm>
            <a:off x="283334" y="1596981"/>
            <a:ext cx="11719775" cy="4855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24327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err="1" smtClean="0"/>
              <a:t>مالاتیون</a:t>
            </a:r>
            <a:endParaRPr lang="en-US" dirty="0"/>
          </a:p>
        </p:txBody>
      </p:sp>
      <p:sp>
        <p:nvSpPr>
          <p:cNvPr id="3" name="Content Placeholder 2"/>
          <p:cNvSpPr>
            <a:spLocks noGrp="1"/>
          </p:cNvSpPr>
          <p:nvPr>
            <p:ph idx="1"/>
          </p:nvPr>
        </p:nvSpPr>
        <p:spPr/>
        <p:txBody>
          <a:bodyPr/>
          <a:lstStyle/>
          <a:p>
            <a:r>
              <a:rPr lang="fa-IR" dirty="0" err="1"/>
              <a:t>مالاتیون</a:t>
            </a:r>
            <a:r>
              <a:rPr lang="fa-IR" dirty="0"/>
              <a:t> باید 8 تا 12 ساعت یا شب تا صبح روی سر بماند.</a:t>
            </a:r>
          </a:p>
          <a:p>
            <a:r>
              <a:rPr lang="fa-IR" dirty="0" err="1"/>
              <a:t>مالاتیون</a:t>
            </a:r>
            <a:r>
              <a:rPr lang="fa-IR" dirty="0"/>
              <a:t> </a:t>
            </a:r>
            <a:r>
              <a:rPr lang="fa-IR" dirty="0">
                <a:solidFill>
                  <a:srgbClr val="FF0000"/>
                </a:solidFill>
              </a:rPr>
              <a:t>بدبو</a:t>
            </a:r>
            <a:r>
              <a:rPr lang="fa-IR" dirty="0"/>
              <a:t> است و تحمل آن برای افراد سخت است.</a:t>
            </a:r>
          </a:p>
          <a:p>
            <a:r>
              <a:rPr lang="fa-IR" dirty="0"/>
              <a:t>هم چنین </a:t>
            </a:r>
            <a:r>
              <a:rPr lang="fa-IR" dirty="0" err="1"/>
              <a:t>مالاتیون</a:t>
            </a:r>
            <a:r>
              <a:rPr lang="fa-IR" dirty="0"/>
              <a:t> قابل اشتعال است و هرگز نباید در نزدیکی آتش یا منبع حرارتی الکتریکی (مانند سیگار روشن، اتوی مو یا </a:t>
            </a:r>
            <a:r>
              <a:rPr lang="fa-IR" dirty="0" err="1"/>
              <a:t>سشوار</a:t>
            </a:r>
            <a:r>
              <a:rPr lang="fa-IR" dirty="0"/>
              <a:t>) قرار گیرد.</a:t>
            </a:r>
          </a:p>
          <a:p>
            <a:endParaRPr lang="en-US" dirty="0"/>
          </a:p>
        </p:txBody>
      </p:sp>
      <p:pic>
        <p:nvPicPr>
          <p:cNvPr id="22530" name="Picture 2" descr="Image result for malathion animation head li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3754" y="3746433"/>
            <a:ext cx="2857500" cy="2352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9772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fa-IR" dirty="0">
                <a:solidFill>
                  <a:srgbClr val="FF0000"/>
                </a:solidFill>
              </a:rPr>
              <a:t>یک بار </a:t>
            </a:r>
            <a:r>
              <a:rPr lang="fa-IR" dirty="0"/>
              <a:t>درمان با </a:t>
            </a:r>
            <a:r>
              <a:rPr lang="fa-IR" dirty="0" err="1"/>
              <a:t>مالاتیون</a:t>
            </a:r>
            <a:r>
              <a:rPr lang="fa-IR" dirty="0"/>
              <a:t> اغلب کفایت می کند. هر چند اگر شپش زنده 7 تا 9 روز بعد از اولین درمان دیده شدند این درمان نیز باید تکرار شود.</a:t>
            </a:r>
          </a:p>
          <a:p>
            <a:r>
              <a:rPr lang="fa-IR" dirty="0"/>
              <a:t>درمان با </a:t>
            </a:r>
            <a:r>
              <a:rPr lang="fa-IR" dirty="0" err="1">
                <a:solidFill>
                  <a:srgbClr val="FF0000"/>
                </a:solidFill>
              </a:rPr>
              <a:t>اسپینوزاد</a:t>
            </a:r>
            <a:r>
              <a:rPr lang="fa-IR" dirty="0">
                <a:solidFill>
                  <a:srgbClr val="FF0000"/>
                </a:solidFill>
              </a:rPr>
              <a:t> </a:t>
            </a:r>
            <a:r>
              <a:rPr lang="fa-IR" dirty="0"/>
              <a:t>نیز اگر شپش زنده پس از 7 روز وجود داشت باید تکرار شود.</a:t>
            </a:r>
          </a:p>
          <a:p>
            <a:r>
              <a:rPr lang="fa-IR" dirty="0" err="1">
                <a:solidFill>
                  <a:srgbClr val="FF0000"/>
                </a:solidFill>
              </a:rPr>
              <a:t>ایورمکتین</a:t>
            </a:r>
            <a:r>
              <a:rPr lang="fa-IR" dirty="0">
                <a:solidFill>
                  <a:srgbClr val="FF0000"/>
                </a:solidFill>
              </a:rPr>
              <a:t> </a:t>
            </a:r>
            <a:r>
              <a:rPr lang="fa-IR" dirty="0"/>
              <a:t>موضعی معمولا به صورت یک بار درمان تجویز می شود. بیمار باید قبل از تکرار درمان با پزشک خود مشورت نماید.</a:t>
            </a:r>
            <a:endParaRPr lang="en-US" dirty="0"/>
          </a:p>
          <a:p>
            <a:endParaRPr lang="en-US" dirty="0"/>
          </a:p>
        </p:txBody>
      </p:sp>
      <p:pic>
        <p:nvPicPr>
          <p:cNvPr id="8194" name="Picture 2" descr="Image result for head lice shampoo animation malath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6973" y="4264024"/>
            <a:ext cx="2275223" cy="2318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81838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شانه کردن مرطوب</a:t>
            </a:r>
            <a:endParaRPr lang="en-US" dirty="0"/>
          </a:p>
        </p:txBody>
      </p:sp>
      <p:sp>
        <p:nvSpPr>
          <p:cNvPr id="3" name="Content Placeholder 2"/>
          <p:cNvSpPr>
            <a:spLocks noGrp="1"/>
          </p:cNvSpPr>
          <p:nvPr>
            <p:ph idx="1"/>
          </p:nvPr>
        </p:nvSpPr>
        <p:spPr>
          <a:xfrm>
            <a:off x="4978816" y="1825625"/>
            <a:ext cx="6374984" cy="4351338"/>
          </a:xfrm>
        </p:spPr>
        <p:txBody>
          <a:bodyPr>
            <a:normAutofit/>
          </a:bodyPr>
          <a:lstStyle/>
          <a:p>
            <a:r>
              <a:rPr lang="fa-IR" dirty="0" smtClean="0"/>
              <a:t>شانه کردن مرطوب یکی از روش های درمان شپش سر می باشد به شرطی که شانه کردن به صورت مکرر و با دقت انجام شود.</a:t>
            </a:r>
          </a:p>
          <a:p>
            <a:r>
              <a:rPr lang="fa-IR" dirty="0" smtClean="0"/>
              <a:t>این روش یکی از روش های خوب برای درمان کودکان بسیار کوچک است یا وقتی که بیمار تمایل به استفاده از حشره کش ها را ندارد.</a:t>
            </a:r>
          </a:p>
          <a:p>
            <a:r>
              <a:rPr lang="fa-IR" dirty="0" smtClean="0"/>
              <a:t>هر چند که شانه کردن مرطوب زمان بر است و باید چندین بار در طول چند هفته تکرار شود.</a:t>
            </a:r>
          </a:p>
        </p:txBody>
      </p:sp>
      <p:pic>
        <p:nvPicPr>
          <p:cNvPr id="9218" name="Picture 2" descr="Photo of lice comb in hai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535" y="2095682"/>
            <a:ext cx="4695825" cy="3190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31828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روش درمان به وسیله شانه کردن مرطوب</a:t>
            </a:r>
            <a:endParaRPr lang="en-US" dirty="0"/>
          </a:p>
        </p:txBody>
      </p:sp>
      <p:sp>
        <p:nvSpPr>
          <p:cNvPr id="3" name="Content Placeholder 2"/>
          <p:cNvSpPr>
            <a:spLocks noGrp="1"/>
          </p:cNvSpPr>
          <p:nvPr>
            <p:ph idx="1"/>
          </p:nvPr>
        </p:nvSpPr>
        <p:spPr/>
        <p:txBody>
          <a:bodyPr/>
          <a:lstStyle/>
          <a:p>
            <a:r>
              <a:rPr lang="fa-IR" dirty="0"/>
              <a:t>موها را </a:t>
            </a:r>
            <a:r>
              <a:rPr lang="fa-IR" dirty="0">
                <a:solidFill>
                  <a:srgbClr val="FF0000"/>
                </a:solidFill>
              </a:rPr>
              <a:t>مرطوب</a:t>
            </a:r>
            <a:r>
              <a:rPr lang="fa-IR" dirty="0"/>
              <a:t> کنید و سپس آن ها را به </a:t>
            </a:r>
            <a:r>
              <a:rPr lang="fa-IR" dirty="0">
                <a:solidFill>
                  <a:srgbClr val="FF0000"/>
                </a:solidFill>
              </a:rPr>
              <a:t>نرم</a:t>
            </a:r>
            <a:r>
              <a:rPr lang="fa-IR" dirty="0"/>
              <a:t> کننده، سرکه یا روغن زیتون آغشته نمایید.</a:t>
            </a:r>
          </a:p>
          <a:p>
            <a:r>
              <a:rPr lang="fa-IR" dirty="0"/>
              <a:t>سپس با روشی که قبلا برای تشخیص شپش سر گفته شد موها را </a:t>
            </a:r>
            <a:r>
              <a:rPr lang="fa-IR" dirty="0">
                <a:solidFill>
                  <a:srgbClr val="FF0000"/>
                </a:solidFill>
              </a:rPr>
              <a:t>شانه</a:t>
            </a:r>
            <a:r>
              <a:rPr lang="fa-IR" dirty="0"/>
              <a:t> کنید.</a:t>
            </a:r>
          </a:p>
          <a:p>
            <a:r>
              <a:rPr lang="fa-IR" dirty="0"/>
              <a:t>هر بار شانه زدن باید 15</a:t>
            </a:r>
            <a:r>
              <a:rPr lang="fa-IR" dirty="0">
                <a:solidFill>
                  <a:srgbClr val="FF0000"/>
                </a:solidFill>
              </a:rPr>
              <a:t> تا 30 دقیقه </a:t>
            </a:r>
            <a:r>
              <a:rPr lang="fa-IR" dirty="0"/>
              <a:t>طول بکشد که بستگی به بلندی و ضخامت موها دارد.</a:t>
            </a:r>
          </a:p>
          <a:p>
            <a:r>
              <a:rPr lang="fa-IR" b="1" dirty="0"/>
              <a:t>هر سه تا چهار روز یک بار </a:t>
            </a:r>
            <a:r>
              <a:rPr lang="fa-IR" dirty="0"/>
              <a:t>شانه کردن را انجام دهید و این درمان را به مدت </a:t>
            </a:r>
            <a:r>
              <a:rPr lang="fa-IR" b="1" dirty="0"/>
              <a:t>دو هفته پس از دیدن آخرین حشره بزرگ </a:t>
            </a:r>
            <a:r>
              <a:rPr lang="fa-IR" dirty="0"/>
              <a:t>بالغ ادامه دهید.</a:t>
            </a:r>
          </a:p>
          <a:p>
            <a:endParaRPr lang="en-US" dirty="0"/>
          </a:p>
        </p:txBody>
      </p:sp>
      <p:pic>
        <p:nvPicPr>
          <p:cNvPr id="9218" name="Picture 2" descr="Image result for head lice comb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7175" y="4271963"/>
            <a:ext cx="28575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84153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head lice treat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580" y="250874"/>
            <a:ext cx="2696378" cy="182402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426" y="1879646"/>
            <a:ext cx="10959921" cy="4134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143228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علل مقاومت درمانی</a:t>
            </a:r>
            <a:endParaRPr lang="en-US" dirty="0"/>
          </a:p>
        </p:txBody>
      </p:sp>
      <p:sp>
        <p:nvSpPr>
          <p:cNvPr id="3" name="Content Placeholder 2"/>
          <p:cNvSpPr>
            <a:spLocks noGrp="1"/>
          </p:cNvSpPr>
          <p:nvPr>
            <p:ph idx="1"/>
          </p:nvPr>
        </p:nvSpPr>
        <p:spPr/>
        <p:txBody>
          <a:bodyPr>
            <a:normAutofit lnSpcReduction="10000"/>
          </a:bodyPr>
          <a:lstStyle/>
          <a:p>
            <a:r>
              <a:rPr lang="fa-IR" dirty="0" smtClean="0"/>
              <a:t>اشتباه تشخیصی</a:t>
            </a:r>
          </a:p>
          <a:p>
            <a:r>
              <a:rPr lang="fa-IR" dirty="0" smtClean="0"/>
              <a:t>عدم استفاده صحیح از درمان</a:t>
            </a:r>
          </a:p>
          <a:p>
            <a:r>
              <a:rPr lang="fa-IR" dirty="0" smtClean="0"/>
              <a:t>درمان ناکافی (مقدار ناکافی شامپو)</a:t>
            </a:r>
          </a:p>
          <a:p>
            <a:r>
              <a:rPr lang="fa-IR" dirty="0" smtClean="0"/>
              <a:t>ابتلای مجدد به شپش از فرد دیگر</a:t>
            </a:r>
          </a:p>
          <a:p>
            <a:r>
              <a:rPr lang="fa-IR" dirty="0" smtClean="0"/>
              <a:t>خروج از تخم و ابتلای از خود فرد</a:t>
            </a:r>
          </a:p>
          <a:p>
            <a:r>
              <a:rPr lang="fa-IR" dirty="0" smtClean="0"/>
              <a:t>مقاومت به داروی ضد شپش</a:t>
            </a:r>
          </a:p>
          <a:p>
            <a:endParaRPr lang="fa-IR" dirty="0"/>
          </a:p>
          <a:p>
            <a:r>
              <a:rPr lang="fa-IR" dirty="0" smtClean="0"/>
              <a:t>در موارد مقاومت به داروی ضد شپش می تواند از </a:t>
            </a:r>
            <a:r>
              <a:rPr lang="fa-IR" dirty="0" err="1" smtClean="0">
                <a:solidFill>
                  <a:srgbClr val="FF0000"/>
                </a:solidFill>
              </a:rPr>
              <a:t>بنزیل</a:t>
            </a:r>
            <a:r>
              <a:rPr lang="fa-IR" dirty="0" smtClean="0">
                <a:solidFill>
                  <a:srgbClr val="FF0000"/>
                </a:solidFill>
              </a:rPr>
              <a:t> الکل 5% </a:t>
            </a:r>
            <a:r>
              <a:rPr lang="fa-IR" dirty="0" smtClean="0"/>
              <a:t>(در بالای 6 ماه) استفاده کرد. (یا </a:t>
            </a:r>
            <a:r>
              <a:rPr lang="fa-IR" dirty="0" err="1" smtClean="0"/>
              <a:t>مالاتیون</a:t>
            </a:r>
            <a:r>
              <a:rPr lang="fa-IR" dirty="0" smtClean="0"/>
              <a:t> در بالای دو سال)</a:t>
            </a:r>
            <a:endParaRPr lang="en-US" dirty="0"/>
          </a:p>
        </p:txBody>
      </p:sp>
      <p:sp>
        <p:nvSpPr>
          <p:cNvPr id="4" name="AutoShape 2" descr="Image result for head lice resistance anima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44" name="Picture 4" descr="Image result for head lice resistance anim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8396" y="931741"/>
            <a:ext cx="3440032" cy="35336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0757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92500" lnSpcReduction="10000"/>
          </a:bodyPr>
          <a:lstStyle/>
          <a:p>
            <a:r>
              <a:rPr lang="fa-IR" b="1" dirty="0" smtClean="0"/>
              <a:t>داروهای خوراکی</a:t>
            </a:r>
            <a:r>
              <a:rPr lang="fa-IR" dirty="0" smtClean="0"/>
              <a:t>: قرص </a:t>
            </a:r>
            <a:r>
              <a:rPr lang="fa-IR" dirty="0" err="1" smtClean="0">
                <a:solidFill>
                  <a:srgbClr val="FF0000"/>
                </a:solidFill>
              </a:rPr>
              <a:t>ایورمکتین</a:t>
            </a:r>
            <a:r>
              <a:rPr lang="fa-IR" dirty="0" smtClean="0">
                <a:solidFill>
                  <a:srgbClr val="FF0000"/>
                </a:solidFill>
              </a:rPr>
              <a:t> </a:t>
            </a:r>
            <a:r>
              <a:rPr lang="fa-IR" dirty="0" smtClean="0"/>
              <a:t>در افرادی که شپش مقاوم به درمان موضعی دارند تجویز می شود.</a:t>
            </a:r>
          </a:p>
          <a:p>
            <a:r>
              <a:rPr lang="fa-IR" b="1" dirty="0" smtClean="0"/>
              <a:t>سایر درمان ها:</a:t>
            </a:r>
            <a:r>
              <a:rPr lang="fa-IR" dirty="0" smtClean="0"/>
              <a:t> در مطالعات مختلف، انواع </a:t>
            </a:r>
            <a:r>
              <a:rPr lang="fa-IR" dirty="0" err="1" smtClean="0"/>
              <a:t>لوسیون</a:t>
            </a:r>
            <a:r>
              <a:rPr lang="fa-IR" dirty="0" smtClean="0"/>
              <a:t> ها و سایر مواد (مانند روغن زیتون، کره، </a:t>
            </a:r>
            <a:r>
              <a:rPr lang="fa-IR" dirty="0" err="1" smtClean="0"/>
              <a:t>مایونز</a:t>
            </a:r>
            <a:r>
              <a:rPr lang="fa-IR" dirty="0" smtClean="0"/>
              <a:t>، وازلین) مورد بررسی قرار گرفته </a:t>
            </a:r>
            <a:r>
              <a:rPr lang="fa-IR" dirty="0" err="1" smtClean="0"/>
              <a:t>اند</a:t>
            </a:r>
            <a:r>
              <a:rPr lang="fa-IR" dirty="0" smtClean="0"/>
              <a:t> به این صورت که این مواد به سر مالیده می شوند، اجازه داده می شود که این مواد روی سر خشک شوند با این هدف که باعث خفه شدن شپش شوند.</a:t>
            </a:r>
          </a:p>
          <a:p>
            <a:r>
              <a:rPr lang="fa-IR" b="1" dirty="0" smtClean="0"/>
              <a:t>هر چند </a:t>
            </a:r>
            <a:r>
              <a:rPr lang="fa-IR" dirty="0" smtClean="0"/>
              <a:t>که خفه شدن شپش ساده نیست. </a:t>
            </a:r>
          </a:p>
          <a:p>
            <a:r>
              <a:rPr lang="fa-IR" b="1" dirty="0" smtClean="0"/>
              <a:t>شانه کردن مرطوب احتمالا همان قدر موثر است و کمتر کثیف کاری دارد</a:t>
            </a:r>
            <a:r>
              <a:rPr lang="en-US" dirty="0" smtClean="0"/>
              <a:t>.</a:t>
            </a:r>
          </a:p>
          <a:p>
            <a:r>
              <a:rPr lang="fa-IR" dirty="0" smtClean="0"/>
              <a:t>درمان شپش به وسیله </a:t>
            </a:r>
            <a:r>
              <a:rPr lang="fa-IR" dirty="0" smtClean="0">
                <a:solidFill>
                  <a:srgbClr val="FF0000"/>
                </a:solidFill>
              </a:rPr>
              <a:t>بنزین یا نفت</a:t>
            </a:r>
            <a:r>
              <a:rPr lang="fa-IR" dirty="0" smtClean="0"/>
              <a:t>، سمی است و ممکن است باعث آسیب جدی شود. لذا نباید مورد استفاده قرار گیرد.</a:t>
            </a:r>
          </a:p>
          <a:p>
            <a:r>
              <a:rPr lang="fa-IR" dirty="0" smtClean="0"/>
              <a:t>از آن جا که </a:t>
            </a:r>
            <a:r>
              <a:rPr lang="fa-IR" dirty="0" smtClean="0">
                <a:solidFill>
                  <a:srgbClr val="FF0000"/>
                </a:solidFill>
              </a:rPr>
              <a:t>شواهدی در دست نیست </a:t>
            </a:r>
            <a:r>
              <a:rPr lang="fa-IR" dirty="0" smtClean="0"/>
              <a:t>که این دست درمان ها اثربخشی قابل پیش بینی داشته باشند، بعضی کارشناسان هیچ کدام از این درمان ها را پیشنهاد نمی کنند.</a:t>
            </a:r>
          </a:p>
        </p:txBody>
      </p:sp>
      <p:pic>
        <p:nvPicPr>
          <p:cNvPr id="11266" name="Picture 2" descr="Image result for head lice ivermectin ta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19319"/>
            <a:ext cx="2947548" cy="16388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98070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مقدمه</a:t>
            </a:r>
            <a:endParaRPr lang="en-US" dirty="0"/>
          </a:p>
        </p:txBody>
      </p:sp>
      <p:sp>
        <p:nvSpPr>
          <p:cNvPr id="3" name="Content Placeholder 2"/>
          <p:cNvSpPr>
            <a:spLocks noGrp="1"/>
          </p:cNvSpPr>
          <p:nvPr>
            <p:ph idx="1"/>
          </p:nvPr>
        </p:nvSpPr>
        <p:spPr>
          <a:xfrm>
            <a:off x="721468" y="1485157"/>
            <a:ext cx="10515600" cy="4351338"/>
          </a:xfrm>
        </p:spPr>
        <p:txBody>
          <a:bodyPr/>
          <a:lstStyle/>
          <a:p>
            <a:r>
              <a:rPr lang="fa-IR" dirty="0" smtClean="0"/>
              <a:t>شپش سر معمولا از فردی به فرد دیگر از طریق تماس اتفاقی انتقال می یابد.</a:t>
            </a:r>
          </a:p>
          <a:p>
            <a:r>
              <a:rPr lang="fa-IR" dirty="0" smtClean="0"/>
              <a:t>با این که شپش سر می تواند ناخوشایند باشد، روش های درمانی مؤثری برای این بیماری وجود دارد. تشخیص و درمان سریع شپش سر اهمیت زیادی دارد زیرا می تواند جلو انتقال آن به دیگران را بگیرد.</a:t>
            </a:r>
          </a:p>
        </p:txBody>
      </p:sp>
      <p:pic>
        <p:nvPicPr>
          <p:cNvPr id="2050" name="Picture 2" descr="Photo of louse on human hai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260" y="3564718"/>
            <a:ext cx="4695825" cy="319087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Photo of two girls playing with toy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9077" y="3564718"/>
            <a:ext cx="4695825" cy="3190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26330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err="1" smtClean="0"/>
              <a:t>دایمتیکون</a:t>
            </a:r>
            <a:endParaRPr lang="en-US" dirty="0"/>
          </a:p>
        </p:txBody>
      </p:sp>
      <p:sp>
        <p:nvSpPr>
          <p:cNvPr id="3" name="Content Placeholder 2"/>
          <p:cNvSpPr>
            <a:spLocks noGrp="1"/>
          </p:cNvSpPr>
          <p:nvPr>
            <p:ph idx="1"/>
          </p:nvPr>
        </p:nvSpPr>
        <p:spPr/>
        <p:txBody>
          <a:bodyPr/>
          <a:lstStyle/>
          <a:p>
            <a:r>
              <a:rPr lang="fa-IR" dirty="0" smtClean="0"/>
              <a:t>در اروپا رایج است.</a:t>
            </a:r>
          </a:p>
          <a:p>
            <a:r>
              <a:rPr lang="fa-IR" dirty="0" smtClean="0"/>
              <a:t>کشنده شپش نیست.</a:t>
            </a:r>
          </a:p>
          <a:p>
            <a:r>
              <a:rPr lang="fa-IR" dirty="0" smtClean="0"/>
              <a:t>ماده ای بر پایه سیلیکون است.</a:t>
            </a:r>
          </a:p>
          <a:p>
            <a:r>
              <a:rPr lang="fa-IR" dirty="0" smtClean="0"/>
              <a:t>پوششی روی شپش ایجاد می کند</a:t>
            </a:r>
          </a:p>
          <a:p>
            <a:r>
              <a:rPr lang="fa-IR" dirty="0" smtClean="0"/>
              <a:t>جلو مدیریت آب توسط شپش را می گیرد.</a:t>
            </a:r>
            <a:endParaRPr lang="en-US" dirty="0"/>
          </a:p>
        </p:txBody>
      </p:sp>
      <p:pic>
        <p:nvPicPr>
          <p:cNvPr id="12290" name="Picture 2" descr="Image result for â«Ø¯Ø§ÛÙÛØ³â¬â"/>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2894" y="2224881"/>
            <a:ext cx="2667000" cy="3552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11488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4321" y="1712890"/>
            <a:ext cx="10599313" cy="2931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02101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روش های جلوگیری از انتقال شپش</a:t>
            </a:r>
            <a:endParaRPr lang="en-US" dirty="0"/>
          </a:p>
        </p:txBody>
      </p:sp>
      <p:sp>
        <p:nvSpPr>
          <p:cNvPr id="3" name="Content Placeholder 2"/>
          <p:cNvSpPr>
            <a:spLocks noGrp="1"/>
          </p:cNvSpPr>
          <p:nvPr>
            <p:ph idx="1"/>
          </p:nvPr>
        </p:nvSpPr>
        <p:spPr>
          <a:xfrm>
            <a:off x="4173166" y="1825625"/>
            <a:ext cx="7180634" cy="4351338"/>
          </a:xfrm>
        </p:spPr>
        <p:txBody>
          <a:bodyPr>
            <a:normAutofit fontScale="92500" lnSpcReduction="10000"/>
          </a:bodyPr>
          <a:lstStyle/>
          <a:p>
            <a:r>
              <a:rPr lang="fa-IR" dirty="0" smtClean="0"/>
              <a:t>افراد بالغ و کودکانی که با فرد مبتلا به شپش سر زندگی می کنند باید از این نظر </a:t>
            </a:r>
            <a:r>
              <a:rPr lang="fa-IR" dirty="0" smtClean="0">
                <a:solidFill>
                  <a:srgbClr val="FF0000"/>
                </a:solidFill>
              </a:rPr>
              <a:t>معاینه</a:t>
            </a:r>
            <a:r>
              <a:rPr lang="fa-IR" dirty="0" smtClean="0"/>
              <a:t> شوند و در صورت لزوم درمان شوند. </a:t>
            </a:r>
          </a:p>
          <a:p>
            <a:r>
              <a:rPr lang="fa-IR" dirty="0" smtClean="0"/>
              <a:t>هر فردی که با آن فرد در </a:t>
            </a:r>
            <a:r>
              <a:rPr lang="fa-IR" dirty="0" smtClean="0">
                <a:solidFill>
                  <a:srgbClr val="FF0000"/>
                </a:solidFill>
              </a:rPr>
              <a:t>رختخواب مشترکی </a:t>
            </a:r>
            <a:r>
              <a:rPr lang="fa-IR" dirty="0" smtClean="0"/>
              <a:t>می خوابد حتما باید درمان شود حتی اگر هیچ شپش یا تخمی در موهای وی دیده نشود.</a:t>
            </a:r>
          </a:p>
          <a:p>
            <a:r>
              <a:rPr lang="fa-IR" dirty="0" smtClean="0">
                <a:solidFill>
                  <a:srgbClr val="FF0000"/>
                </a:solidFill>
              </a:rPr>
              <a:t>سیاست مدارس </a:t>
            </a:r>
            <a:r>
              <a:rPr lang="fa-IR" dirty="0" smtClean="0"/>
              <a:t>در مورد این که پس از شناسایی یک کودک که به شپش سر مبتلا است چه افرادی در مدرسه باید در جریان قرار بگیرند متفاوت است. (و این که اصولا لازم هست </a:t>
            </a:r>
            <a:r>
              <a:rPr lang="fa-IR" dirty="0" err="1" smtClean="0"/>
              <a:t>یاخیر</a:t>
            </a:r>
            <a:r>
              <a:rPr lang="fa-IR" dirty="0" smtClean="0"/>
              <a:t>)</a:t>
            </a:r>
          </a:p>
          <a:p>
            <a:r>
              <a:rPr lang="fa-IR" dirty="0" smtClean="0"/>
              <a:t>یک شروع خوب معمولا یک تماس یا یک </a:t>
            </a:r>
            <a:r>
              <a:rPr lang="fa-IR" dirty="0" smtClean="0">
                <a:solidFill>
                  <a:srgbClr val="FF0000"/>
                </a:solidFill>
              </a:rPr>
              <a:t>ملاقات حضوری </a:t>
            </a:r>
            <a:r>
              <a:rPr lang="fa-IR" dirty="0" smtClean="0"/>
              <a:t>محرمانه با پرستار مدرسه است.</a:t>
            </a:r>
          </a:p>
          <a:p>
            <a:r>
              <a:rPr lang="fa-IR" dirty="0" smtClean="0"/>
              <a:t>اکثر کارشناسان معتقدند که کودکی که شپش سر دارد نیازی نیست که </a:t>
            </a:r>
            <a:r>
              <a:rPr lang="fa-IR" dirty="0" err="1" smtClean="0"/>
              <a:t>ازمدرسه</a:t>
            </a:r>
            <a:r>
              <a:rPr lang="fa-IR" dirty="0" smtClean="0"/>
              <a:t> </a:t>
            </a:r>
            <a:r>
              <a:rPr lang="fa-IR" dirty="0" smtClean="0">
                <a:solidFill>
                  <a:srgbClr val="FF0000"/>
                </a:solidFill>
              </a:rPr>
              <a:t>غیبت</a:t>
            </a:r>
            <a:r>
              <a:rPr lang="fa-IR" dirty="0" smtClean="0"/>
              <a:t> کند.</a:t>
            </a:r>
          </a:p>
        </p:txBody>
      </p:sp>
      <p:pic>
        <p:nvPicPr>
          <p:cNvPr id="13314" name="Picture 2" descr="Image result for head lice prevention anim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034" y="1175729"/>
            <a:ext cx="3810000" cy="51149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20563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غربالگری؟</a:t>
            </a:r>
            <a:endParaRPr lang="en-US" dirty="0"/>
          </a:p>
        </p:txBody>
      </p:sp>
      <p:sp>
        <p:nvSpPr>
          <p:cNvPr id="3" name="Content Placeholder 2"/>
          <p:cNvSpPr>
            <a:spLocks noGrp="1"/>
          </p:cNvSpPr>
          <p:nvPr>
            <p:ph idx="1"/>
          </p:nvPr>
        </p:nvSpPr>
        <p:spPr>
          <a:xfrm>
            <a:off x="5319044" y="1825625"/>
            <a:ext cx="6034755" cy="4351338"/>
          </a:xfrm>
        </p:spPr>
        <p:txBody>
          <a:bodyPr>
            <a:normAutofit/>
          </a:bodyPr>
          <a:lstStyle/>
          <a:p>
            <a:r>
              <a:rPr lang="fa-IR" dirty="0" smtClean="0"/>
              <a:t>غربالگری روتین مدرسه یا کلاس از نظر شپش با توجه به این که اثربخشی این روش ثابت نشده است، </a:t>
            </a:r>
            <a:r>
              <a:rPr lang="fa-IR" dirty="0" smtClean="0">
                <a:solidFill>
                  <a:srgbClr val="FF0000"/>
                </a:solidFill>
              </a:rPr>
              <a:t>توصیه نمی شود</a:t>
            </a:r>
            <a:r>
              <a:rPr lang="fa-IR" dirty="0" smtClean="0"/>
              <a:t>.</a:t>
            </a:r>
          </a:p>
          <a:p>
            <a:r>
              <a:rPr lang="fa-IR" dirty="0" smtClean="0"/>
              <a:t>سرایت بیماری در </a:t>
            </a:r>
            <a:r>
              <a:rPr lang="fa-IR" dirty="0" smtClean="0">
                <a:solidFill>
                  <a:srgbClr val="FF0000"/>
                </a:solidFill>
              </a:rPr>
              <a:t>کلاس زیاد نیست.</a:t>
            </a:r>
          </a:p>
          <a:p>
            <a:r>
              <a:rPr lang="fa-IR" dirty="0" smtClean="0">
                <a:solidFill>
                  <a:srgbClr val="FF0000"/>
                </a:solidFill>
              </a:rPr>
              <a:t>آموزش والدین </a:t>
            </a:r>
            <a:r>
              <a:rPr lang="fa-IR" dirty="0" smtClean="0"/>
              <a:t>در شناسایی و درمان بیماری می تواند مؤثر باشد.</a:t>
            </a:r>
          </a:p>
          <a:p>
            <a:r>
              <a:rPr lang="fa-IR" dirty="0" smtClean="0"/>
              <a:t>می توان والدین را تشویق کرد که به طور منظم کودکان خود را از نظر شپش </a:t>
            </a:r>
            <a:r>
              <a:rPr lang="fa-IR" dirty="0" smtClean="0">
                <a:solidFill>
                  <a:srgbClr val="FF0000"/>
                </a:solidFill>
              </a:rPr>
              <a:t>معاینه</a:t>
            </a:r>
            <a:r>
              <a:rPr lang="fa-IR" dirty="0" smtClean="0"/>
              <a:t> کنند. هم چنین وقتی که کودک خارش دار است.</a:t>
            </a:r>
          </a:p>
        </p:txBody>
      </p:sp>
      <p:pic>
        <p:nvPicPr>
          <p:cNvPr id="14338" name="Picture 2" descr="Image result for head lice school anim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316" y="2096294"/>
            <a:ext cx="4832728" cy="30204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2896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معاینه منظم والدین</a:t>
            </a:r>
            <a:endParaRPr lang="en-US" dirty="0"/>
          </a:p>
        </p:txBody>
      </p:sp>
      <p:sp>
        <p:nvSpPr>
          <p:cNvPr id="3" name="Content Placeholder 2"/>
          <p:cNvSpPr>
            <a:spLocks noGrp="1"/>
          </p:cNvSpPr>
          <p:nvPr>
            <p:ph idx="1"/>
          </p:nvPr>
        </p:nvSpPr>
        <p:spPr>
          <a:xfrm>
            <a:off x="6741268" y="1825625"/>
            <a:ext cx="4612532" cy="4351338"/>
          </a:xfrm>
        </p:spPr>
        <p:txBody>
          <a:bodyPr/>
          <a:lstStyle/>
          <a:p>
            <a:r>
              <a:rPr lang="fa-IR" dirty="0"/>
              <a:t>غربالگری مدارس نمی تواند جای این دقت نظر والدین را بگیرد.</a:t>
            </a:r>
          </a:p>
          <a:p>
            <a:r>
              <a:rPr lang="fa-IR" dirty="0"/>
              <a:t>اگر </a:t>
            </a:r>
            <a:r>
              <a:rPr lang="fa-IR" dirty="0">
                <a:solidFill>
                  <a:srgbClr val="FF0000"/>
                </a:solidFill>
              </a:rPr>
              <a:t>کودکی در مدرسه دچار  خارش سر </a:t>
            </a:r>
            <a:r>
              <a:rPr lang="fa-IR" dirty="0"/>
              <a:t>است، می توان از </a:t>
            </a:r>
            <a:r>
              <a:rPr lang="fa-IR" dirty="0" err="1"/>
              <a:t>مسوول</a:t>
            </a:r>
            <a:r>
              <a:rPr lang="fa-IR" dirty="0"/>
              <a:t> بهداشت مدرسه یا فردی که آموزش دیده است خواست که کودک را معاینه کند.</a:t>
            </a:r>
          </a:p>
          <a:p>
            <a:r>
              <a:rPr lang="fa-IR" dirty="0"/>
              <a:t>استفاده از </a:t>
            </a:r>
            <a:r>
              <a:rPr lang="fa-IR" dirty="0" err="1"/>
              <a:t>جالباسی</a:t>
            </a:r>
            <a:r>
              <a:rPr lang="fa-IR" dirty="0"/>
              <a:t> یا </a:t>
            </a:r>
            <a:r>
              <a:rPr lang="fa-IR" dirty="0">
                <a:solidFill>
                  <a:srgbClr val="FF0000"/>
                </a:solidFill>
              </a:rPr>
              <a:t>کمد مجزا </a:t>
            </a:r>
            <a:r>
              <a:rPr lang="fa-IR" dirty="0"/>
              <a:t>برای قرار دادن وسایل شخصی کودک مفید است.</a:t>
            </a:r>
            <a:endParaRPr lang="en-US" dirty="0"/>
          </a:p>
        </p:txBody>
      </p:sp>
      <p:pic>
        <p:nvPicPr>
          <p:cNvPr id="4" name="Picture 2" descr="Image result for head lice swimming pool anim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332" y="1667668"/>
            <a:ext cx="5638800" cy="4667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96209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در روزی که کودک با شپش فعال در مدرسه تشخیص داده می شود توصیه چیست؟</a:t>
            </a:r>
            <a:endParaRPr lang="en-US" dirty="0"/>
          </a:p>
        </p:txBody>
      </p:sp>
      <p:sp>
        <p:nvSpPr>
          <p:cNvPr id="3" name="Content Placeholder 2"/>
          <p:cNvSpPr>
            <a:spLocks noGrp="1"/>
          </p:cNvSpPr>
          <p:nvPr>
            <p:ph idx="1"/>
          </p:nvPr>
        </p:nvSpPr>
        <p:spPr/>
        <p:txBody>
          <a:bodyPr/>
          <a:lstStyle/>
          <a:p>
            <a:r>
              <a:rPr lang="fa-IR" dirty="0" smtClean="0"/>
              <a:t>در زمان تشخیص، احتمالا </a:t>
            </a:r>
            <a:r>
              <a:rPr lang="fa-IR" dirty="0" smtClean="0">
                <a:solidFill>
                  <a:srgbClr val="FF0000"/>
                </a:solidFill>
              </a:rPr>
              <a:t>بیش از یک ماه </a:t>
            </a:r>
            <a:r>
              <a:rPr lang="fa-IR" dirty="0" smtClean="0"/>
              <a:t>از بیماری گذشته است پس ماندن او در کلاس در آن روز خاص ریسک اضافه تری برای هم کلاسی </a:t>
            </a:r>
            <a:r>
              <a:rPr lang="fa-IR" dirty="0" err="1" smtClean="0"/>
              <a:t>هایش</a:t>
            </a:r>
            <a:r>
              <a:rPr lang="fa-IR" dirty="0" smtClean="0"/>
              <a:t> ایجاد نمی کند! ولی باید به وی توصیه شود از </a:t>
            </a:r>
            <a:r>
              <a:rPr lang="fa-IR" dirty="0" smtClean="0">
                <a:solidFill>
                  <a:srgbClr val="FF0000"/>
                </a:solidFill>
              </a:rPr>
              <a:t>تماس نزدیک </a:t>
            </a:r>
            <a:r>
              <a:rPr lang="fa-IR" dirty="0" smtClean="0"/>
              <a:t>با هم کلاسی ها خودداری کند.</a:t>
            </a:r>
          </a:p>
          <a:p>
            <a:r>
              <a:rPr lang="fa-IR" dirty="0" smtClean="0"/>
              <a:t>حفظ </a:t>
            </a:r>
            <a:r>
              <a:rPr lang="fa-IR" dirty="0" smtClean="0">
                <a:solidFill>
                  <a:srgbClr val="FF0000"/>
                </a:solidFill>
              </a:rPr>
              <a:t>محرمانگی </a:t>
            </a:r>
          </a:p>
          <a:p>
            <a:r>
              <a:rPr lang="fa-IR" dirty="0" smtClean="0">
                <a:solidFill>
                  <a:srgbClr val="FF0000"/>
                </a:solidFill>
              </a:rPr>
              <a:t>تلفن به خانواده </a:t>
            </a:r>
            <a:r>
              <a:rPr lang="fa-IR" dirty="0" smtClean="0"/>
              <a:t>یا ارسال نامه در همان روز تشخیص</a:t>
            </a:r>
          </a:p>
          <a:p>
            <a:r>
              <a:rPr lang="fa-IR" dirty="0" smtClean="0"/>
              <a:t>خواستن از والدین برای </a:t>
            </a:r>
            <a:r>
              <a:rPr lang="fa-IR" dirty="0" smtClean="0">
                <a:solidFill>
                  <a:srgbClr val="FF0000"/>
                </a:solidFill>
              </a:rPr>
              <a:t>درمان صحیح </a:t>
            </a:r>
            <a:r>
              <a:rPr lang="fa-IR" dirty="0" smtClean="0"/>
              <a:t>و به موقع برای جلوگیری از انتقال بیماری</a:t>
            </a:r>
          </a:p>
          <a:p>
            <a:r>
              <a:rPr lang="fa-IR" dirty="0" smtClean="0"/>
              <a:t>فردی که </a:t>
            </a:r>
            <a:r>
              <a:rPr lang="fa-IR" dirty="0" smtClean="0">
                <a:solidFill>
                  <a:srgbClr val="FF0000"/>
                </a:solidFill>
              </a:rPr>
              <a:t>صدها شپش </a:t>
            </a:r>
            <a:r>
              <a:rPr lang="fa-IR" dirty="0" smtClean="0"/>
              <a:t>در سر دارد با کسی که فقط مثلا دو شپش زنده داشته از نظر انتقال بیماری متفاوت می باشند.</a:t>
            </a:r>
          </a:p>
          <a:p>
            <a:r>
              <a:rPr lang="fa-IR" dirty="0" smtClean="0"/>
              <a:t>کودکان علامت دار و کودکانی که در تماس نزدیک با کودک مبتلا بوده </a:t>
            </a:r>
            <a:r>
              <a:rPr lang="fa-IR" dirty="0" err="1" smtClean="0"/>
              <a:t>اند</a:t>
            </a:r>
            <a:r>
              <a:rPr lang="fa-IR" dirty="0" smtClean="0"/>
              <a:t> باید </a:t>
            </a:r>
            <a:r>
              <a:rPr lang="fa-IR" dirty="0" smtClean="0">
                <a:solidFill>
                  <a:srgbClr val="FF0000"/>
                </a:solidFill>
              </a:rPr>
              <a:t>معاینه</a:t>
            </a:r>
            <a:r>
              <a:rPr lang="fa-IR" dirty="0" smtClean="0"/>
              <a:t> شوند.</a:t>
            </a:r>
            <a:endParaRPr lang="en-US" dirty="0"/>
          </a:p>
        </p:txBody>
      </p:sp>
      <p:pic>
        <p:nvPicPr>
          <p:cNvPr id="15362"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824" y="2732505"/>
            <a:ext cx="2441233" cy="14647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2499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823676"/>
            <a:ext cx="10515600" cy="4351338"/>
          </a:xfrm>
        </p:spPr>
        <p:txBody>
          <a:bodyPr/>
          <a:lstStyle/>
          <a:p>
            <a:r>
              <a:rPr lang="fa-IR" dirty="0" smtClean="0"/>
              <a:t>برخی افراد خبره توصیه می کنند که با توجه به شیوع بالای شپش سر در کودکان کوچک، </a:t>
            </a:r>
            <a:r>
              <a:rPr lang="fa-IR" dirty="0" smtClean="0">
                <a:solidFill>
                  <a:srgbClr val="FF0000"/>
                </a:solidFill>
              </a:rPr>
              <a:t>اطلاع به والدین فقط وقتی لازم است که تعداد زیادی از افراد یک کلاس مبتلا شده </a:t>
            </a:r>
            <a:r>
              <a:rPr lang="fa-IR" dirty="0" err="1" smtClean="0">
                <a:solidFill>
                  <a:srgbClr val="FF0000"/>
                </a:solidFill>
              </a:rPr>
              <a:t>اند</a:t>
            </a:r>
            <a:r>
              <a:rPr lang="fa-IR" dirty="0" smtClean="0">
                <a:solidFill>
                  <a:srgbClr val="FF0000"/>
                </a:solidFill>
              </a:rPr>
              <a:t>.</a:t>
            </a:r>
          </a:p>
          <a:p>
            <a:r>
              <a:rPr lang="fa-IR" dirty="0" smtClean="0"/>
              <a:t>برخی به شدت معتقدند که این نامه ای که به والدین داده می شود مخالف قوانین حق خصوصی افراد است، باعث زنگ خطر و ترس بیهوده عمومی می شود. هم چنین می تواند نشان دهنده شکست مدرسه در برابر کنترل این بیماری در مقابل مشکل مرتبط با کل جامعه باشد. </a:t>
            </a:r>
            <a:endParaRPr lang="en-US" dirty="0"/>
          </a:p>
        </p:txBody>
      </p:sp>
      <p:sp>
        <p:nvSpPr>
          <p:cNvPr id="4" name="AutoShape 2" descr="Image result for head lice school anima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Picture 4" descr="Photo of mother checking child for head li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3518" y="3333328"/>
            <a:ext cx="4695825" cy="3190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84375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کی به مدرسه برگردد؟</a:t>
            </a:r>
            <a:endParaRPr lang="en-US" dirty="0"/>
          </a:p>
        </p:txBody>
      </p:sp>
      <p:sp>
        <p:nvSpPr>
          <p:cNvPr id="3" name="Content Placeholder 2"/>
          <p:cNvSpPr>
            <a:spLocks noGrp="1"/>
          </p:cNvSpPr>
          <p:nvPr>
            <p:ph idx="1"/>
          </p:nvPr>
        </p:nvSpPr>
        <p:spPr/>
        <p:txBody>
          <a:bodyPr/>
          <a:lstStyle/>
          <a:p>
            <a:r>
              <a:rPr lang="fa-IR" dirty="0" smtClean="0"/>
              <a:t>سیاست بدون رشک؟؟</a:t>
            </a:r>
          </a:p>
          <a:p>
            <a:r>
              <a:rPr lang="fa-IR" dirty="0" smtClean="0"/>
              <a:t>جدا کردن نیت ها باعث کاهش موارد زیر می شود:</a:t>
            </a:r>
          </a:p>
          <a:p>
            <a:pPr lvl="1"/>
            <a:r>
              <a:rPr lang="fa-IR" dirty="0" smtClean="0"/>
              <a:t>خطای تشخیصی</a:t>
            </a:r>
          </a:p>
          <a:p>
            <a:pPr lvl="1"/>
            <a:r>
              <a:rPr lang="fa-IR" dirty="0" smtClean="0"/>
              <a:t>درمان های مجدد غیر ضروری</a:t>
            </a:r>
          </a:p>
          <a:p>
            <a:pPr lvl="1"/>
            <a:r>
              <a:rPr lang="fa-IR" dirty="0" smtClean="0"/>
              <a:t>احتمال خیلی کم ایجاد بیماری مجدد</a:t>
            </a:r>
          </a:p>
          <a:p>
            <a:pPr lvl="1"/>
            <a:r>
              <a:rPr lang="fa-IR" dirty="0" smtClean="0"/>
              <a:t>انگشت نما شدن فرد در جامعه </a:t>
            </a:r>
          </a:p>
          <a:p>
            <a:pPr lvl="1"/>
            <a:endParaRPr lang="fa-IR" dirty="0"/>
          </a:p>
          <a:p>
            <a:r>
              <a:rPr lang="fa-IR" dirty="0" smtClean="0"/>
              <a:t>جدا کردن نیت ها لازم نیست بلافاصله بعد از شامپو کردن باشد.</a:t>
            </a:r>
            <a:endParaRPr lang="en-US" dirty="0"/>
          </a:p>
        </p:txBody>
      </p:sp>
      <p:pic>
        <p:nvPicPr>
          <p:cNvPr id="6" name="Picture 5"/>
          <p:cNvPicPr>
            <a:picLocks noChangeAspect="1"/>
          </p:cNvPicPr>
          <p:nvPr/>
        </p:nvPicPr>
        <p:blipFill>
          <a:blip r:embed="rId2"/>
          <a:stretch>
            <a:fillRect/>
          </a:stretch>
        </p:blipFill>
        <p:spPr>
          <a:xfrm>
            <a:off x="305503" y="1690688"/>
            <a:ext cx="5124971" cy="2862497"/>
          </a:xfrm>
          <a:prstGeom prst="rect">
            <a:avLst/>
          </a:prstGeom>
        </p:spPr>
      </p:pic>
    </p:spTree>
    <p:extLst>
      <p:ext uri="{BB962C8B-B14F-4D97-AF65-F5344CB8AC3E}">
        <p14:creationId xmlns:p14="http://schemas.microsoft.com/office/powerpoint/2010/main" val="37193083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وسایل</a:t>
            </a:r>
            <a:endParaRPr lang="en-US" dirty="0"/>
          </a:p>
        </p:txBody>
      </p:sp>
      <p:sp>
        <p:nvSpPr>
          <p:cNvPr id="3" name="Content Placeholder 2"/>
          <p:cNvSpPr>
            <a:spLocks noGrp="1"/>
          </p:cNvSpPr>
          <p:nvPr>
            <p:ph idx="1"/>
          </p:nvPr>
        </p:nvSpPr>
        <p:spPr>
          <a:xfrm>
            <a:off x="5016292" y="1825625"/>
            <a:ext cx="6337508" cy="4351338"/>
          </a:xfrm>
        </p:spPr>
        <p:txBody>
          <a:bodyPr>
            <a:normAutofit/>
          </a:bodyPr>
          <a:lstStyle/>
          <a:p>
            <a:r>
              <a:rPr lang="fa-IR" dirty="0" smtClean="0"/>
              <a:t>لباس ها، رختخواب، و حوله هایی که تا </a:t>
            </a:r>
            <a:r>
              <a:rPr lang="fa-IR" dirty="0" smtClean="0">
                <a:solidFill>
                  <a:srgbClr val="FF0000"/>
                </a:solidFill>
              </a:rPr>
              <a:t>48</a:t>
            </a:r>
            <a:r>
              <a:rPr lang="fa-IR" dirty="0" smtClean="0"/>
              <a:t> ساعت قبل از درمان توسط فرد استفاده شده </a:t>
            </a:r>
            <a:r>
              <a:rPr lang="fa-IR" dirty="0" err="1" smtClean="0"/>
              <a:t>اند</a:t>
            </a:r>
            <a:r>
              <a:rPr lang="fa-IR" dirty="0" smtClean="0"/>
              <a:t> باید در آب داغ (55 درجه سانتی </a:t>
            </a:r>
            <a:r>
              <a:rPr lang="fa-IR" dirty="0" err="1" smtClean="0"/>
              <a:t>گراد</a:t>
            </a:r>
            <a:r>
              <a:rPr lang="fa-IR" dirty="0" smtClean="0"/>
              <a:t>) شسته شده و در خشک کن برقی یا یک سیستم داغ دیگری خشک شوند.</a:t>
            </a:r>
          </a:p>
          <a:p>
            <a:r>
              <a:rPr lang="fa-IR" dirty="0" smtClean="0"/>
              <a:t>خشک </a:t>
            </a:r>
            <a:r>
              <a:rPr lang="fa-IR" dirty="0" err="1" smtClean="0"/>
              <a:t>شویی</a:t>
            </a:r>
            <a:r>
              <a:rPr lang="fa-IR" dirty="0" smtClean="0"/>
              <a:t> نیز انتخاب مؤثر دیگری است.</a:t>
            </a:r>
          </a:p>
          <a:p>
            <a:r>
              <a:rPr lang="fa-IR" dirty="0" smtClean="0"/>
              <a:t>می توان </a:t>
            </a:r>
            <a:r>
              <a:rPr lang="fa-IR" dirty="0" smtClean="0">
                <a:solidFill>
                  <a:srgbClr val="FF0000"/>
                </a:solidFill>
              </a:rPr>
              <a:t>از </a:t>
            </a:r>
            <a:r>
              <a:rPr lang="fa-IR" dirty="0" err="1" smtClean="0">
                <a:solidFill>
                  <a:srgbClr val="FF0000"/>
                </a:solidFill>
              </a:rPr>
              <a:t>جاروبرقی</a:t>
            </a:r>
            <a:r>
              <a:rPr lang="fa-IR" dirty="0" smtClean="0">
                <a:solidFill>
                  <a:srgbClr val="FF0000"/>
                </a:solidFill>
              </a:rPr>
              <a:t> برای </a:t>
            </a:r>
            <a:r>
              <a:rPr lang="fa-IR" dirty="0" smtClean="0"/>
              <a:t>تمیز کردن </a:t>
            </a:r>
            <a:r>
              <a:rPr lang="fa-IR" dirty="0" err="1" smtClean="0"/>
              <a:t>مبلمان</a:t>
            </a:r>
            <a:r>
              <a:rPr lang="fa-IR" dirty="0" smtClean="0"/>
              <a:t>، فرش و صندلی های ماشین استفاده کرد.</a:t>
            </a:r>
          </a:p>
          <a:p>
            <a:r>
              <a:rPr lang="fa-IR" dirty="0" smtClean="0"/>
              <a:t>وسایلی که قابل شستشو یا </a:t>
            </a:r>
            <a:r>
              <a:rPr lang="fa-IR" dirty="0" err="1" smtClean="0"/>
              <a:t>جاروبرقی</a:t>
            </a:r>
            <a:r>
              <a:rPr lang="fa-IR" dirty="0" smtClean="0"/>
              <a:t> نیستند را می توان به </a:t>
            </a:r>
            <a:r>
              <a:rPr lang="fa-IR" dirty="0" smtClean="0">
                <a:solidFill>
                  <a:srgbClr val="FF0000"/>
                </a:solidFill>
              </a:rPr>
              <a:t>مدت دو هفته </a:t>
            </a:r>
            <a:r>
              <a:rPr lang="fa-IR" dirty="0" smtClean="0"/>
              <a:t>در داخل یک کیسه پلاستیکی در بسته قرار داد.</a:t>
            </a:r>
          </a:p>
        </p:txBody>
      </p:sp>
      <p:pic>
        <p:nvPicPr>
          <p:cNvPr id="8194" name="Picture 2" descr="Photo of washing mach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199" y="2195988"/>
            <a:ext cx="4695825" cy="3190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15159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وسایل</a:t>
            </a:r>
            <a:endParaRPr lang="en-US" dirty="0"/>
          </a:p>
        </p:txBody>
      </p:sp>
      <p:sp>
        <p:nvSpPr>
          <p:cNvPr id="3" name="Content Placeholder 2"/>
          <p:cNvSpPr>
            <a:spLocks noGrp="1"/>
          </p:cNvSpPr>
          <p:nvPr>
            <p:ph idx="1"/>
          </p:nvPr>
        </p:nvSpPr>
        <p:spPr>
          <a:xfrm>
            <a:off x="5817140" y="1825625"/>
            <a:ext cx="5536660" cy="4351338"/>
          </a:xfrm>
        </p:spPr>
        <p:txBody>
          <a:bodyPr>
            <a:normAutofit lnSpcReduction="10000"/>
          </a:bodyPr>
          <a:lstStyle/>
          <a:p>
            <a:r>
              <a:rPr lang="fa-IR" dirty="0"/>
              <a:t>احتمال آلودگی وسایلی که در زمانی بیشتر از </a:t>
            </a:r>
            <a:r>
              <a:rPr lang="fa-IR" b="1" dirty="0">
                <a:solidFill>
                  <a:srgbClr val="FF0000"/>
                </a:solidFill>
              </a:rPr>
              <a:t>دو روز </a:t>
            </a:r>
            <a:r>
              <a:rPr lang="fa-IR" dirty="0"/>
              <a:t>قبل از درمان توسط فرد استفاده شده </a:t>
            </a:r>
            <a:r>
              <a:rPr lang="fa-IR" dirty="0" err="1"/>
              <a:t>اند</a:t>
            </a:r>
            <a:r>
              <a:rPr lang="fa-IR" dirty="0"/>
              <a:t> بسیار کم است زیرا شپش سر نمی تواند بیشتر </a:t>
            </a:r>
            <a:r>
              <a:rPr lang="fa-IR" dirty="0">
                <a:solidFill>
                  <a:srgbClr val="FF0000"/>
                </a:solidFill>
              </a:rPr>
              <a:t>از 48 ساعت </a:t>
            </a:r>
            <a:r>
              <a:rPr lang="fa-IR" dirty="0"/>
              <a:t>خارج از بدن انسان زنده بماند.</a:t>
            </a:r>
          </a:p>
          <a:p>
            <a:r>
              <a:rPr lang="fa-IR" dirty="0"/>
              <a:t>نیازی به استفاده از </a:t>
            </a:r>
            <a:r>
              <a:rPr lang="fa-IR" dirty="0">
                <a:solidFill>
                  <a:srgbClr val="FF0000"/>
                </a:solidFill>
              </a:rPr>
              <a:t>اسپری</a:t>
            </a:r>
            <a:r>
              <a:rPr lang="fa-IR" dirty="0"/>
              <a:t> ضد شپش در خانه نیست.</a:t>
            </a:r>
          </a:p>
          <a:p>
            <a:r>
              <a:rPr lang="fa-IR" dirty="0"/>
              <a:t>احتمال این که حشره قابل بقا در دمای محیط </a:t>
            </a:r>
            <a:r>
              <a:rPr lang="fa-IR" dirty="0">
                <a:solidFill>
                  <a:srgbClr val="FF0000"/>
                </a:solidFill>
              </a:rPr>
              <a:t>از تخم خارج شود </a:t>
            </a:r>
            <a:r>
              <a:rPr lang="fa-IR" dirty="0"/>
              <a:t>کم است.</a:t>
            </a:r>
          </a:p>
          <a:p>
            <a:r>
              <a:rPr lang="fa-IR" dirty="0"/>
              <a:t>حتی اگر رخ دهد، حشره تازه متولد شده در عرض چند ساعت نیاز دارد که از سر تغذیه کند.</a:t>
            </a:r>
            <a:endParaRPr lang="en-US" dirty="0"/>
          </a:p>
        </p:txBody>
      </p:sp>
      <p:pic>
        <p:nvPicPr>
          <p:cNvPr id="4" name="Picture 2" descr="http://images.ddccdn.com/otc/111851/4b90084e-b84b-4906-bb0e-a61da43f3267-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3702" y="1825625"/>
            <a:ext cx="3302541" cy="40390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14498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شپش سر چیست؟</a:t>
            </a:r>
            <a:endParaRPr lang="en-US" dirty="0"/>
          </a:p>
        </p:txBody>
      </p:sp>
      <p:sp>
        <p:nvSpPr>
          <p:cNvPr id="3" name="Content Placeholder 2"/>
          <p:cNvSpPr>
            <a:spLocks noGrp="1"/>
          </p:cNvSpPr>
          <p:nvPr>
            <p:ph idx="1"/>
          </p:nvPr>
        </p:nvSpPr>
        <p:spPr>
          <a:xfrm>
            <a:off x="929640" y="1499054"/>
            <a:ext cx="10515600" cy="4351338"/>
          </a:xfrm>
        </p:spPr>
        <p:txBody>
          <a:bodyPr>
            <a:normAutofit/>
          </a:bodyPr>
          <a:lstStyle/>
          <a:p>
            <a:r>
              <a:rPr lang="fa-IR" b="1" dirty="0" smtClean="0"/>
              <a:t>شپش سر یک حشره کوچک سفید متمایل به خاکستری است. (2-3 میلی متر)</a:t>
            </a:r>
          </a:p>
          <a:p>
            <a:r>
              <a:rPr lang="fa-IR" dirty="0" smtClean="0"/>
              <a:t>شپش ماده معمولا حدود یک ماه زندگی می کند و روزی نزدیک 4 تخم می گذارد  و در طول عمر خود مجموعا </a:t>
            </a:r>
            <a:r>
              <a:rPr lang="fa-IR" dirty="0" smtClean="0"/>
              <a:t>150-100 </a:t>
            </a:r>
            <a:r>
              <a:rPr lang="fa-IR" dirty="0" smtClean="0"/>
              <a:t>عدد  تخم می گذارد .که به تخم های آن </a:t>
            </a:r>
            <a:r>
              <a:rPr lang="fa-IR" dirty="0" smtClean="0"/>
              <a:t>نیت (رشک) </a:t>
            </a:r>
            <a:r>
              <a:rPr lang="fa-IR" dirty="0" smtClean="0"/>
              <a:t>می گویند.</a:t>
            </a:r>
          </a:p>
          <a:p>
            <a:r>
              <a:rPr lang="fa-IR" b="1" dirty="0" smtClean="0"/>
              <a:t>تخم ها (رشک) به موها می چسبند و اغلب در نزدیکی کف سر</a:t>
            </a:r>
            <a:r>
              <a:rPr lang="en-US" b="1" dirty="0" smtClean="0"/>
              <a:t> </a:t>
            </a:r>
            <a:r>
              <a:rPr lang="fa-IR" b="1" dirty="0" smtClean="0"/>
              <a:t> به خصوص در نواحی پشت گوش و پس سر  قرار می گیرند.</a:t>
            </a:r>
          </a:p>
        </p:txBody>
      </p:sp>
      <p:pic>
        <p:nvPicPr>
          <p:cNvPr id="6" name="Picture 2" descr="A head louse is attached to a hair shaft (left). An adult male head louse (righ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03115" y="3927325"/>
            <a:ext cx="4191573" cy="28482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177665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انتقال در استخر</a:t>
            </a:r>
            <a:endParaRPr lang="en-US" dirty="0"/>
          </a:p>
        </p:txBody>
      </p:sp>
      <p:sp>
        <p:nvSpPr>
          <p:cNvPr id="3" name="Content Placeholder 2"/>
          <p:cNvSpPr>
            <a:spLocks noGrp="1"/>
          </p:cNvSpPr>
          <p:nvPr>
            <p:ph idx="1"/>
          </p:nvPr>
        </p:nvSpPr>
        <p:spPr>
          <a:xfrm>
            <a:off x="6391072" y="1825625"/>
            <a:ext cx="4962728" cy="4351338"/>
          </a:xfrm>
        </p:spPr>
        <p:txBody>
          <a:bodyPr/>
          <a:lstStyle/>
          <a:p>
            <a:r>
              <a:rPr lang="fa-IR" dirty="0" smtClean="0"/>
              <a:t>شپش در برابر آب </a:t>
            </a:r>
            <a:r>
              <a:rPr lang="fa-IR" dirty="0" err="1" smtClean="0"/>
              <a:t>کلرینه</a:t>
            </a:r>
            <a:r>
              <a:rPr lang="fa-IR" dirty="0" smtClean="0"/>
              <a:t> مقاومت زیادی دارد. </a:t>
            </a:r>
          </a:p>
          <a:p>
            <a:r>
              <a:rPr lang="fa-IR" dirty="0" smtClean="0"/>
              <a:t>احتمال انتقال در داخل آب خیلی کم است.</a:t>
            </a:r>
          </a:p>
          <a:p>
            <a:r>
              <a:rPr lang="fa-IR" dirty="0" smtClean="0"/>
              <a:t>شپش در داخل آب بی حرکت می شود.</a:t>
            </a:r>
          </a:p>
        </p:txBody>
      </p:sp>
      <p:pic>
        <p:nvPicPr>
          <p:cNvPr id="18434" name="Picture 2" descr="Image result for head lice swimming poo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430" y="1825625"/>
            <a:ext cx="5768570" cy="3864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00829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پیش گیری و جمع </a:t>
            </a:r>
            <a:r>
              <a:rPr lang="fa-IR" smtClean="0"/>
              <a:t>بندی </a:t>
            </a:r>
            <a:endParaRPr lang="en-US" dirty="0"/>
          </a:p>
        </p:txBody>
      </p:sp>
      <p:sp>
        <p:nvSpPr>
          <p:cNvPr id="3" name="Content Placeholder 2"/>
          <p:cNvSpPr>
            <a:spLocks noGrp="1"/>
          </p:cNvSpPr>
          <p:nvPr>
            <p:ph idx="1"/>
          </p:nvPr>
        </p:nvSpPr>
        <p:spPr>
          <a:xfrm>
            <a:off x="4474722" y="1825625"/>
            <a:ext cx="6879077" cy="4351338"/>
          </a:xfrm>
        </p:spPr>
        <p:txBody>
          <a:bodyPr>
            <a:normAutofit fontScale="92500" lnSpcReduction="10000"/>
          </a:bodyPr>
          <a:lstStyle/>
          <a:p>
            <a:r>
              <a:rPr lang="fa-IR" dirty="0" smtClean="0"/>
              <a:t>جلوگیری از انتقال بیماری در همه </a:t>
            </a:r>
            <a:r>
              <a:rPr lang="fa-IR" dirty="0" smtClean="0">
                <a:solidFill>
                  <a:srgbClr val="FF0000"/>
                </a:solidFill>
              </a:rPr>
              <a:t>موارد مقدور نیست زیرا </a:t>
            </a:r>
            <a:r>
              <a:rPr lang="fa-IR" dirty="0" smtClean="0"/>
              <a:t>کودکان اغلب در حالی که سرهای خود را نزدیک هم قرار می دهند با هم کار می کنند.</a:t>
            </a:r>
          </a:p>
          <a:p>
            <a:r>
              <a:rPr lang="fa-IR" dirty="0" smtClean="0"/>
              <a:t>به کودکان باید آموزش داده شود از </a:t>
            </a:r>
            <a:r>
              <a:rPr lang="fa-IR" dirty="0" smtClean="0">
                <a:solidFill>
                  <a:srgbClr val="FF0000"/>
                </a:solidFill>
              </a:rPr>
              <a:t>وسایل شخصی </a:t>
            </a:r>
            <a:r>
              <a:rPr lang="fa-IR" dirty="0" smtClean="0"/>
              <a:t>خود استفاده کنند مانند شانه، برس، روسری، کلاه. </a:t>
            </a:r>
          </a:p>
          <a:p>
            <a:r>
              <a:rPr lang="fa-IR" dirty="0" smtClean="0"/>
              <a:t>ولی نباید به خاطر ترس از شپش سر از کودکان خواست </a:t>
            </a:r>
            <a:r>
              <a:rPr lang="fa-IR" dirty="0" err="1" smtClean="0">
                <a:solidFill>
                  <a:srgbClr val="FF0000"/>
                </a:solidFill>
              </a:rPr>
              <a:t>مقنعه</a:t>
            </a:r>
            <a:r>
              <a:rPr lang="fa-IR" dirty="0" smtClean="0"/>
              <a:t> بپوشند.</a:t>
            </a:r>
          </a:p>
          <a:p>
            <a:r>
              <a:rPr lang="fa-IR" dirty="0" smtClean="0"/>
              <a:t>در محیط هایی که کودکان با هم هستند، کودک درگیر باید به </a:t>
            </a:r>
            <a:r>
              <a:rPr lang="fa-IR" dirty="0" smtClean="0">
                <a:solidFill>
                  <a:srgbClr val="FF0000"/>
                </a:solidFill>
              </a:rPr>
              <a:t>سرعت درمان </a:t>
            </a:r>
            <a:r>
              <a:rPr lang="fa-IR" dirty="0" smtClean="0"/>
              <a:t>شود تا انتقال او به دیگران به حداقل برسد.</a:t>
            </a:r>
          </a:p>
          <a:p>
            <a:r>
              <a:rPr lang="fa-IR" dirty="0" smtClean="0">
                <a:solidFill>
                  <a:srgbClr val="FF0000"/>
                </a:solidFill>
              </a:rPr>
              <a:t>نظارت منظم والدین</a:t>
            </a:r>
            <a:r>
              <a:rPr lang="fa-IR" dirty="0" smtClean="0"/>
              <a:t>، یکی از راه های کشف و درمان سریع شپش سر در مراحل اول آن، و در نتیجه پیش گیری از انتقال می باشد.</a:t>
            </a:r>
            <a:endParaRPr lang="en-US" dirty="0"/>
          </a:p>
        </p:txBody>
      </p:sp>
      <p:pic>
        <p:nvPicPr>
          <p:cNvPr id="6146" name="Picture 2" descr="Image result for head lice shampoo anim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822" y="1098645"/>
            <a:ext cx="3810000" cy="5305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66377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42" name="Picture 2" descr="Illustration of family de-lic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2209" y="96996"/>
            <a:ext cx="9949773" cy="67610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85775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132009" y="0"/>
            <a:ext cx="9927981" cy="6858000"/>
          </a:xfrm>
          <a:prstGeom prst="rect">
            <a:avLst/>
          </a:prstGeom>
        </p:spPr>
      </p:pic>
    </p:spTree>
    <p:extLst>
      <p:ext uri="{BB962C8B-B14F-4D97-AF65-F5344CB8AC3E}">
        <p14:creationId xmlns:p14="http://schemas.microsoft.com/office/powerpoint/2010/main" val="2948676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4988" y="365125"/>
            <a:ext cx="8000999" cy="6092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4198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سیکل زندگی شپش سر</a:t>
            </a:r>
            <a:endParaRPr lang="en-US" dirty="0"/>
          </a:p>
        </p:txBody>
      </p:sp>
      <p:sp>
        <p:nvSpPr>
          <p:cNvPr id="3" name="Content Placeholder 2"/>
          <p:cNvSpPr>
            <a:spLocks noGrp="1"/>
          </p:cNvSpPr>
          <p:nvPr>
            <p:ph idx="1"/>
          </p:nvPr>
        </p:nvSpPr>
        <p:spPr>
          <a:xfrm>
            <a:off x="6183442" y="1825625"/>
            <a:ext cx="5170357" cy="4351338"/>
          </a:xfrm>
        </p:spPr>
        <p:txBody>
          <a:bodyPr/>
          <a:lstStyle/>
          <a:p>
            <a:r>
              <a:rPr lang="fa-IR" dirty="0"/>
              <a:t>تخم ها بعد از حدود </a:t>
            </a:r>
            <a:r>
              <a:rPr lang="fa-IR" b="1" dirty="0"/>
              <a:t>8 روز </a:t>
            </a:r>
            <a:r>
              <a:rPr lang="fa-IR" dirty="0"/>
              <a:t>باز می شوند و 8 روز بعد بالغ می شوند. </a:t>
            </a:r>
          </a:p>
          <a:p>
            <a:r>
              <a:rPr lang="fa-IR" dirty="0"/>
              <a:t>تخم ها پس از باز شدن </a:t>
            </a:r>
            <a:r>
              <a:rPr lang="fa-IR" dirty="0">
                <a:solidFill>
                  <a:srgbClr val="FF0000"/>
                </a:solidFill>
              </a:rPr>
              <a:t>سفید</a:t>
            </a:r>
            <a:r>
              <a:rPr lang="fa-IR" dirty="0"/>
              <a:t> می شوند و معمولا بهتر دیده می شوند. از آن جا که تخم ها به سختی به مو چسبیده </a:t>
            </a:r>
            <a:r>
              <a:rPr lang="fa-IR" dirty="0" err="1"/>
              <a:t>اند</a:t>
            </a:r>
            <a:r>
              <a:rPr lang="fa-IR" dirty="0"/>
              <a:t>، با رشد مو، از کف سر </a:t>
            </a:r>
            <a:r>
              <a:rPr lang="fa-IR" dirty="0">
                <a:solidFill>
                  <a:srgbClr val="FF0000"/>
                </a:solidFill>
              </a:rPr>
              <a:t>فاصله</a:t>
            </a:r>
            <a:r>
              <a:rPr lang="fa-IR" dirty="0"/>
              <a:t> می گیرند.</a:t>
            </a:r>
          </a:p>
          <a:p>
            <a:r>
              <a:rPr lang="fa-IR" dirty="0"/>
              <a:t>شپش سر توان پریدن یا </a:t>
            </a:r>
            <a:r>
              <a:rPr lang="fa-IR" dirty="0">
                <a:solidFill>
                  <a:srgbClr val="FF0000"/>
                </a:solidFill>
              </a:rPr>
              <a:t>پرواز</a:t>
            </a:r>
            <a:r>
              <a:rPr lang="fa-IR" dirty="0"/>
              <a:t> کردن ندارد و نمی تواند از طریق چسبیدن به </a:t>
            </a:r>
            <a:r>
              <a:rPr lang="fa-IR" dirty="0">
                <a:solidFill>
                  <a:srgbClr val="FF0000"/>
                </a:solidFill>
              </a:rPr>
              <a:t>حیوانات</a:t>
            </a:r>
            <a:r>
              <a:rPr lang="fa-IR" dirty="0"/>
              <a:t> خانگی از انسانی به انسان دیگر منتقل شوند.</a:t>
            </a:r>
          </a:p>
        </p:txBody>
      </p:sp>
      <p:pic>
        <p:nvPicPr>
          <p:cNvPr id="11268" name="Picture 4" descr="Image result for nit empty or not lice"/>
          <p:cNvPicPr>
            <a:picLocks noChangeAspect="1" noChangeArrowheads="1"/>
          </p:cNvPicPr>
          <p:nvPr/>
        </p:nvPicPr>
        <p:blipFill rotWithShape="1">
          <a:blip r:embed="rId2">
            <a:extLst>
              <a:ext uri="{28A0092B-C50C-407E-A947-70E740481C1C}">
                <a14:useLocalDpi xmlns:a14="http://schemas.microsoft.com/office/drawing/2010/main" val="0"/>
              </a:ext>
            </a:extLst>
          </a:blip>
          <a:srcRect l="7999" r="8233"/>
          <a:stretch/>
        </p:blipFill>
        <p:spPr bwMode="auto">
          <a:xfrm>
            <a:off x="149901" y="1294229"/>
            <a:ext cx="5808688" cy="5200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45824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248619" y="0"/>
            <a:ext cx="7694762" cy="6858000"/>
          </a:xfrm>
          <a:prstGeom prst="rect">
            <a:avLst/>
          </a:prstGeom>
        </p:spPr>
      </p:pic>
    </p:spTree>
    <p:extLst>
      <p:ext uri="{BB962C8B-B14F-4D97-AF65-F5344CB8AC3E}">
        <p14:creationId xmlns:p14="http://schemas.microsoft.com/office/powerpoint/2010/main" val="13150274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9472</TotalTime>
  <Words>2759</Words>
  <Application>Microsoft Office PowerPoint</Application>
  <PresentationFormat>Widescreen</PresentationFormat>
  <Paragraphs>180</Paragraphs>
  <Slides>52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52</vt:i4>
      </vt:variant>
    </vt:vector>
  </HeadingPairs>
  <TitlesOfParts>
    <vt:vector size="57" baseType="lpstr">
      <vt:lpstr>Arial</vt:lpstr>
      <vt:lpstr>B Nazanin</vt:lpstr>
      <vt:lpstr>Calibri</vt:lpstr>
      <vt:lpstr>Calibri Light</vt:lpstr>
      <vt:lpstr>Office Theme</vt:lpstr>
      <vt:lpstr> پدیکولوزیس</vt:lpstr>
      <vt:lpstr>آن چه صحبت خواهد شد</vt:lpstr>
      <vt:lpstr>مقدمه</vt:lpstr>
      <vt:lpstr>مقدمه</vt:lpstr>
      <vt:lpstr>شپش سر چیست؟</vt:lpstr>
      <vt:lpstr>PowerPoint Presentation</vt:lpstr>
      <vt:lpstr>PowerPoint Presentation</vt:lpstr>
      <vt:lpstr>سیکل زندگی شپش سر</vt:lpstr>
      <vt:lpstr>PowerPoint Presentation</vt:lpstr>
      <vt:lpstr>PowerPoint Presentation</vt:lpstr>
      <vt:lpstr>انتقال بیماری</vt:lpstr>
      <vt:lpstr>PowerPoint Presentation</vt:lpstr>
      <vt:lpstr>اپیدمیولوژی</vt:lpstr>
      <vt:lpstr>علائم ابتلا به شپش سر چیست؟</vt:lpstr>
      <vt:lpstr>PowerPoint Presentation</vt:lpstr>
      <vt:lpstr>شپش سر چگونه تشخیص داده می شود؟</vt:lpstr>
      <vt:lpstr>تشخیص</vt:lpstr>
      <vt:lpstr>تشخیص</vt:lpstr>
      <vt:lpstr>PowerPoint Presentation</vt:lpstr>
      <vt:lpstr>PowerPoint Presentation</vt:lpstr>
      <vt:lpstr>کاست مو</vt:lpstr>
      <vt:lpstr>PowerPoint Presentation</vt:lpstr>
      <vt:lpstr>شپش سر چگونه درمان می شود؟</vt:lpstr>
      <vt:lpstr>درمان</vt:lpstr>
      <vt:lpstr>داروهای ضد شپش کدام هستند؟</vt:lpstr>
      <vt:lpstr>PowerPoint Presentation</vt:lpstr>
      <vt:lpstr>PowerPoint Presentation</vt:lpstr>
      <vt:lpstr>PowerPoint Presentation</vt:lpstr>
      <vt:lpstr>تکرار درمان</vt:lpstr>
      <vt:lpstr>PowerPoint Presentation</vt:lpstr>
      <vt:lpstr>لوسیون دایمتیکون</vt:lpstr>
      <vt:lpstr>نولایس</vt:lpstr>
      <vt:lpstr>مالاتیون</vt:lpstr>
      <vt:lpstr>PowerPoint Presentation</vt:lpstr>
      <vt:lpstr>شانه کردن مرطوب</vt:lpstr>
      <vt:lpstr>روش درمان به وسیله شانه کردن مرطوب</vt:lpstr>
      <vt:lpstr>PowerPoint Presentation</vt:lpstr>
      <vt:lpstr>علل مقاومت درمانی</vt:lpstr>
      <vt:lpstr>PowerPoint Presentation</vt:lpstr>
      <vt:lpstr>دایمتیکون</vt:lpstr>
      <vt:lpstr>PowerPoint Presentation</vt:lpstr>
      <vt:lpstr>روش های جلوگیری از انتقال شپش</vt:lpstr>
      <vt:lpstr>غربالگری؟</vt:lpstr>
      <vt:lpstr>معاینه منظم والدین</vt:lpstr>
      <vt:lpstr>در روزی که کودک با شپش فعال در مدرسه تشخیص داده می شود توصیه چیست؟</vt:lpstr>
      <vt:lpstr>PowerPoint Presentation</vt:lpstr>
      <vt:lpstr>کی به مدرسه برگردد؟</vt:lpstr>
      <vt:lpstr>وسایل</vt:lpstr>
      <vt:lpstr>وسایل</vt:lpstr>
      <vt:lpstr>انتقال در استخر</vt:lpstr>
      <vt:lpstr>پیش گیری و جمع بندی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شپش سر</dc:title>
  <dc:creator>Narges Ghandi</dc:creator>
  <cp:lastModifiedBy>A.R.I</cp:lastModifiedBy>
  <cp:revision>59</cp:revision>
  <dcterms:created xsi:type="dcterms:W3CDTF">2018-08-03T03:35:58Z</dcterms:created>
  <dcterms:modified xsi:type="dcterms:W3CDTF">2022-06-15T03:22:31Z</dcterms:modified>
</cp:coreProperties>
</file>