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sldIdLst>
    <p:sldId id="256" r:id="rId3"/>
    <p:sldId id="257" r:id="rId4"/>
    <p:sldId id="258" r:id="rId5"/>
    <p:sldId id="259" r:id="rId6"/>
    <p:sldId id="260" r:id="rId7"/>
    <p:sldId id="261" r:id="rId8"/>
    <p:sldId id="262" r:id="rId9"/>
    <p:sldId id="263" r:id="rId10"/>
    <p:sldId id="264" r:id="rId11"/>
    <p:sldId id="265" r:id="rId12"/>
    <p:sldId id="266" r:id="rId13"/>
    <p:sldId id="272" r:id="rId14"/>
    <p:sldId id="267" r:id="rId15"/>
    <p:sldId id="268" r:id="rId16"/>
    <p:sldId id="269" r:id="rId17"/>
    <p:sldId id="270" r:id="rId18"/>
    <p:sldId id="271" r:id="rId19"/>
    <p:sldId id="273" r:id="rId20"/>
    <p:sldId id="274" r:id="rId21"/>
    <p:sldId id="275" r:id="rId22"/>
    <p:sldId id="276" r:id="rId23"/>
    <p:sldId id="281" r:id="rId24"/>
    <p:sldId id="277" r:id="rId25"/>
    <p:sldId id="278" r:id="rId26"/>
    <p:sldId id="279" r:id="rId27"/>
    <p:sldId id="280" r:id="rId28"/>
    <p:sldId id="282" r:id="rId29"/>
    <p:sldId id="283" r:id="rId30"/>
    <p:sldId id="284" r:id="rId31"/>
    <p:sldId id="285" r:id="rId32"/>
    <p:sldId id="291" r:id="rId33"/>
    <p:sldId id="292" r:id="rId34"/>
    <p:sldId id="309" r:id="rId35"/>
    <p:sldId id="286" r:id="rId36"/>
    <p:sldId id="287" r:id="rId37"/>
    <p:sldId id="293" r:id="rId38"/>
    <p:sldId id="294" r:id="rId39"/>
    <p:sldId id="300" r:id="rId40"/>
    <p:sldId id="295" r:id="rId41"/>
    <p:sldId id="296" r:id="rId42"/>
    <p:sldId id="297" r:id="rId43"/>
    <p:sldId id="298" r:id="rId44"/>
    <p:sldId id="301" r:id="rId45"/>
    <p:sldId id="303" r:id="rId46"/>
    <p:sldId id="304" r:id="rId47"/>
    <p:sldId id="299" r:id="rId48"/>
    <p:sldId id="288" r:id="rId49"/>
    <p:sldId id="305" r:id="rId50"/>
    <p:sldId id="306" r:id="rId51"/>
    <p:sldId id="307" r:id="rId52"/>
    <p:sldId id="289" r:id="rId53"/>
    <p:sldId id="290" r:id="rId54"/>
    <p:sldId id="308" r:id="rId5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4" autoAdjust="0"/>
    <p:restoredTop sz="94660"/>
  </p:normalViewPr>
  <p:slideViewPr>
    <p:cSldViewPr snapToGrid="0">
      <p:cViewPr varScale="1">
        <p:scale>
          <a:sx n="92" d="100"/>
          <a:sy n="92" d="100"/>
        </p:scale>
        <p:origin x="90" y="9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slide" Target="slides/slide48.xml"/><Relationship Id="rId55" Type="http://schemas.openxmlformats.org/officeDocument/2006/relationships/slide" Target="slides/slide53.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slide" Target="slides/slide39.xml"/><Relationship Id="rId54" Type="http://schemas.openxmlformats.org/officeDocument/2006/relationships/slide" Target="slides/slide52.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slide" Target="slides/slide51.xml"/><Relationship Id="rId58"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presProps" Target="presProps.xml"/><Relationship Id="rId8" Type="http://schemas.openxmlformats.org/officeDocument/2006/relationships/slide" Target="slides/slide6.xml"/><Relationship Id="rId51" Type="http://schemas.openxmlformats.org/officeDocument/2006/relationships/slide" Target="slides/slide49.xml"/><Relationship Id="rId3" Type="http://schemas.openxmlformats.org/officeDocument/2006/relationships/slide" Target="slides/slid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81D90716-D45E-481F-8A03-D8715A4BFBEF}"/>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 xmlns:a16="http://schemas.microsoft.com/office/drawing/2014/main" id="{92AB4A60-E012-4088-A2ED-44B49B2F6B39}"/>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 xmlns:a16="http://schemas.microsoft.com/office/drawing/2014/main" id="{92B9583A-3094-4B09-89A1-136A9D1B503B}"/>
              </a:ext>
            </a:extLst>
          </p:cNvPr>
          <p:cNvSpPr>
            <a:spLocks noGrp="1"/>
          </p:cNvSpPr>
          <p:nvPr>
            <p:ph type="dt" sz="half" idx="10"/>
          </p:nvPr>
        </p:nvSpPr>
        <p:spPr/>
        <p:txBody>
          <a:bodyPr/>
          <a:lstStyle/>
          <a:p>
            <a:fld id="{376E891A-3C74-49BB-B2EB-70EDC8188AE0}" type="datetimeFigureOut">
              <a:rPr lang="en-US" smtClean="0"/>
              <a:t>8/8/2025</a:t>
            </a:fld>
            <a:endParaRPr lang="en-US"/>
          </a:p>
        </p:txBody>
      </p:sp>
      <p:sp>
        <p:nvSpPr>
          <p:cNvPr id="5" name="Footer Placeholder 4">
            <a:extLst>
              <a:ext uri="{FF2B5EF4-FFF2-40B4-BE49-F238E27FC236}">
                <a16:creationId xmlns="" xmlns:a16="http://schemas.microsoft.com/office/drawing/2014/main" id="{A6FA8387-5CBA-4FEC-98B8-EA7ECAD8127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 xmlns:a16="http://schemas.microsoft.com/office/drawing/2014/main" id="{1DCEBA9F-3783-49BB-A20F-6BCCE33772F6}"/>
              </a:ext>
            </a:extLst>
          </p:cNvPr>
          <p:cNvSpPr>
            <a:spLocks noGrp="1"/>
          </p:cNvSpPr>
          <p:nvPr>
            <p:ph type="sldNum" sz="quarter" idx="12"/>
          </p:nvPr>
        </p:nvSpPr>
        <p:spPr/>
        <p:txBody>
          <a:bodyPr/>
          <a:lstStyle/>
          <a:p>
            <a:fld id="{F8709451-F689-4B62-90B6-AD7820FCD832}" type="slidenum">
              <a:rPr lang="en-US" smtClean="0"/>
              <a:t>‹#›</a:t>
            </a:fld>
            <a:endParaRPr lang="en-US"/>
          </a:p>
        </p:txBody>
      </p:sp>
    </p:spTree>
    <p:extLst>
      <p:ext uri="{BB962C8B-B14F-4D97-AF65-F5344CB8AC3E}">
        <p14:creationId xmlns:p14="http://schemas.microsoft.com/office/powerpoint/2010/main" val="97878579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03287902-3045-4C2A-B3CA-986504C93BAD}"/>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 xmlns:a16="http://schemas.microsoft.com/office/drawing/2014/main" id="{FF46314B-38A4-4F71-B22F-C5AE5BE2478A}"/>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 xmlns:a16="http://schemas.microsoft.com/office/drawing/2014/main" id="{60FBFCD7-66E6-46CC-A230-CC3E2F435A67}"/>
              </a:ext>
            </a:extLst>
          </p:cNvPr>
          <p:cNvSpPr>
            <a:spLocks noGrp="1"/>
          </p:cNvSpPr>
          <p:nvPr>
            <p:ph type="dt" sz="half" idx="10"/>
          </p:nvPr>
        </p:nvSpPr>
        <p:spPr/>
        <p:txBody>
          <a:bodyPr/>
          <a:lstStyle/>
          <a:p>
            <a:fld id="{376E891A-3C74-49BB-B2EB-70EDC8188AE0}" type="datetimeFigureOut">
              <a:rPr lang="en-US" smtClean="0"/>
              <a:t>8/8/2025</a:t>
            </a:fld>
            <a:endParaRPr lang="en-US"/>
          </a:p>
        </p:txBody>
      </p:sp>
      <p:sp>
        <p:nvSpPr>
          <p:cNvPr id="5" name="Footer Placeholder 4">
            <a:extLst>
              <a:ext uri="{FF2B5EF4-FFF2-40B4-BE49-F238E27FC236}">
                <a16:creationId xmlns="" xmlns:a16="http://schemas.microsoft.com/office/drawing/2014/main" id="{FF2611C9-E611-4DE3-B5AC-3E7CF7BC90A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 xmlns:a16="http://schemas.microsoft.com/office/drawing/2014/main" id="{F39FE53D-8CEF-4CA7-819E-E390F7ED5317}"/>
              </a:ext>
            </a:extLst>
          </p:cNvPr>
          <p:cNvSpPr>
            <a:spLocks noGrp="1"/>
          </p:cNvSpPr>
          <p:nvPr>
            <p:ph type="sldNum" sz="quarter" idx="12"/>
          </p:nvPr>
        </p:nvSpPr>
        <p:spPr/>
        <p:txBody>
          <a:bodyPr/>
          <a:lstStyle/>
          <a:p>
            <a:fld id="{F8709451-F689-4B62-90B6-AD7820FCD832}" type="slidenum">
              <a:rPr lang="en-US" smtClean="0"/>
              <a:t>‹#›</a:t>
            </a:fld>
            <a:endParaRPr lang="en-US"/>
          </a:p>
        </p:txBody>
      </p:sp>
    </p:spTree>
    <p:extLst>
      <p:ext uri="{BB962C8B-B14F-4D97-AF65-F5344CB8AC3E}">
        <p14:creationId xmlns:p14="http://schemas.microsoft.com/office/powerpoint/2010/main" val="97867610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 xmlns:a16="http://schemas.microsoft.com/office/drawing/2014/main" id="{06DE8543-E4FC-4166-AD5F-7C7933607A04}"/>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 xmlns:a16="http://schemas.microsoft.com/office/drawing/2014/main" id="{351BB09A-41EE-4F2C-A917-EC5E88730192}"/>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 xmlns:a16="http://schemas.microsoft.com/office/drawing/2014/main" id="{D7E7DBE0-F62C-4F65-B298-DB0B7E1FCE1D}"/>
              </a:ext>
            </a:extLst>
          </p:cNvPr>
          <p:cNvSpPr>
            <a:spLocks noGrp="1"/>
          </p:cNvSpPr>
          <p:nvPr>
            <p:ph type="dt" sz="half" idx="10"/>
          </p:nvPr>
        </p:nvSpPr>
        <p:spPr/>
        <p:txBody>
          <a:bodyPr/>
          <a:lstStyle/>
          <a:p>
            <a:fld id="{376E891A-3C74-49BB-B2EB-70EDC8188AE0}" type="datetimeFigureOut">
              <a:rPr lang="en-US" smtClean="0"/>
              <a:t>8/8/2025</a:t>
            </a:fld>
            <a:endParaRPr lang="en-US"/>
          </a:p>
        </p:txBody>
      </p:sp>
      <p:sp>
        <p:nvSpPr>
          <p:cNvPr id="5" name="Footer Placeholder 4">
            <a:extLst>
              <a:ext uri="{FF2B5EF4-FFF2-40B4-BE49-F238E27FC236}">
                <a16:creationId xmlns="" xmlns:a16="http://schemas.microsoft.com/office/drawing/2014/main" id="{74E95596-54ED-4507-84A3-7209AB12758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 xmlns:a16="http://schemas.microsoft.com/office/drawing/2014/main" id="{54209655-D31D-4841-A28A-6DD61966C7B6}"/>
              </a:ext>
            </a:extLst>
          </p:cNvPr>
          <p:cNvSpPr>
            <a:spLocks noGrp="1"/>
          </p:cNvSpPr>
          <p:nvPr>
            <p:ph type="sldNum" sz="quarter" idx="12"/>
          </p:nvPr>
        </p:nvSpPr>
        <p:spPr/>
        <p:txBody>
          <a:bodyPr/>
          <a:lstStyle/>
          <a:p>
            <a:fld id="{F8709451-F689-4B62-90B6-AD7820FCD832}" type="slidenum">
              <a:rPr lang="en-US" smtClean="0"/>
              <a:t>‹#›</a:t>
            </a:fld>
            <a:endParaRPr lang="en-US"/>
          </a:p>
        </p:txBody>
      </p:sp>
    </p:spTree>
    <p:extLst>
      <p:ext uri="{BB962C8B-B14F-4D97-AF65-F5344CB8AC3E}">
        <p14:creationId xmlns:p14="http://schemas.microsoft.com/office/powerpoint/2010/main" val="2611619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Custom Layout">
    <p:spTree>
      <p:nvGrpSpPr>
        <p:cNvPr id="1" name=""/>
        <p:cNvGrpSpPr/>
        <p:nvPr/>
      </p:nvGrpSpPr>
      <p:grpSpPr>
        <a:xfrm>
          <a:off x="0" y="0"/>
          <a:ext cx="0" cy="0"/>
          <a:chOff x="0" y="0"/>
          <a:chExt cx="0" cy="0"/>
        </a:xfrm>
      </p:grpSpPr>
      <p:sp>
        <p:nvSpPr>
          <p:cNvPr id="2" name="TextBox 1"/>
          <p:cNvSpPr txBox="1"/>
          <p:nvPr userDrawn="1"/>
        </p:nvSpPr>
        <p:spPr>
          <a:xfrm>
            <a:off x="203201" y="6477001"/>
            <a:ext cx="1051891" cy="246221"/>
          </a:xfrm>
          <a:prstGeom prst="rect">
            <a:avLst/>
          </a:prstGeom>
          <a:noFill/>
        </p:spPr>
        <p:txBody>
          <a:bodyPr wrap="none" rtlCol="0">
            <a:spAutoFit/>
          </a:bodyPr>
          <a:lstStyle/>
          <a:p>
            <a:r>
              <a:rPr lang="en-US" sz="1000" dirty="0"/>
              <a:t>Copyrights apply</a:t>
            </a:r>
          </a:p>
        </p:txBody>
      </p:sp>
    </p:spTree>
    <p:extLst>
      <p:ext uri="{BB962C8B-B14F-4D97-AF65-F5344CB8AC3E}">
        <p14:creationId xmlns:p14="http://schemas.microsoft.com/office/powerpoint/2010/main" val="407775259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extBox 1"/>
          <p:cNvSpPr txBox="1"/>
          <p:nvPr userDrawn="1"/>
        </p:nvSpPr>
        <p:spPr>
          <a:xfrm>
            <a:off x="203201" y="6477001"/>
            <a:ext cx="1051891" cy="246221"/>
          </a:xfrm>
          <a:prstGeom prst="rect">
            <a:avLst/>
          </a:prstGeom>
          <a:noFill/>
        </p:spPr>
        <p:txBody>
          <a:bodyPr wrap="none" rtlCol="0">
            <a:spAutoFit/>
          </a:bodyPr>
          <a:lstStyle/>
          <a:p>
            <a:r>
              <a:rPr lang="en-US" sz="1000" dirty="0"/>
              <a:t>Copyrights apply</a:t>
            </a:r>
          </a:p>
        </p:txBody>
      </p:sp>
    </p:spTree>
    <p:extLst>
      <p:ext uri="{BB962C8B-B14F-4D97-AF65-F5344CB8AC3E}">
        <p14:creationId xmlns:p14="http://schemas.microsoft.com/office/powerpoint/2010/main" val="334974876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D93EADF1-FA2F-49E4-A3EF-F1B68DD85E6B}"/>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 xmlns:a16="http://schemas.microsoft.com/office/drawing/2014/main" id="{6346C6D7-2E42-4EBD-BB8E-A5074AA26B07}"/>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 xmlns:a16="http://schemas.microsoft.com/office/drawing/2014/main" id="{55C3FCD1-6E26-4C0A-8D73-924062B8AE34}"/>
              </a:ext>
            </a:extLst>
          </p:cNvPr>
          <p:cNvSpPr>
            <a:spLocks noGrp="1"/>
          </p:cNvSpPr>
          <p:nvPr>
            <p:ph type="dt" sz="half" idx="10"/>
          </p:nvPr>
        </p:nvSpPr>
        <p:spPr/>
        <p:txBody>
          <a:bodyPr/>
          <a:lstStyle/>
          <a:p>
            <a:fld id="{376E891A-3C74-49BB-B2EB-70EDC8188AE0}" type="datetimeFigureOut">
              <a:rPr lang="en-US" smtClean="0"/>
              <a:t>8/8/2025</a:t>
            </a:fld>
            <a:endParaRPr lang="en-US"/>
          </a:p>
        </p:txBody>
      </p:sp>
      <p:sp>
        <p:nvSpPr>
          <p:cNvPr id="5" name="Footer Placeholder 4">
            <a:extLst>
              <a:ext uri="{FF2B5EF4-FFF2-40B4-BE49-F238E27FC236}">
                <a16:creationId xmlns="" xmlns:a16="http://schemas.microsoft.com/office/drawing/2014/main" id="{821FEFC7-E61B-42F6-A709-1621C30326B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 xmlns:a16="http://schemas.microsoft.com/office/drawing/2014/main" id="{73E26D1C-7302-4764-AEDF-85C64C5F99B5}"/>
              </a:ext>
            </a:extLst>
          </p:cNvPr>
          <p:cNvSpPr>
            <a:spLocks noGrp="1"/>
          </p:cNvSpPr>
          <p:nvPr>
            <p:ph type="sldNum" sz="quarter" idx="12"/>
          </p:nvPr>
        </p:nvSpPr>
        <p:spPr/>
        <p:txBody>
          <a:bodyPr/>
          <a:lstStyle/>
          <a:p>
            <a:fld id="{F8709451-F689-4B62-90B6-AD7820FCD832}" type="slidenum">
              <a:rPr lang="en-US" smtClean="0"/>
              <a:t>‹#›</a:t>
            </a:fld>
            <a:endParaRPr lang="en-US"/>
          </a:p>
        </p:txBody>
      </p:sp>
    </p:spTree>
    <p:extLst>
      <p:ext uri="{BB962C8B-B14F-4D97-AF65-F5344CB8AC3E}">
        <p14:creationId xmlns:p14="http://schemas.microsoft.com/office/powerpoint/2010/main" val="196233776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C3C97F46-5151-4AD7-83D0-E59A8B574097}"/>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 xmlns:a16="http://schemas.microsoft.com/office/drawing/2014/main" id="{90AC4FF0-14BD-46BF-9ABF-426CC2B43A66}"/>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 xmlns:a16="http://schemas.microsoft.com/office/drawing/2014/main" id="{6C0F6571-81E8-4848-BF7C-F7A0BF1660BE}"/>
              </a:ext>
            </a:extLst>
          </p:cNvPr>
          <p:cNvSpPr>
            <a:spLocks noGrp="1"/>
          </p:cNvSpPr>
          <p:nvPr>
            <p:ph type="dt" sz="half" idx="10"/>
          </p:nvPr>
        </p:nvSpPr>
        <p:spPr/>
        <p:txBody>
          <a:bodyPr/>
          <a:lstStyle/>
          <a:p>
            <a:fld id="{376E891A-3C74-49BB-B2EB-70EDC8188AE0}" type="datetimeFigureOut">
              <a:rPr lang="en-US" smtClean="0"/>
              <a:t>8/8/2025</a:t>
            </a:fld>
            <a:endParaRPr lang="en-US"/>
          </a:p>
        </p:txBody>
      </p:sp>
      <p:sp>
        <p:nvSpPr>
          <p:cNvPr id="5" name="Footer Placeholder 4">
            <a:extLst>
              <a:ext uri="{FF2B5EF4-FFF2-40B4-BE49-F238E27FC236}">
                <a16:creationId xmlns="" xmlns:a16="http://schemas.microsoft.com/office/drawing/2014/main" id="{68C292D8-3BF1-4C7C-BB6A-6C0678E32E8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 xmlns:a16="http://schemas.microsoft.com/office/drawing/2014/main" id="{A17719E4-E93C-4445-BE8D-9E882EA163D1}"/>
              </a:ext>
            </a:extLst>
          </p:cNvPr>
          <p:cNvSpPr>
            <a:spLocks noGrp="1"/>
          </p:cNvSpPr>
          <p:nvPr>
            <p:ph type="sldNum" sz="quarter" idx="12"/>
          </p:nvPr>
        </p:nvSpPr>
        <p:spPr/>
        <p:txBody>
          <a:bodyPr/>
          <a:lstStyle/>
          <a:p>
            <a:fld id="{F8709451-F689-4B62-90B6-AD7820FCD832}" type="slidenum">
              <a:rPr lang="en-US" smtClean="0"/>
              <a:t>‹#›</a:t>
            </a:fld>
            <a:endParaRPr lang="en-US"/>
          </a:p>
        </p:txBody>
      </p:sp>
    </p:spTree>
    <p:extLst>
      <p:ext uri="{BB962C8B-B14F-4D97-AF65-F5344CB8AC3E}">
        <p14:creationId xmlns:p14="http://schemas.microsoft.com/office/powerpoint/2010/main" val="337692677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9C6BCD15-3728-454B-9225-0FA321CA69D0}"/>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 xmlns:a16="http://schemas.microsoft.com/office/drawing/2014/main" id="{09953F49-FDAC-4361-9DC1-FC5C385CBCCF}"/>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 xmlns:a16="http://schemas.microsoft.com/office/drawing/2014/main" id="{8DDE3715-F382-46C2-B018-ECDCF5C1FD2D}"/>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 xmlns:a16="http://schemas.microsoft.com/office/drawing/2014/main" id="{D8C356A3-B4CE-45AE-9182-E843242038C2}"/>
              </a:ext>
            </a:extLst>
          </p:cNvPr>
          <p:cNvSpPr>
            <a:spLocks noGrp="1"/>
          </p:cNvSpPr>
          <p:nvPr>
            <p:ph type="dt" sz="half" idx="10"/>
          </p:nvPr>
        </p:nvSpPr>
        <p:spPr/>
        <p:txBody>
          <a:bodyPr/>
          <a:lstStyle/>
          <a:p>
            <a:fld id="{376E891A-3C74-49BB-B2EB-70EDC8188AE0}" type="datetimeFigureOut">
              <a:rPr lang="en-US" smtClean="0"/>
              <a:t>8/8/2025</a:t>
            </a:fld>
            <a:endParaRPr lang="en-US"/>
          </a:p>
        </p:txBody>
      </p:sp>
      <p:sp>
        <p:nvSpPr>
          <p:cNvPr id="6" name="Footer Placeholder 5">
            <a:extLst>
              <a:ext uri="{FF2B5EF4-FFF2-40B4-BE49-F238E27FC236}">
                <a16:creationId xmlns="" xmlns:a16="http://schemas.microsoft.com/office/drawing/2014/main" id="{B43D9084-A99B-4897-9267-40DEE4DB2B38}"/>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 xmlns:a16="http://schemas.microsoft.com/office/drawing/2014/main" id="{F5B64EDA-B149-48D1-AD24-D7CDEE49DEA5}"/>
              </a:ext>
            </a:extLst>
          </p:cNvPr>
          <p:cNvSpPr>
            <a:spLocks noGrp="1"/>
          </p:cNvSpPr>
          <p:nvPr>
            <p:ph type="sldNum" sz="quarter" idx="12"/>
          </p:nvPr>
        </p:nvSpPr>
        <p:spPr/>
        <p:txBody>
          <a:bodyPr/>
          <a:lstStyle/>
          <a:p>
            <a:fld id="{F8709451-F689-4B62-90B6-AD7820FCD832}" type="slidenum">
              <a:rPr lang="en-US" smtClean="0"/>
              <a:t>‹#›</a:t>
            </a:fld>
            <a:endParaRPr lang="en-US"/>
          </a:p>
        </p:txBody>
      </p:sp>
    </p:spTree>
    <p:extLst>
      <p:ext uri="{BB962C8B-B14F-4D97-AF65-F5344CB8AC3E}">
        <p14:creationId xmlns:p14="http://schemas.microsoft.com/office/powerpoint/2010/main" val="392069902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B6E5D062-3C83-429F-9D23-3FCC8D182064}"/>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 xmlns:a16="http://schemas.microsoft.com/office/drawing/2014/main" id="{1A94AD9E-C669-4D57-8924-9F25DAD811A2}"/>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 xmlns:a16="http://schemas.microsoft.com/office/drawing/2014/main" id="{B8DA83D6-02F4-406F-B331-9D5C74E6A20A}"/>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 xmlns:a16="http://schemas.microsoft.com/office/drawing/2014/main" id="{8B04A2CB-5B29-4D14-92C6-C776002F6E9C}"/>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 xmlns:a16="http://schemas.microsoft.com/office/drawing/2014/main" id="{7A6D15C7-A8BD-4506-96F8-D431BD99594C}"/>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 xmlns:a16="http://schemas.microsoft.com/office/drawing/2014/main" id="{10FCEE91-3FB9-4C03-9042-9691FE727048}"/>
              </a:ext>
            </a:extLst>
          </p:cNvPr>
          <p:cNvSpPr>
            <a:spLocks noGrp="1"/>
          </p:cNvSpPr>
          <p:nvPr>
            <p:ph type="dt" sz="half" idx="10"/>
          </p:nvPr>
        </p:nvSpPr>
        <p:spPr/>
        <p:txBody>
          <a:bodyPr/>
          <a:lstStyle/>
          <a:p>
            <a:fld id="{376E891A-3C74-49BB-B2EB-70EDC8188AE0}" type="datetimeFigureOut">
              <a:rPr lang="en-US" smtClean="0"/>
              <a:t>8/8/2025</a:t>
            </a:fld>
            <a:endParaRPr lang="en-US"/>
          </a:p>
        </p:txBody>
      </p:sp>
      <p:sp>
        <p:nvSpPr>
          <p:cNvPr id="8" name="Footer Placeholder 7">
            <a:extLst>
              <a:ext uri="{FF2B5EF4-FFF2-40B4-BE49-F238E27FC236}">
                <a16:creationId xmlns="" xmlns:a16="http://schemas.microsoft.com/office/drawing/2014/main" id="{84FD4050-AF08-4B41-ADE2-FB4DA9ECA243}"/>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 xmlns:a16="http://schemas.microsoft.com/office/drawing/2014/main" id="{AA3AAA8C-30BD-4569-BC30-F5CBC1D3B758}"/>
              </a:ext>
            </a:extLst>
          </p:cNvPr>
          <p:cNvSpPr>
            <a:spLocks noGrp="1"/>
          </p:cNvSpPr>
          <p:nvPr>
            <p:ph type="sldNum" sz="quarter" idx="12"/>
          </p:nvPr>
        </p:nvSpPr>
        <p:spPr/>
        <p:txBody>
          <a:bodyPr/>
          <a:lstStyle/>
          <a:p>
            <a:fld id="{F8709451-F689-4B62-90B6-AD7820FCD832}" type="slidenum">
              <a:rPr lang="en-US" smtClean="0"/>
              <a:t>‹#›</a:t>
            </a:fld>
            <a:endParaRPr lang="en-US"/>
          </a:p>
        </p:txBody>
      </p:sp>
    </p:spTree>
    <p:extLst>
      <p:ext uri="{BB962C8B-B14F-4D97-AF65-F5344CB8AC3E}">
        <p14:creationId xmlns:p14="http://schemas.microsoft.com/office/powerpoint/2010/main" val="123333720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41943064-EA64-41FD-89D6-017228721F84}"/>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 xmlns:a16="http://schemas.microsoft.com/office/drawing/2014/main" id="{B9E6715D-34D2-4DC0-93D3-09E1815D9F38}"/>
              </a:ext>
            </a:extLst>
          </p:cNvPr>
          <p:cNvSpPr>
            <a:spLocks noGrp="1"/>
          </p:cNvSpPr>
          <p:nvPr>
            <p:ph type="dt" sz="half" idx="10"/>
          </p:nvPr>
        </p:nvSpPr>
        <p:spPr/>
        <p:txBody>
          <a:bodyPr/>
          <a:lstStyle/>
          <a:p>
            <a:fld id="{376E891A-3C74-49BB-B2EB-70EDC8188AE0}" type="datetimeFigureOut">
              <a:rPr lang="en-US" smtClean="0"/>
              <a:t>8/8/2025</a:t>
            </a:fld>
            <a:endParaRPr lang="en-US"/>
          </a:p>
        </p:txBody>
      </p:sp>
      <p:sp>
        <p:nvSpPr>
          <p:cNvPr id="4" name="Footer Placeholder 3">
            <a:extLst>
              <a:ext uri="{FF2B5EF4-FFF2-40B4-BE49-F238E27FC236}">
                <a16:creationId xmlns="" xmlns:a16="http://schemas.microsoft.com/office/drawing/2014/main" id="{A3728150-4029-4F57-8BDD-F653E6EC07AD}"/>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 xmlns:a16="http://schemas.microsoft.com/office/drawing/2014/main" id="{71EBA85D-5649-46D1-B329-007F9D182A1A}"/>
              </a:ext>
            </a:extLst>
          </p:cNvPr>
          <p:cNvSpPr>
            <a:spLocks noGrp="1"/>
          </p:cNvSpPr>
          <p:nvPr>
            <p:ph type="sldNum" sz="quarter" idx="12"/>
          </p:nvPr>
        </p:nvSpPr>
        <p:spPr/>
        <p:txBody>
          <a:bodyPr/>
          <a:lstStyle/>
          <a:p>
            <a:fld id="{F8709451-F689-4B62-90B6-AD7820FCD832}" type="slidenum">
              <a:rPr lang="en-US" smtClean="0"/>
              <a:t>‹#›</a:t>
            </a:fld>
            <a:endParaRPr lang="en-US"/>
          </a:p>
        </p:txBody>
      </p:sp>
    </p:spTree>
    <p:extLst>
      <p:ext uri="{BB962C8B-B14F-4D97-AF65-F5344CB8AC3E}">
        <p14:creationId xmlns:p14="http://schemas.microsoft.com/office/powerpoint/2010/main" val="19027480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 xmlns:a16="http://schemas.microsoft.com/office/drawing/2014/main" id="{72E8606B-1BEC-4BB5-8A89-53C6C3F0047D}"/>
              </a:ext>
            </a:extLst>
          </p:cNvPr>
          <p:cNvSpPr>
            <a:spLocks noGrp="1"/>
          </p:cNvSpPr>
          <p:nvPr>
            <p:ph type="dt" sz="half" idx="10"/>
          </p:nvPr>
        </p:nvSpPr>
        <p:spPr/>
        <p:txBody>
          <a:bodyPr/>
          <a:lstStyle/>
          <a:p>
            <a:fld id="{376E891A-3C74-49BB-B2EB-70EDC8188AE0}" type="datetimeFigureOut">
              <a:rPr lang="en-US" smtClean="0"/>
              <a:t>8/8/2025</a:t>
            </a:fld>
            <a:endParaRPr lang="en-US"/>
          </a:p>
        </p:txBody>
      </p:sp>
      <p:sp>
        <p:nvSpPr>
          <p:cNvPr id="3" name="Footer Placeholder 2">
            <a:extLst>
              <a:ext uri="{FF2B5EF4-FFF2-40B4-BE49-F238E27FC236}">
                <a16:creationId xmlns="" xmlns:a16="http://schemas.microsoft.com/office/drawing/2014/main" id="{039556A6-BD11-41A5-A68B-BC6CC9D61C05}"/>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 xmlns:a16="http://schemas.microsoft.com/office/drawing/2014/main" id="{272054C5-4A6D-462F-AE8A-CC2987587F71}"/>
              </a:ext>
            </a:extLst>
          </p:cNvPr>
          <p:cNvSpPr>
            <a:spLocks noGrp="1"/>
          </p:cNvSpPr>
          <p:nvPr>
            <p:ph type="sldNum" sz="quarter" idx="12"/>
          </p:nvPr>
        </p:nvSpPr>
        <p:spPr/>
        <p:txBody>
          <a:bodyPr/>
          <a:lstStyle/>
          <a:p>
            <a:fld id="{F8709451-F689-4B62-90B6-AD7820FCD832}" type="slidenum">
              <a:rPr lang="en-US" smtClean="0"/>
              <a:t>‹#›</a:t>
            </a:fld>
            <a:endParaRPr lang="en-US"/>
          </a:p>
        </p:txBody>
      </p:sp>
    </p:spTree>
    <p:extLst>
      <p:ext uri="{BB962C8B-B14F-4D97-AF65-F5344CB8AC3E}">
        <p14:creationId xmlns:p14="http://schemas.microsoft.com/office/powerpoint/2010/main" val="353876712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D82974EE-739C-4D67-8642-D41BC3F40E81}"/>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 xmlns:a16="http://schemas.microsoft.com/office/drawing/2014/main" id="{48A55F11-5E77-4CD7-9C14-CE185F937191}"/>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 xmlns:a16="http://schemas.microsoft.com/office/drawing/2014/main" id="{C48C6D43-DD3D-4047-AC29-AA1EA9F6E8B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 xmlns:a16="http://schemas.microsoft.com/office/drawing/2014/main" id="{EF66E18A-8047-439C-8735-CC9873CF52F1}"/>
              </a:ext>
            </a:extLst>
          </p:cNvPr>
          <p:cNvSpPr>
            <a:spLocks noGrp="1"/>
          </p:cNvSpPr>
          <p:nvPr>
            <p:ph type="dt" sz="half" idx="10"/>
          </p:nvPr>
        </p:nvSpPr>
        <p:spPr/>
        <p:txBody>
          <a:bodyPr/>
          <a:lstStyle/>
          <a:p>
            <a:fld id="{376E891A-3C74-49BB-B2EB-70EDC8188AE0}" type="datetimeFigureOut">
              <a:rPr lang="en-US" smtClean="0"/>
              <a:t>8/8/2025</a:t>
            </a:fld>
            <a:endParaRPr lang="en-US"/>
          </a:p>
        </p:txBody>
      </p:sp>
      <p:sp>
        <p:nvSpPr>
          <p:cNvPr id="6" name="Footer Placeholder 5">
            <a:extLst>
              <a:ext uri="{FF2B5EF4-FFF2-40B4-BE49-F238E27FC236}">
                <a16:creationId xmlns="" xmlns:a16="http://schemas.microsoft.com/office/drawing/2014/main" id="{B30E8EBD-B16B-49E9-AF59-03F5D805DEB8}"/>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 xmlns:a16="http://schemas.microsoft.com/office/drawing/2014/main" id="{47D38D63-FB4E-46CB-BC97-BCEEB2B27617}"/>
              </a:ext>
            </a:extLst>
          </p:cNvPr>
          <p:cNvSpPr>
            <a:spLocks noGrp="1"/>
          </p:cNvSpPr>
          <p:nvPr>
            <p:ph type="sldNum" sz="quarter" idx="12"/>
          </p:nvPr>
        </p:nvSpPr>
        <p:spPr/>
        <p:txBody>
          <a:bodyPr/>
          <a:lstStyle/>
          <a:p>
            <a:fld id="{F8709451-F689-4B62-90B6-AD7820FCD832}" type="slidenum">
              <a:rPr lang="en-US" smtClean="0"/>
              <a:t>‹#›</a:t>
            </a:fld>
            <a:endParaRPr lang="en-US"/>
          </a:p>
        </p:txBody>
      </p:sp>
    </p:spTree>
    <p:extLst>
      <p:ext uri="{BB962C8B-B14F-4D97-AF65-F5344CB8AC3E}">
        <p14:creationId xmlns:p14="http://schemas.microsoft.com/office/powerpoint/2010/main" val="252503609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12FD3F87-D652-44DF-873E-0B97084CD4A3}"/>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 xmlns:a16="http://schemas.microsoft.com/office/drawing/2014/main" id="{D9B2171A-B8B3-44BC-8BDE-15F39704B911}"/>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 xmlns:a16="http://schemas.microsoft.com/office/drawing/2014/main" id="{03EA148F-AADB-4073-BAA7-238ED333586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 xmlns:a16="http://schemas.microsoft.com/office/drawing/2014/main" id="{5C342E87-876C-44A7-BA4D-E3BC1E57E24A}"/>
              </a:ext>
            </a:extLst>
          </p:cNvPr>
          <p:cNvSpPr>
            <a:spLocks noGrp="1"/>
          </p:cNvSpPr>
          <p:nvPr>
            <p:ph type="dt" sz="half" idx="10"/>
          </p:nvPr>
        </p:nvSpPr>
        <p:spPr/>
        <p:txBody>
          <a:bodyPr/>
          <a:lstStyle/>
          <a:p>
            <a:fld id="{376E891A-3C74-49BB-B2EB-70EDC8188AE0}" type="datetimeFigureOut">
              <a:rPr lang="en-US" smtClean="0"/>
              <a:t>8/8/2025</a:t>
            </a:fld>
            <a:endParaRPr lang="en-US"/>
          </a:p>
        </p:txBody>
      </p:sp>
      <p:sp>
        <p:nvSpPr>
          <p:cNvPr id="6" name="Footer Placeholder 5">
            <a:extLst>
              <a:ext uri="{FF2B5EF4-FFF2-40B4-BE49-F238E27FC236}">
                <a16:creationId xmlns="" xmlns:a16="http://schemas.microsoft.com/office/drawing/2014/main" id="{79B99F43-D2B7-4638-8B22-7950A307F5E4}"/>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 xmlns:a16="http://schemas.microsoft.com/office/drawing/2014/main" id="{9D0E5332-BCC0-4B78-B0BC-AA3A260F2A26}"/>
              </a:ext>
            </a:extLst>
          </p:cNvPr>
          <p:cNvSpPr>
            <a:spLocks noGrp="1"/>
          </p:cNvSpPr>
          <p:nvPr>
            <p:ph type="sldNum" sz="quarter" idx="12"/>
          </p:nvPr>
        </p:nvSpPr>
        <p:spPr/>
        <p:txBody>
          <a:bodyPr/>
          <a:lstStyle/>
          <a:p>
            <a:fld id="{F8709451-F689-4B62-90B6-AD7820FCD832}" type="slidenum">
              <a:rPr lang="en-US" smtClean="0"/>
              <a:t>‹#›</a:t>
            </a:fld>
            <a:endParaRPr lang="en-US"/>
          </a:p>
        </p:txBody>
      </p:sp>
    </p:spTree>
    <p:extLst>
      <p:ext uri="{BB962C8B-B14F-4D97-AF65-F5344CB8AC3E}">
        <p14:creationId xmlns:p14="http://schemas.microsoft.com/office/powerpoint/2010/main" val="302478292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2" Type="http://schemas.openxmlformats.org/officeDocument/2006/relationships/theme" Target="../theme/theme2.xml"/><Relationship Id="rId1" Type="http://schemas.openxmlformats.org/officeDocument/2006/relationships/slideLayout" Target="../slideLayouts/slideLayout1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 xmlns:a16="http://schemas.microsoft.com/office/drawing/2014/main" id="{84D7BA8F-CB7E-4100-8676-0930F7232175}"/>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 xmlns:a16="http://schemas.microsoft.com/office/drawing/2014/main" id="{80B3FDFA-13F8-4A67-BB3C-56FFF0B15B84}"/>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 xmlns:a16="http://schemas.microsoft.com/office/drawing/2014/main" id="{F8A63517-74AB-4E37-A087-007A9FA8880F}"/>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76E891A-3C74-49BB-B2EB-70EDC8188AE0}" type="datetimeFigureOut">
              <a:rPr lang="en-US" smtClean="0"/>
              <a:t>8/8/2025</a:t>
            </a:fld>
            <a:endParaRPr lang="en-US"/>
          </a:p>
        </p:txBody>
      </p:sp>
      <p:sp>
        <p:nvSpPr>
          <p:cNvPr id="5" name="Footer Placeholder 4">
            <a:extLst>
              <a:ext uri="{FF2B5EF4-FFF2-40B4-BE49-F238E27FC236}">
                <a16:creationId xmlns="" xmlns:a16="http://schemas.microsoft.com/office/drawing/2014/main" id="{D54D7446-03C7-4B3E-951B-A137A56A0A72}"/>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 xmlns:a16="http://schemas.microsoft.com/office/drawing/2014/main" id="{FAAC4B47-820D-41DE-ABC0-5FC04F70E671}"/>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8709451-F689-4B62-90B6-AD7820FCD832}" type="slidenum">
              <a:rPr lang="en-US" smtClean="0"/>
              <a:t>‹#›</a:t>
            </a:fld>
            <a:endParaRPr lang="en-US"/>
          </a:p>
        </p:txBody>
      </p:sp>
    </p:spTree>
    <p:extLst>
      <p:ext uri="{BB962C8B-B14F-4D97-AF65-F5344CB8AC3E}">
        <p14:creationId xmlns:p14="http://schemas.microsoft.com/office/powerpoint/2010/main" val="398100616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2"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6"/>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1"/>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15BB0B0-7D0B-4081-AF17-E1518D1D8242}" type="datetime1">
              <a:rPr lang="en-US" smtClean="0"/>
              <a:t>8/8/2025</a:t>
            </a:fld>
            <a:endParaRPr lang="en-US"/>
          </a:p>
        </p:txBody>
      </p:sp>
      <p:sp>
        <p:nvSpPr>
          <p:cNvPr id="5" name="Footer Placeholder 4"/>
          <p:cNvSpPr>
            <a:spLocks noGrp="1"/>
          </p:cNvSpPr>
          <p:nvPr>
            <p:ph type="ftr" sz="quarter" idx="3"/>
          </p:nvPr>
        </p:nvSpPr>
        <p:spPr>
          <a:xfrm>
            <a:off x="4038600" y="6356351"/>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Copyrights apply</a:t>
            </a:r>
          </a:p>
        </p:txBody>
      </p:sp>
      <p:sp>
        <p:nvSpPr>
          <p:cNvPr id="6" name="Slide Number Placeholder 5"/>
          <p:cNvSpPr>
            <a:spLocks noGrp="1"/>
          </p:cNvSpPr>
          <p:nvPr>
            <p:ph type="sldNum" sz="quarter" idx="4"/>
          </p:nvPr>
        </p:nvSpPr>
        <p:spPr>
          <a:xfrm>
            <a:off x="8610600" y="6356351"/>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9F6622-C519-4C69-9716-EA6F1F6EF4F6}" type="slidenum">
              <a:rPr lang="en-US" smtClean="0"/>
              <a:t>‹#›</a:t>
            </a:fld>
            <a:endParaRPr lang="en-US"/>
          </a:p>
        </p:txBody>
      </p:sp>
    </p:spTree>
    <p:extLst>
      <p:ext uri="{BB962C8B-B14F-4D97-AF65-F5344CB8AC3E}">
        <p14:creationId xmlns:p14="http://schemas.microsoft.com/office/powerpoint/2010/main" val="3707066590"/>
      </p:ext>
    </p:extLst>
  </p:cSld>
  <p:clrMap bg1="lt1" tx1="dk1" bg2="lt2" tx2="dk2" accent1="accent1" accent2="accent2" accent3="accent3" accent4="accent4" accent5="accent5" accent6="accent6" hlink="hlink" folHlink="folHlink"/>
  <p:sldLayoutIdLst>
    <p:sldLayoutId id="2147483661" r:id="rId1"/>
  </p:sldLayoutIdLst>
  <p:hf sldNum="0"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hyperlink" Target="https://www4.utdos.ir/contents/cyanocobalamin-vitamin-b12-drug-information?search=anemia%20in%20pregnancy&amp;topicRef=115637&amp;source=see_link" TargetMode="Externa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hyperlink" Target="https://www4.utdos.ir/contents/cyanocobalamin-vitamin-b12-drug-information?search=anemia%20in%20pregnancy&amp;topicRef=115637&amp;source=see_link" TargetMode="Externa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hyperlink" Target="https://www4.utdos.ir/contents/cyanocobalamin-vitamin-b12-drug-information?search=anemia%20in%20pregnancy&amp;topicRef=115637&amp;source=see_link" TargetMode="Externa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2.xml"/></Relationships>
</file>

<file path=ppt/slides/_rels/slide3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2.xml"/></Relationships>
</file>

<file path=ppt/slides/_rels/slide33.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hyperlink" Target="https://www.pharmacare.com.au/fefol/" TargetMode="External"/><Relationship Id="rId7" Type="http://schemas.openxmlformats.org/officeDocument/2006/relationships/hyperlink" Target="https://goldenlifehealth.com/feroral/" TargetMode="External"/><Relationship Id="rId2" Type="http://schemas.openxmlformats.org/officeDocument/2006/relationships/hyperlink" Target="https://centurysupplements.com/" TargetMode="External"/><Relationship Id="rId1" Type="http://schemas.openxmlformats.org/officeDocument/2006/relationships/slideLayout" Target="../slideLayouts/slideLayout12.xml"/><Relationship Id="rId6" Type="http://schemas.openxmlformats.org/officeDocument/2006/relationships/hyperlink" Target="https://www.vitabiotics.com/pages/iron-supplements-feroglobin" TargetMode="External"/><Relationship Id="rId5" Type="http://schemas.openxmlformats.org/officeDocument/2006/relationships/hyperlink" Target="https://www.sofarfarm.it/en/products/gynaecology-and-urological-area/pregnancy-area/foliron-24-sachets/" TargetMode="External"/><Relationship Id="rId4" Type="http://schemas.openxmlformats.org/officeDocument/2006/relationships/hyperlink" Target="https://www.vitanepharma.com/products/irovit-capsules/" TargetMode="External"/><Relationship Id="rId9" Type="http://schemas.openxmlformats.org/officeDocument/2006/relationships/image" Target="../media/image7.pn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hyperlink" Target="https://www4.utdos.ir/contents/polysaccharide-iron-complex-drug-information?search=anemia%20in%20pregnancy&amp;topicRef=115637&amp;source=see_link" TargetMode="Externa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hyperlink" Target="https://www4.utdos.ir/contents/image?imageKey=HEME/106130&amp;topicKey=HEME/115637&amp;search=anemia%20in%20pregnancy&amp;rank=1~150&amp;source=inline_graphic" TargetMode="Externa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hyperlink" Target="https://www4.utdos.ir/contents/iron-sucrose-drug-information?search=anemia%20in%20pregnancy&amp;topicRef=115637&amp;source=see_link" TargetMode="External"/><Relationship Id="rId2" Type="http://schemas.openxmlformats.org/officeDocument/2006/relationships/hyperlink" Target="https://www4.utdos.ir/contents/ferric-gluconate-drug-information?search=anemia%20in%20pregnancy&amp;topicRef=115637&amp;source=see_link" TargetMode="External"/><Relationship Id="rId1" Type="http://schemas.openxmlformats.org/officeDocument/2006/relationships/slideLayout" Target="../slideLayouts/slideLayout2.xml"/><Relationship Id="rId6" Type="http://schemas.openxmlformats.org/officeDocument/2006/relationships/hyperlink" Target="https://www4.utdos.ir/contents/ferric-derisomaltose-iron-isomaltoside-drug-information?search=anemia%20in%20pregnancy&amp;topicRef=115637&amp;source=see_link" TargetMode="External"/><Relationship Id="rId5" Type="http://schemas.openxmlformats.org/officeDocument/2006/relationships/hyperlink" Target="https://www4.utdos.ir/contents/ferumoxytol-drug-information?search=anemia%20in%20pregnancy&amp;topicRef=115637&amp;source=see_link" TargetMode="External"/><Relationship Id="rId4" Type="http://schemas.openxmlformats.org/officeDocument/2006/relationships/hyperlink" Target="https://www4.utdos.ir/contents/iron-dextran-drug-information?search=anemia%20in%20pregnancy&amp;topicRef=115637&amp;source=see_link" TargetMode="External"/></Relationships>
</file>

<file path=ppt/slides/_rels/slide43.xml.rels><?xml version="1.0" encoding="UTF-8" standalone="yes"?>
<Relationships xmlns="http://schemas.openxmlformats.org/package/2006/relationships"><Relationship Id="rId2" Type="http://schemas.openxmlformats.org/officeDocument/2006/relationships/hyperlink" Target="https://www4.utdos.ir/contents/ferric-carboxymaltose-drug-information?search=anemia%20in%20pregnancy&amp;topicRef=115637&amp;source=see_link" TargetMode="Externa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hyperlink" Target="https://www4.utdos.ir/contents/diphenhydramine-drug-information?search=anemia%20in%20pregnancy&amp;topicRef=115637&amp;source=see_link" TargetMode="External"/><Relationship Id="rId2" Type="http://schemas.openxmlformats.org/officeDocument/2006/relationships/hyperlink" Target="https://www4.utdos.ir/contents/acetaminophen-paracetamol-drug-information?search=anemia%20in%20pregnancy&amp;topicRef=115637&amp;source=see_link" TargetMode="External"/><Relationship Id="rId1" Type="http://schemas.openxmlformats.org/officeDocument/2006/relationships/slideLayout" Target="../slideLayouts/slideLayout2.xml"/><Relationship Id="rId5" Type="http://schemas.openxmlformats.org/officeDocument/2006/relationships/hyperlink" Target="https://www4.utdos.ir/contents/famotidine-drug-information?search=anemia%20in%20pregnancy&amp;topicRef=115637&amp;source=see_link" TargetMode="External"/><Relationship Id="rId4" Type="http://schemas.openxmlformats.org/officeDocument/2006/relationships/hyperlink" Target="https://www4.utdos.ir/contents/ranitidine-united-states-withdrawn-from-market-drug-information?search=anemia%20in%20pregnancy&amp;topicRef=115637&amp;source=see_link" TargetMode="External"/></Relationships>
</file>

<file path=ppt/slides/_rels/slide45.xml.rels><?xml version="1.0" encoding="UTF-8" standalone="yes"?>
<Relationships xmlns="http://schemas.openxmlformats.org/package/2006/relationships"><Relationship Id="rId3" Type="http://schemas.openxmlformats.org/officeDocument/2006/relationships/hyperlink" Target="https://www4.utdos.ir/contents/ferric-carboxymaltose-drug-information?search=anemia%20in%20pregnancy&amp;topicRef=115637&amp;source=see_link" TargetMode="External"/><Relationship Id="rId2" Type="http://schemas.openxmlformats.org/officeDocument/2006/relationships/hyperlink" Target="https://www4.utdos.ir/contents/iron-dextran-drug-information?search=anemia%20in%20pregnancy&amp;topicRef=115637&amp;source=see_link" TargetMode="Externa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hyperlink" Target="https://www4.utdos.ir/contents/folic-acid-drug-information?search=anemia%20in%20pregnancy&amp;topicRef=115637&amp;source=see_link"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 xmlns:a16="http://schemas.microsoft.com/office/drawing/2014/main" id="{1B3AC6F4-87FB-41DF-920D-AC32CC296B3F}"/>
              </a:ext>
            </a:extLst>
          </p:cNvPr>
          <p:cNvPicPr>
            <a:picLocks noChangeAspect="1"/>
          </p:cNvPicPr>
          <p:nvPr/>
        </p:nvPicPr>
        <p:blipFill>
          <a:blip r:embed="rId2"/>
          <a:stretch>
            <a:fillRect/>
          </a:stretch>
        </p:blipFill>
        <p:spPr>
          <a:xfrm>
            <a:off x="2020187" y="106326"/>
            <a:ext cx="8208334" cy="3149636"/>
          </a:xfrm>
          <a:prstGeom prst="rect">
            <a:avLst/>
          </a:prstGeom>
        </p:spPr>
      </p:pic>
      <p:sp>
        <p:nvSpPr>
          <p:cNvPr id="3" name="Subtitle 2">
            <a:extLst>
              <a:ext uri="{FF2B5EF4-FFF2-40B4-BE49-F238E27FC236}">
                <a16:creationId xmlns="" xmlns:a16="http://schemas.microsoft.com/office/drawing/2014/main" id="{FCF5D399-BFC1-4ADD-9471-A49D7432137F}"/>
              </a:ext>
            </a:extLst>
          </p:cNvPr>
          <p:cNvSpPr>
            <a:spLocks noGrp="1"/>
          </p:cNvSpPr>
          <p:nvPr>
            <p:ph type="subTitle" idx="1"/>
          </p:nvPr>
        </p:nvSpPr>
        <p:spPr>
          <a:xfrm>
            <a:off x="1945758" y="3602037"/>
            <a:ext cx="8722242" cy="2820027"/>
          </a:xfrm>
        </p:spPr>
        <p:txBody>
          <a:bodyPr>
            <a:noAutofit/>
          </a:bodyPr>
          <a:lstStyle/>
          <a:p>
            <a:r>
              <a:rPr lang="en-US" sz="5400" b="1" i="1" dirty="0">
                <a:highlight>
                  <a:srgbClr val="FF00FF"/>
                </a:highlight>
              </a:rPr>
              <a:t>Anemia in pregnancy</a:t>
            </a:r>
          </a:p>
          <a:p>
            <a:endParaRPr lang="en-US" sz="5400" b="1" i="1" dirty="0">
              <a:highlight>
                <a:srgbClr val="FF00FF"/>
              </a:highlight>
            </a:endParaRPr>
          </a:p>
          <a:p>
            <a:r>
              <a:rPr lang="en-US" sz="5400" b="1" i="1" dirty="0">
                <a:highlight>
                  <a:srgbClr val="FF00FF"/>
                </a:highlight>
              </a:rPr>
              <a:t>Dr. </a:t>
            </a:r>
            <a:r>
              <a:rPr lang="en-US" sz="5400" b="1" i="1" dirty="0" err="1">
                <a:highlight>
                  <a:srgbClr val="FF00FF"/>
                </a:highlight>
              </a:rPr>
              <a:t>Somayeh.khanjani</a:t>
            </a:r>
            <a:endParaRPr lang="en-US" sz="5400" b="1" i="1" dirty="0">
              <a:highlight>
                <a:srgbClr val="FF00FF"/>
              </a:highlight>
            </a:endParaRPr>
          </a:p>
        </p:txBody>
      </p:sp>
    </p:spTree>
    <p:extLst>
      <p:ext uri="{BB962C8B-B14F-4D97-AF65-F5344CB8AC3E}">
        <p14:creationId xmlns:p14="http://schemas.microsoft.com/office/powerpoint/2010/main" val="278775011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 xmlns:a16="http://schemas.microsoft.com/office/drawing/2014/main" id="{0BAF5C5E-B09C-4ED1-BD74-2CD840628012}"/>
              </a:ext>
            </a:extLst>
          </p:cNvPr>
          <p:cNvSpPr>
            <a:spLocks noGrp="1"/>
          </p:cNvSpPr>
          <p:nvPr>
            <p:ph idx="1"/>
          </p:nvPr>
        </p:nvSpPr>
        <p:spPr>
          <a:xfrm>
            <a:off x="838200" y="595423"/>
            <a:ext cx="10515600" cy="5581540"/>
          </a:xfrm>
        </p:spPr>
        <p:txBody>
          <a:bodyPr>
            <a:normAutofit/>
          </a:bodyPr>
          <a:lstStyle/>
          <a:p>
            <a:pPr algn="l"/>
            <a:r>
              <a:rPr lang="en-US" b="1" i="0" dirty="0">
                <a:solidFill>
                  <a:srgbClr val="232323"/>
                </a:solidFill>
                <a:effectLst/>
                <a:latin typeface="Noto Sans" panose="020B0502040504020204" pitchFamily="34" charset="0"/>
              </a:rPr>
              <a:t>Vitamin B12 deficiency</a:t>
            </a:r>
            <a:r>
              <a:rPr lang="en-US" b="0" i="0" dirty="0">
                <a:solidFill>
                  <a:srgbClr val="232323"/>
                </a:solidFill>
                <a:effectLst/>
                <a:latin typeface="Noto Sans" panose="020B0502040504020204" pitchFamily="34" charset="0"/>
              </a:rPr>
              <a:t> – </a:t>
            </a:r>
          </a:p>
          <a:p>
            <a:pPr marL="0" indent="0" algn="l">
              <a:buNone/>
            </a:pPr>
            <a:r>
              <a:rPr lang="en-US" b="0" i="0" u="none" strike="noStrike" dirty="0">
                <a:solidFill>
                  <a:srgbClr val="0074B9"/>
                </a:solidFill>
                <a:effectLst/>
                <a:latin typeface="Noto Sans" panose="020B0502040504020204" pitchFamily="34" charset="0"/>
                <a:hlinkClick r:id="rId2"/>
              </a:rPr>
              <a:t>Vitamin B12</a:t>
            </a:r>
            <a:r>
              <a:rPr lang="en-US" b="0" i="0" dirty="0">
                <a:solidFill>
                  <a:srgbClr val="232323"/>
                </a:solidFill>
                <a:effectLst/>
                <a:latin typeface="Noto Sans" panose="020B0502040504020204" pitchFamily="34" charset="0"/>
              </a:rPr>
              <a:t> deficiency is a cause of macrocytic anemia in pregnancy in some individuals, particularly those who have had partial or total </a:t>
            </a:r>
            <a:r>
              <a:rPr lang="en-US" b="0" i="0" dirty="0" err="1">
                <a:solidFill>
                  <a:srgbClr val="232323"/>
                </a:solidFill>
                <a:effectLst/>
                <a:latin typeface="Noto Sans" panose="020B0502040504020204" pitchFamily="34" charset="0"/>
              </a:rPr>
              <a:t>gastrectomies</a:t>
            </a:r>
            <a:r>
              <a:rPr lang="en-US" b="0" i="0" dirty="0">
                <a:solidFill>
                  <a:srgbClr val="232323"/>
                </a:solidFill>
                <a:effectLst/>
                <a:latin typeface="Noto Sans" panose="020B0502040504020204" pitchFamily="34" charset="0"/>
              </a:rPr>
              <a:t> or those with Crohn disease.</a:t>
            </a:r>
          </a:p>
          <a:p>
            <a:pPr marL="0" indent="0" algn="l">
              <a:buNone/>
            </a:pPr>
            <a:r>
              <a:rPr lang="en-US" b="0" i="0" dirty="0">
                <a:solidFill>
                  <a:srgbClr val="232323"/>
                </a:solidFill>
                <a:effectLst/>
                <a:latin typeface="Noto Sans" panose="020B0502040504020204" pitchFamily="34" charset="0"/>
              </a:rPr>
              <a:t> In a 2017 bariatric surgery guideline, vitamin B12 deficiency was reported in 2 to 18 percent of individuals with obesity and in 6 to 30 percent of those taking proton pump inhibitors</a:t>
            </a:r>
            <a:r>
              <a:rPr lang="fa-IR" b="0" i="0" dirty="0">
                <a:solidFill>
                  <a:srgbClr val="232323"/>
                </a:solidFill>
                <a:effectLst/>
                <a:latin typeface="Noto Sans" panose="020B0502040504020204" pitchFamily="34" charset="0"/>
              </a:rPr>
              <a:t>.</a:t>
            </a:r>
          </a:p>
          <a:p>
            <a:pPr marL="0" indent="0" algn="l">
              <a:buNone/>
            </a:pPr>
            <a:r>
              <a:rPr lang="en-US" b="0" i="0" dirty="0">
                <a:solidFill>
                  <a:srgbClr val="232323"/>
                </a:solidFill>
                <a:effectLst/>
                <a:latin typeface="Noto Sans" panose="020B0502040504020204" pitchFamily="34" charset="0"/>
              </a:rPr>
              <a:t> </a:t>
            </a:r>
          </a:p>
          <a:p>
            <a:pPr marL="0" indent="0" algn="l">
              <a:buNone/>
            </a:pPr>
            <a:r>
              <a:rPr lang="en-US" b="0" i="0" dirty="0">
                <a:solidFill>
                  <a:srgbClr val="232323"/>
                </a:solidFill>
                <a:effectLst/>
                <a:latin typeface="Noto Sans" panose="020B0502040504020204" pitchFamily="34" charset="0"/>
              </a:rPr>
              <a:t>Almost one-half of pregnant individuals who previously underwent bariatric surgery (Roux-en-Y gastric bypass in 75 percent) had vitamin B12 deficiency requiring supplementation.</a:t>
            </a:r>
            <a:endParaRPr lang="en-US" dirty="0"/>
          </a:p>
        </p:txBody>
      </p:sp>
    </p:spTree>
    <p:extLst>
      <p:ext uri="{BB962C8B-B14F-4D97-AF65-F5344CB8AC3E}">
        <p14:creationId xmlns:p14="http://schemas.microsoft.com/office/powerpoint/2010/main" val="174864894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 xmlns:a16="http://schemas.microsoft.com/office/drawing/2014/main" id="{D1D0A602-9916-438A-939D-29FA302CE68F}"/>
              </a:ext>
            </a:extLst>
          </p:cNvPr>
          <p:cNvSpPr>
            <a:spLocks noGrp="1"/>
          </p:cNvSpPr>
          <p:nvPr>
            <p:ph idx="1"/>
          </p:nvPr>
        </p:nvSpPr>
        <p:spPr>
          <a:xfrm>
            <a:off x="276447" y="446567"/>
            <a:ext cx="11717079" cy="6166884"/>
          </a:xfrm>
        </p:spPr>
        <p:txBody>
          <a:bodyPr>
            <a:normAutofit/>
          </a:bodyPr>
          <a:lstStyle/>
          <a:p>
            <a:pPr algn="l"/>
            <a:r>
              <a:rPr lang="en-US" b="1" i="0" dirty="0">
                <a:solidFill>
                  <a:srgbClr val="232323"/>
                </a:solidFill>
                <a:effectLst/>
                <a:latin typeface="Noto Sans" panose="020B0502040504020204" pitchFamily="34" charset="0"/>
              </a:rPr>
              <a:t>Other vitamin deficiencies</a:t>
            </a:r>
            <a:r>
              <a:rPr lang="en-US" b="0" i="0" dirty="0">
                <a:solidFill>
                  <a:srgbClr val="232323"/>
                </a:solidFill>
                <a:effectLst/>
                <a:latin typeface="Noto Sans" panose="020B0502040504020204" pitchFamily="34" charset="0"/>
              </a:rPr>
              <a:t> – Vitamin A deficiency and/or chronic infections  can cause anemia, particularly in resource-limited settings </a:t>
            </a:r>
          </a:p>
          <a:p>
            <a:pPr algn="l"/>
            <a:r>
              <a:rPr lang="en-US" b="1" i="0" dirty="0">
                <a:solidFill>
                  <a:srgbClr val="232323"/>
                </a:solidFill>
                <a:effectLst/>
                <a:latin typeface="Noto Sans" panose="020B0502040504020204" pitchFamily="34" charset="0"/>
              </a:rPr>
              <a:t>Autoimmune hemolytic anemia</a:t>
            </a:r>
            <a:r>
              <a:rPr lang="en-US" b="0" i="0" dirty="0">
                <a:solidFill>
                  <a:srgbClr val="232323"/>
                </a:solidFill>
                <a:effectLst/>
                <a:latin typeface="Noto Sans" panose="020B0502040504020204" pitchFamily="34" charset="0"/>
              </a:rPr>
              <a:t> – Autoimmune hemolytic anemia can occur initially during pregnancy or may be exacerbated during pregnancy, although it is very uncommon . It may occur as a primary condition or secondary to another disorder such as SLE or an acute viral infection. </a:t>
            </a:r>
            <a:endParaRPr lang="en-US" dirty="0">
              <a:solidFill>
                <a:srgbClr val="232323"/>
              </a:solidFill>
              <a:latin typeface="Noto Sans" panose="020B0502040504020204" pitchFamily="34" charset="0"/>
            </a:endParaRPr>
          </a:p>
          <a:p>
            <a:pPr algn="l"/>
            <a:r>
              <a:rPr lang="en-US" b="1" i="0" dirty="0">
                <a:solidFill>
                  <a:srgbClr val="232323"/>
                </a:solidFill>
                <a:effectLst/>
                <a:latin typeface="Noto Sans" panose="020B0502040504020204" pitchFamily="34" charset="0"/>
              </a:rPr>
              <a:t>Hypothyroidism</a:t>
            </a:r>
            <a:r>
              <a:rPr lang="en-US" b="0" i="0" dirty="0">
                <a:solidFill>
                  <a:srgbClr val="232323"/>
                </a:solidFill>
                <a:effectLst/>
                <a:latin typeface="Noto Sans" panose="020B0502040504020204" pitchFamily="34" charset="0"/>
              </a:rPr>
              <a:t> – Anemia is multifactorial. </a:t>
            </a:r>
          </a:p>
          <a:p>
            <a:pPr algn="l"/>
            <a:endParaRPr lang="en-US" b="0" i="0" dirty="0">
              <a:solidFill>
                <a:srgbClr val="232323"/>
              </a:solidFill>
              <a:effectLst/>
              <a:latin typeface="Noto Sans" panose="020B0502040504020204" pitchFamily="34" charset="0"/>
            </a:endParaRPr>
          </a:p>
          <a:p>
            <a:pPr algn="l"/>
            <a:r>
              <a:rPr lang="en-US" b="1" i="0" dirty="0">
                <a:solidFill>
                  <a:srgbClr val="232323"/>
                </a:solidFill>
                <a:effectLst/>
                <a:latin typeface="Noto Sans" panose="020B0502040504020204" pitchFamily="34" charset="0"/>
              </a:rPr>
              <a:t>Chronic kidney disease (CKD)</a:t>
            </a:r>
            <a:r>
              <a:rPr lang="en-US" b="0" i="0" dirty="0">
                <a:solidFill>
                  <a:srgbClr val="232323"/>
                </a:solidFill>
                <a:effectLst/>
                <a:latin typeface="Noto Sans" panose="020B0502040504020204" pitchFamily="34" charset="0"/>
              </a:rPr>
              <a:t> – CKD causes </a:t>
            </a:r>
            <a:r>
              <a:rPr lang="en-US" b="0" i="0" dirty="0" err="1">
                <a:solidFill>
                  <a:srgbClr val="232323"/>
                </a:solidFill>
                <a:effectLst/>
                <a:latin typeface="Noto Sans" panose="020B0502040504020204" pitchFamily="34" charset="0"/>
              </a:rPr>
              <a:t>hypoproliferative</a:t>
            </a:r>
            <a:r>
              <a:rPr lang="en-US" b="0" i="0" dirty="0">
                <a:solidFill>
                  <a:srgbClr val="232323"/>
                </a:solidFill>
                <a:effectLst/>
                <a:latin typeface="Noto Sans" panose="020B0502040504020204" pitchFamily="34" charset="0"/>
              </a:rPr>
              <a:t> anemia through chronic inflammation and decreased erythropoietin. </a:t>
            </a:r>
          </a:p>
          <a:p>
            <a:endParaRPr lang="en-US" dirty="0"/>
          </a:p>
        </p:txBody>
      </p:sp>
    </p:spTree>
    <p:extLst>
      <p:ext uri="{BB962C8B-B14F-4D97-AF65-F5344CB8AC3E}">
        <p14:creationId xmlns:p14="http://schemas.microsoft.com/office/powerpoint/2010/main" val="331684399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p:cNvPicPr>
          <p:nvPr/>
        </p:nvPicPr>
        <p:blipFill>
          <a:blip r:embed="rId2"/>
          <a:stretch>
            <a:fillRect/>
          </a:stretch>
        </p:blipFill>
        <p:spPr>
          <a:xfrm>
            <a:off x="2870200" y="0"/>
            <a:ext cx="6438900" cy="6477000"/>
          </a:xfrm>
          <a:prstGeom prst="rect">
            <a:avLst/>
          </a:prstGeom>
        </p:spPr>
      </p:pic>
    </p:spTree>
    <p:extLst>
      <p:ext uri="{BB962C8B-B14F-4D97-AF65-F5344CB8AC3E}">
        <p14:creationId xmlns:p14="http://schemas.microsoft.com/office/powerpoint/2010/main" val="404644573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 xmlns:a16="http://schemas.microsoft.com/office/drawing/2014/main" id="{B5030445-C87B-4EAB-84C2-B60BF13D50EE}"/>
              </a:ext>
            </a:extLst>
          </p:cNvPr>
          <p:cNvSpPr>
            <a:spLocks noGrp="1"/>
          </p:cNvSpPr>
          <p:nvPr>
            <p:ph idx="1"/>
          </p:nvPr>
        </p:nvSpPr>
        <p:spPr>
          <a:xfrm>
            <a:off x="838200" y="786809"/>
            <a:ext cx="10515600" cy="5390154"/>
          </a:xfrm>
        </p:spPr>
        <p:txBody>
          <a:bodyPr>
            <a:normAutofit/>
          </a:bodyPr>
          <a:lstStyle/>
          <a:p>
            <a:pPr marL="0" indent="0" algn="l">
              <a:buNone/>
            </a:pPr>
            <a:r>
              <a:rPr lang="en-US" b="0" i="0" dirty="0">
                <a:solidFill>
                  <a:srgbClr val="232323"/>
                </a:solidFill>
                <a:effectLst/>
                <a:latin typeface="Times New Roman" panose="02020603050405020304" pitchFamily="18" charset="0"/>
              </a:rPr>
              <a:t>●</a:t>
            </a:r>
            <a:r>
              <a:rPr lang="en-US" b="1" i="0" dirty="0">
                <a:solidFill>
                  <a:srgbClr val="232323"/>
                </a:solidFill>
                <a:effectLst/>
                <a:latin typeface="Noto Sans" panose="020B0502040504020204" pitchFamily="34" charset="0"/>
              </a:rPr>
              <a:t>Anemia</a:t>
            </a:r>
            <a:r>
              <a:rPr lang="en-US" b="0" i="0" dirty="0">
                <a:solidFill>
                  <a:srgbClr val="232323"/>
                </a:solidFill>
                <a:effectLst/>
                <a:latin typeface="Noto Sans" panose="020B0502040504020204" pitchFamily="34" charset="0"/>
              </a:rPr>
              <a:t> – We screen all pregnant individuals for anemia at the first prenatal visit with a complete blood count (CBC), along with other appropriate prenatal testing, in agreement with several guidelines.</a:t>
            </a:r>
          </a:p>
          <a:p>
            <a:pPr marL="0" indent="0" algn="l">
              <a:buNone/>
            </a:pPr>
            <a:endParaRPr lang="en-US" b="0" i="0" dirty="0">
              <a:solidFill>
                <a:srgbClr val="232323"/>
              </a:solidFill>
              <a:effectLst/>
              <a:latin typeface="Noto Sans" panose="020B0502040504020204" pitchFamily="34" charset="0"/>
            </a:endParaRPr>
          </a:p>
          <a:p>
            <a:pPr algn="l"/>
            <a:r>
              <a:rPr lang="en-US" b="0" i="0" dirty="0">
                <a:solidFill>
                  <a:srgbClr val="232323"/>
                </a:solidFill>
                <a:effectLst/>
                <a:latin typeface="Noto Sans" panose="020B0502040504020204" pitchFamily="34" charset="0"/>
              </a:rPr>
              <a:t>Individuals with anemia should be evaluated for the cause. Of possible causes, iron deficiency is the most common</a:t>
            </a:r>
          </a:p>
          <a:p>
            <a:endParaRPr lang="en-US" dirty="0"/>
          </a:p>
        </p:txBody>
      </p:sp>
    </p:spTree>
    <p:extLst>
      <p:ext uri="{BB962C8B-B14F-4D97-AF65-F5344CB8AC3E}">
        <p14:creationId xmlns:p14="http://schemas.microsoft.com/office/powerpoint/2010/main" val="249188871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 xmlns:a16="http://schemas.microsoft.com/office/drawing/2014/main" id="{2B94E0F1-0EE7-4F5B-B018-12FDB1CFF54B}"/>
              </a:ext>
            </a:extLst>
          </p:cNvPr>
          <p:cNvSpPr>
            <a:spLocks noGrp="1"/>
          </p:cNvSpPr>
          <p:nvPr>
            <p:ph idx="1"/>
          </p:nvPr>
        </p:nvSpPr>
        <p:spPr>
          <a:xfrm>
            <a:off x="838200" y="329609"/>
            <a:ext cx="10515600" cy="5847354"/>
          </a:xfrm>
        </p:spPr>
        <p:txBody>
          <a:bodyPr>
            <a:normAutofit/>
          </a:bodyPr>
          <a:lstStyle/>
          <a:p>
            <a:pPr algn="l"/>
            <a:r>
              <a:rPr lang="en-US" b="1" i="0" dirty="0">
                <a:solidFill>
                  <a:srgbClr val="232323"/>
                </a:solidFill>
                <a:effectLst/>
                <a:latin typeface="Noto Sans" panose="020B0502040504020204" pitchFamily="34" charset="0"/>
              </a:rPr>
              <a:t>Iron deficiency</a:t>
            </a:r>
            <a:r>
              <a:rPr lang="en-US" b="0" i="0" dirty="0">
                <a:solidFill>
                  <a:srgbClr val="232323"/>
                </a:solidFill>
                <a:effectLst/>
                <a:latin typeface="Noto Sans" panose="020B0502040504020204" pitchFamily="34" charset="0"/>
              </a:rPr>
              <a:t> –</a:t>
            </a:r>
          </a:p>
          <a:p>
            <a:pPr marL="0" indent="0" algn="l">
              <a:buNone/>
            </a:pPr>
            <a:r>
              <a:rPr lang="en-US" b="0" i="0" dirty="0">
                <a:solidFill>
                  <a:srgbClr val="232323"/>
                </a:solidFill>
                <a:effectLst/>
                <a:latin typeface="Noto Sans" panose="020B0502040504020204" pitchFamily="34" charset="0"/>
              </a:rPr>
              <a:t> It is also reasonable to screen all pregnant individuals for iron deficiency, even if not anemic, as discussed in a 2023 International Federation of Gynecology and Obstetrics (FIGO) statement, a 2024 guideline from the European Hematology Association (EHA), and a </a:t>
            </a:r>
            <a:r>
              <a:rPr lang="en-US" b="0" i="0" dirty="0" err="1">
                <a:solidFill>
                  <a:srgbClr val="232323"/>
                </a:solidFill>
                <a:effectLst/>
                <a:latin typeface="Noto Sans" panose="020B0502040504020204" pitchFamily="34" charset="0"/>
              </a:rPr>
              <a:t>Haematology</a:t>
            </a:r>
            <a:r>
              <a:rPr lang="en-US" b="0" i="0" dirty="0">
                <a:solidFill>
                  <a:srgbClr val="232323"/>
                </a:solidFill>
                <a:effectLst/>
                <a:latin typeface="Noto Sans" panose="020B0502040504020204" pitchFamily="34" charset="0"/>
              </a:rPr>
              <a:t> in Obstetrics and Women's Health (HOW) Collaborative consensus statement from Australia .</a:t>
            </a:r>
          </a:p>
          <a:p>
            <a:pPr marL="0" indent="0" algn="l">
              <a:buNone/>
            </a:pPr>
            <a:endParaRPr lang="en-US" b="0" i="0" dirty="0">
              <a:solidFill>
                <a:srgbClr val="232323"/>
              </a:solidFill>
              <a:effectLst/>
              <a:latin typeface="Times New Roman" panose="02020603050405020304" pitchFamily="18" charset="0"/>
            </a:endParaRPr>
          </a:p>
          <a:p>
            <a:pPr marL="0" indent="0" algn="l">
              <a:buNone/>
            </a:pPr>
            <a:r>
              <a:rPr lang="en-US" b="0" i="0" dirty="0">
                <a:solidFill>
                  <a:srgbClr val="232323"/>
                </a:solidFill>
                <a:effectLst/>
                <a:latin typeface="Times New Roman" panose="02020603050405020304" pitchFamily="18" charset="0"/>
              </a:rPr>
              <a:t>●</a:t>
            </a:r>
            <a:r>
              <a:rPr lang="en-US" b="1" i="0" dirty="0">
                <a:solidFill>
                  <a:srgbClr val="232323"/>
                </a:solidFill>
                <a:effectLst/>
                <a:latin typeface="Noto Sans" panose="020B0502040504020204" pitchFamily="34" charset="0"/>
              </a:rPr>
              <a:t>Repeat screening</a:t>
            </a:r>
            <a:r>
              <a:rPr lang="en-US" b="0" i="0" dirty="0">
                <a:solidFill>
                  <a:srgbClr val="232323"/>
                </a:solidFill>
                <a:effectLst/>
                <a:latin typeface="Noto Sans" panose="020B0502040504020204" pitchFamily="34" charset="0"/>
              </a:rPr>
              <a:t> – We perform repeat screening for anemia in all patients with a CBC at week 24 to 28. </a:t>
            </a:r>
          </a:p>
          <a:p>
            <a:pPr marL="0" indent="0" algn="l">
              <a:buNone/>
            </a:pPr>
            <a:r>
              <a:rPr lang="en-US" b="0" i="0" dirty="0">
                <a:solidFill>
                  <a:srgbClr val="232323"/>
                </a:solidFill>
                <a:effectLst/>
                <a:latin typeface="Noto Sans" panose="020B0502040504020204" pitchFamily="34" charset="0"/>
              </a:rPr>
              <a:t>For those who do not perform routine screening for iron deficiency at the initial prenatal visit, screening may be stratified by risk for iron deficiency.</a:t>
            </a:r>
          </a:p>
          <a:p>
            <a:endParaRPr lang="en-US" dirty="0"/>
          </a:p>
        </p:txBody>
      </p:sp>
    </p:spTree>
    <p:extLst>
      <p:ext uri="{BB962C8B-B14F-4D97-AF65-F5344CB8AC3E}">
        <p14:creationId xmlns:p14="http://schemas.microsoft.com/office/powerpoint/2010/main" val="189082392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 xmlns:a16="http://schemas.microsoft.com/office/drawing/2014/main" id="{53EEC3D9-A471-4A43-AB7C-3934A9A2EF91}"/>
              </a:ext>
            </a:extLst>
          </p:cNvPr>
          <p:cNvSpPr>
            <a:spLocks noGrp="1"/>
          </p:cNvSpPr>
          <p:nvPr>
            <p:ph idx="1"/>
          </p:nvPr>
        </p:nvSpPr>
        <p:spPr>
          <a:xfrm>
            <a:off x="318977" y="340242"/>
            <a:ext cx="11610753" cy="6379535"/>
          </a:xfrm>
        </p:spPr>
        <p:txBody>
          <a:bodyPr>
            <a:normAutofit fontScale="85000" lnSpcReduction="20000"/>
          </a:bodyPr>
          <a:lstStyle/>
          <a:p>
            <a:pPr algn="l"/>
            <a:r>
              <a:rPr lang="en-US" b="1" i="0" dirty="0">
                <a:solidFill>
                  <a:srgbClr val="232323"/>
                </a:solidFill>
                <a:effectLst/>
                <a:latin typeface="Noto Sans" panose="020B0502040504020204" pitchFamily="34" charset="0"/>
              </a:rPr>
              <a:t>Individuals at high risk</a:t>
            </a:r>
            <a:r>
              <a:rPr lang="en-US" b="0" i="0" dirty="0">
                <a:solidFill>
                  <a:srgbClr val="232323"/>
                </a:solidFill>
                <a:effectLst/>
                <a:latin typeface="Noto Sans" panose="020B0502040504020204" pitchFamily="34" charset="0"/>
              </a:rPr>
              <a:t> – </a:t>
            </a:r>
          </a:p>
          <a:p>
            <a:pPr algn="l"/>
            <a:r>
              <a:rPr lang="en-US" b="0" i="0" dirty="0">
                <a:solidFill>
                  <a:srgbClr val="232323"/>
                </a:solidFill>
                <a:effectLst/>
                <a:latin typeface="Noto Sans" panose="020B0502040504020204" pitchFamily="34" charset="0"/>
              </a:rPr>
              <a:t>it is worthwhile to screen all gravidas at high risk of iron deficiency:</a:t>
            </a:r>
            <a:endParaRPr lang="fa-IR" b="0" i="0" dirty="0">
              <a:solidFill>
                <a:srgbClr val="232323"/>
              </a:solidFill>
              <a:effectLst/>
              <a:latin typeface="Noto Sans" panose="020B0502040504020204" pitchFamily="34" charset="0"/>
            </a:endParaRPr>
          </a:p>
          <a:p>
            <a:pPr marL="0" indent="0" algn="l">
              <a:buNone/>
            </a:pPr>
            <a:endParaRPr lang="en-US" b="0" i="0" dirty="0">
              <a:solidFill>
                <a:srgbClr val="232323"/>
              </a:solidFill>
              <a:effectLst/>
              <a:latin typeface="Noto Sans" panose="020B0502040504020204" pitchFamily="34" charset="0"/>
            </a:endParaRPr>
          </a:p>
          <a:p>
            <a:pPr marL="0" indent="0" algn="l">
              <a:buNone/>
            </a:pPr>
            <a:r>
              <a:rPr lang="en-US" b="0" i="0" dirty="0">
                <a:solidFill>
                  <a:srgbClr val="232323"/>
                </a:solidFill>
                <a:effectLst/>
                <a:latin typeface="Times New Roman" panose="02020603050405020304" pitchFamily="18" charset="0"/>
              </a:rPr>
              <a:t>•</a:t>
            </a:r>
            <a:r>
              <a:rPr lang="en-US" b="0" i="0" dirty="0">
                <a:solidFill>
                  <a:srgbClr val="232323"/>
                </a:solidFill>
                <a:effectLst/>
                <a:latin typeface="Noto Sans" panose="020B0502040504020204" pitchFamily="34" charset="0"/>
              </a:rPr>
              <a:t>Previous diagnosis of iron deficiency</a:t>
            </a:r>
          </a:p>
          <a:p>
            <a:pPr marL="0" indent="0" algn="l">
              <a:buNone/>
            </a:pPr>
            <a:r>
              <a:rPr lang="en-US" b="0" i="0" dirty="0">
                <a:solidFill>
                  <a:srgbClr val="232323"/>
                </a:solidFill>
                <a:effectLst/>
                <a:latin typeface="Times New Roman" panose="02020603050405020304" pitchFamily="18" charset="0"/>
              </a:rPr>
              <a:t>•</a:t>
            </a:r>
            <a:r>
              <a:rPr lang="en-US" b="0" i="0" dirty="0">
                <a:solidFill>
                  <a:srgbClr val="232323"/>
                </a:solidFill>
                <a:effectLst/>
                <a:latin typeface="Noto Sans" panose="020B0502040504020204" pitchFamily="34" charset="0"/>
              </a:rPr>
              <a:t>Diabetes</a:t>
            </a:r>
          </a:p>
          <a:p>
            <a:pPr marL="0" indent="0" algn="l">
              <a:buNone/>
            </a:pPr>
            <a:r>
              <a:rPr lang="en-US" b="0" i="0" dirty="0">
                <a:solidFill>
                  <a:srgbClr val="232323"/>
                </a:solidFill>
                <a:effectLst/>
                <a:latin typeface="Times New Roman" panose="02020603050405020304" pitchFamily="18" charset="0"/>
              </a:rPr>
              <a:t>•</a:t>
            </a:r>
            <a:r>
              <a:rPr lang="en-US" b="0" i="0" dirty="0">
                <a:solidFill>
                  <a:srgbClr val="232323"/>
                </a:solidFill>
                <a:effectLst/>
                <a:latin typeface="Noto Sans" panose="020B0502040504020204" pitchFamily="34" charset="0"/>
              </a:rPr>
              <a:t>Smoking</a:t>
            </a:r>
          </a:p>
          <a:p>
            <a:pPr marL="0" indent="0" algn="l">
              <a:buNone/>
            </a:pPr>
            <a:r>
              <a:rPr lang="en-US" b="0" i="0" dirty="0">
                <a:solidFill>
                  <a:srgbClr val="232323"/>
                </a:solidFill>
                <a:effectLst/>
                <a:latin typeface="Times New Roman" panose="02020603050405020304" pitchFamily="18" charset="0"/>
              </a:rPr>
              <a:t>•</a:t>
            </a:r>
            <a:r>
              <a:rPr lang="en-US" b="0" i="0" dirty="0">
                <a:solidFill>
                  <a:srgbClr val="232323"/>
                </a:solidFill>
                <a:effectLst/>
                <a:latin typeface="Noto Sans" panose="020B0502040504020204" pitchFamily="34" charset="0"/>
              </a:rPr>
              <a:t>HIV infection</a:t>
            </a:r>
          </a:p>
          <a:p>
            <a:pPr marL="0" indent="0" algn="l">
              <a:buNone/>
            </a:pPr>
            <a:r>
              <a:rPr lang="en-US" b="0" i="0" dirty="0">
                <a:solidFill>
                  <a:srgbClr val="232323"/>
                </a:solidFill>
                <a:effectLst/>
                <a:latin typeface="Times New Roman" panose="02020603050405020304" pitchFamily="18" charset="0"/>
              </a:rPr>
              <a:t>•</a:t>
            </a:r>
            <a:r>
              <a:rPr lang="en-US" b="0" i="0" dirty="0">
                <a:solidFill>
                  <a:srgbClr val="232323"/>
                </a:solidFill>
                <a:effectLst/>
                <a:latin typeface="Noto Sans" panose="020B0502040504020204" pitchFamily="34" charset="0"/>
              </a:rPr>
              <a:t>Inflammatory bowel disease</a:t>
            </a:r>
          </a:p>
          <a:p>
            <a:pPr marL="0" indent="0" algn="l">
              <a:buNone/>
            </a:pPr>
            <a:r>
              <a:rPr lang="en-US" b="0" i="0" dirty="0">
                <a:solidFill>
                  <a:srgbClr val="232323"/>
                </a:solidFill>
                <a:effectLst/>
                <a:latin typeface="Times New Roman" panose="02020603050405020304" pitchFamily="18" charset="0"/>
              </a:rPr>
              <a:t>•</a:t>
            </a:r>
            <a:r>
              <a:rPr lang="en-US" b="0" i="0" dirty="0">
                <a:solidFill>
                  <a:srgbClr val="232323"/>
                </a:solidFill>
                <a:effectLst/>
                <a:latin typeface="Noto Sans" panose="020B0502040504020204" pitchFamily="34" charset="0"/>
              </a:rPr>
              <a:t>Multiparas, especially those with an interpregnancy interval &lt;6 months</a:t>
            </a:r>
          </a:p>
          <a:p>
            <a:pPr marL="0" indent="0" algn="l">
              <a:buNone/>
            </a:pPr>
            <a:r>
              <a:rPr lang="en-US" b="0" i="0" dirty="0">
                <a:solidFill>
                  <a:srgbClr val="232323"/>
                </a:solidFill>
                <a:effectLst/>
                <a:latin typeface="Times New Roman" panose="02020603050405020304" pitchFamily="18" charset="0"/>
              </a:rPr>
              <a:t>•</a:t>
            </a:r>
            <a:r>
              <a:rPr lang="en-US" b="0" i="0" dirty="0">
                <a:solidFill>
                  <a:srgbClr val="232323"/>
                </a:solidFill>
                <a:effectLst/>
                <a:latin typeface="Noto Sans" panose="020B0502040504020204" pitchFamily="34" charset="0"/>
              </a:rPr>
              <a:t>History of abnormal uterine bleeding</a:t>
            </a:r>
          </a:p>
          <a:p>
            <a:pPr marL="0" indent="0" algn="l">
              <a:buNone/>
            </a:pPr>
            <a:r>
              <a:rPr lang="en-US" b="0" i="0" dirty="0">
                <a:solidFill>
                  <a:srgbClr val="232323"/>
                </a:solidFill>
                <a:effectLst/>
                <a:latin typeface="Times New Roman" panose="02020603050405020304" pitchFamily="18" charset="0"/>
              </a:rPr>
              <a:t>•</a:t>
            </a:r>
            <a:r>
              <a:rPr lang="en-US" b="0" i="0" dirty="0">
                <a:solidFill>
                  <a:srgbClr val="232323"/>
                </a:solidFill>
                <a:effectLst/>
                <a:latin typeface="Noto Sans" panose="020B0502040504020204" pitchFamily="34" charset="0"/>
              </a:rPr>
              <a:t>Body mass index (BMI) above or below the normal range</a:t>
            </a:r>
          </a:p>
          <a:p>
            <a:pPr marL="0" indent="0" algn="l">
              <a:buNone/>
            </a:pPr>
            <a:r>
              <a:rPr lang="en-US" b="0" i="0" dirty="0">
                <a:solidFill>
                  <a:srgbClr val="232323"/>
                </a:solidFill>
                <a:effectLst/>
                <a:latin typeface="Times New Roman" panose="02020603050405020304" pitchFamily="18" charset="0"/>
              </a:rPr>
              <a:t>•</a:t>
            </a:r>
            <a:r>
              <a:rPr lang="en-US" b="0" i="0" dirty="0">
                <a:solidFill>
                  <a:srgbClr val="232323"/>
                </a:solidFill>
                <a:effectLst/>
                <a:latin typeface="Noto Sans" panose="020B0502040504020204" pitchFamily="34" charset="0"/>
              </a:rPr>
              <a:t>Vegetarian or vegan diet</a:t>
            </a:r>
          </a:p>
          <a:p>
            <a:pPr marL="0" indent="0" algn="l">
              <a:buNone/>
            </a:pPr>
            <a:r>
              <a:rPr lang="en-US" b="0" i="0" dirty="0">
                <a:solidFill>
                  <a:srgbClr val="232323"/>
                </a:solidFill>
                <a:effectLst/>
                <a:latin typeface="Times New Roman" panose="02020603050405020304" pitchFamily="18" charset="0"/>
              </a:rPr>
              <a:t>•</a:t>
            </a:r>
            <a:r>
              <a:rPr lang="en-US" b="0" i="0" dirty="0">
                <a:solidFill>
                  <a:srgbClr val="232323"/>
                </a:solidFill>
                <a:effectLst/>
                <a:latin typeface="Noto Sans" panose="020B0502040504020204" pitchFamily="34" charset="0"/>
              </a:rPr>
              <a:t>Regular blood donation</a:t>
            </a:r>
          </a:p>
          <a:p>
            <a:pPr marL="0" indent="0" algn="l">
              <a:buNone/>
            </a:pPr>
            <a:r>
              <a:rPr lang="en-US" b="0" i="0" dirty="0">
                <a:solidFill>
                  <a:srgbClr val="232323"/>
                </a:solidFill>
                <a:effectLst/>
                <a:latin typeface="Times New Roman" panose="02020603050405020304" pitchFamily="18" charset="0"/>
              </a:rPr>
              <a:t>•</a:t>
            </a:r>
            <a:r>
              <a:rPr lang="en-US" b="0" i="0" dirty="0">
                <a:solidFill>
                  <a:srgbClr val="232323"/>
                </a:solidFill>
                <a:effectLst/>
                <a:latin typeface="Noto Sans" panose="020B0502040504020204" pitchFamily="34" charset="0"/>
              </a:rPr>
              <a:t>Symptoms such as restless legs syndrome or pica, especially pagophagia (ice craving)</a:t>
            </a:r>
          </a:p>
          <a:p>
            <a:pPr marL="0" indent="0" algn="l">
              <a:buNone/>
            </a:pPr>
            <a:r>
              <a:rPr lang="en-US" b="0" i="0" dirty="0">
                <a:solidFill>
                  <a:srgbClr val="232323"/>
                </a:solidFill>
                <a:effectLst/>
                <a:latin typeface="Times New Roman" panose="02020603050405020304" pitchFamily="18" charset="0"/>
              </a:rPr>
              <a:t>•</a:t>
            </a:r>
            <a:r>
              <a:rPr lang="en-US" b="0" i="0" dirty="0">
                <a:solidFill>
                  <a:srgbClr val="232323"/>
                </a:solidFill>
                <a:effectLst/>
                <a:latin typeface="Noto Sans" panose="020B0502040504020204" pitchFamily="34" charset="0"/>
              </a:rPr>
              <a:t>Decreased access to health care, which may correlate with decreased screening for heavy menstrual bleeding and infections and reduced access to healthy foods</a:t>
            </a:r>
            <a:r>
              <a:rPr lang="fa-IR" b="0" i="0" dirty="0">
                <a:solidFill>
                  <a:srgbClr val="232323"/>
                </a:solidFill>
                <a:effectLst/>
                <a:latin typeface="Noto Sans" panose="020B0502040504020204" pitchFamily="34" charset="0"/>
              </a:rPr>
              <a:t>.</a:t>
            </a:r>
            <a:endParaRPr lang="en-US" b="0" i="0" dirty="0">
              <a:solidFill>
                <a:srgbClr val="232323"/>
              </a:solidFill>
              <a:effectLst/>
              <a:latin typeface="Noto Sans" panose="020B0502040504020204" pitchFamily="34" charset="0"/>
            </a:endParaRPr>
          </a:p>
          <a:p>
            <a:endParaRPr lang="en-US" dirty="0"/>
          </a:p>
        </p:txBody>
      </p:sp>
    </p:spTree>
    <p:extLst>
      <p:ext uri="{BB962C8B-B14F-4D97-AF65-F5344CB8AC3E}">
        <p14:creationId xmlns:p14="http://schemas.microsoft.com/office/powerpoint/2010/main" val="370579296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 xmlns:a16="http://schemas.microsoft.com/office/drawing/2014/main" id="{3228BC11-38EE-4E23-A817-D54D1529B770}"/>
              </a:ext>
            </a:extLst>
          </p:cNvPr>
          <p:cNvSpPr>
            <a:spLocks noGrp="1"/>
          </p:cNvSpPr>
          <p:nvPr>
            <p:ph idx="1"/>
          </p:nvPr>
        </p:nvSpPr>
        <p:spPr>
          <a:xfrm>
            <a:off x="170121" y="606056"/>
            <a:ext cx="11674549" cy="5975497"/>
          </a:xfrm>
        </p:spPr>
        <p:txBody>
          <a:bodyPr>
            <a:normAutofit/>
          </a:bodyPr>
          <a:lstStyle/>
          <a:p>
            <a:pPr algn="l"/>
            <a:r>
              <a:rPr lang="en-US" b="1" i="0" dirty="0">
                <a:solidFill>
                  <a:srgbClr val="232323"/>
                </a:solidFill>
                <a:effectLst/>
                <a:latin typeface="Noto Sans" panose="020B0502040504020204" pitchFamily="34" charset="0"/>
              </a:rPr>
              <a:t>Individuals who are not high risk </a:t>
            </a:r>
            <a:r>
              <a:rPr lang="en-US" b="0" i="0" dirty="0">
                <a:solidFill>
                  <a:srgbClr val="232323"/>
                </a:solidFill>
                <a:effectLst/>
                <a:latin typeface="Noto Sans" panose="020B0502040504020204" pitchFamily="34" charset="0"/>
              </a:rPr>
              <a:t>–</a:t>
            </a:r>
            <a:r>
              <a:rPr lang="en-US" b="1" i="0" dirty="0">
                <a:solidFill>
                  <a:srgbClr val="232323"/>
                </a:solidFill>
                <a:effectLst/>
                <a:latin typeface="Noto Sans" panose="020B0502040504020204" pitchFamily="34" charset="0"/>
              </a:rPr>
              <a:t> </a:t>
            </a:r>
            <a:endParaRPr lang="fa-IR" b="1" i="0" dirty="0">
              <a:solidFill>
                <a:srgbClr val="232323"/>
              </a:solidFill>
              <a:effectLst/>
              <a:latin typeface="Noto Sans" panose="020B0502040504020204" pitchFamily="34" charset="0"/>
            </a:endParaRPr>
          </a:p>
          <a:p>
            <a:pPr algn="l"/>
            <a:r>
              <a:rPr lang="en-US" b="0" i="0" dirty="0">
                <a:solidFill>
                  <a:srgbClr val="232323"/>
                </a:solidFill>
                <a:effectLst/>
                <a:latin typeface="Noto Sans" panose="020B0502040504020204" pitchFamily="34" charset="0"/>
              </a:rPr>
              <a:t>We are concerned that limiting testing to those with anemia has the potential to miss up to 50 percent of iron-deficient gravidas and deprive them of a straightforward therapy (iron replacement) that is potentially beneficial to both the mother and the child and is not harmful .</a:t>
            </a:r>
          </a:p>
          <a:p>
            <a:pPr algn="l"/>
            <a:r>
              <a:rPr lang="en-US" b="1" i="0" dirty="0">
                <a:solidFill>
                  <a:srgbClr val="232323"/>
                </a:solidFill>
                <a:effectLst/>
                <a:latin typeface="Noto Sans" panose="020B0502040504020204" pitchFamily="34" charset="0"/>
              </a:rPr>
              <a:t>Supporting evidence for risk of iron deficiency and recommendations of others</a:t>
            </a:r>
            <a:endParaRPr lang="en-US" b="0" i="0" dirty="0">
              <a:solidFill>
                <a:srgbClr val="232323"/>
              </a:solidFill>
              <a:effectLst/>
              <a:latin typeface="Noto Sans" panose="020B0502040504020204" pitchFamily="34" charset="0"/>
            </a:endParaRPr>
          </a:p>
          <a:p>
            <a:pPr algn="l"/>
            <a:r>
              <a:rPr lang="en-US" b="0" i="0" dirty="0">
                <a:solidFill>
                  <a:srgbClr val="232323"/>
                </a:solidFill>
                <a:effectLst/>
                <a:latin typeface="Times New Roman" panose="02020603050405020304" pitchFamily="18" charset="0"/>
              </a:rPr>
              <a:t>●</a:t>
            </a:r>
            <a:r>
              <a:rPr lang="en-US" b="1" i="0" dirty="0">
                <a:solidFill>
                  <a:srgbClr val="232323"/>
                </a:solidFill>
                <a:effectLst/>
                <a:latin typeface="Noto Sans" panose="020B0502040504020204" pitchFamily="34" charset="0"/>
              </a:rPr>
              <a:t>Risk of iron deficiency</a:t>
            </a:r>
            <a:r>
              <a:rPr lang="en-US" b="0" i="0" dirty="0">
                <a:solidFill>
                  <a:srgbClr val="232323"/>
                </a:solidFill>
                <a:effectLst/>
                <a:latin typeface="Noto Sans" panose="020B0502040504020204" pitchFamily="34" charset="0"/>
              </a:rPr>
              <a:t> – Data from studies using iron studies (ferritin, transferrin saturation [TSAT], or both) suggest that approximately 50 percent of pregnant individuals have iron deficiency.</a:t>
            </a:r>
          </a:p>
          <a:p>
            <a:pPr marL="0" indent="0" algn="l">
              <a:buNone/>
            </a:pPr>
            <a:endParaRPr lang="en-US" dirty="0"/>
          </a:p>
        </p:txBody>
      </p:sp>
    </p:spTree>
    <p:extLst>
      <p:ext uri="{BB962C8B-B14F-4D97-AF65-F5344CB8AC3E}">
        <p14:creationId xmlns:p14="http://schemas.microsoft.com/office/powerpoint/2010/main" val="192290844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 xmlns:a16="http://schemas.microsoft.com/office/drawing/2014/main" id="{C2B9FF41-BFED-42E9-B9F4-E684FCC8A00D}"/>
              </a:ext>
            </a:extLst>
          </p:cNvPr>
          <p:cNvSpPr>
            <a:spLocks noGrp="1"/>
          </p:cNvSpPr>
          <p:nvPr>
            <p:ph idx="1"/>
          </p:nvPr>
        </p:nvSpPr>
        <p:spPr>
          <a:xfrm>
            <a:off x="350873" y="552893"/>
            <a:ext cx="11515061" cy="5624070"/>
          </a:xfrm>
        </p:spPr>
        <p:txBody>
          <a:bodyPr>
            <a:normAutofit fontScale="92500" lnSpcReduction="10000"/>
          </a:bodyPr>
          <a:lstStyle/>
          <a:p>
            <a:pPr algn="l"/>
            <a:r>
              <a:rPr lang="en-US" b="1" i="0" dirty="0">
                <a:solidFill>
                  <a:srgbClr val="232323"/>
                </a:solidFill>
                <a:effectLst/>
                <a:latin typeface="Noto Sans" panose="020B0502040504020204" pitchFamily="34" charset="0"/>
              </a:rPr>
              <a:t>Recommendations of others</a:t>
            </a:r>
            <a:r>
              <a:rPr lang="en-US" b="0" i="0" dirty="0">
                <a:solidFill>
                  <a:srgbClr val="232323"/>
                </a:solidFill>
                <a:effectLst/>
                <a:latin typeface="Noto Sans" panose="020B0502040504020204" pitchFamily="34" charset="0"/>
              </a:rPr>
              <a:t> – Professional organizations are increasingly moving to suggest a more proactive approach to identifying and treating iron deficiency before anemia develops.</a:t>
            </a:r>
            <a:endParaRPr lang="fa-IR" b="0" i="0" dirty="0">
              <a:solidFill>
                <a:srgbClr val="232323"/>
              </a:solidFill>
              <a:effectLst/>
              <a:latin typeface="Noto Sans" panose="020B0502040504020204" pitchFamily="34" charset="0"/>
            </a:endParaRPr>
          </a:p>
          <a:p>
            <a:pPr marL="0" indent="0" algn="l">
              <a:buNone/>
            </a:pPr>
            <a:endParaRPr lang="en-US" b="0" i="0" dirty="0">
              <a:solidFill>
                <a:srgbClr val="232323"/>
              </a:solidFill>
              <a:effectLst/>
              <a:latin typeface="Noto Sans" panose="020B0502040504020204" pitchFamily="34" charset="0"/>
            </a:endParaRPr>
          </a:p>
          <a:p>
            <a:pPr marL="0" indent="0" algn="l">
              <a:buNone/>
            </a:pPr>
            <a:r>
              <a:rPr lang="en-US" b="0" i="0" dirty="0">
                <a:solidFill>
                  <a:srgbClr val="232323"/>
                </a:solidFill>
                <a:effectLst/>
                <a:latin typeface="Times New Roman" panose="02020603050405020304" pitchFamily="18" charset="0"/>
              </a:rPr>
              <a:t>•</a:t>
            </a:r>
            <a:r>
              <a:rPr lang="en-US" b="1" i="0" dirty="0">
                <a:solidFill>
                  <a:srgbClr val="232323"/>
                </a:solidFill>
                <a:effectLst/>
                <a:latin typeface="Noto Sans" panose="020B0502040504020204" pitchFamily="34" charset="0"/>
              </a:rPr>
              <a:t>International Federation of Gynecology and Obstetrics (FIGO) screening for iron deficiency</a:t>
            </a:r>
            <a:r>
              <a:rPr lang="en-US" b="0" i="0" dirty="0">
                <a:solidFill>
                  <a:srgbClr val="232323"/>
                </a:solidFill>
                <a:effectLst/>
                <a:latin typeface="Noto Sans" panose="020B0502040504020204" pitchFamily="34" charset="0"/>
              </a:rPr>
              <a:t> – A 2023 International Federation of Gynecology and Obstetrics (FIGO) statement emphasized the high prevalence of iron deficiency and anemia in females and reinforced the concepts that anemia is a late-stage finding in iron deficiency and both iron deficiency and anemia are associated with adverse fetal and maternal outcomes . </a:t>
            </a:r>
            <a:endParaRPr lang="fa-IR" b="0" i="0" dirty="0">
              <a:solidFill>
                <a:srgbClr val="232323"/>
              </a:solidFill>
              <a:effectLst/>
              <a:latin typeface="Noto Sans" panose="020B0502040504020204" pitchFamily="34" charset="0"/>
            </a:endParaRPr>
          </a:p>
          <a:p>
            <a:pPr marL="0" indent="0" algn="l">
              <a:buNone/>
            </a:pPr>
            <a:endParaRPr lang="en-US" b="0" i="0" dirty="0">
              <a:solidFill>
                <a:srgbClr val="232323"/>
              </a:solidFill>
              <a:effectLst/>
              <a:latin typeface="Noto Sans" panose="020B0502040504020204" pitchFamily="34" charset="0"/>
            </a:endParaRPr>
          </a:p>
          <a:p>
            <a:pPr algn="l"/>
            <a:r>
              <a:rPr lang="en-US" b="0" i="0" dirty="0">
                <a:solidFill>
                  <a:srgbClr val="232323"/>
                </a:solidFill>
                <a:effectLst/>
                <a:latin typeface="Noto Sans" panose="020B0502040504020204" pitchFamily="34" charset="0"/>
              </a:rPr>
              <a:t>They support the adoption of routine screening for heavy menstrual bleeding, iron deficiency, and anemia throughout the life course and specifically recommend assessing iron status and hemoglobin before planned pregnancy and as early as possible during pregnancy.</a:t>
            </a:r>
          </a:p>
          <a:p>
            <a:endParaRPr lang="en-US" dirty="0"/>
          </a:p>
        </p:txBody>
      </p:sp>
    </p:spTree>
    <p:extLst>
      <p:ext uri="{BB962C8B-B14F-4D97-AF65-F5344CB8AC3E}">
        <p14:creationId xmlns:p14="http://schemas.microsoft.com/office/powerpoint/2010/main" val="159403580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 xmlns:a16="http://schemas.microsoft.com/office/drawing/2014/main" id="{6B5E010B-61E7-49CB-8F6A-843D0C411856}"/>
              </a:ext>
            </a:extLst>
          </p:cNvPr>
          <p:cNvSpPr>
            <a:spLocks noGrp="1"/>
          </p:cNvSpPr>
          <p:nvPr>
            <p:ph idx="1"/>
          </p:nvPr>
        </p:nvSpPr>
        <p:spPr>
          <a:xfrm>
            <a:off x="329609" y="531628"/>
            <a:ext cx="11578856" cy="6071191"/>
          </a:xfrm>
        </p:spPr>
        <p:txBody>
          <a:bodyPr>
            <a:normAutofit fontScale="85000" lnSpcReduction="20000"/>
          </a:bodyPr>
          <a:lstStyle/>
          <a:p>
            <a:pPr marL="0" indent="0" algn="l">
              <a:buNone/>
            </a:pPr>
            <a:endParaRPr lang="en-US" b="0" i="0" dirty="0">
              <a:solidFill>
                <a:srgbClr val="232323"/>
              </a:solidFill>
              <a:effectLst/>
              <a:latin typeface="Noto Sans" panose="020B0502040504020204" pitchFamily="34" charset="0"/>
            </a:endParaRPr>
          </a:p>
          <a:p>
            <a:pPr algn="l"/>
            <a:r>
              <a:rPr lang="en-US" b="0" i="0" dirty="0">
                <a:solidFill>
                  <a:srgbClr val="232323"/>
                </a:solidFill>
                <a:effectLst/>
                <a:latin typeface="Times New Roman" panose="02020603050405020304" pitchFamily="18" charset="0"/>
              </a:rPr>
              <a:t>•</a:t>
            </a:r>
            <a:r>
              <a:rPr lang="en-US" b="1" i="0" dirty="0">
                <a:solidFill>
                  <a:srgbClr val="232323"/>
                </a:solidFill>
                <a:effectLst/>
                <a:latin typeface="Noto Sans" panose="020B0502040504020204" pitchFamily="34" charset="0"/>
              </a:rPr>
              <a:t>American College of Obstetricians and Gynecologists (ACOG) screening for anemia</a:t>
            </a:r>
            <a:r>
              <a:rPr lang="en-US" b="0" i="0" dirty="0">
                <a:solidFill>
                  <a:srgbClr val="232323"/>
                </a:solidFill>
                <a:effectLst/>
                <a:latin typeface="Noto Sans" panose="020B0502040504020204" pitchFamily="34" charset="0"/>
              </a:rPr>
              <a:t> – A 2021 American College of Obstetricians and Gynecologists (ACOG) practice bulletin recommends low dose iron supplementation during pregnancy to reduce anemia, and screening for anemia during pregnancy, but it does not address screening for iron deficiency .</a:t>
            </a:r>
          </a:p>
          <a:p>
            <a:pPr algn="l"/>
            <a:r>
              <a:rPr lang="en-US" b="0" i="0" dirty="0">
                <a:solidFill>
                  <a:srgbClr val="232323"/>
                </a:solidFill>
                <a:effectLst/>
                <a:latin typeface="Times New Roman" panose="02020603050405020304" pitchFamily="18" charset="0"/>
              </a:rPr>
              <a:t>•</a:t>
            </a:r>
            <a:r>
              <a:rPr lang="en-US" b="1" i="0" dirty="0">
                <a:solidFill>
                  <a:srgbClr val="232323"/>
                </a:solidFill>
                <a:effectLst/>
                <a:latin typeface="Noto Sans" panose="020B0502040504020204" pitchFamily="34" charset="0"/>
              </a:rPr>
              <a:t>United Kingdom</a:t>
            </a:r>
            <a:r>
              <a:rPr lang="en-US" b="0" i="0" dirty="0">
                <a:solidFill>
                  <a:srgbClr val="232323"/>
                </a:solidFill>
                <a:effectLst/>
                <a:latin typeface="Noto Sans" panose="020B0502040504020204" pitchFamily="34" charset="0"/>
              </a:rPr>
              <a:t> </a:t>
            </a:r>
            <a:r>
              <a:rPr lang="en-US" b="1" i="0" dirty="0">
                <a:solidFill>
                  <a:srgbClr val="232323"/>
                </a:solidFill>
                <a:effectLst/>
                <a:latin typeface="Noto Sans" panose="020B0502040504020204" pitchFamily="34" charset="0"/>
              </a:rPr>
              <a:t>equipoise</a:t>
            </a:r>
            <a:r>
              <a:rPr lang="en-US" b="0" i="0" dirty="0">
                <a:solidFill>
                  <a:srgbClr val="232323"/>
                </a:solidFill>
                <a:effectLst/>
                <a:latin typeface="Noto Sans" panose="020B0502040504020204" pitchFamily="34" charset="0"/>
              </a:rPr>
              <a:t> – A 2019 UK guideline recommended using the history to identify increased risk of iron deficiency and then either starting prophylactic iron empirically or checking serum ferritin and then treating if the level is low . </a:t>
            </a:r>
          </a:p>
          <a:p>
            <a:pPr algn="l"/>
            <a:r>
              <a:rPr lang="en-US" b="0" i="0" dirty="0">
                <a:solidFill>
                  <a:srgbClr val="232323"/>
                </a:solidFill>
                <a:effectLst/>
                <a:latin typeface="Noto Sans" panose="020B0502040504020204" pitchFamily="34" charset="0"/>
              </a:rPr>
              <a:t>Individuals at high risk for iron deficiency include those with a high risk of bleeding during pregnancy or delivery,</a:t>
            </a:r>
          </a:p>
          <a:p>
            <a:pPr marL="0" indent="0" algn="l">
              <a:buNone/>
            </a:pPr>
            <a:r>
              <a:rPr lang="en-US" b="0" i="0" dirty="0">
                <a:solidFill>
                  <a:srgbClr val="232323"/>
                </a:solidFill>
                <a:effectLst/>
                <a:latin typeface="Noto Sans" panose="020B0502040504020204" pitchFamily="34" charset="0"/>
              </a:rPr>
              <a:t>those for whom finding compatible blood would be challenging (</a:t>
            </a:r>
            <a:r>
              <a:rPr lang="en-US" b="0" i="0" dirty="0" err="1">
                <a:solidFill>
                  <a:srgbClr val="232323"/>
                </a:solidFill>
                <a:effectLst/>
                <a:latin typeface="Noto Sans" panose="020B0502040504020204" pitchFamily="34" charset="0"/>
              </a:rPr>
              <a:t>eg</a:t>
            </a:r>
            <a:r>
              <a:rPr lang="en-US" b="0" i="0" dirty="0">
                <a:solidFill>
                  <a:srgbClr val="232323"/>
                </a:solidFill>
                <a:effectLst/>
                <a:latin typeface="Noto Sans" panose="020B0502040504020204" pitchFamily="34" charset="0"/>
              </a:rPr>
              <a:t>, rare blood type), and</a:t>
            </a:r>
            <a:endParaRPr lang="fa-IR" b="0" i="0" dirty="0">
              <a:solidFill>
                <a:srgbClr val="232323"/>
              </a:solidFill>
              <a:effectLst/>
              <a:latin typeface="Noto Sans" panose="020B0502040504020204" pitchFamily="34" charset="0"/>
            </a:endParaRPr>
          </a:p>
          <a:p>
            <a:pPr marL="0" indent="0" algn="l">
              <a:buNone/>
            </a:pPr>
            <a:r>
              <a:rPr lang="en-US" b="0" i="0" dirty="0">
                <a:solidFill>
                  <a:srgbClr val="232323"/>
                </a:solidFill>
                <a:effectLst/>
                <a:latin typeface="Noto Sans" panose="020B0502040504020204" pitchFamily="34" charset="0"/>
              </a:rPr>
              <a:t> those with a previous history of anemia, current multiple gestation, short interpregnancy interval, low-iron diet, or teenage pregnancy.</a:t>
            </a:r>
            <a:endParaRPr lang="fa-IR" b="0" i="0" dirty="0">
              <a:solidFill>
                <a:srgbClr val="232323"/>
              </a:solidFill>
              <a:effectLst/>
              <a:latin typeface="Noto Sans" panose="020B0502040504020204" pitchFamily="34" charset="0"/>
            </a:endParaRPr>
          </a:p>
          <a:p>
            <a:pPr marL="0" indent="0" algn="l">
              <a:buNone/>
            </a:pPr>
            <a:endParaRPr lang="en-US" b="0" i="0" dirty="0">
              <a:solidFill>
                <a:srgbClr val="232323"/>
              </a:solidFill>
              <a:effectLst/>
              <a:latin typeface="Noto Sans" panose="020B0502040504020204" pitchFamily="34" charset="0"/>
            </a:endParaRPr>
          </a:p>
          <a:p>
            <a:pPr marL="0" indent="0" algn="l">
              <a:buNone/>
            </a:pPr>
            <a:r>
              <a:rPr lang="en-US" b="0" i="0" dirty="0">
                <a:solidFill>
                  <a:srgbClr val="232323"/>
                </a:solidFill>
                <a:effectLst/>
                <a:latin typeface="Noto Sans" panose="020B0502040504020204" pitchFamily="34" charset="0"/>
              </a:rPr>
              <a:t> Unselected routine screening with serum ferritin level is not recommended outside the context of a research study.</a:t>
            </a:r>
          </a:p>
          <a:p>
            <a:endParaRPr lang="en-US" dirty="0"/>
          </a:p>
        </p:txBody>
      </p:sp>
    </p:spTree>
    <p:extLst>
      <p:ext uri="{BB962C8B-B14F-4D97-AF65-F5344CB8AC3E}">
        <p14:creationId xmlns:p14="http://schemas.microsoft.com/office/powerpoint/2010/main" val="110584616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 xmlns:a16="http://schemas.microsoft.com/office/drawing/2014/main" id="{C0645F94-7708-4DD4-B180-7A0F0C8C02D8}"/>
              </a:ext>
            </a:extLst>
          </p:cNvPr>
          <p:cNvSpPr>
            <a:spLocks noGrp="1"/>
          </p:cNvSpPr>
          <p:nvPr>
            <p:ph idx="1"/>
          </p:nvPr>
        </p:nvSpPr>
        <p:spPr>
          <a:xfrm>
            <a:off x="838200" y="276447"/>
            <a:ext cx="10515600" cy="5900516"/>
          </a:xfrm>
        </p:spPr>
        <p:txBody>
          <a:bodyPr>
            <a:normAutofit/>
          </a:bodyPr>
          <a:lstStyle/>
          <a:p>
            <a:pPr algn="l"/>
            <a:r>
              <a:rPr lang="en-US" b="1" i="0" dirty="0">
                <a:solidFill>
                  <a:srgbClr val="232323"/>
                </a:solidFill>
                <a:effectLst/>
                <a:latin typeface="Noto Sans" panose="020B0502040504020204" pitchFamily="34" charset="0"/>
              </a:rPr>
              <a:t>How to screen for iron deficiency</a:t>
            </a:r>
            <a:r>
              <a:rPr lang="en-US" b="0" i="0" dirty="0">
                <a:solidFill>
                  <a:srgbClr val="232323"/>
                </a:solidFill>
                <a:effectLst/>
                <a:latin typeface="Noto Sans" panose="020B0502040504020204" pitchFamily="34" charset="0"/>
              </a:rPr>
              <a:t> —</a:t>
            </a:r>
            <a:endParaRPr lang="fa-IR" b="0" i="0" dirty="0">
              <a:solidFill>
                <a:srgbClr val="232323"/>
              </a:solidFill>
              <a:effectLst/>
              <a:latin typeface="Noto Sans" panose="020B0502040504020204" pitchFamily="34" charset="0"/>
            </a:endParaRPr>
          </a:p>
          <a:p>
            <a:pPr marL="0" indent="0" algn="l">
              <a:buNone/>
            </a:pPr>
            <a:r>
              <a:rPr lang="en-US" b="0" i="0" dirty="0">
                <a:solidFill>
                  <a:srgbClr val="232323"/>
                </a:solidFill>
                <a:effectLst/>
                <a:latin typeface="Noto Sans" panose="020B0502040504020204" pitchFamily="34" charset="0"/>
              </a:rPr>
              <a:t> </a:t>
            </a:r>
            <a:r>
              <a:rPr lang="en-US" b="0" i="0" dirty="0">
                <a:solidFill>
                  <a:srgbClr val="232323"/>
                </a:solidFill>
                <a:effectLst/>
                <a:highlight>
                  <a:srgbClr val="FF00FF"/>
                </a:highlight>
                <a:latin typeface="Noto Sans" panose="020B0502040504020204" pitchFamily="34" charset="0"/>
              </a:rPr>
              <a:t>A ferritin level is generally sufficient for screening for iron deficiency</a:t>
            </a:r>
            <a:r>
              <a:rPr lang="en-US" b="0" i="0" dirty="0">
                <a:solidFill>
                  <a:srgbClr val="232323"/>
                </a:solidFill>
                <a:effectLst/>
                <a:latin typeface="Noto Sans" panose="020B0502040504020204" pitchFamily="34" charset="0"/>
              </a:rPr>
              <a:t>. </a:t>
            </a:r>
          </a:p>
          <a:p>
            <a:pPr algn="l"/>
            <a:r>
              <a:rPr lang="en-US" b="0" i="0" dirty="0">
                <a:solidFill>
                  <a:srgbClr val="232323"/>
                </a:solidFill>
                <a:effectLst/>
                <a:latin typeface="Noto Sans" panose="020B0502040504020204" pitchFamily="34" charset="0"/>
              </a:rPr>
              <a:t>However, some individuals with iron deficiency may have a serum ferritin in the normal range and may require testing of the transferrin saturation (TSAT) to diagnose iron deficiency. </a:t>
            </a:r>
          </a:p>
          <a:p>
            <a:pPr algn="l"/>
            <a:endParaRPr lang="fa-IR" b="0" i="0" dirty="0">
              <a:solidFill>
                <a:srgbClr val="232323"/>
              </a:solidFill>
              <a:effectLst/>
              <a:latin typeface="Noto Sans" panose="020B0502040504020204" pitchFamily="34" charset="0"/>
            </a:endParaRPr>
          </a:p>
          <a:p>
            <a:pPr algn="l"/>
            <a:r>
              <a:rPr lang="en-US" b="0" i="0" dirty="0">
                <a:solidFill>
                  <a:srgbClr val="232323"/>
                </a:solidFill>
                <a:effectLst/>
                <a:latin typeface="Noto Sans" panose="020B0502040504020204" pitchFamily="34" charset="0"/>
              </a:rPr>
              <a:t>This is especially true for patients with active inflammation, which can increase ferritin since it is an acute phase reactant, and for those in whom adding a TSAT later would require a second blood draw.</a:t>
            </a:r>
          </a:p>
          <a:p>
            <a:pPr algn="l"/>
            <a:r>
              <a:rPr lang="en-US" b="0" i="0" dirty="0">
                <a:solidFill>
                  <a:srgbClr val="232323"/>
                </a:solidFill>
                <a:effectLst/>
                <a:latin typeface="Noto Sans" panose="020B0502040504020204" pitchFamily="34" charset="0"/>
              </a:rPr>
              <a:t>The CBC is not adequate to screen for or exclude iron deficiency, as anemia and microcytosis are late findings.</a:t>
            </a:r>
          </a:p>
          <a:p>
            <a:pPr marL="0" indent="0">
              <a:buNone/>
            </a:pPr>
            <a:endParaRPr lang="en-US" dirty="0"/>
          </a:p>
        </p:txBody>
      </p:sp>
    </p:spTree>
    <p:extLst>
      <p:ext uri="{BB962C8B-B14F-4D97-AF65-F5344CB8AC3E}">
        <p14:creationId xmlns:p14="http://schemas.microsoft.com/office/powerpoint/2010/main" val="425100016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 xmlns:a16="http://schemas.microsoft.com/office/drawing/2014/main" id="{C60C683E-0847-48BC-936F-DF9FE6DE39E4}"/>
              </a:ext>
            </a:extLst>
          </p:cNvPr>
          <p:cNvSpPr>
            <a:spLocks noGrp="1"/>
          </p:cNvSpPr>
          <p:nvPr>
            <p:ph idx="1"/>
          </p:nvPr>
        </p:nvSpPr>
        <p:spPr>
          <a:xfrm>
            <a:off x="838200" y="765544"/>
            <a:ext cx="10515600" cy="5411419"/>
          </a:xfrm>
        </p:spPr>
        <p:txBody>
          <a:bodyPr>
            <a:normAutofit/>
          </a:bodyPr>
          <a:lstStyle/>
          <a:p>
            <a:pPr algn="l"/>
            <a:r>
              <a:rPr lang="en-US" b="0" i="0" dirty="0">
                <a:solidFill>
                  <a:srgbClr val="232323"/>
                </a:solidFill>
                <a:effectLst/>
                <a:latin typeface="Noto Sans" panose="020B0502040504020204" pitchFamily="34" charset="0"/>
              </a:rPr>
              <a:t>Anemia in pregnancy can be defined </a:t>
            </a:r>
            <a:r>
              <a:rPr lang="en-US" b="0" i="0" dirty="0" smtClean="0">
                <a:solidFill>
                  <a:srgbClr val="232323"/>
                </a:solidFill>
                <a:effectLst/>
                <a:latin typeface="Noto Sans" panose="020B0502040504020204" pitchFamily="34" charset="0"/>
              </a:rPr>
              <a:t>:</a:t>
            </a:r>
            <a:endParaRPr lang="en-US" b="0" i="0" dirty="0">
              <a:solidFill>
                <a:srgbClr val="232323"/>
              </a:solidFill>
              <a:effectLst/>
              <a:latin typeface="Noto Sans" panose="020B0502040504020204" pitchFamily="34" charset="0"/>
            </a:endParaRPr>
          </a:p>
          <a:p>
            <a:pPr marL="0" indent="0" algn="l">
              <a:buNone/>
            </a:pPr>
            <a:endParaRPr lang="en-US" b="0" i="0" dirty="0">
              <a:solidFill>
                <a:srgbClr val="232323"/>
              </a:solidFill>
              <a:effectLst/>
              <a:latin typeface="Noto Sans" panose="020B0502040504020204" pitchFamily="34" charset="0"/>
            </a:endParaRPr>
          </a:p>
          <a:p>
            <a:pPr marL="0" indent="0" algn="l">
              <a:buNone/>
            </a:pPr>
            <a:r>
              <a:rPr lang="en-US" b="0" i="0" dirty="0">
                <a:solidFill>
                  <a:srgbClr val="232323"/>
                </a:solidFill>
                <a:effectLst/>
                <a:latin typeface="Times New Roman" panose="02020603050405020304" pitchFamily="18" charset="0"/>
              </a:rPr>
              <a:t>●</a:t>
            </a:r>
            <a:r>
              <a:rPr lang="en-US" b="1" i="0" dirty="0">
                <a:solidFill>
                  <a:srgbClr val="232323"/>
                </a:solidFill>
                <a:effectLst/>
                <a:latin typeface="Noto Sans" panose="020B0502040504020204" pitchFamily="34" charset="0"/>
              </a:rPr>
              <a:t>First trimester</a:t>
            </a:r>
            <a:r>
              <a:rPr lang="en-US" b="0" i="0" dirty="0">
                <a:solidFill>
                  <a:srgbClr val="232323"/>
                </a:solidFill>
                <a:effectLst/>
                <a:latin typeface="Noto Sans" panose="020B0502040504020204" pitchFamily="34" charset="0"/>
              </a:rPr>
              <a:t> – Hemoglobin &lt;11 g/dL (approximately equivalent to a hematocrit &lt;33 percent)</a:t>
            </a:r>
          </a:p>
          <a:p>
            <a:pPr marL="0" indent="0" algn="l">
              <a:buNone/>
            </a:pPr>
            <a:r>
              <a:rPr lang="en-US" b="0" i="0" dirty="0">
                <a:solidFill>
                  <a:srgbClr val="232323"/>
                </a:solidFill>
                <a:effectLst/>
                <a:latin typeface="Times New Roman" panose="02020603050405020304" pitchFamily="18" charset="0"/>
              </a:rPr>
              <a:t>●</a:t>
            </a:r>
            <a:r>
              <a:rPr lang="en-US" b="1" i="0" dirty="0">
                <a:solidFill>
                  <a:srgbClr val="232323"/>
                </a:solidFill>
                <a:effectLst/>
                <a:latin typeface="Noto Sans" panose="020B0502040504020204" pitchFamily="34" charset="0"/>
              </a:rPr>
              <a:t>Second trimester</a:t>
            </a:r>
            <a:r>
              <a:rPr lang="en-US" b="0" i="0" dirty="0">
                <a:solidFill>
                  <a:srgbClr val="232323"/>
                </a:solidFill>
                <a:effectLst/>
                <a:latin typeface="Noto Sans" panose="020B0502040504020204" pitchFamily="34" charset="0"/>
              </a:rPr>
              <a:t> – Hemoglobin &lt;10.5 g/dL (approximate hematocrit &lt;32 percent)</a:t>
            </a:r>
          </a:p>
          <a:p>
            <a:pPr marL="0" indent="0" algn="l">
              <a:buNone/>
            </a:pPr>
            <a:r>
              <a:rPr lang="en-US" b="0" i="0" dirty="0">
                <a:solidFill>
                  <a:srgbClr val="232323"/>
                </a:solidFill>
                <a:effectLst/>
                <a:latin typeface="Times New Roman" panose="02020603050405020304" pitchFamily="18" charset="0"/>
              </a:rPr>
              <a:t>●</a:t>
            </a:r>
            <a:r>
              <a:rPr lang="en-US" b="1" i="0" dirty="0">
                <a:solidFill>
                  <a:srgbClr val="232323"/>
                </a:solidFill>
                <a:effectLst/>
                <a:latin typeface="Noto Sans" panose="020B0502040504020204" pitchFamily="34" charset="0"/>
              </a:rPr>
              <a:t>Third trimester</a:t>
            </a:r>
            <a:r>
              <a:rPr lang="en-US" b="0" i="0" dirty="0">
                <a:solidFill>
                  <a:srgbClr val="232323"/>
                </a:solidFill>
                <a:effectLst/>
                <a:latin typeface="Noto Sans" panose="020B0502040504020204" pitchFamily="34" charset="0"/>
              </a:rPr>
              <a:t> – Hemoglobin &lt;11 g/dL (approximate hematocrit &lt;33 percent</a:t>
            </a:r>
            <a:r>
              <a:rPr lang="en-US" b="0" i="0" dirty="0" smtClean="0">
                <a:solidFill>
                  <a:srgbClr val="232323"/>
                </a:solidFill>
                <a:effectLst/>
                <a:latin typeface="Noto Sans" panose="020B0502040504020204" pitchFamily="34" charset="0"/>
              </a:rPr>
              <a:t>)</a:t>
            </a:r>
          </a:p>
          <a:p>
            <a:pPr marL="0" indent="0" algn="l">
              <a:buNone/>
            </a:pPr>
            <a:endParaRPr lang="en-US" b="0" i="0" dirty="0">
              <a:solidFill>
                <a:srgbClr val="232323"/>
              </a:solidFill>
              <a:effectLst/>
              <a:latin typeface="Noto Sans" panose="020B0502040504020204" pitchFamily="34" charset="0"/>
            </a:endParaRPr>
          </a:p>
          <a:p>
            <a:pPr marL="0" indent="0" algn="l">
              <a:buNone/>
            </a:pPr>
            <a:r>
              <a:rPr lang="en-US" b="0" i="0" dirty="0">
                <a:solidFill>
                  <a:srgbClr val="232323"/>
                </a:solidFill>
                <a:effectLst/>
                <a:latin typeface="Times New Roman" panose="02020603050405020304" pitchFamily="18" charset="0"/>
              </a:rPr>
              <a:t>●</a:t>
            </a:r>
            <a:r>
              <a:rPr lang="en-US" b="1" i="0" dirty="0">
                <a:solidFill>
                  <a:srgbClr val="232323"/>
                </a:solidFill>
                <a:effectLst/>
                <a:latin typeface="Noto Sans" panose="020B0502040504020204" pitchFamily="34" charset="0"/>
              </a:rPr>
              <a:t>Postpartum</a:t>
            </a:r>
            <a:r>
              <a:rPr lang="en-US" b="0" i="0" dirty="0">
                <a:solidFill>
                  <a:srgbClr val="232323"/>
                </a:solidFill>
                <a:effectLst/>
                <a:latin typeface="Noto Sans" panose="020B0502040504020204" pitchFamily="34" charset="0"/>
              </a:rPr>
              <a:t> – Hemoglobin &lt;10 g/dL (approximate hematocrit &lt;30 percent)</a:t>
            </a:r>
          </a:p>
          <a:p>
            <a:pPr marL="0" indent="0">
              <a:buNone/>
            </a:pPr>
            <a:endParaRPr lang="en-US" dirty="0"/>
          </a:p>
        </p:txBody>
      </p:sp>
    </p:spTree>
    <p:extLst>
      <p:ext uri="{BB962C8B-B14F-4D97-AF65-F5344CB8AC3E}">
        <p14:creationId xmlns:p14="http://schemas.microsoft.com/office/powerpoint/2010/main" val="139975713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 xmlns:a16="http://schemas.microsoft.com/office/drawing/2014/main" id="{787C5A33-79FB-49B6-94A8-C3A760517C71}"/>
              </a:ext>
            </a:extLst>
          </p:cNvPr>
          <p:cNvSpPr>
            <a:spLocks noGrp="1"/>
          </p:cNvSpPr>
          <p:nvPr>
            <p:ph idx="1"/>
          </p:nvPr>
        </p:nvSpPr>
        <p:spPr>
          <a:xfrm>
            <a:off x="340241" y="435935"/>
            <a:ext cx="11483163" cy="5741028"/>
          </a:xfrm>
        </p:spPr>
        <p:txBody>
          <a:bodyPr>
            <a:normAutofit fontScale="92500" lnSpcReduction="10000"/>
          </a:bodyPr>
          <a:lstStyle/>
          <a:p>
            <a:pPr algn="l"/>
            <a:r>
              <a:rPr lang="en-US" b="0" i="0" dirty="0">
                <a:solidFill>
                  <a:srgbClr val="232323"/>
                </a:solidFill>
                <a:effectLst/>
                <a:latin typeface="Noto Sans" panose="020B0502040504020204" pitchFamily="34" charset="0"/>
              </a:rPr>
              <a:t>Routine screening for anemia and/or iron deficiency (and treatment if identified) is supported by the following observations of adverse outcomes associated with anemia:</a:t>
            </a:r>
          </a:p>
          <a:p>
            <a:pPr algn="l"/>
            <a:r>
              <a:rPr lang="en-US" b="0" i="0" dirty="0">
                <a:solidFill>
                  <a:srgbClr val="232323"/>
                </a:solidFill>
                <a:effectLst/>
                <a:latin typeface="Times New Roman" panose="02020603050405020304" pitchFamily="18" charset="0"/>
              </a:rPr>
              <a:t>•</a:t>
            </a:r>
            <a:r>
              <a:rPr lang="en-US" b="0" i="0" dirty="0">
                <a:solidFill>
                  <a:srgbClr val="232323"/>
                </a:solidFill>
                <a:effectLst/>
                <a:latin typeface="Noto Sans" panose="020B0502040504020204" pitchFamily="34" charset="0"/>
              </a:rPr>
              <a:t>In a study of &gt;18 million pregnancies, a more significant degree of maternal anemia was associated with higher risks of</a:t>
            </a:r>
          </a:p>
          <a:p>
            <a:pPr marL="0" indent="0" algn="l">
              <a:buNone/>
            </a:pPr>
            <a:r>
              <a:rPr lang="en-US" b="0" i="0" dirty="0">
                <a:solidFill>
                  <a:srgbClr val="232323"/>
                </a:solidFill>
                <a:effectLst/>
                <a:latin typeface="Noto Sans" panose="020B0502040504020204" pitchFamily="34" charset="0"/>
              </a:rPr>
              <a:t> </a:t>
            </a:r>
            <a:r>
              <a:rPr lang="en-US" b="0" i="0" dirty="0">
                <a:solidFill>
                  <a:srgbClr val="232323"/>
                </a:solidFill>
                <a:effectLst/>
                <a:highlight>
                  <a:srgbClr val="FF00FF"/>
                </a:highlight>
                <a:latin typeface="Noto Sans" panose="020B0502040504020204" pitchFamily="34" charset="0"/>
              </a:rPr>
              <a:t>placental abruption, preterm birth, postpartum hemorrhage, maternal shock, and maternal intensive care unit admission .</a:t>
            </a:r>
          </a:p>
          <a:p>
            <a:pPr algn="l"/>
            <a:r>
              <a:rPr lang="en-US" b="0" i="0" dirty="0">
                <a:solidFill>
                  <a:srgbClr val="232323"/>
                </a:solidFill>
                <a:effectLst/>
                <a:latin typeface="Noto Sans" panose="020B0502040504020204" pitchFamily="34" charset="0"/>
              </a:rPr>
              <a:t>infant: low birth weight, small-for-gestational age; </a:t>
            </a:r>
          </a:p>
          <a:p>
            <a:pPr algn="l"/>
            <a:r>
              <a:rPr lang="en-US" b="0" i="0" dirty="0">
                <a:solidFill>
                  <a:srgbClr val="232323"/>
                </a:solidFill>
                <a:effectLst/>
                <a:latin typeface="Noto Sans" panose="020B0502040504020204" pitchFamily="34" charset="0"/>
              </a:rPr>
              <a:t>mother: death, sepsis, transfusion cesarean delivery</a:t>
            </a:r>
          </a:p>
          <a:p>
            <a:pPr algn="l"/>
            <a:r>
              <a:rPr lang="en-US" b="0" i="0" dirty="0">
                <a:solidFill>
                  <a:srgbClr val="232323"/>
                </a:solidFill>
                <a:effectLst/>
                <a:latin typeface="Noto Sans" panose="020B0502040504020204" pitchFamily="34" charset="0"/>
              </a:rPr>
              <a:t> children of mothers with anemia have found higher risks of autism spectrum disorder, attention deficit hyperactivity disorder, cognitive deficits, and intellectual disabilities .</a:t>
            </a:r>
          </a:p>
          <a:p>
            <a:pPr algn="l"/>
            <a:r>
              <a:rPr lang="en-US" b="0" i="0" dirty="0">
                <a:solidFill>
                  <a:srgbClr val="232323"/>
                </a:solidFill>
                <a:effectLst/>
                <a:latin typeface="Noto Sans" panose="020B0502040504020204" pitchFamily="34" charset="0"/>
              </a:rPr>
              <a:t> Animal studies have demonstrated an important role for iron in brain development and behavior</a:t>
            </a:r>
          </a:p>
          <a:p>
            <a:endParaRPr lang="en-US" dirty="0"/>
          </a:p>
        </p:txBody>
      </p:sp>
    </p:spTree>
    <p:extLst>
      <p:ext uri="{BB962C8B-B14F-4D97-AF65-F5344CB8AC3E}">
        <p14:creationId xmlns:p14="http://schemas.microsoft.com/office/powerpoint/2010/main" val="58006654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 xmlns:a16="http://schemas.microsoft.com/office/drawing/2014/main" id="{C2DB175A-9EC2-4D03-AA80-7320C89DA275}"/>
              </a:ext>
            </a:extLst>
          </p:cNvPr>
          <p:cNvSpPr>
            <a:spLocks noGrp="1"/>
          </p:cNvSpPr>
          <p:nvPr>
            <p:ph idx="1"/>
          </p:nvPr>
        </p:nvSpPr>
        <p:spPr>
          <a:xfrm>
            <a:off x="838200" y="861237"/>
            <a:ext cx="10515600" cy="5315726"/>
          </a:xfrm>
        </p:spPr>
        <p:txBody>
          <a:bodyPr/>
          <a:lstStyle/>
          <a:p>
            <a:pPr algn="l"/>
            <a:r>
              <a:rPr lang="en-US" b="1" i="0" dirty="0">
                <a:solidFill>
                  <a:srgbClr val="353535"/>
                </a:solidFill>
                <a:effectLst/>
                <a:latin typeface="Noto Sans" panose="020B0502040504020204" pitchFamily="34" charset="0"/>
              </a:rPr>
              <a:t>EVALUATION OF ANEMIA</a:t>
            </a:r>
          </a:p>
          <a:p>
            <a:pPr marL="0" indent="0" algn="l">
              <a:buNone/>
            </a:pPr>
            <a:endParaRPr lang="en-US" b="0" i="0" dirty="0">
              <a:solidFill>
                <a:srgbClr val="232323"/>
              </a:solidFill>
              <a:effectLst/>
              <a:latin typeface="Noto Sans" panose="020B0502040504020204" pitchFamily="34" charset="0"/>
            </a:endParaRPr>
          </a:p>
          <a:p>
            <a:pPr algn="l"/>
            <a:r>
              <a:rPr lang="en-US" b="0" i="0" dirty="0">
                <a:solidFill>
                  <a:srgbClr val="232323"/>
                </a:solidFill>
                <a:effectLst/>
                <a:latin typeface="Noto Sans" panose="020B0502040504020204" pitchFamily="34" charset="0"/>
              </a:rPr>
              <a:t> The details of the evaluation will depend on the clinical history, red blood cell (RBC) indices, and other findings on the complete blood count (CBC). </a:t>
            </a:r>
          </a:p>
          <a:p>
            <a:pPr algn="l"/>
            <a:endParaRPr lang="en-US" dirty="0">
              <a:solidFill>
                <a:srgbClr val="232323"/>
              </a:solidFill>
              <a:latin typeface="Noto Sans" panose="020B0502040504020204" pitchFamily="34" charset="0"/>
            </a:endParaRPr>
          </a:p>
          <a:p>
            <a:pPr algn="l"/>
            <a:r>
              <a:rPr lang="en-US" b="0" i="0" dirty="0">
                <a:solidFill>
                  <a:srgbClr val="232323"/>
                </a:solidFill>
                <a:effectLst/>
                <a:latin typeface="Noto Sans" panose="020B0502040504020204" pitchFamily="34" charset="0"/>
              </a:rPr>
              <a:t>Physiologic anemia of pregnancy is a diagnosis of exclusion; thus, other causes of anemia must be eliminated before anemia is attributed to normal pregnancy physiology</a:t>
            </a:r>
          </a:p>
          <a:p>
            <a:endParaRPr lang="en-US" dirty="0"/>
          </a:p>
        </p:txBody>
      </p:sp>
    </p:spTree>
    <p:extLst>
      <p:ext uri="{BB962C8B-B14F-4D97-AF65-F5344CB8AC3E}">
        <p14:creationId xmlns:p14="http://schemas.microsoft.com/office/powerpoint/2010/main" val="4083994598"/>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p:cNvPicPr>
          <p:nvPr/>
        </p:nvPicPr>
        <p:blipFill>
          <a:blip r:embed="rId2"/>
          <a:stretch>
            <a:fillRect/>
          </a:stretch>
        </p:blipFill>
        <p:spPr>
          <a:xfrm>
            <a:off x="2594344" y="0"/>
            <a:ext cx="5673356" cy="6477000"/>
          </a:xfrm>
          <a:prstGeom prst="rect">
            <a:avLst/>
          </a:prstGeom>
        </p:spPr>
      </p:pic>
    </p:spTree>
    <p:extLst>
      <p:ext uri="{BB962C8B-B14F-4D97-AF65-F5344CB8AC3E}">
        <p14:creationId xmlns:p14="http://schemas.microsoft.com/office/powerpoint/2010/main" val="3278871308"/>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 xmlns:a16="http://schemas.microsoft.com/office/drawing/2014/main" id="{8BA7C099-F57C-40FE-9005-2DFD74120565}"/>
              </a:ext>
            </a:extLst>
          </p:cNvPr>
          <p:cNvSpPr>
            <a:spLocks noGrp="1"/>
          </p:cNvSpPr>
          <p:nvPr>
            <p:ph idx="1"/>
          </p:nvPr>
        </p:nvSpPr>
        <p:spPr>
          <a:xfrm>
            <a:off x="838200" y="680484"/>
            <a:ext cx="10515600" cy="5496479"/>
          </a:xfrm>
        </p:spPr>
        <p:txBody>
          <a:bodyPr/>
          <a:lstStyle/>
          <a:p>
            <a:r>
              <a:rPr lang="en-US" b="1" i="0" dirty="0">
                <a:solidFill>
                  <a:srgbClr val="232323"/>
                </a:solidFill>
                <a:effectLst/>
                <a:latin typeface="Noto Sans" panose="020B0502040504020204" pitchFamily="34" charset="0"/>
              </a:rPr>
              <a:t>Iron deficiency anemia</a:t>
            </a:r>
            <a:r>
              <a:rPr lang="en-US" b="0" i="0" dirty="0">
                <a:solidFill>
                  <a:srgbClr val="232323"/>
                </a:solidFill>
                <a:effectLst/>
                <a:latin typeface="Noto Sans" panose="020B0502040504020204" pitchFamily="34" charset="0"/>
              </a:rPr>
              <a:t> — </a:t>
            </a:r>
          </a:p>
          <a:p>
            <a:pPr marL="0" indent="0">
              <a:buNone/>
            </a:pPr>
            <a:r>
              <a:rPr lang="en-US" b="0" i="0" dirty="0">
                <a:solidFill>
                  <a:srgbClr val="232323"/>
                </a:solidFill>
                <a:effectLst/>
                <a:latin typeface="Noto Sans" panose="020B0502040504020204" pitchFamily="34" charset="0"/>
              </a:rPr>
              <a:t>All gravidas with anemia or symptoms of anemia (restless legs syndrome, pica) should have prompt testing for iron deficiency because iron deficiency can progress to anemia; iron deficiency is the most common pathologic cause of anemia in pregnancy. </a:t>
            </a:r>
          </a:p>
          <a:p>
            <a:pPr marL="0" indent="0">
              <a:buNone/>
            </a:pPr>
            <a:r>
              <a:rPr lang="en-US" b="0" i="0" dirty="0">
                <a:solidFill>
                  <a:srgbClr val="232323"/>
                </a:solidFill>
                <a:effectLst/>
                <a:latin typeface="Noto Sans" panose="020B0502040504020204" pitchFamily="34" charset="0"/>
              </a:rPr>
              <a:t>Microcytosis may be present, but microcytosis is a late finding of iron deficiency  and may also be caused by thalassemia; the absence of microcytosis does not eliminate the possibility of iron deficiency and the presence of microcytosis does not confirm it.</a:t>
            </a:r>
            <a:endParaRPr lang="en-US" dirty="0"/>
          </a:p>
        </p:txBody>
      </p:sp>
    </p:spTree>
    <p:extLst>
      <p:ext uri="{BB962C8B-B14F-4D97-AF65-F5344CB8AC3E}">
        <p14:creationId xmlns:p14="http://schemas.microsoft.com/office/powerpoint/2010/main" val="2765589248"/>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 xmlns:a16="http://schemas.microsoft.com/office/drawing/2014/main" id="{5F3DE313-8E7B-4421-AFD8-ED04F9FBFDA0}"/>
              </a:ext>
            </a:extLst>
          </p:cNvPr>
          <p:cNvSpPr>
            <a:spLocks noGrp="1"/>
          </p:cNvSpPr>
          <p:nvPr>
            <p:ph idx="1"/>
          </p:nvPr>
        </p:nvSpPr>
        <p:spPr>
          <a:xfrm>
            <a:off x="838200" y="520995"/>
            <a:ext cx="10515600" cy="5655968"/>
          </a:xfrm>
        </p:spPr>
        <p:txBody>
          <a:bodyPr>
            <a:normAutofit/>
          </a:bodyPr>
          <a:lstStyle/>
          <a:p>
            <a:pPr marL="0" indent="0" algn="l">
              <a:buNone/>
            </a:pPr>
            <a:r>
              <a:rPr lang="en-US" b="1" i="0" dirty="0">
                <a:solidFill>
                  <a:srgbClr val="232323"/>
                </a:solidFill>
                <a:effectLst/>
                <a:latin typeface="Noto Sans" panose="020B0502040504020204" pitchFamily="34" charset="0"/>
              </a:rPr>
              <a:t>Testing with serum ferritin alone</a:t>
            </a:r>
            <a:r>
              <a:rPr lang="en-US" b="0" i="0" dirty="0">
                <a:solidFill>
                  <a:srgbClr val="232323"/>
                </a:solidFill>
                <a:effectLst/>
                <a:latin typeface="Noto Sans" panose="020B0502040504020204" pitchFamily="34" charset="0"/>
              </a:rPr>
              <a:t> – </a:t>
            </a:r>
          </a:p>
          <a:p>
            <a:pPr algn="l"/>
            <a:r>
              <a:rPr lang="en-US" b="0" i="0" dirty="0">
                <a:solidFill>
                  <a:srgbClr val="232323"/>
                </a:solidFill>
                <a:effectLst/>
                <a:latin typeface="Noto Sans" panose="020B0502040504020204" pitchFamily="34" charset="0"/>
              </a:rPr>
              <a:t>When testing for iron deficiency, most gravidas without comorbidities can be tested with a serum ferritin alone .</a:t>
            </a:r>
          </a:p>
          <a:p>
            <a:pPr algn="l"/>
            <a:r>
              <a:rPr lang="en-US" b="0" i="0" dirty="0">
                <a:solidFill>
                  <a:srgbClr val="232323"/>
                </a:solidFill>
                <a:effectLst/>
                <a:latin typeface="Noto Sans" panose="020B0502040504020204" pitchFamily="34" charset="0"/>
              </a:rPr>
              <a:t>Ferritin &lt;30 ng/mL (&lt;30 mcg/L) is sufficient to confirm the diagnosis of iron deficiency.</a:t>
            </a:r>
          </a:p>
          <a:p>
            <a:pPr algn="l"/>
            <a:r>
              <a:rPr lang="en-US" b="0" i="0" dirty="0">
                <a:solidFill>
                  <a:srgbClr val="232323"/>
                </a:solidFill>
                <a:effectLst/>
                <a:latin typeface="Noto Sans" panose="020B0502040504020204" pitchFamily="34" charset="0"/>
              </a:rPr>
              <a:t>Ferritin ≥30 ng/mL is sufficient to eliminate the possibility of iron deficiency in the majority of cases.</a:t>
            </a:r>
          </a:p>
          <a:p>
            <a:pPr algn="l"/>
            <a:r>
              <a:rPr lang="en-US" b="0" i="0" dirty="0">
                <a:solidFill>
                  <a:srgbClr val="232323"/>
                </a:solidFill>
                <a:effectLst/>
                <a:latin typeface="Noto Sans" panose="020B0502040504020204" pitchFamily="34" charset="0"/>
              </a:rPr>
              <a:t>Exceptions include individuals with symptoms attributable to iron deficiency (such as restless legs syndrome [RLS] or hair loss), for whom higher ferritin levels have been demonstrated to be beneficial.</a:t>
            </a:r>
          </a:p>
          <a:p>
            <a:endParaRPr lang="en-US" dirty="0"/>
          </a:p>
        </p:txBody>
      </p:sp>
    </p:spTree>
    <p:extLst>
      <p:ext uri="{BB962C8B-B14F-4D97-AF65-F5344CB8AC3E}">
        <p14:creationId xmlns:p14="http://schemas.microsoft.com/office/powerpoint/2010/main" val="3529850301"/>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 xmlns:a16="http://schemas.microsoft.com/office/drawing/2014/main" id="{9AFCA75D-F481-4AC2-94F9-07CD08F50A1B}"/>
              </a:ext>
            </a:extLst>
          </p:cNvPr>
          <p:cNvSpPr>
            <a:spLocks noGrp="1"/>
          </p:cNvSpPr>
          <p:nvPr>
            <p:ph idx="1"/>
          </p:nvPr>
        </p:nvSpPr>
        <p:spPr>
          <a:xfrm>
            <a:off x="838200" y="574158"/>
            <a:ext cx="10515600" cy="5602805"/>
          </a:xfrm>
        </p:spPr>
        <p:txBody>
          <a:bodyPr>
            <a:normAutofit fontScale="85000" lnSpcReduction="20000"/>
          </a:bodyPr>
          <a:lstStyle/>
          <a:p>
            <a:pPr algn="l"/>
            <a:r>
              <a:rPr lang="en-US" b="0" i="0" dirty="0">
                <a:solidFill>
                  <a:srgbClr val="232323"/>
                </a:solidFill>
                <a:effectLst/>
                <a:latin typeface="Noto Sans" panose="020B0502040504020204" pitchFamily="34" charset="0"/>
              </a:rPr>
              <a:t>A 2019 United Kingdom guideline suggests immediate treatment and assessment of response in two to three weeks (a therapeutic trial)</a:t>
            </a:r>
            <a:endParaRPr lang="fa-IR" b="0" i="0" dirty="0">
              <a:solidFill>
                <a:srgbClr val="232323"/>
              </a:solidFill>
              <a:effectLst/>
              <a:latin typeface="Noto Sans" panose="020B0502040504020204" pitchFamily="34" charset="0"/>
            </a:endParaRPr>
          </a:p>
          <a:p>
            <a:pPr algn="l"/>
            <a:endParaRPr lang="fa-IR" dirty="0">
              <a:solidFill>
                <a:srgbClr val="232323"/>
              </a:solidFill>
              <a:latin typeface="Noto Sans" panose="020B0502040504020204" pitchFamily="34" charset="0"/>
            </a:endParaRPr>
          </a:p>
          <a:p>
            <a:pPr marL="0" indent="0" algn="l">
              <a:buNone/>
            </a:pPr>
            <a:r>
              <a:rPr lang="en-US" b="0" i="0" dirty="0">
                <a:solidFill>
                  <a:srgbClr val="232323"/>
                </a:solidFill>
                <a:effectLst/>
                <a:latin typeface="Times New Roman" panose="02020603050405020304" pitchFamily="18" charset="0"/>
              </a:rPr>
              <a:t>●</a:t>
            </a:r>
            <a:r>
              <a:rPr lang="en-US" b="1" i="0" dirty="0">
                <a:solidFill>
                  <a:srgbClr val="232323"/>
                </a:solidFill>
                <a:effectLst/>
                <a:latin typeface="Noto Sans" panose="020B0502040504020204" pitchFamily="34" charset="0"/>
              </a:rPr>
              <a:t>Additional testing (TSAT) if ferritin is borderline</a:t>
            </a:r>
            <a:r>
              <a:rPr lang="en-US" b="0" i="0" dirty="0">
                <a:solidFill>
                  <a:srgbClr val="232323"/>
                </a:solidFill>
                <a:effectLst/>
                <a:latin typeface="Noto Sans" panose="020B0502040504020204" pitchFamily="34" charset="0"/>
              </a:rPr>
              <a:t> – </a:t>
            </a:r>
          </a:p>
          <a:p>
            <a:pPr marL="0" indent="0" algn="l">
              <a:buNone/>
            </a:pPr>
            <a:r>
              <a:rPr lang="en-US" b="0" i="0" dirty="0">
                <a:solidFill>
                  <a:srgbClr val="232323"/>
                </a:solidFill>
                <a:effectLst/>
                <a:latin typeface="Noto Sans" panose="020B0502040504020204" pitchFamily="34" charset="0"/>
              </a:rPr>
              <a:t>Borderline serum ferritin (30 to 40 ng/mL) can occur with active inflammation from chronic illnesses such as diabetes, or up to 100 ng/mL with chronic kidney disease or from collagen vascular diseases such as systemic lupus erythematosus or rheumatoid arthritis.</a:t>
            </a:r>
          </a:p>
          <a:p>
            <a:pPr marL="0" indent="0" algn="l">
              <a:buNone/>
            </a:pPr>
            <a:r>
              <a:rPr lang="en-US" b="0" i="0" dirty="0">
                <a:solidFill>
                  <a:srgbClr val="232323"/>
                </a:solidFill>
                <a:effectLst/>
                <a:latin typeface="Noto Sans" panose="020B0502040504020204" pitchFamily="34" charset="0"/>
              </a:rPr>
              <a:t> This occurs because ferritin is an acute phase reactant. Some pregnancies have evidence of an acute phase response even in the absence of one of these chronic illnesses . </a:t>
            </a:r>
          </a:p>
          <a:p>
            <a:pPr marL="0" indent="0" algn="l">
              <a:buNone/>
            </a:pPr>
            <a:r>
              <a:rPr lang="en-US" b="0" i="0" dirty="0">
                <a:solidFill>
                  <a:srgbClr val="232323"/>
                </a:solidFill>
                <a:effectLst/>
                <a:latin typeface="Noto Sans" panose="020B0502040504020204" pitchFamily="34" charset="0"/>
              </a:rPr>
              <a:t>Thus, borderline ferritin levels should prompt testing of a full set of iron studies including ferritin, serum iron, total iron binding capacity (TIBC), and calculation of transferrin saturation (TSAT).</a:t>
            </a:r>
          </a:p>
          <a:p>
            <a:pPr marL="0" indent="0" algn="l">
              <a:buNone/>
            </a:pPr>
            <a:r>
              <a:rPr lang="en-US" b="0" i="0" dirty="0">
                <a:solidFill>
                  <a:srgbClr val="232323"/>
                </a:solidFill>
                <a:effectLst/>
                <a:latin typeface="Noto Sans" panose="020B0502040504020204" pitchFamily="34" charset="0"/>
              </a:rPr>
              <a:t> We consider a TSAT below 20 percent to be evidence of iron deficiency whether the ferritin level is low or normal; this practice is consistent with other sources, which cite values below 16 percent without inflammation and below 20 percent with inflammation . </a:t>
            </a:r>
            <a:endParaRPr lang="en-US" dirty="0"/>
          </a:p>
        </p:txBody>
      </p:sp>
    </p:spTree>
    <p:extLst>
      <p:ext uri="{BB962C8B-B14F-4D97-AF65-F5344CB8AC3E}">
        <p14:creationId xmlns:p14="http://schemas.microsoft.com/office/powerpoint/2010/main" val="2183569753"/>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 xmlns:a16="http://schemas.microsoft.com/office/drawing/2014/main" id="{86871AE7-A668-40B2-BD04-EAD6EF853D0F}"/>
              </a:ext>
            </a:extLst>
          </p:cNvPr>
          <p:cNvSpPr>
            <a:spLocks noGrp="1"/>
          </p:cNvSpPr>
          <p:nvPr>
            <p:ph idx="1"/>
          </p:nvPr>
        </p:nvSpPr>
        <p:spPr>
          <a:xfrm>
            <a:off x="838200" y="691116"/>
            <a:ext cx="10515600" cy="5485847"/>
          </a:xfrm>
        </p:spPr>
        <p:txBody>
          <a:bodyPr/>
          <a:lstStyle/>
          <a:p>
            <a:r>
              <a:rPr lang="en-US" b="0" i="0" dirty="0">
                <a:solidFill>
                  <a:srgbClr val="232323"/>
                </a:solidFill>
                <a:effectLst/>
                <a:latin typeface="Noto Sans" panose="020B0502040504020204" pitchFamily="34" charset="0"/>
              </a:rPr>
              <a:t>Iron supplements can falsely elevate the TSAT by raising the serum iron level, an effect that peaks at approximately four hours after an oral dose. </a:t>
            </a:r>
            <a:endParaRPr lang="fa-IR" b="0" i="0" dirty="0">
              <a:solidFill>
                <a:srgbClr val="232323"/>
              </a:solidFill>
              <a:effectLst/>
              <a:latin typeface="Noto Sans" panose="020B0502040504020204" pitchFamily="34" charset="0"/>
            </a:endParaRPr>
          </a:p>
          <a:p>
            <a:endParaRPr lang="en-US" b="0" i="0" dirty="0">
              <a:solidFill>
                <a:srgbClr val="232323"/>
              </a:solidFill>
              <a:effectLst/>
              <a:latin typeface="Noto Sans" panose="020B0502040504020204" pitchFamily="34" charset="0"/>
            </a:endParaRPr>
          </a:p>
          <a:p>
            <a:endParaRPr lang="en-US" dirty="0">
              <a:solidFill>
                <a:srgbClr val="232323"/>
              </a:solidFill>
              <a:latin typeface="Noto Sans" panose="020B0502040504020204" pitchFamily="34" charset="0"/>
            </a:endParaRPr>
          </a:p>
          <a:p>
            <a:r>
              <a:rPr lang="en-US" b="0" i="0" dirty="0">
                <a:solidFill>
                  <a:srgbClr val="232323"/>
                </a:solidFill>
                <a:effectLst/>
                <a:latin typeface="Noto Sans" panose="020B0502040504020204" pitchFamily="34" charset="0"/>
              </a:rPr>
              <a:t>To avoid this test interference, iron parameters should be drawn after an overnight fast, or the individual should simply be advised to avoid iron-containing foods or supplements to mitigate otherwise falsely elevated TSAT values.</a:t>
            </a:r>
          </a:p>
          <a:p>
            <a:endParaRPr lang="en-US" dirty="0"/>
          </a:p>
        </p:txBody>
      </p:sp>
    </p:spTree>
    <p:extLst>
      <p:ext uri="{BB962C8B-B14F-4D97-AF65-F5344CB8AC3E}">
        <p14:creationId xmlns:p14="http://schemas.microsoft.com/office/powerpoint/2010/main" val="2729903792"/>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 xmlns:a16="http://schemas.microsoft.com/office/drawing/2014/main" id="{C1DDDEA1-A4B4-47B0-BCDA-CCFC719D056C}"/>
              </a:ext>
            </a:extLst>
          </p:cNvPr>
          <p:cNvSpPr>
            <a:spLocks noGrp="1"/>
          </p:cNvSpPr>
          <p:nvPr>
            <p:ph idx="1"/>
          </p:nvPr>
        </p:nvSpPr>
        <p:spPr>
          <a:xfrm>
            <a:off x="308344" y="520995"/>
            <a:ext cx="11610754" cy="5655968"/>
          </a:xfrm>
        </p:spPr>
        <p:txBody>
          <a:bodyPr>
            <a:normAutofit fontScale="92500"/>
          </a:bodyPr>
          <a:lstStyle/>
          <a:p>
            <a:pPr algn="l"/>
            <a:r>
              <a:rPr lang="en-US" b="1" i="0" dirty="0">
                <a:solidFill>
                  <a:srgbClr val="232323"/>
                </a:solidFill>
                <a:effectLst/>
                <a:latin typeface="Noto Sans" panose="020B0502040504020204" pitchFamily="34" charset="0"/>
              </a:rPr>
              <a:t>Other anemias</a:t>
            </a:r>
            <a:r>
              <a:rPr lang="en-US" b="0" i="0" dirty="0">
                <a:solidFill>
                  <a:srgbClr val="232323"/>
                </a:solidFill>
                <a:effectLst/>
                <a:latin typeface="Noto Sans" panose="020B0502040504020204" pitchFamily="34" charset="0"/>
              </a:rPr>
              <a:t> — We promptly evaluate for other causes of anemia if there are any features of the anemia that suggest another condition or if testing for iron deficiency shows adequate iron stores</a:t>
            </a:r>
            <a:r>
              <a:rPr lang="fa-IR" b="0" i="0" dirty="0">
                <a:solidFill>
                  <a:srgbClr val="232323"/>
                </a:solidFill>
                <a:effectLst/>
                <a:latin typeface="Noto Sans" panose="020B0502040504020204" pitchFamily="34" charset="0"/>
              </a:rPr>
              <a:t>:</a:t>
            </a:r>
          </a:p>
          <a:p>
            <a:pPr marL="0" indent="0" algn="l">
              <a:buNone/>
            </a:pPr>
            <a:endParaRPr lang="en-US" b="0" i="0" dirty="0">
              <a:solidFill>
                <a:srgbClr val="232323"/>
              </a:solidFill>
              <a:effectLst/>
              <a:latin typeface="Noto Sans" panose="020B0502040504020204" pitchFamily="34" charset="0"/>
            </a:endParaRPr>
          </a:p>
          <a:p>
            <a:pPr marL="0" indent="0" algn="l">
              <a:buNone/>
            </a:pPr>
            <a:r>
              <a:rPr lang="en-US" b="0" i="0" dirty="0">
                <a:solidFill>
                  <a:srgbClr val="232323"/>
                </a:solidFill>
                <a:effectLst/>
                <a:latin typeface="Times New Roman" panose="02020603050405020304" pitchFamily="18" charset="0"/>
              </a:rPr>
              <a:t>●</a:t>
            </a:r>
            <a:r>
              <a:rPr lang="en-US" b="0" i="0" dirty="0">
                <a:solidFill>
                  <a:srgbClr val="232323"/>
                </a:solidFill>
                <a:effectLst/>
                <a:latin typeface="Noto Sans" panose="020B0502040504020204" pitchFamily="34" charset="0"/>
              </a:rPr>
              <a:t>Extreme microcytosis (</a:t>
            </a:r>
            <a:r>
              <a:rPr lang="en-US" b="0" i="0" dirty="0" err="1">
                <a:solidFill>
                  <a:srgbClr val="232323"/>
                </a:solidFill>
                <a:effectLst/>
                <a:latin typeface="Noto Sans" panose="020B0502040504020204" pitchFamily="34" charset="0"/>
              </a:rPr>
              <a:t>eg</a:t>
            </a:r>
            <a:r>
              <a:rPr lang="en-US" b="0" i="0" dirty="0">
                <a:solidFill>
                  <a:srgbClr val="232323"/>
                </a:solidFill>
                <a:effectLst/>
                <a:latin typeface="Noto Sans" panose="020B0502040504020204" pitchFamily="34" charset="0"/>
              </a:rPr>
              <a:t>, [MCV] &lt;80 </a:t>
            </a:r>
            <a:r>
              <a:rPr lang="en-US" b="0" i="0" dirty="0" err="1">
                <a:solidFill>
                  <a:srgbClr val="232323"/>
                </a:solidFill>
                <a:effectLst/>
                <a:latin typeface="Noto Sans" panose="020B0502040504020204" pitchFamily="34" charset="0"/>
              </a:rPr>
              <a:t>fL</a:t>
            </a:r>
            <a:r>
              <a:rPr lang="en-US" b="0" i="0" dirty="0">
                <a:solidFill>
                  <a:srgbClr val="232323"/>
                </a:solidFill>
                <a:effectLst/>
                <a:latin typeface="Noto Sans" panose="020B0502040504020204" pitchFamily="34" charset="0"/>
              </a:rPr>
              <a:t>), suggestive of thalassemia</a:t>
            </a:r>
          </a:p>
          <a:p>
            <a:pPr marL="0" indent="0" algn="l">
              <a:buNone/>
            </a:pPr>
            <a:r>
              <a:rPr lang="en-US" b="0" i="0" dirty="0">
                <a:solidFill>
                  <a:srgbClr val="232323"/>
                </a:solidFill>
                <a:effectLst/>
                <a:latin typeface="Times New Roman" panose="02020603050405020304" pitchFamily="18" charset="0"/>
              </a:rPr>
              <a:t>●</a:t>
            </a:r>
            <a:r>
              <a:rPr lang="en-US" b="0" i="0" dirty="0">
                <a:solidFill>
                  <a:srgbClr val="232323"/>
                </a:solidFill>
                <a:effectLst/>
                <a:latin typeface="Noto Sans" panose="020B0502040504020204" pitchFamily="34" charset="0"/>
              </a:rPr>
              <a:t>Macrocytosis (MCV &gt;100 </a:t>
            </a:r>
            <a:r>
              <a:rPr lang="en-US" b="0" i="0" dirty="0" err="1">
                <a:solidFill>
                  <a:srgbClr val="232323"/>
                </a:solidFill>
                <a:effectLst/>
                <a:latin typeface="Noto Sans" panose="020B0502040504020204" pitchFamily="34" charset="0"/>
              </a:rPr>
              <a:t>fL</a:t>
            </a:r>
            <a:r>
              <a:rPr lang="en-US" b="0" i="0" dirty="0">
                <a:solidFill>
                  <a:srgbClr val="232323"/>
                </a:solidFill>
                <a:effectLst/>
                <a:latin typeface="Noto Sans" panose="020B0502040504020204" pitchFamily="34" charset="0"/>
              </a:rPr>
              <a:t>), suggestive of </a:t>
            </a:r>
            <a:r>
              <a:rPr lang="en-US" b="0" i="0" u="none" strike="noStrike" dirty="0">
                <a:solidFill>
                  <a:srgbClr val="0074B9"/>
                </a:solidFill>
                <a:effectLst/>
                <a:latin typeface="Noto Sans" panose="020B0502040504020204" pitchFamily="34" charset="0"/>
                <a:hlinkClick r:id="rId2"/>
              </a:rPr>
              <a:t>vitamin B12</a:t>
            </a:r>
            <a:r>
              <a:rPr lang="en-US" b="0" i="0" dirty="0">
                <a:solidFill>
                  <a:srgbClr val="232323"/>
                </a:solidFill>
                <a:effectLst/>
                <a:latin typeface="Noto Sans" panose="020B0502040504020204" pitchFamily="34" charset="0"/>
              </a:rPr>
              <a:t> or folate deficiency or </a:t>
            </a:r>
            <a:r>
              <a:rPr lang="en-US" b="0" i="0" dirty="0" err="1">
                <a:solidFill>
                  <a:srgbClr val="232323"/>
                </a:solidFill>
                <a:effectLst/>
                <a:latin typeface="Noto Sans" panose="020B0502040504020204" pitchFamily="34" charset="0"/>
              </a:rPr>
              <a:t>reticulocytosis</a:t>
            </a:r>
            <a:r>
              <a:rPr lang="en-US" b="0" i="0" dirty="0">
                <a:solidFill>
                  <a:srgbClr val="232323"/>
                </a:solidFill>
                <a:effectLst/>
                <a:latin typeface="Noto Sans" panose="020B0502040504020204" pitchFamily="34" charset="0"/>
              </a:rPr>
              <a:t> due to hemolysis</a:t>
            </a:r>
          </a:p>
          <a:p>
            <a:pPr marL="0" indent="0" algn="l">
              <a:buNone/>
            </a:pPr>
            <a:r>
              <a:rPr lang="en-US" b="0" i="0" dirty="0">
                <a:solidFill>
                  <a:srgbClr val="232323"/>
                </a:solidFill>
                <a:effectLst/>
                <a:latin typeface="Times New Roman" panose="02020603050405020304" pitchFamily="18" charset="0"/>
              </a:rPr>
              <a:t>●</a:t>
            </a:r>
            <a:r>
              <a:rPr lang="en-US" b="0" i="0" dirty="0">
                <a:solidFill>
                  <a:srgbClr val="232323"/>
                </a:solidFill>
                <a:effectLst/>
                <a:latin typeface="Noto Sans" panose="020B0502040504020204" pitchFamily="34" charset="0"/>
              </a:rPr>
              <a:t>Other </a:t>
            </a:r>
            <a:r>
              <a:rPr lang="en-US" b="0" i="0" dirty="0" err="1">
                <a:solidFill>
                  <a:srgbClr val="232323"/>
                </a:solidFill>
                <a:effectLst/>
                <a:latin typeface="Noto Sans" panose="020B0502040504020204" pitchFamily="34" charset="0"/>
              </a:rPr>
              <a:t>cytopenias</a:t>
            </a:r>
            <a:r>
              <a:rPr lang="en-US" b="0" i="0" dirty="0">
                <a:solidFill>
                  <a:srgbClr val="232323"/>
                </a:solidFill>
                <a:effectLst/>
                <a:latin typeface="Noto Sans" panose="020B0502040504020204" pitchFamily="34" charset="0"/>
              </a:rPr>
              <a:t> such as thrombocytopenia or neutropenia, suggesting a bone marrow problem or thrombotic microangiopathy</a:t>
            </a:r>
          </a:p>
          <a:p>
            <a:pPr marL="0" indent="0" algn="l">
              <a:buNone/>
            </a:pPr>
            <a:r>
              <a:rPr lang="en-US" b="0" i="0" dirty="0">
                <a:solidFill>
                  <a:srgbClr val="232323"/>
                </a:solidFill>
                <a:effectLst/>
                <a:latin typeface="Times New Roman" panose="02020603050405020304" pitchFamily="18" charset="0"/>
              </a:rPr>
              <a:t>●</a:t>
            </a:r>
            <a:r>
              <a:rPr lang="en-US" b="0" i="0" dirty="0">
                <a:solidFill>
                  <a:srgbClr val="232323"/>
                </a:solidFill>
                <a:effectLst/>
                <a:latin typeface="Noto Sans" panose="020B0502040504020204" pitchFamily="34" charset="0"/>
              </a:rPr>
              <a:t>Abnormally high white blood cell (WBC) count or platelet count, suggesting infection or a myeloproliferative or lymphoproliferative disorder</a:t>
            </a:r>
          </a:p>
          <a:p>
            <a:pPr marL="0" indent="0" algn="l">
              <a:buNone/>
            </a:pPr>
            <a:r>
              <a:rPr lang="en-US" b="0" i="0" dirty="0">
                <a:solidFill>
                  <a:srgbClr val="232323"/>
                </a:solidFill>
                <a:effectLst/>
                <a:latin typeface="Times New Roman" panose="02020603050405020304" pitchFamily="18" charset="0"/>
              </a:rPr>
              <a:t>●</a:t>
            </a:r>
            <a:r>
              <a:rPr lang="en-US" b="0" i="0" dirty="0">
                <a:solidFill>
                  <a:srgbClr val="232323"/>
                </a:solidFill>
                <a:effectLst/>
                <a:latin typeface="Noto Sans" panose="020B0502040504020204" pitchFamily="34" charset="0"/>
              </a:rPr>
              <a:t>Abnormal RBC or WBC morphologies, suggesting other specific disorders</a:t>
            </a:r>
            <a:r>
              <a:rPr lang="fa-IR" b="0" i="0" dirty="0">
                <a:solidFill>
                  <a:srgbClr val="232323"/>
                </a:solidFill>
                <a:effectLst/>
                <a:latin typeface="Noto Sans" panose="020B0502040504020204" pitchFamily="34" charset="0"/>
              </a:rPr>
              <a:t>.</a:t>
            </a:r>
          </a:p>
          <a:p>
            <a:pPr marL="0" indent="0" algn="l">
              <a:buNone/>
            </a:pPr>
            <a:r>
              <a:rPr lang="en-US" b="0" i="0" dirty="0">
                <a:solidFill>
                  <a:srgbClr val="232323"/>
                </a:solidFill>
                <a:effectLst/>
                <a:latin typeface="Noto Sans" panose="020B0502040504020204" pitchFamily="34" charset="0"/>
              </a:rPr>
              <a:t> </a:t>
            </a:r>
          </a:p>
          <a:p>
            <a:pPr marL="0" indent="0" algn="l">
              <a:buNone/>
            </a:pPr>
            <a:endParaRPr lang="en-US" dirty="0"/>
          </a:p>
        </p:txBody>
      </p:sp>
    </p:spTree>
    <p:extLst>
      <p:ext uri="{BB962C8B-B14F-4D97-AF65-F5344CB8AC3E}">
        <p14:creationId xmlns:p14="http://schemas.microsoft.com/office/powerpoint/2010/main" val="2136098787"/>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 xmlns:a16="http://schemas.microsoft.com/office/drawing/2014/main" id="{B67B7730-C4D6-43D8-82A0-6E6033B6A61D}"/>
              </a:ext>
            </a:extLst>
          </p:cNvPr>
          <p:cNvSpPr>
            <a:spLocks noGrp="1"/>
          </p:cNvSpPr>
          <p:nvPr>
            <p:ph idx="1"/>
          </p:nvPr>
        </p:nvSpPr>
        <p:spPr>
          <a:xfrm>
            <a:off x="838200" y="648586"/>
            <a:ext cx="10515600" cy="5528377"/>
          </a:xfrm>
        </p:spPr>
        <p:txBody>
          <a:bodyPr>
            <a:normAutofit fontScale="92500" lnSpcReduction="10000"/>
          </a:bodyPr>
          <a:lstStyle/>
          <a:p>
            <a:pPr algn="l"/>
            <a:r>
              <a:rPr lang="en-US" b="1" i="0" dirty="0">
                <a:solidFill>
                  <a:srgbClr val="353535"/>
                </a:solidFill>
                <a:effectLst/>
                <a:latin typeface="Noto Sans" panose="020B0502040504020204" pitchFamily="34" charset="0"/>
              </a:rPr>
              <a:t>MANAGEMENT</a:t>
            </a:r>
            <a:endParaRPr lang="en-US" b="0" i="0" dirty="0">
              <a:solidFill>
                <a:srgbClr val="232323"/>
              </a:solidFill>
              <a:effectLst/>
              <a:latin typeface="Noto Sans" panose="020B0502040504020204" pitchFamily="34" charset="0"/>
            </a:endParaRPr>
          </a:p>
          <a:p>
            <a:pPr marL="0" indent="0" algn="l">
              <a:buNone/>
            </a:pPr>
            <a:endParaRPr lang="fa-IR" b="1" i="0" dirty="0">
              <a:solidFill>
                <a:srgbClr val="232323"/>
              </a:solidFill>
              <a:effectLst/>
              <a:latin typeface="Noto Sans" panose="020B0502040504020204" pitchFamily="34" charset="0"/>
            </a:endParaRPr>
          </a:p>
          <a:p>
            <a:pPr marL="0" indent="0" algn="l">
              <a:buNone/>
            </a:pPr>
            <a:r>
              <a:rPr lang="en-US" b="1" i="0" dirty="0">
                <a:solidFill>
                  <a:srgbClr val="232323"/>
                </a:solidFill>
                <a:effectLst/>
                <a:latin typeface="Noto Sans" panose="020B0502040504020204" pitchFamily="34" charset="0"/>
              </a:rPr>
              <a:t>Prevention of iron deficiency</a:t>
            </a:r>
            <a:r>
              <a:rPr lang="en-US" b="0" i="0" dirty="0">
                <a:solidFill>
                  <a:srgbClr val="232323"/>
                </a:solidFill>
                <a:effectLst/>
                <a:latin typeface="Noto Sans" panose="020B0502040504020204" pitchFamily="34" charset="0"/>
              </a:rPr>
              <a:t> — We provide supplemental oral iron 27 to 30 mg daily throughout pregnancy to all pregnant individuals to compensate for the increased iron demands during pregnancy; this is considered "low dose" supplementation and corresponds to the amount of iron in most iron-containing prenatal vitamins. This practice is in agreement with guidance from CDC in the United States and ACOG . This allows most gravidas to receive iron from iron-containing prenatal vitamins.</a:t>
            </a:r>
          </a:p>
          <a:p>
            <a:pPr algn="l"/>
            <a:r>
              <a:rPr lang="en-US" b="0" i="0" dirty="0">
                <a:solidFill>
                  <a:srgbClr val="232323"/>
                </a:solidFill>
                <a:effectLst/>
                <a:latin typeface="Noto Sans" panose="020B0502040504020204" pitchFamily="34" charset="0"/>
              </a:rPr>
              <a:t>For those who are intolerant of the iron in prenatal vitamins, it may be possible to take prenatal vitamins without iron and to supplement with oral iron supplements on an every-other-day basis (typical dose, 60 mg once every other day or 60 mg once daily on Monday, Wednesday, and Friday)</a:t>
            </a:r>
          </a:p>
          <a:p>
            <a:endParaRPr lang="en-US" dirty="0"/>
          </a:p>
        </p:txBody>
      </p:sp>
    </p:spTree>
    <p:extLst>
      <p:ext uri="{BB962C8B-B14F-4D97-AF65-F5344CB8AC3E}">
        <p14:creationId xmlns:p14="http://schemas.microsoft.com/office/powerpoint/2010/main" val="3820117319"/>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 xmlns:a16="http://schemas.microsoft.com/office/drawing/2014/main" id="{F09C9A3C-9FDF-47BE-B607-A52C6F9031D8}"/>
              </a:ext>
            </a:extLst>
          </p:cNvPr>
          <p:cNvSpPr>
            <a:spLocks noGrp="1"/>
          </p:cNvSpPr>
          <p:nvPr>
            <p:ph idx="1"/>
          </p:nvPr>
        </p:nvSpPr>
        <p:spPr>
          <a:xfrm>
            <a:off x="838200" y="669851"/>
            <a:ext cx="10515600" cy="5507112"/>
          </a:xfrm>
        </p:spPr>
        <p:txBody>
          <a:bodyPr>
            <a:normAutofit/>
          </a:bodyPr>
          <a:lstStyle/>
          <a:p>
            <a:pPr algn="l"/>
            <a:r>
              <a:rPr lang="en-US" b="0" i="0" dirty="0">
                <a:solidFill>
                  <a:srgbClr val="232323"/>
                </a:solidFill>
                <a:effectLst/>
                <a:latin typeface="Noto Sans" panose="020B0502040504020204" pitchFamily="34" charset="0"/>
              </a:rPr>
              <a:t>A 55 kg female requires approximately one gram of additional iron from conception to delivery .</a:t>
            </a:r>
          </a:p>
          <a:p>
            <a:pPr algn="l"/>
            <a:r>
              <a:rPr lang="en-US" b="0" i="0" dirty="0">
                <a:solidFill>
                  <a:srgbClr val="232323"/>
                </a:solidFill>
                <a:effectLst/>
                <a:latin typeface="Noto Sans" panose="020B0502040504020204" pitchFamily="34" charset="0"/>
              </a:rPr>
              <a:t>This includes :</a:t>
            </a:r>
          </a:p>
          <a:p>
            <a:pPr marL="0" indent="0" algn="l">
              <a:buNone/>
            </a:pPr>
            <a:r>
              <a:rPr lang="en-US" b="0" i="0" dirty="0">
                <a:solidFill>
                  <a:srgbClr val="232323"/>
                </a:solidFill>
                <a:effectLst/>
                <a:latin typeface="Times New Roman" panose="02020603050405020304" pitchFamily="18" charset="0"/>
              </a:rPr>
              <a:t>●</a:t>
            </a:r>
            <a:r>
              <a:rPr lang="en-US" b="0" i="0" dirty="0">
                <a:solidFill>
                  <a:srgbClr val="232323"/>
                </a:solidFill>
                <a:effectLst/>
                <a:latin typeface="Noto Sans" panose="020B0502040504020204" pitchFamily="34" charset="0"/>
              </a:rPr>
              <a:t>Fetus and placenta: 300 to 350 mg</a:t>
            </a:r>
          </a:p>
          <a:p>
            <a:pPr marL="0" indent="0" algn="l">
              <a:buNone/>
            </a:pPr>
            <a:r>
              <a:rPr lang="en-US" b="0" i="0" dirty="0">
                <a:solidFill>
                  <a:srgbClr val="232323"/>
                </a:solidFill>
                <a:effectLst/>
                <a:latin typeface="Times New Roman" panose="02020603050405020304" pitchFamily="18" charset="0"/>
              </a:rPr>
              <a:t>●</a:t>
            </a:r>
            <a:r>
              <a:rPr lang="en-US" b="0" i="0" dirty="0">
                <a:solidFill>
                  <a:srgbClr val="232323"/>
                </a:solidFill>
                <a:effectLst/>
                <a:latin typeface="Noto Sans" panose="020B0502040504020204" pitchFamily="34" charset="0"/>
              </a:rPr>
              <a:t>Expansion of the maternal red blood cell (RBC) mass: 500 mg</a:t>
            </a:r>
          </a:p>
          <a:p>
            <a:pPr marL="0" indent="0" algn="l">
              <a:buNone/>
            </a:pPr>
            <a:r>
              <a:rPr lang="en-US" b="0" i="0" dirty="0">
                <a:solidFill>
                  <a:srgbClr val="232323"/>
                </a:solidFill>
                <a:effectLst/>
                <a:latin typeface="Times New Roman" panose="02020603050405020304" pitchFamily="18" charset="0"/>
              </a:rPr>
              <a:t>●</a:t>
            </a:r>
            <a:r>
              <a:rPr lang="en-US" b="0" i="0" dirty="0">
                <a:solidFill>
                  <a:srgbClr val="232323"/>
                </a:solidFill>
                <a:effectLst/>
                <a:latin typeface="Noto Sans" panose="020B0502040504020204" pitchFamily="34" charset="0"/>
              </a:rPr>
              <a:t>Blood loss during labor and delivery: 250 </a:t>
            </a:r>
            <a:r>
              <a:rPr lang="en-US" b="0" i="0" dirty="0" smtClean="0">
                <a:solidFill>
                  <a:srgbClr val="232323"/>
                </a:solidFill>
                <a:effectLst/>
                <a:latin typeface="Noto Sans" panose="020B0502040504020204" pitchFamily="34" charset="0"/>
              </a:rPr>
              <a:t>mg</a:t>
            </a:r>
          </a:p>
          <a:p>
            <a:pPr marL="0" indent="0" algn="l">
              <a:buNone/>
            </a:pPr>
            <a:endParaRPr lang="en-US" b="0" i="0" dirty="0">
              <a:solidFill>
                <a:srgbClr val="232323"/>
              </a:solidFill>
              <a:effectLst/>
              <a:latin typeface="Noto Sans" panose="020B0502040504020204" pitchFamily="34" charset="0"/>
            </a:endParaRPr>
          </a:p>
          <a:p>
            <a:pPr algn="l"/>
            <a:r>
              <a:rPr lang="en-US" b="0" i="0" dirty="0">
                <a:solidFill>
                  <a:srgbClr val="232323"/>
                </a:solidFill>
                <a:effectLst/>
                <a:latin typeface="Noto Sans" panose="020B0502040504020204" pitchFamily="34" charset="0"/>
              </a:rPr>
              <a:t>Supplementation exceeds this one gram requirement because only a small portion of ingested iron is absorbed, and the increase in the portion absorbed does not match the increase in iron requirements </a:t>
            </a:r>
            <a:r>
              <a:rPr lang="en-US" b="0" i="0" dirty="0" smtClean="0">
                <a:solidFill>
                  <a:srgbClr val="232323"/>
                </a:solidFill>
                <a:effectLst/>
                <a:latin typeface="Noto Sans" panose="020B0502040504020204" pitchFamily="34" charset="0"/>
              </a:rPr>
              <a:t>.</a:t>
            </a:r>
            <a:endParaRPr lang="en-US" b="0" i="0" dirty="0">
              <a:solidFill>
                <a:srgbClr val="232323"/>
              </a:solidFill>
              <a:effectLst/>
              <a:latin typeface="Noto Sans" panose="020B0502040504020204" pitchFamily="34" charset="0"/>
            </a:endParaRPr>
          </a:p>
        </p:txBody>
      </p:sp>
    </p:spTree>
    <p:extLst>
      <p:ext uri="{BB962C8B-B14F-4D97-AF65-F5344CB8AC3E}">
        <p14:creationId xmlns:p14="http://schemas.microsoft.com/office/powerpoint/2010/main" val="390981229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 xmlns:a16="http://schemas.microsoft.com/office/drawing/2014/main" id="{439686AE-EDA2-44A6-ADF4-6775DDF5CEFC}"/>
              </a:ext>
            </a:extLst>
          </p:cNvPr>
          <p:cNvSpPr>
            <a:spLocks noGrp="1"/>
          </p:cNvSpPr>
          <p:nvPr>
            <p:ph idx="1"/>
          </p:nvPr>
        </p:nvSpPr>
        <p:spPr>
          <a:xfrm>
            <a:off x="191386" y="297712"/>
            <a:ext cx="11663916" cy="6294474"/>
          </a:xfrm>
        </p:spPr>
        <p:txBody>
          <a:bodyPr>
            <a:normAutofit/>
          </a:bodyPr>
          <a:lstStyle/>
          <a:p>
            <a:pPr algn="l"/>
            <a:r>
              <a:rPr lang="en-US" b="0" i="0" dirty="0">
                <a:solidFill>
                  <a:srgbClr val="232323"/>
                </a:solidFill>
                <a:effectLst/>
                <a:latin typeface="Noto Sans" panose="020B0502040504020204" pitchFamily="34" charset="0"/>
              </a:rPr>
              <a:t>Some individuals may have a significant decrease from baseline without crossing these thresholds, and clinical judgment is required to determine the reason(s) for the decrease and the need for (and aggressiveness of) further evaluation</a:t>
            </a:r>
            <a:r>
              <a:rPr lang="en-US" dirty="0">
                <a:solidFill>
                  <a:srgbClr val="232323"/>
                </a:solidFill>
                <a:latin typeface="Noto Sans" panose="020B0502040504020204" pitchFamily="34" charset="0"/>
              </a:rPr>
              <a:t>:</a:t>
            </a:r>
          </a:p>
          <a:p>
            <a:pPr marL="0" indent="0" algn="l">
              <a:buNone/>
            </a:pPr>
            <a:endParaRPr lang="en-US" dirty="0">
              <a:solidFill>
                <a:srgbClr val="232323"/>
              </a:solidFill>
              <a:latin typeface="Noto Sans" panose="020B0502040504020204" pitchFamily="34" charset="0"/>
            </a:endParaRPr>
          </a:p>
          <a:p>
            <a:pPr marL="0" indent="0" algn="l">
              <a:buNone/>
            </a:pPr>
            <a:r>
              <a:rPr lang="en-US" b="0" i="0" dirty="0">
                <a:solidFill>
                  <a:srgbClr val="232323"/>
                </a:solidFill>
                <a:effectLst/>
                <a:latin typeface="Times New Roman" panose="02020603050405020304" pitchFamily="18" charset="0"/>
              </a:rPr>
              <a:t>●</a:t>
            </a:r>
            <a:r>
              <a:rPr lang="en-US" b="0" i="0" dirty="0">
                <a:solidFill>
                  <a:srgbClr val="232323"/>
                </a:solidFill>
                <a:effectLst/>
                <a:latin typeface="Noto Sans" panose="020B0502040504020204" pitchFamily="34" charset="0"/>
              </a:rPr>
              <a:t>For an individual with a baseline hemoglobin of 14 g/dL that decreases to 11 g/dL associated with macrocytosis, it is reasonable to check a reticulocyte count and test for </a:t>
            </a:r>
            <a:r>
              <a:rPr lang="en-US" b="0" i="0" u="none" strike="noStrike" dirty="0">
                <a:solidFill>
                  <a:srgbClr val="0074B9"/>
                </a:solidFill>
                <a:effectLst/>
                <a:latin typeface="Noto Sans" panose="020B0502040504020204" pitchFamily="34" charset="0"/>
                <a:hlinkClick r:id="rId2"/>
              </a:rPr>
              <a:t>vitamin B12</a:t>
            </a:r>
            <a:r>
              <a:rPr lang="en-US" b="0" i="0" dirty="0">
                <a:solidFill>
                  <a:srgbClr val="232323"/>
                </a:solidFill>
                <a:effectLst/>
                <a:latin typeface="Noto Sans" panose="020B0502040504020204" pitchFamily="34" charset="0"/>
              </a:rPr>
              <a:t> and folate deficiencies.</a:t>
            </a:r>
          </a:p>
          <a:p>
            <a:pPr marL="0" indent="0" algn="l">
              <a:buNone/>
            </a:pPr>
            <a:r>
              <a:rPr lang="en-US" b="0" i="0" dirty="0">
                <a:solidFill>
                  <a:srgbClr val="232323"/>
                </a:solidFill>
                <a:effectLst/>
                <a:latin typeface="Times New Roman" panose="02020603050405020304" pitchFamily="18" charset="0"/>
              </a:rPr>
              <a:t>●</a:t>
            </a:r>
            <a:r>
              <a:rPr lang="en-US" b="0" i="0" dirty="0">
                <a:solidFill>
                  <a:srgbClr val="232323"/>
                </a:solidFill>
                <a:effectLst/>
                <a:latin typeface="Noto Sans" panose="020B0502040504020204" pitchFamily="34" charset="0"/>
              </a:rPr>
              <a:t>For an individual with a baseline hemoglobin of 14 g/dL that decreases to 11 g/dL without macrocytosis, it is reasonable to test for iron deficiency and </a:t>
            </a:r>
            <a:r>
              <a:rPr lang="en-US" b="0" i="0" u="none" strike="noStrike" dirty="0">
                <a:solidFill>
                  <a:srgbClr val="0074B9"/>
                </a:solidFill>
                <a:effectLst/>
                <a:latin typeface="Noto Sans" panose="020B0502040504020204" pitchFamily="34" charset="0"/>
                <a:hlinkClick r:id="rId2"/>
              </a:rPr>
              <a:t>vitamin B12</a:t>
            </a:r>
            <a:r>
              <a:rPr lang="en-US" b="0" i="0" dirty="0">
                <a:solidFill>
                  <a:srgbClr val="232323"/>
                </a:solidFill>
                <a:effectLst/>
                <a:latin typeface="Noto Sans" panose="020B0502040504020204" pitchFamily="34" charset="0"/>
              </a:rPr>
              <a:t> and folate deficiencies.</a:t>
            </a:r>
          </a:p>
          <a:p>
            <a:pPr marL="0" indent="0" algn="l">
              <a:buNone/>
            </a:pPr>
            <a:r>
              <a:rPr lang="en-US" b="0" i="0" dirty="0">
                <a:solidFill>
                  <a:srgbClr val="232323"/>
                </a:solidFill>
                <a:effectLst/>
                <a:latin typeface="Times New Roman" panose="02020603050405020304" pitchFamily="18" charset="0"/>
              </a:rPr>
              <a:t>●</a:t>
            </a:r>
            <a:r>
              <a:rPr lang="en-US" b="0" i="0" dirty="0">
                <a:solidFill>
                  <a:srgbClr val="232323"/>
                </a:solidFill>
                <a:effectLst/>
                <a:latin typeface="Noto Sans" panose="020B0502040504020204" pitchFamily="34" charset="0"/>
              </a:rPr>
              <a:t>For a postpartum individual, iron parameters may be more meaningful than hemoglobin concentration.</a:t>
            </a:r>
          </a:p>
          <a:p>
            <a:endParaRPr lang="en-US" dirty="0"/>
          </a:p>
        </p:txBody>
      </p:sp>
    </p:spTree>
    <p:extLst>
      <p:ext uri="{BB962C8B-B14F-4D97-AF65-F5344CB8AC3E}">
        <p14:creationId xmlns:p14="http://schemas.microsoft.com/office/powerpoint/2010/main" val="3297780928"/>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 xmlns:a16="http://schemas.microsoft.com/office/drawing/2014/main" id="{47D24594-A197-4BBD-A61F-9D323B7E0070}"/>
              </a:ext>
            </a:extLst>
          </p:cNvPr>
          <p:cNvSpPr>
            <a:spLocks noGrp="1"/>
          </p:cNvSpPr>
          <p:nvPr>
            <p:ph idx="1"/>
          </p:nvPr>
        </p:nvSpPr>
        <p:spPr>
          <a:xfrm>
            <a:off x="838200" y="478465"/>
            <a:ext cx="10515600" cy="5698498"/>
          </a:xfrm>
        </p:spPr>
        <p:txBody>
          <a:bodyPr>
            <a:normAutofit fontScale="77500" lnSpcReduction="20000"/>
          </a:bodyPr>
          <a:lstStyle/>
          <a:p>
            <a:pPr algn="l"/>
            <a:r>
              <a:rPr lang="en-US" b="1" i="0" dirty="0">
                <a:solidFill>
                  <a:srgbClr val="232323"/>
                </a:solidFill>
                <a:effectLst/>
                <a:latin typeface="Noto Sans" panose="020B0502040504020204" pitchFamily="34" charset="0"/>
              </a:rPr>
              <a:t>Treatment of iron deficiency</a:t>
            </a:r>
            <a:r>
              <a:rPr lang="en-US" b="0" i="0" dirty="0">
                <a:solidFill>
                  <a:srgbClr val="232323"/>
                </a:solidFill>
                <a:effectLst/>
                <a:latin typeface="Noto Sans" panose="020B0502040504020204" pitchFamily="34" charset="0"/>
              </a:rPr>
              <a:t> — </a:t>
            </a:r>
            <a:endParaRPr lang="en-US" b="0" i="0" dirty="0" smtClean="0">
              <a:solidFill>
                <a:srgbClr val="232323"/>
              </a:solidFill>
              <a:effectLst/>
              <a:latin typeface="Noto Sans" panose="020B0502040504020204" pitchFamily="34" charset="0"/>
            </a:endParaRPr>
          </a:p>
          <a:p>
            <a:pPr marL="0" indent="0" algn="l">
              <a:buNone/>
            </a:pPr>
            <a:r>
              <a:rPr lang="en-US" b="0" i="0" dirty="0" smtClean="0">
                <a:solidFill>
                  <a:srgbClr val="232323"/>
                </a:solidFill>
                <a:effectLst/>
                <a:latin typeface="Noto Sans" panose="020B0502040504020204" pitchFamily="34" charset="0"/>
              </a:rPr>
              <a:t>The </a:t>
            </a:r>
            <a:r>
              <a:rPr lang="en-US" b="0" i="0" dirty="0">
                <a:solidFill>
                  <a:srgbClr val="232323"/>
                </a:solidFill>
                <a:effectLst/>
                <a:latin typeface="Noto Sans" panose="020B0502040504020204" pitchFamily="34" charset="0"/>
              </a:rPr>
              <a:t>standard treatment for uncomplicated iron deficiency (regardless of hemoglobin level) is administration of iron at doses higher than found in prenatal vitamins. </a:t>
            </a:r>
          </a:p>
          <a:p>
            <a:pPr algn="l"/>
            <a:r>
              <a:rPr lang="en-US" b="0" i="0" dirty="0">
                <a:solidFill>
                  <a:srgbClr val="232323"/>
                </a:solidFill>
                <a:effectLst/>
                <a:latin typeface="Noto Sans" panose="020B0502040504020204" pitchFamily="34" charset="0"/>
              </a:rPr>
              <a:t>Antenatal maternal treatment with iron results in an increase in the hemoglobin level in approximately two weeks (the time it takes to create new RBCs in the bone marrow).</a:t>
            </a:r>
          </a:p>
          <a:p>
            <a:pPr algn="l"/>
            <a:r>
              <a:rPr lang="en-US" b="0" i="0" dirty="0">
                <a:solidFill>
                  <a:srgbClr val="232323"/>
                </a:solidFill>
                <a:effectLst/>
                <a:latin typeface="Noto Sans" panose="020B0502040504020204" pitchFamily="34" charset="0"/>
              </a:rPr>
              <a:t>For gravidas with severe anemia for whom this two-week delay would be expected to result in significant morbidity, transfusion and/or referral to a specialist (</a:t>
            </a:r>
            <a:r>
              <a:rPr lang="en-US" b="0" i="0" dirty="0" err="1">
                <a:solidFill>
                  <a:srgbClr val="232323"/>
                </a:solidFill>
                <a:effectLst/>
                <a:latin typeface="Noto Sans" panose="020B0502040504020204" pitchFamily="34" charset="0"/>
              </a:rPr>
              <a:t>eg</a:t>
            </a:r>
            <a:r>
              <a:rPr lang="en-US" b="0" i="0" dirty="0">
                <a:solidFill>
                  <a:srgbClr val="232323"/>
                </a:solidFill>
                <a:effectLst/>
                <a:latin typeface="Noto Sans" panose="020B0502040504020204" pitchFamily="34" charset="0"/>
              </a:rPr>
              <a:t>, hematologist) may be appropriate . </a:t>
            </a:r>
          </a:p>
          <a:p>
            <a:pPr algn="l"/>
            <a:r>
              <a:rPr lang="en-US" b="0" i="0" dirty="0">
                <a:solidFill>
                  <a:srgbClr val="232323"/>
                </a:solidFill>
                <a:effectLst/>
                <a:latin typeface="Noto Sans" panose="020B0502040504020204" pitchFamily="34" charset="0"/>
              </a:rPr>
              <a:t>We reserve transfusion for those who have significant symptoms associated with severe anemia or those for whom transfusion is indicated for other reasons,</a:t>
            </a:r>
          </a:p>
          <a:p>
            <a:pPr algn="l"/>
            <a:r>
              <a:rPr lang="en-US" b="0" i="0" dirty="0">
                <a:solidFill>
                  <a:srgbClr val="232323"/>
                </a:solidFill>
                <a:effectLst/>
                <a:latin typeface="Noto Sans" panose="020B0502040504020204" pitchFamily="34" charset="0"/>
              </a:rPr>
              <a:t>Another important component of treatment involves determining the cause(s) of iron deficiency. While iron deficiency may be due to menstrual blood loss and pregnancy itself, some individuals may have other causes that require other treatments. </a:t>
            </a:r>
          </a:p>
          <a:p>
            <a:pPr algn="l"/>
            <a:endParaRPr lang="en-US" dirty="0">
              <a:solidFill>
                <a:srgbClr val="232323"/>
              </a:solidFill>
              <a:latin typeface="Noto Sans" panose="020B0502040504020204" pitchFamily="34" charset="0"/>
            </a:endParaRPr>
          </a:p>
          <a:p>
            <a:pPr algn="l"/>
            <a:r>
              <a:rPr lang="en-US" b="0" i="0" dirty="0">
                <a:solidFill>
                  <a:srgbClr val="232323"/>
                </a:solidFill>
                <a:effectLst/>
                <a:latin typeface="Noto Sans" panose="020B0502040504020204" pitchFamily="34" charset="0"/>
              </a:rPr>
              <a:t>Transfusion is not required for mild symptoms of anemia, which may be difficult to distinguish from other symptoms related to the hormonal or anatomic changes of pregnancy.</a:t>
            </a:r>
          </a:p>
          <a:p>
            <a:endParaRPr lang="en-US" dirty="0"/>
          </a:p>
        </p:txBody>
      </p:sp>
    </p:spTree>
    <p:extLst>
      <p:ext uri="{BB962C8B-B14F-4D97-AF65-F5344CB8AC3E}">
        <p14:creationId xmlns:p14="http://schemas.microsoft.com/office/powerpoint/2010/main" val="1035501327"/>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p:cNvPicPr>
          <p:nvPr/>
        </p:nvPicPr>
        <p:blipFill>
          <a:blip r:embed="rId2"/>
          <a:stretch>
            <a:fillRect/>
          </a:stretch>
        </p:blipFill>
        <p:spPr>
          <a:xfrm>
            <a:off x="2700670" y="0"/>
            <a:ext cx="5592430" cy="6477000"/>
          </a:xfrm>
          <a:prstGeom prst="rect">
            <a:avLst/>
          </a:prstGeom>
        </p:spPr>
      </p:pic>
    </p:spTree>
    <p:extLst>
      <p:ext uri="{BB962C8B-B14F-4D97-AF65-F5344CB8AC3E}">
        <p14:creationId xmlns:p14="http://schemas.microsoft.com/office/powerpoint/2010/main" val="2507278697"/>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p:cNvPicPr>
          <p:nvPr/>
        </p:nvPicPr>
        <p:blipFill>
          <a:blip r:embed="rId2"/>
          <a:stretch>
            <a:fillRect/>
          </a:stretch>
        </p:blipFill>
        <p:spPr>
          <a:xfrm>
            <a:off x="2775098" y="0"/>
            <a:ext cx="5492602" cy="6477000"/>
          </a:xfrm>
          <a:prstGeom prst="rect">
            <a:avLst/>
          </a:prstGeom>
        </p:spPr>
      </p:pic>
    </p:spTree>
    <p:extLst>
      <p:ext uri="{BB962C8B-B14F-4D97-AF65-F5344CB8AC3E}">
        <p14:creationId xmlns:p14="http://schemas.microsoft.com/office/powerpoint/2010/main" val="2262089422"/>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87035" y="197346"/>
            <a:ext cx="11502737" cy="4801314"/>
          </a:xfrm>
          <a:prstGeom prst="rect">
            <a:avLst/>
          </a:prstGeom>
        </p:spPr>
        <p:txBody>
          <a:bodyPr wrap="square">
            <a:spAutoFit/>
          </a:bodyPr>
          <a:lstStyle/>
          <a:p>
            <a:pPr algn="r"/>
            <a:r>
              <a:rPr lang="fa-IR" b="1" dirty="0">
                <a:solidFill>
                  <a:srgbClr val="FF0000"/>
                </a:solidFill>
                <a:latin typeface="web_yekan"/>
              </a:rPr>
              <a:t>ترکیبات انواع مکمل های آهن</a:t>
            </a:r>
            <a:endParaRPr lang="fa-IR" dirty="0">
              <a:solidFill>
                <a:srgbClr val="0D2A40"/>
              </a:solidFill>
              <a:latin typeface="web_yekan"/>
            </a:endParaRPr>
          </a:p>
          <a:p>
            <a:pPr algn="r"/>
            <a:r>
              <a:rPr lang="fa-IR" dirty="0">
                <a:solidFill>
                  <a:srgbClr val="0D2A40"/>
                </a:solidFill>
                <a:latin typeface="web_yekan"/>
              </a:rPr>
              <a:t>در انواع مکمل های آهن از انواع نمک های موجود آهن در آنها استفاده می شوند که بطور کلی در موارد زیر دسته بندی می شوند:</a:t>
            </a:r>
          </a:p>
          <a:p>
            <a:pPr algn="r"/>
            <a:r>
              <a:rPr lang="fa-IR" b="1" dirty="0">
                <a:solidFill>
                  <a:srgbClr val="B22222"/>
                </a:solidFill>
                <a:latin typeface="web_yekan"/>
              </a:rPr>
              <a:t>فروس گلوکونات</a:t>
            </a:r>
            <a:endParaRPr lang="fa-IR" dirty="0">
              <a:solidFill>
                <a:srgbClr val="0D2A40"/>
              </a:solidFill>
              <a:latin typeface="web_yekan"/>
            </a:endParaRPr>
          </a:p>
          <a:p>
            <a:pPr algn="r"/>
            <a:r>
              <a:rPr lang="fa-IR" dirty="0">
                <a:solidFill>
                  <a:srgbClr val="0D2A40"/>
                </a:solidFill>
                <a:latin typeface="web_yekan"/>
              </a:rPr>
              <a:t>این فرم از آهن بدلیل داشتن پایین‌ترین میزان آهن المنتال (12%) در نتیجه عوارض گوارشی کمتری نسبت به دیگر نمکهای آهن دارد و اما در کنار این </a:t>
            </a:r>
            <a:endParaRPr lang="fa-IR" dirty="0" smtClean="0">
              <a:solidFill>
                <a:srgbClr val="0D2A40"/>
              </a:solidFill>
              <a:latin typeface="web_yekan"/>
            </a:endParaRPr>
          </a:p>
          <a:p>
            <a:pPr algn="r"/>
            <a:r>
              <a:rPr lang="fa-IR" dirty="0" smtClean="0">
                <a:solidFill>
                  <a:srgbClr val="0D2A40"/>
                </a:solidFill>
                <a:latin typeface="web_yekan"/>
              </a:rPr>
              <a:t> </a:t>
            </a:r>
          </a:p>
          <a:p>
            <a:pPr algn="r"/>
            <a:r>
              <a:rPr lang="fa-IR" dirty="0">
                <a:solidFill>
                  <a:srgbClr val="0D2A40"/>
                </a:solidFill>
                <a:latin typeface="web_yekan"/>
              </a:rPr>
              <a:t> </a:t>
            </a:r>
            <a:r>
              <a:rPr lang="fa-IR" dirty="0" smtClean="0">
                <a:solidFill>
                  <a:srgbClr val="0D2A40"/>
                </a:solidFill>
                <a:latin typeface="web_yekan"/>
              </a:rPr>
              <a:t> ویژگی </a:t>
            </a:r>
            <a:r>
              <a:rPr lang="fa-IR" dirty="0">
                <a:solidFill>
                  <a:srgbClr val="0D2A40"/>
                </a:solidFill>
                <a:latin typeface="web_yekan"/>
              </a:rPr>
              <a:t>این مساله حائز اهمیت است که به نسبت عوارض کمتر آهن بسیار کمتر هم جذب بدن خواهد شد.مثل مکمل </a:t>
            </a:r>
            <a:r>
              <a:rPr lang="fa-IR" dirty="0" smtClean="0">
                <a:solidFill>
                  <a:srgbClr val="0D2A40"/>
                </a:solidFill>
                <a:latin typeface="web_yekan"/>
              </a:rPr>
              <a:t> (</a:t>
            </a:r>
            <a:r>
              <a:rPr lang="en-US" dirty="0">
                <a:solidFill>
                  <a:srgbClr val="0091DF"/>
                </a:solidFill>
                <a:latin typeface="web_yekan"/>
                <a:hlinkClick r:id="rId2"/>
              </a:rPr>
              <a:t>Century</a:t>
            </a:r>
            <a:r>
              <a:rPr lang="en-US" dirty="0" smtClean="0">
                <a:solidFill>
                  <a:srgbClr val="0D2A40"/>
                </a:solidFill>
                <a:latin typeface="web_yekan"/>
              </a:rPr>
              <a:t>)</a:t>
            </a:r>
            <a:endParaRPr lang="en-US" dirty="0">
              <a:solidFill>
                <a:srgbClr val="0D2A40"/>
              </a:solidFill>
              <a:latin typeface="web_yekan"/>
            </a:endParaRPr>
          </a:p>
          <a:p>
            <a:pPr algn="r"/>
            <a:r>
              <a:rPr lang="en-US" dirty="0">
                <a:solidFill>
                  <a:srgbClr val="0D2A40"/>
                </a:solidFill>
                <a:latin typeface="web_yekan"/>
              </a:rPr>
              <a:t/>
            </a:r>
            <a:br>
              <a:rPr lang="en-US" dirty="0">
                <a:solidFill>
                  <a:srgbClr val="0D2A40"/>
                </a:solidFill>
                <a:latin typeface="web_yekan"/>
              </a:rPr>
            </a:br>
            <a:r>
              <a:rPr lang="fa-IR" b="1" dirty="0">
                <a:solidFill>
                  <a:srgbClr val="B22222"/>
                </a:solidFill>
                <a:latin typeface="web_yekan"/>
              </a:rPr>
              <a:t>فروس سولفات</a:t>
            </a:r>
            <a:endParaRPr lang="fa-IR" dirty="0">
              <a:solidFill>
                <a:srgbClr val="0D2A40"/>
              </a:solidFill>
              <a:latin typeface="web_yekan"/>
            </a:endParaRPr>
          </a:p>
          <a:p>
            <a:pPr algn="r"/>
            <a:r>
              <a:rPr lang="fa-IR" dirty="0">
                <a:solidFill>
                  <a:srgbClr val="0D2A40"/>
                </a:solidFill>
                <a:latin typeface="web_yekan"/>
              </a:rPr>
              <a:t/>
            </a:r>
            <a:br>
              <a:rPr lang="fa-IR" dirty="0">
                <a:solidFill>
                  <a:srgbClr val="0D2A40"/>
                </a:solidFill>
                <a:latin typeface="web_yekan"/>
              </a:rPr>
            </a:br>
            <a:r>
              <a:rPr lang="fa-IR" dirty="0">
                <a:solidFill>
                  <a:srgbClr val="0D2A40"/>
                </a:solidFill>
                <a:latin typeface="web_yekan"/>
              </a:rPr>
              <a:t>این فرم از آهن حاوی 20% آهن المنتال است، در نتیجه سبب بروز عوارض گوارشی مانند یبوست در برخی افراد می‌شود.</a:t>
            </a:r>
            <a:br>
              <a:rPr lang="fa-IR" dirty="0">
                <a:solidFill>
                  <a:srgbClr val="0D2A40"/>
                </a:solidFill>
                <a:latin typeface="web_yekan"/>
              </a:rPr>
            </a:br>
            <a:r>
              <a:rPr lang="fa-IR" dirty="0">
                <a:solidFill>
                  <a:srgbClr val="0D2A40"/>
                </a:solidFill>
                <a:latin typeface="web_yekan"/>
              </a:rPr>
              <a:t>این ملح آهن رایج‌ترین شکل درمان کمخونی فقر آهن بوده است.</a:t>
            </a:r>
            <a:br>
              <a:rPr lang="fa-IR" dirty="0">
                <a:solidFill>
                  <a:srgbClr val="0D2A40"/>
                </a:solidFill>
                <a:latin typeface="web_yekan"/>
              </a:rPr>
            </a:br>
            <a:r>
              <a:rPr lang="fa-IR" dirty="0">
                <a:solidFill>
                  <a:srgbClr val="0D2A40"/>
                </a:solidFill>
                <a:latin typeface="web_yekan"/>
              </a:rPr>
              <a:t>مکملهای رایج بازار که حاوی این ملح آهن هستند: ففول (</a:t>
            </a:r>
            <a:r>
              <a:rPr lang="en-US" dirty="0" err="1">
                <a:solidFill>
                  <a:srgbClr val="0091DF"/>
                </a:solidFill>
                <a:latin typeface="web_yekan"/>
                <a:hlinkClick r:id="rId3"/>
              </a:rPr>
              <a:t>Fefol</a:t>
            </a:r>
            <a:r>
              <a:rPr lang="en-US" dirty="0">
                <a:solidFill>
                  <a:srgbClr val="0D2A40"/>
                </a:solidFill>
                <a:latin typeface="web_yekan"/>
              </a:rPr>
              <a:t>)، </a:t>
            </a:r>
            <a:r>
              <a:rPr lang="fa-IR" dirty="0">
                <a:solidFill>
                  <a:srgbClr val="0D2A40"/>
                </a:solidFill>
                <a:latin typeface="web_yekan"/>
              </a:rPr>
              <a:t>آیروویت (</a:t>
            </a:r>
            <a:r>
              <a:rPr lang="en-US" dirty="0" err="1">
                <a:solidFill>
                  <a:srgbClr val="0091DF"/>
                </a:solidFill>
                <a:latin typeface="web_yekan"/>
                <a:hlinkClick r:id="rId4"/>
              </a:rPr>
              <a:t>IroVit</a:t>
            </a:r>
            <a:r>
              <a:rPr lang="en-US" dirty="0">
                <a:solidFill>
                  <a:srgbClr val="0D2A40"/>
                </a:solidFill>
                <a:latin typeface="web_yekan"/>
              </a:rPr>
              <a:t>) </a:t>
            </a:r>
            <a:r>
              <a:rPr lang="fa-IR" dirty="0">
                <a:solidFill>
                  <a:srgbClr val="0D2A40"/>
                </a:solidFill>
                <a:latin typeface="web_yekan"/>
              </a:rPr>
              <a:t>و</a:t>
            </a:r>
            <a:r>
              <a:rPr lang="fa-IR" dirty="0">
                <a:solidFill>
                  <a:srgbClr val="0091DF"/>
                </a:solidFill>
                <a:latin typeface="web_yekan"/>
                <a:hlinkClick r:id="rId5"/>
              </a:rPr>
              <a:t> </a:t>
            </a:r>
            <a:r>
              <a:rPr lang="en-US" dirty="0" err="1">
                <a:solidFill>
                  <a:srgbClr val="0091DF"/>
                </a:solidFill>
                <a:latin typeface="web_yekan"/>
                <a:hlinkClick r:id="rId5"/>
              </a:rPr>
              <a:t>Foliron</a:t>
            </a:r>
            <a:endParaRPr lang="en-US" dirty="0">
              <a:solidFill>
                <a:srgbClr val="0D2A40"/>
              </a:solidFill>
              <a:latin typeface="web_yekan"/>
            </a:endParaRPr>
          </a:p>
          <a:p>
            <a:pPr algn="r"/>
            <a:r>
              <a:rPr lang="fa-IR" b="1" dirty="0">
                <a:solidFill>
                  <a:srgbClr val="B22222"/>
                </a:solidFill>
                <a:latin typeface="web_yekan"/>
              </a:rPr>
              <a:t>فروس فومارات</a:t>
            </a:r>
            <a:endParaRPr lang="fa-IR" dirty="0">
              <a:solidFill>
                <a:srgbClr val="0D2A40"/>
              </a:solidFill>
              <a:latin typeface="web_yekan"/>
            </a:endParaRPr>
          </a:p>
          <a:p>
            <a:pPr algn="r"/>
            <a:r>
              <a:rPr lang="fa-IR" dirty="0">
                <a:solidFill>
                  <a:srgbClr val="0D2A40"/>
                </a:solidFill>
                <a:latin typeface="web_yekan"/>
              </a:rPr>
              <a:t/>
            </a:r>
            <a:br>
              <a:rPr lang="fa-IR" dirty="0">
                <a:solidFill>
                  <a:srgbClr val="0D2A40"/>
                </a:solidFill>
                <a:latin typeface="web_yekan"/>
              </a:rPr>
            </a:br>
            <a:r>
              <a:rPr lang="fa-IR" dirty="0">
                <a:solidFill>
                  <a:srgbClr val="0D2A40"/>
                </a:solidFill>
                <a:latin typeface="web_yekan"/>
              </a:rPr>
              <a:t>این فرم از آهن حاوی 33 آهن المنتال است . دارای عوارض گوارشی از جمله اسهال است.</a:t>
            </a:r>
            <a:br>
              <a:rPr lang="fa-IR" dirty="0">
                <a:solidFill>
                  <a:srgbClr val="0D2A40"/>
                </a:solidFill>
                <a:latin typeface="web_yekan"/>
              </a:rPr>
            </a:br>
            <a:r>
              <a:rPr lang="fa-IR" dirty="0">
                <a:solidFill>
                  <a:srgbClr val="0D2A40"/>
                </a:solidFill>
                <a:latin typeface="web_yekan"/>
              </a:rPr>
              <a:t>معمولا پس از یک هفته شروع مصرف اثرات آن آشکار می‌شود.</a:t>
            </a:r>
            <a:br>
              <a:rPr lang="fa-IR" dirty="0">
                <a:solidFill>
                  <a:srgbClr val="0D2A40"/>
                </a:solidFill>
                <a:latin typeface="web_yekan"/>
              </a:rPr>
            </a:br>
            <a:r>
              <a:rPr lang="fa-IR" dirty="0">
                <a:solidFill>
                  <a:srgbClr val="0D2A40"/>
                </a:solidFill>
                <a:latin typeface="web_yekan"/>
              </a:rPr>
              <a:t>مکملهای رایج بازار که حاوی این ملح آهن هستند: فرفولیک، فروگلوبین (</a:t>
            </a:r>
            <a:r>
              <a:rPr lang="en-US" dirty="0" err="1">
                <a:solidFill>
                  <a:srgbClr val="0091DF"/>
                </a:solidFill>
                <a:latin typeface="web_yekan"/>
                <a:hlinkClick r:id="rId6"/>
              </a:rPr>
              <a:t>Feroglobin</a:t>
            </a:r>
            <a:r>
              <a:rPr lang="en-US" dirty="0">
                <a:solidFill>
                  <a:srgbClr val="0D2A40"/>
                </a:solidFill>
                <a:latin typeface="web_yekan"/>
              </a:rPr>
              <a:t>)، </a:t>
            </a:r>
            <a:r>
              <a:rPr lang="fa-IR" dirty="0">
                <a:solidFill>
                  <a:srgbClr val="0D2A40"/>
                </a:solidFill>
                <a:latin typeface="web_yekan"/>
              </a:rPr>
              <a:t>هماتینیک و فرورال (</a:t>
            </a:r>
            <a:r>
              <a:rPr lang="en-US" dirty="0" err="1">
                <a:solidFill>
                  <a:srgbClr val="0091DF"/>
                </a:solidFill>
                <a:latin typeface="web_yekan"/>
                <a:hlinkClick r:id="rId7"/>
              </a:rPr>
              <a:t>FerOral</a:t>
            </a:r>
            <a:endParaRPr lang="en-US" b="0" i="0" dirty="0">
              <a:solidFill>
                <a:srgbClr val="0D2A40"/>
              </a:solidFill>
              <a:effectLst/>
              <a:latin typeface="web_yekan"/>
            </a:endParaRPr>
          </a:p>
        </p:txBody>
      </p:sp>
      <p:pic>
        <p:nvPicPr>
          <p:cNvPr id="5" name="Picture 4"/>
          <p:cNvPicPr>
            <a:picLocks noChangeAspect="1"/>
          </p:cNvPicPr>
          <p:nvPr/>
        </p:nvPicPr>
        <p:blipFill>
          <a:blip r:embed="rId8"/>
          <a:stretch>
            <a:fillRect/>
          </a:stretch>
        </p:blipFill>
        <p:spPr>
          <a:xfrm>
            <a:off x="6868633" y="5093910"/>
            <a:ext cx="4571999" cy="1764090"/>
          </a:xfrm>
          <a:prstGeom prst="rect">
            <a:avLst/>
          </a:prstGeom>
        </p:spPr>
      </p:pic>
      <p:pic>
        <p:nvPicPr>
          <p:cNvPr id="6" name="Picture 5"/>
          <p:cNvPicPr>
            <a:picLocks noChangeAspect="1"/>
          </p:cNvPicPr>
          <p:nvPr/>
        </p:nvPicPr>
        <p:blipFill>
          <a:blip r:embed="rId9"/>
          <a:stretch>
            <a:fillRect/>
          </a:stretch>
        </p:blipFill>
        <p:spPr>
          <a:xfrm>
            <a:off x="269800" y="4998660"/>
            <a:ext cx="6130999" cy="1859340"/>
          </a:xfrm>
          <a:prstGeom prst="rect">
            <a:avLst/>
          </a:prstGeom>
        </p:spPr>
      </p:pic>
    </p:spTree>
    <p:extLst>
      <p:ext uri="{BB962C8B-B14F-4D97-AF65-F5344CB8AC3E}">
        <p14:creationId xmlns:p14="http://schemas.microsoft.com/office/powerpoint/2010/main" val="3392308024"/>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 xmlns:a16="http://schemas.microsoft.com/office/drawing/2014/main" id="{FD87B3BE-C916-426E-B417-42F0BDBDEA29}"/>
              </a:ext>
            </a:extLst>
          </p:cNvPr>
          <p:cNvSpPr>
            <a:spLocks noGrp="1"/>
          </p:cNvSpPr>
          <p:nvPr>
            <p:ph idx="1"/>
          </p:nvPr>
        </p:nvSpPr>
        <p:spPr>
          <a:xfrm>
            <a:off x="838200" y="425302"/>
            <a:ext cx="10515600" cy="5751661"/>
          </a:xfrm>
        </p:spPr>
        <p:txBody>
          <a:bodyPr>
            <a:normAutofit fontScale="77500" lnSpcReduction="20000"/>
          </a:bodyPr>
          <a:lstStyle/>
          <a:p>
            <a:pPr algn="l"/>
            <a:r>
              <a:rPr lang="en-US" b="1" i="0" dirty="0">
                <a:solidFill>
                  <a:srgbClr val="232323"/>
                </a:solidFill>
                <a:effectLst/>
                <a:latin typeface="Noto Sans" panose="020B0502040504020204" pitchFamily="34" charset="0"/>
              </a:rPr>
              <a:t>Adverse effects</a:t>
            </a:r>
            <a:r>
              <a:rPr lang="en-US" b="0" i="0" dirty="0">
                <a:solidFill>
                  <a:srgbClr val="232323"/>
                </a:solidFill>
                <a:effectLst/>
                <a:latin typeface="Noto Sans" panose="020B0502040504020204" pitchFamily="34" charset="0"/>
              </a:rPr>
              <a:t> –</a:t>
            </a:r>
          </a:p>
          <a:p>
            <a:pPr marL="0" indent="0" algn="l">
              <a:buNone/>
            </a:pPr>
            <a:endParaRPr lang="en-US" b="0" i="0" dirty="0">
              <a:solidFill>
                <a:srgbClr val="232323"/>
              </a:solidFill>
              <a:effectLst/>
              <a:latin typeface="Noto Sans" panose="020B0502040504020204" pitchFamily="34" charset="0"/>
            </a:endParaRPr>
          </a:p>
          <a:p>
            <a:pPr algn="l"/>
            <a:r>
              <a:rPr lang="en-US" b="0" i="0" dirty="0">
                <a:solidFill>
                  <a:srgbClr val="232323"/>
                </a:solidFill>
                <a:effectLst/>
                <a:latin typeface="Noto Sans" panose="020B0502040504020204" pitchFamily="34" charset="0"/>
              </a:rPr>
              <a:t> While oral iron is inexpensive, available, and easy to use when tolerated, it may be associated with gastrointestinal side effects including metallic taste, gastric irritation, nausea, diarrhea, and/or constipation; the latter is exacerbated by high progesterone levels, which slow bowel transit, and the enlarging gravid uterus pressing posteriorly on the rectum. </a:t>
            </a:r>
          </a:p>
          <a:p>
            <a:pPr algn="l"/>
            <a:r>
              <a:rPr lang="en-US" b="0" i="0" dirty="0">
                <a:solidFill>
                  <a:srgbClr val="232323"/>
                </a:solidFill>
                <a:effectLst/>
                <a:latin typeface="Noto Sans" panose="020B0502040504020204" pitchFamily="34" charset="0"/>
              </a:rPr>
              <a:t>Options to improve tolerability include extending the interval between doses, switching to a liquid that can be more easily titrated, or switching to intravenous iron (if in the second or third trimester) .</a:t>
            </a:r>
          </a:p>
          <a:p>
            <a:pPr algn="l"/>
            <a:r>
              <a:rPr lang="en-US" b="0" i="0" dirty="0">
                <a:solidFill>
                  <a:srgbClr val="232323"/>
                </a:solidFill>
                <a:effectLst/>
                <a:latin typeface="Noto Sans" panose="020B0502040504020204" pitchFamily="34" charset="0"/>
              </a:rPr>
              <a:t> Changing the oral iron formulation is unlikely to be helpful as standard oral iron formulations have similar efficacy and similar rates of adverse events, with a few exceptions.</a:t>
            </a:r>
          </a:p>
          <a:p>
            <a:pPr algn="l"/>
            <a:r>
              <a:rPr lang="en-US" b="0" i="0" dirty="0">
                <a:solidFill>
                  <a:srgbClr val="232323"/>
                </a:solidFill>
                <a:effectLst/>
                <a:latin typeface="Noto Sans" panose="020B0502040504020204" pitchFamily="34" charset="0"/>
              </a:rPr>
              <a:t>We do not use enteric-coated or timed-release formulations (Ferro-Sequels, Slow-Fe). While some of these formulations may be better tolerated, modifications to the iron or coatings intended to result in timed release or protect against gastric irritation have the potential to reduce absorption in the distal duodenum and proximal jejunum, impairing treatment benefit. </a:t>
            </a:r>
          </a:p>
          <a:p>
            <a:pPr algn="l"/>
            <a:r>
              <a:rPr lang="en-US" b="0" i="0" dirty="0">
                <a:solidFill>
                  <a:srgbClr val="232323"/>
                </a:solidFill>
                <a:effectLst/>
                <a:latin typeface="Noto Sans" panose="020B0502040504020204" pitchFamily="34" charset="0"/>
              </a:rPr>
              <a:t>As a result, these formulations should be avoided . </a:t>
            </a:r>
          </a:p>
          <a:p>
            <a:endParaRPr lang="en-US" dirty="0"/>
          </a:p>
        </p:txBody>
      </p:sp>
    </p:spTree>
    <p:extLst>
      <p:ext uri="{BB962C8B-B14F-4D97-AF65-F5344CB8AC3E}">
        <p14:creationId xmlns:p14="http://schemas.microsoft.com/office/powerpoint/2010/main" val="3483600449"/>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 xmlns:a16="http://schemas.microsoft.com/office/drawing/2014/main" id="{51752F9E-F671-42B9-B5D6-BBFDB873AC1E}"/>
              </a:ext>
            </a:extLst>
          </p:cNvPr>
          <p:cNvSpPr>
            <a:spLocks noGrp="1"/>
          </p:cNvSpPr>
          <p:nvPr>
            <p:ph idx="1"/>
          </p:nvPr>
        </p:nvSpPr>
        <p:spPr>
          <a:xfrm>
            <a:off x="838200" y="712381"/>
            <a:ext cx="10515600" cy="5464582"/>
          </a:xfrm>
        </p:spPr>
        <p:txBody>
          <a:bodyPr>
            <a:normAutofit fontScale="85000" lnSpcReduction="20000"/>
          </a:bodyPr>
          <a:lstStyle/>
          <a:p>
            <a:pPr algn="l"/>
            <a:r>
              <a:rPr lang="en-US" b="0" i="0" dirty="0">
                <a:solidFill>
                  <a:srgbClr val="232323"/>
                </a:solidFill>
                <a:effectLst/>
                <a:latin typeface="Noto Sans" panose="020B0502040504020204" pitchFamily="34" charset="0"/>
              </a:rPr>
              <a:t>Formulations with a </a:t>
            </a:r>
            <a:r>
              <a:rPr lang="en-US" b="0" i="0" u="none" strike="noStrike" dirty="0">
                <a:solidFill>
                  <a:srgbClr val="0074B9"/>
                </a:solidFill>
                <a:effectLst/>
                <a:latin typeface="Noto Sans" panose="020B0502040504020204" pitchFamily="34" charset="0"/>
                <a:hlinkClick r:id="rId2"/>
              </a:rPr>
              <a:t>polysaccharide-iron complex</a:t>
            </a:r>
            <a:r>
              <a:rPr lang="en-US" b="0" i="0" dirty="0">
                <a:solidFill>
                  <a:srgbClr val="232323"/>
                </a:solidFill>
                <a:effectLst/>
                <a:latin typeface="Noto Sans" panose="020B0502040504020204" pitchFamily="34" charset="0"/>
              </a:rPr>
              <a:t> (PIC) or heme iron polypeptide (HIP) have also been tried. </a:t>
            </a:r>
          </a:p>
          <a:p>
            <a:pPr algn="l"/>
            <a:r>
              <a:rPr lang="en-US" b="0" i="0" dirty="0">
                <a:solidFill>
                  <a:srgbClr val="232323"/>
                </a:solidFill>
                <a:effectLst/>
                <a:latin typeface="Noto Sans" panose="020B0502040504020204" pitchFamily="34" charset="0"/>
              </a:rPr>
              <a:t>Oral iron is likely to be ineffective in individuals with inflammatory bowel disease (IBD; Crohn disease, ulcerative colitis) due to worsening of gastrointestinal symptoms, reduced absorption, and a possible effect on bowel flora.</a:t>
            </a:r>
          </a:p>
          <a:p>
            <a:pPr algn="l"/>
            <a:r>
              <a:rPr lang="en-US" b="0" i="0" dirty="0">
                <a:solidFill>
                  <a:srgbClr val="232323"/>
                </a:solidFill>
                <a:effectLst/>
                <a:latin typeface="Noto Sans" panose="020B0502040504020204" pitchFamily="34" charset="0"/>
              </a:rPr>
              <a:t> For those who have undergone bariatric surgery (with either Roux-en-Y bypass or biliopancreatic procedures), oral iron cannot be exposed to gastric acid from the stomach, which is required to protect it from alkaline pancreatic secretions; as a result, the iron will be converted to ferric hydroxide (rust), which cannot be absorbed </a:t>
            </a:r>
          </a:p>
          <a:p>
            <a:pPr algn="l"/>
            <a:endParaRPr lang="en-US" dirty="0">
              <a:solidFill>
                <a:srgbClr val="232323"/>
              </a:solidFill>
              <a:latin typeface="Noto Sans" panose="020B0502040504020204" pitchFamily="34" charset="0"/>
            </a:endParaRPr>
          </a:p>
          <a:p>
            <a:pPr algn="l"/>
            <a:r>
              <a:rPr lang="en-US" b="0" i="0" dirty="0">
                <a:solidFill>
                  <a:srgbClr val="232323"/>
                </a:solidFill>
                <a:effectLst/>
                <a:latin typeface="Noto Sans" panose="020B0502040504020204" pitchFamily="34" charset="0"/>
              </a:rPr>
              <a:t>Thus, we use intravenous iron in these populations. Some patients, especially those having undergone minimally invasive procedures such as gastric banding, may tolerate oral iron. </a:t>
            </a:r>
          </a:p>
          <a:p>
            <a:pPr algn="l"/>
            <a:r>
              <a:rPr lang="en-US" b="0" i="0" dirty="0">
                <a:solidFill>
                  <a:srgbClr val="232323"/>
                </a:solidFill>
                <a:effectLst/>
                <a:latin typeface="Noto Sans" panose="020B0502040504020204" pitchFamily="34" charset="0"/>
              </a:rPr>
              <a:t>However, multiple gastrointestinal perturbations are often present in this population, and intravenous iron may simplify </a:t>
            </a:r>
            <a:r>
              <a:rPr lang="en-US" b="0" i="0" dirty="0" smtClean="0">
                <a:solidFill>
                  <a:srgbClr val="232323"/>
                </a:solidFill>
                <a:effectLst/>
                <a:latin typeface="Noto Sans" panose="020B0502040504020204" pitchFamily="34" charset="0"/>
              </a:rPr>
              <a:t>care.</a:t>
            </a:r>
            <a:endParaRPr lang="en-US" b="0" i="0" dirty="0">
              <a:solidFill>
                <a:srgbClr val="232323"/>
              </a:solidFill>
              <a:effectLst/>
              <a:latin typeface="Noto Sans" panose="020B0502040504020204" pitchFamily="34" charset="0"/>
            </a:endParaRPr>
          </a:p>
          <a:p>
            <a:endParaRPr lang="en-US" dirty="0"/>
          </a:p>
        </p:txBody>
      </p:sp>
    </p:spTree>
    <p:extLst>
      <p:ext uri="{BB962C8B-B14F-4D97-AF65-F5344CB8AC3E}">
        <p14:creationId xmlns:p14="http://schemas.microsoft.com/office/powerpoint/2010/main" val="81747478"/>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 xmlns:a16="http://schemas.microsoft.com/office/drawing/2014/main" id="{B50A389C-E114-44D3-BD77-5F4512666ABD}"/>
              </a:ext>
            </a:extLst>
          </p:cNvPr>
          <p:cNvSpPr>
            <a:spLocks noGrp="1"/>
          </p:cNvSpPr>
          <p:nvPr>
            <p:ph idx="1"/>
          </p:nvPr>
        </p:nvSpPr>
        <p:spPr>
          <a:xfrm>
            <a:off x="838200" y="478465"/>
            <a:ext cx="10515600" cy="5698498"/>
          </a:xfrm>
        </p:spPr>
        <p:txBody>
          <a:bodyPr>
            <a:normAutofit/>
          </a:bodyPr>
          <a:lstStyle/>
          <a:p>
            <a:pPr algn="l"/>
            <a:r>
              <a:rPr lang="en-US" b="1" i="0" dirty="0">
                <a:solidFill>
                  <a:srgbClr val="232323"/>
                </a:solidFill>
                <a:effectLst/>
                <a:latin typeface="Noto Sans" panose="020B0502040504020204" pitchFamily="34" charset="0"/>
              </a:rPr>
              <a:t>Intravenous iron</a:t>
            </a:r>
            <a:r>
              <a:rPr lang="en-US" b="0" i="0" dirty="0">
                <a:solidFill>
                  <a:srgbClr val="232323"/>
                </a:solidFill>
                <a:effectLst/>
                <a:latin typeface="Noto Sans" panose="020B0502040504020204" pitchFamily="34" charset="0"/>
              </a:rPr>
              <a:t> —</a:t>
            </a:r>
          </a:p>
          <a:p>
            <a:pPr marL="0" indent="0" algn="l">
              <a:buNone/>
            </a:pPr>
            <a:r>
              <a:rPr lang="en-US" b="0" i="0" dirty="0">
                <a:solidFill>
                  <a:srgbClr val="232323"/>
                </a:solidFill>
                <a:effectLst/>
                <a:latin typeface="Noto Sans" panose="020B0502040504020204" pitchFamily="34" charset="0"/>
              </a:rPr>
              <a:t> We use intravenous iron if there is intolerance of oral iron; severe anemia, especially later in the pregnancy; and if oral iron is not effective in raising the hemoglobin and/or ferritin level .</a:t>
            </a:r>
          </a:p>
          <a:p>
            <a:pPr algn="l"/>
            <a:r>
              <a:rPr lang="en-US" b="0" i="0" dirty="0">
                <a:solidFill>
                  <a:srgbClr val="232323"/>
                </a:solidFill>
                <a:effectLst/>
                <a:latin typeface="Noto Sans" panose="020B0502040504020204" pitchFamily="34" charset="0"/>
              </a:rPr>
              <a:t>Intravenous iron is not used during the first trimester, as there are no safety data for first-trimester use.</a:t>
            </a:r>
          </a:p>
          <a:p>
            <a:pPr algn="l"/>
            <a:r>
              <a:rPr lang="en-US" b="0" i="0" dirty="0">
                <a:solidFill>
                  <a:srgbClr val="232323"/>
                </a:solidFill>
                <a:effectLst/>
                <a:latin typeface="Noto Sans" panose="020B0502040504020204" pitchFamily="34" charset="0"/>
              </a:rPr>
              <a:t> However, we consider it to be safe and effective during the second and third trimesters of pregnancy, with a much lower frequency of adverse effects than oral iron and a negligibly low frequency of serious adverse effects (SAEs). As described above, meta-analyses report better efficacy and fewer adverse effects with intravenous compared with oral iron. </a:t>
            </a:r>
          </a:p>
          <a:p>
            <a:endParaRPr lang="en-US" dirty="0"/>
          </a:p>
        </p:txBody>
      </p:sp>
    </p:spTree>
    <p:extLst>
      <p:ext uri="{BB962C8B-B14F-4D97-AF65-F5344CB8AC3E}">
        <p14:creationId xmlns:p14="http://schemas.microsoft.com/office/powerpoint/2010/main" val="1360167417"/>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 xmlns:a16="http://schemas.microsoft.com/office/drawing/2014/main" id="{5BC00A39-CF58-485E-BB8B-ED17862F223F}"/>
              </a:ext>
            </a:extLst>
          </p:cNvPr>
          <p:cNvSpPr>
            <a:spLocks noGrp="1"/>
          </p:cNvSpPr>
          <p:nvPr>
            <p:ph idx="1"/>
          </p:nvPr>
        </p:nvSpPr>
        <p:spPr>
          <a:xfrm>
            <a:off x="838200" y="595423"/>
            <a:ext cx="10515600" cy="5581540"/>
          </a:xfrm>
        </p:spPr>
        <p:txBody>
          <a:bodyPr>
            <a:normAutofit/>
          </a:bodyPr>
          <a:lstStyle/>
          <a:p>
            <a:pPr fontAlgn="t"/>
            <a:r>
              <a:rPr lang="en-US" b="0" u="none" strike="noStrike" dirty="0">
                <a:solidFill>
                  <a:srgbClr val="0074B9"/>
                </a:solidFill>
                <a:effectLst/>
                <a:hlinkClick r:id="rId2"/>
              </a:rPr>
              <a:t>Intravenous (IV) iron products (use in adults)</a:t>
            </a:r>
          </a:p>
          <a:p>
            <a:pPr marL="0" indent="0">
              <a:buNone/>
            </a:pPr>
            <a:endParaRPr lang="en-US" dirty="0">
              <a:effectLst/>
            </a:endParaRPr>
          </a:p>
          <a:p>
            <a:pPr algn="l"/>
            <a:r>
              <a:rPr lang="en-US" b="0" i="0" dirty="0">
                <a:solidFill>
                  <a:srgbClr val="232323"/>
                </a:solidFill>
                <a:effectLst/>
                <a:latin typeface="Times New Roman" panose="02020603050405020304" pitchFamily="18" charset="0"/>
              </a:rPr>
              <a:t>●</a:t>
            </a:r>
            <a:r>
              <a:rPr lang="en-US" b="1" i="0" dirty="0">
                <a:solidFill>
                  <a:srgbClr val="232323"/>
                </a:solidFill>
                <a:effectLst/>
                <a:latin typeface="Noto Sans" panose="020B0502040504020204" pitchFamily="34" charset="0"/>
              </a:rPr>
              <a:t>Indications</a:t>
            </a:r>
            <a:r>
              <a:rPr lang="en-US" b="0" i="0" dirty="0">
                <a:solidFill>
                  <a:srgbClr val="232323"/>
                </a:solidFill>
                <a:effectLst/>
                <a:latin typeface="Noto Sans" panose="020B0502040504020204" pitchFamily="34" charset="0"/>
              </a:rPr>
              <a:t> – </a:t>
            </a:r>
          </a:p>
          <a:p>
            <a:pPr marL="0" indent="0" algn="l">
              <a:buNone/>
            </a:pPr>
            <a:r>
              <a:rPr lang="en-US" b="0" i="0" dirty="0">
                <a:solidFill>
                  <a:srgbClr val="232323"/>
                </a:solidFill>
                <a:effectLst/>
                <a:latin typeface="Noto Sans" panose="020B0502040504020204" pitchFamily="34" charset="0"/>
              </a:rPr>
              <a:t>For individuals with iron deficiency and/or iron deficiency anemia (especially if severe or symptomatic) who do not tolerate oral iron (or those who do not have the expected increase in hemoglobin level with oral iron, which suggests impaired absorption and/or impaired adherence with therapy), intravenous iron is the optimal route of administration, as it can fully correct the deficiency in a single administration .</a:t>
            </a:r>
          </a:p>
          <a:p>
            <a:pPr algn="l"/>
            <a:r>
              <a:rPr lang="en-US" b="0" i="0" dirty="0">
                <a:solidFill>
                  <a:srgbClr val="232323"/>
                </a:solidFill>
                <a:effectLst/>
                <a:latin typeface="Noto Sans" panose="020B0502040504020204" pitchFamily="34" charset="0"/>
              </a:rPr>
              <a:t>Intravenous iron is not given during the first trimester but can be started after 13 to 14 weeks</a:t>
            </a:r>
          </a:p>
          <a:p>
            <a:endParaRPr lang="en-US" dirty="0"/>
          </a:p>
        </p:txBody>
      </p:sp>
    </p:spTree>
    <p:extLst>
      <p:ext uri="{BB962C8B-B14F-4D97-AF65-F5344CB8AC3E}">
        <p14:creationId xmlns:p14="http://schemas.microsoft.com/office/powerpoint/2010/main" val="1105153836"/>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p:cNvPicPr>
          <p:nvPr/>
        </p:nvPicPr>
        <p:blipFill>
          <a:blip r:embed="rId2"/>
          <a:stretch>
            <a:fillRect/>
          </a:stretch>
        </p:blipFill>
        <p:spPr>
          <a:xfrm>
            <a:off x="2902688" y="0"/>
            <a:ext cx="5441212" cy="6477000"/>
          </a:xfrm>
          <a:prstGeom prst="rect">
            <a:avLst/>
          </a:prstGeom>
        </p:spPr>
      </p:pic>
    </p:spTree>
    <p:extLst>
      <p:ext uri="{BB962C8B-B14F-4D97-AF65-F5344CB8AC3E}">
        <p14:creationId xmlns:p14="http://schemas.microsoft.com/office/powerpoint/2010/main" val="3709435988"/>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 xmlns:a16="http://schemas.microsoft.com/office/drawing/2014/main" id="{2958764E-2251-4479-B866-C9079E3A9B0B}"/>
              </a:ext>
            </a:extLst>
          </p:cNvPr>
          <p:cNvSpPr>
            <a:spLocks noGrp="1"/>
          </p:cNvSpPr>
          <p:nvPr>
            <p:ph idx="1"/>
          </p:nvPr>
        </p:nvSpPr>
        <p:spPr>
          <a:xfrm>
            <a:off x="838200" y="595423"/>
            <a:ext cx="10515600" cy="5581540"/>
          </a:xfrm>
        </p:spPr>
        <p:txBody>
          <a:bodyPr/>
          <a:lstStyle/>
          <a:p>
            <a:r>
              <a:rPr lang="en-US" b="0" i="0" dirty="0">
                <a:solidFill>
                  <a:srgbClr val="232323"/>
                </a:solidFill>
                <a:effectLst/>
                <a:latin typeface="Noto Sans" panose="020B0502040504020204" pitchFamily="34" charset="0"/>
              </a:rPr>
              <a:t>Intravenous iron may also be appropriate for individuals in the second or third trimester for whom there would be insufficient time to replete iron orally (after week 30), as well as those with anatomic abnormalities such as history of bariatric surgery or other conditions that interfere with oral iron absorption (</a:t>
            </a:r>
            <a:r>
              <a:rPr lang="en-US" b="0" i="0" dirty="0" err="1">
                <a:solidFill>
                  <a:srgbClr val="232323"/>
                </a:solidFill>
                <a:effectLst/>
                <a:latin typeface="Noto Sans" panose="020B0502040504020204" pitchFamily="34" charset="0"/>
              </a:rPr>
              <a:t>eg</a:t>
            </a:r>
            <a:r>
              <a:rPr lang="en-US" b="0" i="0" dirty="0">
                <a:solidFill>
                  <a:srgbClr val="232323"/>
                </a:solidFill>
                <a:effectLst/>
                <a:latin typeface="Noto Sans" panose="020B0502040504020204" pitchFamily="34" charset="0"/>
              </a:rPr>
              <a:t>, IBD) .</a:t>
            </a:r>
          </a:p>
          <a:p>
            <a:endParaRPr lang="en-US" dirty="0">
              <a:solidFill>
                <a:srgbClr val="232323"/>
              </a:solidFill>
              <a:latin typeface="Noto Sans" panose="020B0502040504020204" pitchFamily="34" charset="0"/>
            </a:endParaRPr>
          </a:p>
          <a:p>
            <a:pPr marL="0" indent="0">
              <a:buNone/>
            </a:pPr>
            <a:endParaRPr lang="en-US" b="0" i="0" dirty="0">
              <a:solidFill>
                <a:srgbClr val="232323"/>
              </a:solidFill>
              <a:effectLst/>
              <a:latin typeface="Noto Sans" panose="020B0502040504020204" pitchFamily="34" charset="0"/>
            </a:endParaRPr>
          </a:p>
          <a:p>
            <a:r>
              <a:rPr lang="en-US" b="0" i="0" dirty="0">
                <a:solidFill>
                  <a:srgbClr val="232323"/>
                </a:solidFill>
                <a:effectLst/>
                <a:latin typeface="Noto Sans" panose="020B0502040504020204" pitchFamily="34" charset="0"/>
              </a:rPr>
              <a:t> Gastric surgeries most likely to impair iron absorption include gastric resection, Roux-en-Y, biliopancreatic diversion, or similar procedures.</a:t>
            </a:r>
            <a:endParaRPr lang="en-US" dirty="0"/>
          </a:p>
        </p:txBody>
      </p:sp>
    </p:spTree>
    <p:extLst>
      <p:ext uri="{BB962C8B-B14F-4D97-AF65-F5344CB8AC3E}">
        <p14:creationId xmlns:p14="http://schemas.microsoft.com/office/powerpoint/2010/main" val="83691928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 xmlns:a16="http://schemas.microsoft.com/office/drawing/2014/main" id="{B27C83C3-8905-450B-864A-A41ED8833BAC}"/>
              </a:ext>
            </a:extLst>
          </p:cNvPr>
          <p:cNvSpPr>
            <a:spLocks noGrp="1"/>
          </p:cNvSpPr>
          <p:nvPr>
            <p:ph idx="1"/>
          </p:nvPr>
        </p:nvSpPr>
        <p:spPr>
          <a:xfrm>
            <a:off x="116958" y="191386"/>
            <a:ext cx="11236842" cy="5985577"/>
          </a:xfrm>
        </p:spPr>
        <p:txBody>
          <a:bodyPr>
            <a:normAutofit fontScale="77500" lnSpcReduction="20000"/>
          </a:bodyPr>
          <a:lstStyle/>
          <a:p>
            <a:pPr algn="l"/>
            <a:r>
              <a:rPr lang="en-US" b="1" i="0" dirty="0">
                <a:solidFill>
                  <a:srgbClr val="353535"/>
                </a:solidFill>
                <a:effectLst/>
                <a:latin typeface="Noto Sans" panose="020B0502040504020204" pitchFamily="34" charset="0"/>
              </a:rPr>
              <a:t>CAUSES OF ANEMIA</a:t>
            </a:r>
            <a:endParaRPr lang="en-US" b="0" i="0" dirty="0">
              <a:solidFill>
                <a:srgbClr val="232323"/>
              </a:solidFill>
              <a:effectLst/>
              <a:latin typeface="Noto Sans" panose="020B0502040504020204" pitchFamily="34" charset="0"/>
            </a:endParaRPr>
          </a:p>
          <a:p>
            <a:pPr algn="l"/>
            <a:r>
              <a:rPr lang="en-US" b="0" i="0" dirty="0">
                <a:solidFill>
                  <a:srgbClr val="232323"/>
                </a:solidFill>
                <a:effectLst/>
                <a:latin typeface="Noto Sans" panose="020B0502040504020204" pitchFamily="34" charset="0"/>
              </a:rPr>
              <a:t>Physiologic anemia of pregnancy and </a:t>
            </a:r>
          </a:p>
          <a:p>
            <a:pPr algn="l"/>
            <a:r>
              <a:rPr lang="en-US" b="0" i="0" dirty="0">
                <a:solidFill>
                  <a:srgbClr val="232323"/>
                </a:solidFill>
                <a:effectLst/>
                <a:latin typeface="Noto Sans" panose="020B0502040504020204" pitchFamily="34" charset="0"/>
              </a:rPr>
              <a:t>iron deficiency </a:t>
            </a:r>
          </a:p>
          <a:p>
            <a:pPr marL="0" indent="0" algn="l">
              <a:buNone/>
            </a:pPr>
            <a:r>
              <a:rPr lang="en-US" b="0" i="0" dirty="0">
                <a:solidFill>
                  <a:srgbClr val="232323"/>
                </a:solidFill>
                <a:effectLst/>
                <a:latin typeface="Noto Sans" panose="020B0502040504020204" pitchFamily="34" charset="0"/>
              </a:rPr>
              <a:t>are </a:t>
            </a:r>
            <a:r>
              <a:rPr lang="en-US" b="0" i="0" dirty="0">
                <a:solidFill>
                  <a:srgbClr val="232323"/>
                </a:solidFill>
                <a:effectLst/>
                <a:highlight>
                  <a:srgbClr val="FF00FF"/>
                </a:highlight>
                <a:latin typeface="Noto Sans" panose="020B0502040504020204" pitchFamily="34" charset="0"/>
              </a:rPr>
              <a:t>the two most common causes of anemia during pregnancy</a:t>
            </a:r>
            <a:endParaRPr lang="en-US" dirty="0">
              <a:solidFill>
                <a:srgbClr val="232323"/>
              </a:solidFill>
              <a:highlight>
                <a:srgbClr val="FF00FF"/>
              </a:highlight>
              <a:latin typeface="Noto Sans" panose="020B0502040504020204" pitchFamily="34" charset="0"/>
            </a:endParaRPr>
          </a:p>
          <a:p>
            <a:pPr marL="0" indent="0" algn="l">
              <a:buNone/>
            </a:pPr>
            <a:endParaRPr lang="en-US" dirty="0">
              <a:solidFill>
                <a:srgbClr val="232323"/>
              </a:solidFill>
              <a:latin typeface="Noto Sans" panose="020B0502040504020204" pitchFamily="34" charset="0"/>
            </a:endParaRPr>
          </a:p>
          <a:p>
            <a:pPr algn="l"/>
            <a:r>
              <a:rPr lang="en-US" b="1" i="0" dirty="0">
                <a:solidFill>
                  <a:srgbClr val="232323"/>
                </a:solidFill>
                <a:effectLst/>
                <a:latin typeface="Noto Sans" panose="020B0502040504020204" pitchFamily="34" charset="0"/>
              </a:rPr>
              <a:t>Physiologic (dilutional)</a:t>
            </a:r>
            <a:r>
              <a:rPr lang="en-US" b="0" i="0" dirty="0">
                <a:solidFill>
                  <a:srgbClr val="232323"/>
                </a:solidFill>
                <a:effectLst/>
                <a:latin typeface="Noto Sans" panose="020B0502040504020204" pitchFamily="34" charset="0"/>
              </a:rPr>
              <a:t> — </a:t>
            </a:r>
          </a:p>
          <a:p>
            <a:pPr marL="0" indent="0" algn="l">
              <a:buNone/>
            </a:pPr>
            <a:r>
              <a:rPr lang="en-US" b="0" i="0" dirty="0">
                <a:solidFill>
                  <a:srgbClr val="232323"/>
                </a:solidFill>
                <a:effectLst/>
                <a:latin typeface="Noto Sans" panose="020B0502040504020204" pitchFamily="34" charset="0"/>
              </a:rPr>
              <a:t>Physiologic changes during pregnancy result in dilutional anemia despite an overall increase in red blood cell (RBC) mass. Plasma volume increases by 10 to 15 percent at 6 to 12 weeks of gestation, expands rapidly until 30 to 34 weeks, and then plateaus or decreases slightly to term. </a:t>
            </a:r>
          </a:p>
          <a:p>
            <a:pPr marL="0" indent="0" algn="l">
              <a:buNone/>
            </a:pPr>
            <a:r>
              <a:rPr lang="en-US" b="0" i="0" dirty="0">
                <a:solidFill>
                  <a:srgbClr val="232323"/>
                </a:solidFill>
                <a:effectLst/>
                <a:latin typeface="Noto Sans" panose="020B0502040504020204" pitchFamily="34" charset="0"/>
              </a:rPr>
              <a:t>The total gain in plasma volume at term averages 1100 to 1600 mL and results in a total plasma volume of 4700 to 5200 mL, which is 40 to 50 percent above that prior to pregnancy . </a:t>
            </a:r>
          </a:p>
          <a:p>
            <a:pPr marL="0" indent="0" algn="l">
              <a:buNone/>
            </a:pPr>
            <a:endParaRPr lang="en-US" b="0" i="0" dirty="0">
              <a:solidFill>
                <a:srgbClr val="232323"/>
              </a:solidFill>
              <a:effectLst/>
              <a:latin typeface="Noto Sans" panose="020B0502040504020204" pitchFamily="34" charset="0"/>
            </a:endParaRPr>
          </a:p>
          <a:p>
            <a:pPr marL="0" indent="0" algn="l">
              <a:buNone/>
            </a:pPr>
            <a:r>
              <a:rPr lang="en-US" b="0" i="0" dirty="0">
                <a:solidFill>
                  <a:srgbClr val="232323"/>
                </a:solidFill>
                <a:effectLst/>
                <a:latin typeface="Noto Sans" panose="020B0502040504020204" pitchFamily="34" charset="0"/>
              </a:rPr>
              <a:t>The RBC mass also increases, but to a lesser extent (approximately 15 to 25 percent). </a:t>
            </a:r>
          </a:p>
          <a:p>
            <a:pPr marL="0" indent="0" algn="l">
              <a:buNone/>
            </a:pPr>
            <a:r>
              <a:rPr lang="en-US" b="0" i="0" dirty="0">
                <a:solidFill>
                  <a:srgbClr val="232323"/>
                </a:solidFill>
                <a:effectLst/>
                <a:latin typeface="Noto Sans" panose="020B0502040504020204" pitchFamily="34" charset="0"/>
              </a:rPr>
              <a:t>Typically, these changes result in mild anemia (hemoglobin 10 to 11 g/dL), but there is no specific hemoglobin value that can be used to distinguish physiologic dilutional anemia from other causes of anemia.</a:t>
            </a:r>
          </a:p>
          <a:p>
            <a:endParaRPr lang="en-US" dirty="0"/>
          </a:p>
        </p:txBody>
      </p:sp>
    </p:spTree>
    <p:extLst>
      <p:ext uri="{BB962C8B-B14F-4D97-AF65-F5344CB8AC3E}">
        <p14:creationId xmlns:p14="http://schemas.microsoft.com/office/powerpoint/2010/main" val="3915805623"/>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 xmlns:a16="http://schemas.microsoft.com/office/drawing/2014/main" id="{79DCE05D-75DD-469F-AF94-D9325BFEA397}"/>
              </a:ext>
            </a:extLst>
          </p:cNvPr>
          <p:cNvSpPr>
            <a:spLocks noGrp="1"/>
          </p:cNvSpPr>
          <p:nvPr>
            <p:ph idx="1"/>
          </p:nvPr>
        </p:nvSpPr>
        <p:spPr>
          <a:xfrm>
            <a:off x="838200" y="382772"/>
            <a:ext cx="10515600" cy="5794191"/>
          </a:xfrm>
        </p:spPr>
        <p:txBody>
          <a:bodyPr>
            <a:normAutofit/>
          </a:bodyPr>
          <a:lstStyle/>
          <a:p>
            <a:pPr algn="l"/>
            <a:r>
              <a:rPr lang="en-US" b="0" i="0" dirty="0">
                <a:solidFill>
                  <a:srgbClr val="232323"/>
                </a:solidFill>
                <a:effectLst/>
                <a:latin typeface="Noto Sans" panose="020B0502040504020204" pitchFamily="34" charset="0"/>
              </a:rPr>
              <a:t>Intravenous iron is likely to be superior to oral iron in promoting rapid correction of anemia and iron deficiency, which may become more important as the pregnancy progresses, and to ensure iron sufficiency in the developing fetus</a:t>
            </a:r>
            <a:r>
              <a:rPr lang="en-US" b="0" i="0" dirty="0" smtClean="0">
                <a:solidFill>
                  <a:srgbClr val="232323"/>
                </a:solidFill>
                <a:effectLst/>
                <a:latin typeface="Noto Sans" panose="020B0502040504020204" pitchFamily="34" charset="0"/>
              </a:rPr>
              <a:t>.</a:t>
            </a:r>
          </a:p>
          <a:p>
            <a:pPr algn="l"/>
            <a:endParaRPr lang="en-US" dirty="0">
              <a:solidFill>
                <a:srgbClr val="232323"/>
              </a:solidFill>
              <a:latin typeface="Noto Sans" panose="020B0502040504020204" pitchFamily="34" charset="0"/>
            </a:endParaRPr>
          </a:p>
          <a:p>
            <a:pPr algn="l"/>
            <a:endParaRPr lang="en-US" b="0" i="0" dirty="0" smtClean="0">
              <a:solidFill>
                <a:srgbClr val="232323"/>
              </a:solidFill>
              <a:effectLst/>
              <a:latin typeface="Noto Sans" panose="020B0502040504020204" pitchFamily="34" charset="0"/>
            </a:endParaRPr>
          </a:p>
          <a:p>
            <a:pPr marL="0" indent="0" algn="l">
              <a:buNone/>
            </a:pPr>
            <a:r>
              <a:rPr lang="en-US" b="0" i="0" dirty="0" smtClean="0">
                <a:solidFill>
                  <a:srgbClr val="232323"/>
                </a:solidFill>
                <a:effectLst/>
                <a:latin typeface="Noto Sans" panose="020B0502040504020204" pitchFamily="34" charset="0"/>
              </a:rPr>
              <a:t> </a:t>
            </a:r>
            <a:endParaRPr lang="en-US" b="0" i="0" dirty="0">
              <a:solidFill>
                <a:srgbClr val="232323"/>
              </a:solidFill>
              <a:effectLst/>
              <a:latin typeface="Noto Sans" panose="020B0502040504020204" pitchFamily="34" charset="0"/>
            </a:endParaRPr>
          </a:p>
          <a:p>
            <a:pPr algn="l"/>
            <a:r>
              <a:rPr lang="en-US" b="0" i="0" dirty="0">
                <a:solidFill>
                  <a:srgbClr val="232323"/>
                </a:solidFill>
                <a:effectLst/>
                <a:latin typeface="Noto Sans" panose="020B0502040504020204" pitchFamily="34" charset="0"/>
              </a:rPr>
              <a:t>We have a low threshold for switching from oral iron to intravenous iron (or for using intravenous iron as initial treatment) for iron deficiency in the second or third trimester of pregnancy .</a:t>
            </a:r>
          </a:p>
          <a:p>
            <a:pPr marL="0" indent="0" algn="l">
              <a:buNone/>
            </a:pPr>
            <a:endParaRPr lang="en-US" dirty="0"/>
          </a:p>
        </p:txBody>
      </p:sp>
    </p:spTree>
    <p:extLst>
      <p:ext uri="{BB962C8B-B14F-4D97-AF65-F5344CB8AC3E}">
        <p14:creationId xmlns:p14="http://schemas.microsoft.com/office/powerpoint/2010/main" val="2806578412"/>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 xmlns:a16="http://schemas.microsoft.com/office/drawing/2014/main" id="{AAA73BF5-A4E2-48C3-AF51-9D740B5A7B78}"/>
              </a:ext>
            </a:extLst>
          </p:cNvPr>
          <p:cNvSpPr>
            <a:spLocks noGrp="1"/>
          </p:cNvSpPr>
          <p:nvPr>
            <p:ph idx="1"/>
          </p:nvPr>
        </p:nvSpPr>
        <p:spPr/>
        <p:txBody>
          <a:bodyPr/>
          <a:lstStyle/>
          <a:p>
            <a:r>
              <a:rPr lang="en-US" b="0" i="0" dirty="0">
                <a:solidFill>
                  <a:srgbClr val="232323"/>
                </a:solidFill>
                <a:effectLst/>
                <a:latin typeface="Noto Sans" panose="020B0502040504020204" pitchFamily="34" charset="0"/>
              </a:rPr>
              <a:t>Our approach is consistent with a 2019 United Kingdom guideline, which states that intravenous iron may be appropriate in the second trimester onwards into the postpartum period for individuals with iron deficiency who cannot tolerate oral iron or for whom oral iron is ineffective </a:t>
            </a:r>
          </a:p>
          <a:p>
            <a:endParaRPr lang="en-US" dirty="0"/>
          </a:p>
        </p:txBody>
      </p:sp>
    </p:spTree>
    <p:extLst>
      <p:ext uri="{BB962C8B-B14F-4D97-AF65-F5344CB8AC3E}">
        <p14:creationId xmlns:p14="http://schemas.microsoft.com/office/powerpoint/2010/main" val="951331544"/>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 xmlns:a16="http://schemas.microsoft.com/office/drawing/2014/main" id="{586278A4-9452-4DF4-9FFE-728C84CD39F8}"/>
              </a:ext>
            </a:extLst>
          </p:cNvPr>
          <p:cNvSpPr>
            <a:spLocks noGrp="1"/>
          </p:cNvSpPr>
          <p:nvPr>
            <p:ph idx="1"/>
          </p:nvPr>
        </p:nvSpPr>
        <p:spPr>
          <a:xfrm>
            <a:off x="838200" y="425302"/>
            <a:ext cx="10515600" cy="5751661"/>
          </a:xfrm>
        </p:spPr>
        <p:txBody>
          <a:bodyPr>
            <a:normAutofit fontScale="85000" lnSpcReduction="20000"/>
          </a:bodyPr>
          <a:lstStyle/>
          <a:p>
            <a:pPr algn="l"/>
            <a:r>
              <a:rPr lang="en-US" b="1" i="0" dirty="0">
                <a:solidFill>
                  <a:srgbClr val="232323"/>
                </a:solidFill>
                <a:effectLst/>
                <a:latin typeface="Noto Sans" panose="020B0502040504020204" pitchFamily="34" charset="0"/>
              </a:rPr>
              <a:t>Choice of formulation</a:t>
            </a:r>
            <a:r>
              <a:rPr lang="en-US" b="0" i="0" dirty="0">
                <a:solidFill>
                  <a:srgbClr val="232323"/>
                </a:solidFill>
                <a:effectLst/>
                <a:latin typeface="Noto Sans" panose="020B0502040504020204" pitchFamily="34" charset="0"/>
              </a:rPr>
              <a:t> – </a:t>
            </a:r>
          </a:p>
          <a:p>
            <a:pPr marL="0" indent="0" algn="l">
              <a:buNone/>
            </a:pPr>
            <a:r>
              <a:rPr lang="en-US" b="0" i="0" dirty="0">
                <a:solidFill>
                  <a:srgbClr val="232323"/>
                </a:solidFill>
                <a:effectLst/>
                <a:latin typeface="Noto Sans" panose="020B0502040504020204" pitchFamily="34" charset="0"/>
              </a:rPr>
              <a:t>All intravenous iron products appear to have equivalent safety and efficacy, as illustrated by various studies, including single-agent studies and direct comparisons between different products in pregnant and nonpregnant populations </a:t>
            </a:r>
          </a:p>
          <a:p>
            <a:pPr marL="0" indent="0" algn="l">
              <a:buNone/>
            </a:pPr>
            <a:r>
              <a:rPr lang="en-US" b="0" i="0" dirty="0">
                <a:solidFill>
                  <a:srgbClr val="232323"/>
                </a:solidFill>
                <a:effectLst/>
                <a:latin typeface="Noto Sans" panose="020B0502040504020204" pitchFamily="34" charset="0"/>
              </a:rPr>
              <a:t>Thus, the choice of products is based on the costs and burdens of administration .</a:t>
            </a:r>
          </a:p>
          <a:p>
            <a:pPr algn="l"/>
            <a:r>
              <a:rPr lang="en-US" b="0" i="0" dirty="0" smtClean="0">
                <a:solidFill>
                  <a:srgbClr val="232323"/>
                </a:solidFill>
                <a:effectLst/>
                <a:latin typeface="Noto Sans" panose="020B0502040504020204" pitchFamily="34" charset="0"/>
              </a:rPr>
              <a:t>One </a:t>
            </a:r>
            <a:r>
              <a:rPr lang="en-US" b="0" i="0" dirty="0">
                <a:solidFill>
                  <a:srgbClr val="232323"/>
                </a:solidFill>
                <a:effectLst/>
                <a:latin typeface="Noto Sans" panose="020B0502040504020204" pitchFamily="34" charset="0"/>
              </a:rPr>
              <a:t>exception is formulations that contain benzyl alcohol as a preservative (</a:t>
            </a:r>
            <a:r>
              <a:rPr lang="en-US" b="0" i="0" dirty="0" err="1">
                <a:solidFill>
                  <a:srgbClr val="232323"/>
                </a:solidFill>
                <a:effectLst/>
                <a:latin typeface="Noto Sans" panose="020B0502040504020204" pitchFamily="34" charset="0"/>
              </a:rPr>
              <a:t>eg</a:t>
            </a:r>
            <a:r>
              <a:rPr lang="en-US" b="0" i="0" dirty="0">
                <a:solidFill>
                  <a:srgbClr val="232323"/>
                </a:solidFill>
                <a:effectLst/>
                <a:latin typeface="Noto Sans" panose="020B0502040504020204" pitchFamily="34" charset="0"/>
              </a:rPr>
              <a:t>, the </a:t>
            </a:r>
            <a:r>
              <a:rPr lang="en-US" b="0" i="0" u="none" strike="noStrike" dirty="0">
                <a:solidFill>
                  <a:srgbClr val="0074B9"/>
                </a:solidFill>
                <a:effectLst/>
                <a:latin typeface="Noto Sans" panose="020B0502040504020204" pitchFamily="34" charset="0"/>
                <a:hlinkClick r:id="rId2"/>
              </a:rPr>
              <a:t>ferric gluconate</a:t>
            </a:r>
            <a:r>
              <a:rPr lang="en-US" b="0" i="0" dirty="0">
                <a:solidFill>
                  <a:srgbClr val="232323"/>
                </a:solidFill>
                <a:effectLst/>
                <a:latin typeface="Noto Sans" panose="020B0502040504020204" pitchFamily="34" charset="0"/>
              </a:rPr>
              <a:t> preparation </a:t>
            </a:r>
            <a:r>
              <a:rPr lang="en-US" b="0" i="0" dirty="0" err="1">
                <a:solidFill>
                  <a:srgbClr val="232323"/>
                </a:solidFill>
                <a:effectLst/>
                <a:latin typeface="Noto Sans" panose="020B0502040504020204" pitchFamily="34" charset="0"/>
              </a:rPr>
              <a:t>Ferrlecit</a:t>
            </a:r>
            <a:r>
              <a:rPr lang="en-US" b="0" i="0" dirty="0">
                <a:solidFill>
                  <a:srgbClr val="232323"/>
                </a:solidFill>
                <a:effectLst/>
                <a:latin typeface="Noto Sans" panose="020B0502040504020204" pitchFamily="34" charset="0"/>
              </a:rPr>
              <a:t>), especially since multiple vials are required; we avoid these formulations due to the potential risk to the fetus .</a:t>
            </a:r>
          </a:p>
          <a:p>
            <a:pPr algn="l"/>
            <a:r>
              <a:rPr lang="en-US" b="0" i="0" dirty="0">
                <a:solidFill>
                  <a:srgbClr val="232323"/>
                </a:solidFill>
                <a:effectLst/>
                <a:latin typeface="Times New Roman" panose="02020603050405020304" pitchFamily="18" charset="0"/>
              </a:rPr>
              <a:t>•</a:t>
            </a:r>
            <a:r>
              <a:rPr lang="en-US" b="0" i="0" dirty="0">
                <a:solidFill>
                  <a:srgbClr val="232323"/>
                </a:solidFill>
                <a:effectLst/>
                <a:latin typeface="Noto Sans" panose="020B0502040504020204" pitchFamily="34" charset="0"/>
              </a:rPr>
              <a:t>We also avoid </a:t>
            </a:r>
            <a:r>
              <a:rPr lang="en-US" b="0" i="0" u="none" strike="noStrike" dirty="0">
                <a:solidFill>
                  <a:srgbClr val="0074B9"/>
                </a:solidFill>
                <a:effectLst/>
                <a:latin typeface="Noto Sans" panose="020B0502040504020204" pitchFamily="34" charset="0"/>
                <a:hlinkClick r:id="rId3"/>
              </a:rPr>
              <a:t>iron sucrose</a:t>
            </a:r>
            <a:r>
              <a:rPr lang="en-US" b="0" i="0" dirty="0">
                <a:solidFill>
                  <a:srgbClr val="232323"/>
                </a:solidFill>
                <a:effectLst/>
                <a:latin typeface="Noto Sans" panose="020B0502040504020204" pitchFamily="34" charset="0"/>
              </a:rPr>
              <a:t> due to the administration schedule, which requires four to five separate infusions, in contrast to other formulations for which a single replacement dose can be administered in a single visit with a single infusion.</a:t>
            </a:r>
          </a:p>
          <a:p>
            <a:pPr algn="l"/>
            <a:r>
              <a:rPr lang="en-US" b="0" i="0" dirty="0">
                <a:solidFill>
                  <a:srgbClr val="232323"/>
                </a:solidFill>
                <a:effectLst/>
                <a:latin typeface="Noto Sans" panose="020B0502040504020204" pitchFamily="34" charset="0"/>
              </a:rPr>
              <a:t>Low molecular weight </a:t>
            </a:r>
            <a:r>
              <a:rPr lang="en-US" b="0" i="0" u="none" strike="noStrike" dirty="0">
                <a:solidFill>
                  <a:srgbClr val="0074B9"/>
                </a:solidFill>
                <a:effectLst/>
                <a:latin typeface="Noto Sans" panose="020B0502040504020204" pitchFamily="34" charset="0"/>
                <a:hlinkClick r:id="rId4"/>
              </a:rPr>
              <a:t>iron dextran</a:t>
            </a:r>
            <a:r>
              <a:rPr lang="en-US" b="0" i="0" dirty="0">
                <a:solidFill>
                  <a:srgbClr val="232323"/>
                </a:solidFill>
                <a:effectLst/>
                <a:latin typeface="Noto Sans" panose="020B0502040504020204" pitchFamily="34" charset="0"/>
              </a:rPr>
              <a:t> (LMWID), </a:t>
            </a:r>
            <a:r>
              <a:rPr lang="en-US" b="0" i="0" u="none" strike="noStrike" dirty="0" err="1">
                <a:solidFill>
                  <a:srgbClr val="0074B9"/>
                </a:solidFill>
                <a:effectLst/>
                <a:latin typeface="Noto Sans" panose="020B0502040504020204" pitchFamily="34" charset="0"/>
                <a:hlinkClick r:id="rId5"/>
              </a:rPr>
              <a:t>ferumoxytol</a:t>
            </a:r>
            <a:r>
              <a:rPr lang="en-US" b="0" i="0" dirty="0">
                <a:solidFill>
                  <a:srgbClr val="232323"/>
                </a:solidFill>
                <a:effectLst/>
                <a:latin typeface="Noto Sans" panose="020B0502040504020204" pitchFamily="34" charset="0"/>
              </a:rPr>
              <a:t>, </a:t>
            </a:r>
            <a:r>
              <a:rPr lang="en-US" b="0" i="0" u="none" strike="noStrike" dirty="0">
                <a:solidFill>
                  <a:srgbClr val="0074B9"/>
                </a:solidFill>
                <a:effectLst/>
                <a:latin typeface="Noto Sans" panose="020B0502040504020204" pitchFamily="34" charset="0"/>
                <a:hlinkClick r:id="rId6"/>
              </a:rPr>
              <a:t>ferric </a:t>
            </a:r>
            <a:r>
              <a:rPr lang="en-US" b="0" i="0" u="none" strike="noStrike" dirty="0" err="1">
                <a:solidFill>
                  <a:srgbClr val="0074B9"/>
                </a:solidFill>
                <a:effectLst/>
                <a:latin typeface="Noto Sans" panose="020B0502040504020204" pitchFamily="34" charset="0"/>
                <a:hlinkClick r:id="rId6"/>
              </a:rPr>
              <a:t>derisomaltose</a:t>
            </a:r>
            <a:r>
              <a:rPr lang="en-US" b="0" i="0" dirty="0">
                <a:solidFill>
                  <a:srgbClr val="232323"/>
                </a:solidFill>
                <a:effectLst/>
                <a:latin typeface="Noto Sans" panose="020B0502040504020204" pitchFamily="34" charset="0"/>
              </a:rPr>
              <a:t> (iron </a:t>
            </a:r>
            <a:r>
              <a:rPr lang="en-US" b="0" i="0" dirty="0" err="1">
                <a:solidFill>
                  <a:srgbClr val="232323"/>
                </a:solidFill>
                <a:effectLst/>
                <a:latin typeface="Noto Sans" panose="020B0502040504020204" pitchFamily="34" charset="0"/>
              </a:rPr>
              <a:t>isomaltoside</a:t>
            </a:r>
            <a:r>
              <a:rPr lang="en-US" b="0" i="0" dirty="0">
                <a:solidFill>
                  <a:srgbClr val="232323"/>
                </a:solidFill>
                <a:effectLst/>
                <a:latin typeface="Noto Sans" panose="020B0502040504020204" pitchFamily="34" charset="0"/>
              </a:rPr>
              <a:t>) and iron polymaltose (IPM) are least burdensome, as they can each be administered in a single infusion of the entire dose; IPM is not available in the United States .</a:t>
            </a:r>
          </a:p>
          <a:p>
            <a:endParaRPr lang="en-US" dirty="0"/>
          </a:p>
        </p:txBody>
      </p:sp>
    </p:spTree>
    <p:extLst>
      <p:ext uri="{BB962C8B-B14F-4D97-AF65-F5344CB8AC3E}">
        <p14:creationId xmlns:p14="http://schemas.microsoft.com/office/powerpoint/2010/main" val="4131946442"/>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 xmlns:a16="http://schemas.microsoft.com/office/drawing/2014/main" id="{3C779AF9-B5D7-4EAE-BEC4-4073F67A196C}"/>
              </a:ext>
            </a:extLst>
          </p:cNvPr>
          <p:cNvSpPr>
            <a:spLocks noGrp="1"/>
          </p:cNvSpPr>
          <p:nvPr>
            <p:ph idx="1"/>
          </p:nvPr>
        </p:nvSpPr>
        <p:spPr>
          <a:xfrm>
            <a:off x="838200" y="723014"/>
            <a:ext cx="10515600" cy="5453949"/>
          </a:xfrm>
        </p:spPr>
        <p:txBody>
          <a:bodyPr>
            <a:normAutofit/>
          </a:bodyPr>
          <a:lstStyle/>
          <a:p>
            <a:pPr algn="l"/>
            <a:r>
              <a:rPr lang="en-US" b="0" i="0" dirty="0">
                <a:solidFill>
                  <a:srgbClr val="232323"/>
                </a:solidFill>
                <a:effectLst/>
                <a:latin typeface="Noto Sans" panose="020B0502040504020204" pitchFamily="34" charset="0"/>
              </a:rPr>
              <a:t>Single dose infusion reduces costs, which include costs of the product as well as its administration.</a:t>
            </a:r>
          </a:p>
          <a:p>
            <a:pPr algn="l"/>
            <a:r>
              <a:rPr lang="en-US" b="0" i="0" dirty="0">
                <a:solidFill>
                  <a:srgbClr val="232323"/>
                </a:solidFill>
                <a:effectLst/>
                <a:latin typeface="Noto Sans" panose="020B0502040504020204" pitchFamily="34" charset="0"/>
              </a:rPr>
              <a:t> Costs and burdens associated with oral iron administration may include more office visits and laboratory testing if medication adherence becomes an issue.</a:t>
            </a:r>
          </a:p>
          <a:p>
            <a:pPr algn="l"/>
            <a:r>
              <a:rPr lang="en-US" b="0" i="0" dirty="0">
                <a:solidFill>
                  <a:srgbClr val="232323"/>
                </a:solidFill>
                <a:effectLst/>
                <a:latin typeface="Noto Sans" panose="020B0502040504020204" pitchFamily="34" charset="0"/>
              </a:rPr>
              <a:t> </a:t>
            </a:r>
            <a:r>
              <a:rPr lang="en-US" b="0" i="0" u="none" strike="noStrike" dirty="0">
                <a:solidFill>
                  <a:srgbClr val="0074B9"/>
                </a:solidFill>
                <a:effectLst/>
                <a:latin typeface="Noto Sans" panose="020B0502040504020204" pitchFamily="34" charset="0"/>
                <a:hlinkClick r:id="rId2"/>
              </a:rPr>
              <a:t>Ferric </a:t>
            </a:r>
            <a:r>
              <a:rPr lang="en-US" b="0" i="0" u="none" strike="noStrike" dirty="0" err="1">
                <a:solidFill>
                  <a:srgbClr val="0074B9"/>
                </a:solidFill>
                <a:effectLst/>
                <a:latin typeface="Noto Sans" panose="020B0502040504020204" pitchFamily="34" charset="0"/>
                <a:hlinkClick r:id="rId2"/>
              </a:rPr>
              <a:t>carboxymaltose</a:t>
            </a:r>
            <a:r>
              <a:rPr lang="en-US" b="0" i="0" dirty="0">
                <a:solidFill>
                  <a:srgbClr val="232323"/>
                </a:solidFill>
                <a:effectLst/>
                <a:latin typeface="Noto Sans" panose="020B0502040504020204" pitchFamily="34" charset="0"/>
              </a:rPr>
              <a:t> (FCM) is administered as two 750 mg infusions on different days. In addition, there are concerns with hypophosphatemia with FCM that may limit its use. FCM has been reported to cause hypophosphatemia in as many as one-half of patients, the clinical significance of which is under investigation. Clinically significant hypophosphatemia has not been reported in gravidas. </a:t>
            </a:r>
          </a:p>
          <a:p>
            <a:endParaRPr lang="en-US" dirty="0"/>
          </a:p>
        </p:txBody>
      </p:sp>
    </p:spTree>
    <p:extLst>
      <p:ext uri="{BB962C8B-B14F-4D97-AF65-F5344CB8AC3E}">
        <p14:creationId xmlns:p14="http://schemas.microsoft.com/office/powerpoint/2010/main" val="2414567312"/>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 xmlns:a16="http://schemas.microsoft.com/office/drawing/2014/main" id="{18F24F65-C97A-41E3-835A-DB0EE447D3DD}"/>
              </a:ext>
            </a:extLst>
          </p:cNvPr>
          <p:cNvSpPr>
            <a:spLocks noGrp="1"/>
          </p:cNvSpPr>
          <p:nvPr>
            <p:ph idx="1"/>
          </p:nvPr>
        </p:nvSpPr>
        <p:spPr>
          <a:xfrm>
            <a:off x="838200" y="691116"/>
            <a:ext cx="10515600" cy="5485847"/>
          </a:xfrm>
        </p:spPr>
        <p:txBody>
          <a:bodyPr>
            <a:normAutofit/>
          </a:bodyPr>
          <a:lstStyle/>
          <a:p>
            <a:r>
              <a:rPr lang="en-US" b="1" i="0" dirty="0">
                <a:solidFill>
                  <a:srgbClr val="232323"/>
                </a:solidFill>
                <a:effectLst/>
                <a:latin typeface="Noto Sans" panose="020B0502040504020204" pitchFamily="34" charset="0"/>
              </a:rPr>
              <a:t>Administration</a:t>
            </a:r>
            <a:r>
              <a:rPr lang="en-US" b="0" i="0" dirty="0">
                <a:solidFill>
                  <a:srgbClr val="232323"/>
                </a:solidFill>
                <a:effectLst/>
                <a:latin typeface="Noto Sans" panose="020B0502040504020204" pitchFamily="34" charset="0"/>
              </a:rPr>
              <a:t> – Intravenous iron is administered in a monitored setting without </a:t>
            </a:r>
            <a:r>
              <a:rPr lang="en-US" b="0" i="0" dirty="0" err="1">
                <a:solidFill>
                  <a:srgbClr val="232323"/>
                </a:solidFill>
                <a:effectLst/>
                <a:latin typeface="Noto Sans" panose="020B0502040504020204" pitchFamily="34" charset="0"/>
              </a:rPr>
              <a:t>premedications</a:t>
            </a:r>
            <a:r>
              <a:rPr lang="en-US" b="0" i="0" dirty="0">
                <a:solidFill>
                  <a:srgbClr val="232323"/>
                </a:solidFill>
                <a:effectLst/>
                <a:latin typeface="Noto Sans" panose="020B0502040504020204" pitchFamily="34" charset="0"/>
              </a:rPr>
              <a:t> (we do not give </a:t>
            </a:r>
            <a:r>
              <a:rPr lang="en-US" b="0" i="0" u="none" strike="noStrike" dirty="0">
                <a:solidFill>
                  <a:srgbClr val="0074B9"/>
                </a:solidFill>
                <a:effectLst/>
                <a:latin typeface="Noto Sans" panose="020B0502040504020204" pitchFamily="34" charset="0"/>
                <a:hlinkClick r:id="rId2"/>
              </a:rPr>
              <a:t>acetaminophen</a:t>
            </a:r>
            <a:r>
              <a:rPr lang="en-US" b="0" i="0" dirty="0">
                <a:solidFill>
                  <a:srgbClr val="232323"/>
                </a:solidFill>
                <a:effectLst/>
                <a:latin typeface="Noto Sans" panose="020B0502040504020204" pitchFamily="34" charset="0"/>
              </a:rPr>
              <a:t> or </a:t>
            </a:r>
            <a:r>
              <a:rPr lang="en-US" b="0" i="0" u="none" strike="noStrike" dirty="0">
                <a:solidFill>
                  <a:srgbClr val="0074B9"/>
                </a:solidFill>
                <a:effectLst/>
                <a:latin typeface="Noto Sans" panose="020B0502040504020204" pitchFamily="34" charset="0"/>
                <a:hlinkClick r:id="rId3"/>
              </a:rPr>
              <a:t>diphenhydramine</a:t>
            </a:r>
            <a:r>
              <a:rPr lang="en-US" b="0" i="0" dirty="0">
                <a:solidFill>
                  <a:srgbClr val="232323"/>
                </a:solidFill>
                <a:effectLst/>
                <a:latin typeface="Noto Sans" panose="020B0502040504020204" pitchFamily="34" charset="0"/>
              </a:rPr>
              <a:t> as </a:t>
            </a:r>
            <a:r>
              <a:rPr lang="en-US" b="0" i="0" dirty="0" err="1">
                <a:solidFill>
                  <a:srgbClr val="232323"/>
                </a:solidFill>
                <a:effectLst/>
                <a:latin typeface="Noto Sans" panose="020B0502040504020204" pitchFamily="34" charset="0"/>
              </a:rPr>
              <a:t>premedications</a:t>
            </a:r>
            <a:r>
              <a:rPr lang="en-US" b="0" i="0" dirty="0">
                <a:solidFill>
                  <a:srgbClr val="232323"/>
                </a:solidFill>
                <a:effectLst/>
                <a:latin typeface="Noto Sans" panose="020B0502040504020204" pitchFamily="34" charset="0"/>
              </a:rPr>
              <a:t>). </a:t>
            </a:r>
          </a:p>
          <a:p>
            <a:pPr marL="0" indent="0">
              <a:buNone/>
            </a:pPr>
            <a:endParaRPr lang="en-US" b="0" i="0" dirty="0">
              <a:solidFill>
                <a:srgbClr val="232323"/>
              </a:solidFill>
              <a:effectLst/>
              <a:latin typeface="Noto Sans" panose="020B0502040504020204" pitchFamily="34" charset="0"/>
            </a:endParaRPr>
          </a:p>
          <a:p>
            <a:r>
              <a:rPr lang="en-US" b="0" i="0" dirty="0">
                <a:solidFill>
                  <a:srgbClr val="232323"/>
                </a:solidFill>
                <a:effectLst/>
                <a:latin typeface="Noto Sans" panose="020B0502040504020204" pitchFamily="34" charset="0"/>
              </a:rPr>
              <a:t>Selected patients with a history of inflammatory arthritis or IBD or those with multiple (more than one) drug allergies may be given a dose of a glucocorticoid and a histamine receptor blocker such as </a:t>
            </a:r>
            <a:r>
              <a:rPr lang="en-US" b="0" i="0" u="none" strike="noStrike" dirty="0">
                <a:solidFill>
                  <a:srgbClr val="0074B9"/>
                </a:solidFill>
                <a:effectLst/>
                <a:latin typeface="Noto Sans" panose="020B0502040504020204" pitchFamily="34" charset="0"/>
                <a:hlinkClick r:id="rId4"/>
              </a:rPr>
              <a:t>ranitidine</a:t>
            </a:r>
            <a:r>
              <a:rPr lang="en-US" b="0" i="0" dirty="0">
                <a:solidFill>
                  <a:srgbClr val="232323"/>
                </a:solidFill>
                <a:effectLst/>
                <a:latin typeface="Noto Sans" panose="020B0502040504020204" pitchFamily="34" charset="0"/>
              </a:rPr>
              <a:t> or </a:t>
            </a:r>
            <a:r>
              <a:rPr lang="en-US" b="0" i="0" u="none" strike="noStrike" dirty="0">
                <a:solidFill>
                  <a:srgbClr val="0074B9"/>
                </a:solidFill>
                <a:effectLst/>
                <a:latin typeface="Noto Sans" panose="020B0502040504020204" pitchFamily="34" charset="0"/>
                <a:hlinkClick r:id="rId5"/>
              </a:rPr>
              <a:t>famotidine</a:t>
            </a:r>
            <a:r>
              <a:rPr lang="en-US" b="0" i="0" dirty="0">
                <a:solidFill>
                  <a:srgbClr val="232323"/>
                </a:solidFill>
                <a:effectLst/>
                <a:latin typeface="Noto Sans" panose="020B0502040504020204" pitchFamily="34" charset="0"/>
              </a:rPr>
              <a:t>, prior to the iron infusion to reduce the likelihood of the minor infusion reactions that occur in 1 to 3 percent of administrations. </a:t>
            </a:r>
            <a:endParaRPr lang="en-US" dirty="0"/>
          </a:p>
        </p:txBody>
      </p:sp>
    </p:spTree>
    <p:extLst>
      <p:ext uri="{BB962C8B-B14F-4D97-AF65-F5344CB8AC3E}">
        <p14:creationId xmlns:p14="http://schemas.microsoft.com/office/powerpoint/2010/main" val="119099373"/>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 xmlns:a16="http://schemas.microsoft.com/office/drawing/2014/main" id="{D93A3471-C0E9-4F5F-AD96-8202C2EFA171}"/>
              </a:ext>
            </a:extLst>
          </p:cNvPr>
          <p:cNvSpPr>
            <a:spLocks noGrp="1"/>
          </p:cNvSpPr>
          <p:nvPr>
            <p:ph idx="1"/>
          </p:nvPr>
        </p:nvSpPr>
        <p:spPr>
          <a:xfrm>
            <a:off x="838200" y="776177"/>
            <a:ext cx="10515600" cy="5400786"/>
          </a:xfrm>
        </p:spPr>
        <p:txBody>
          <a:bodyPr>
            <a:normAutofit/>
          </a:bodyPr>
          <a:lstStyle/>
          <a:p>
            <a:r>
              <a:rPr lang="en-US" b="1" i="0" dirty="0">
                <a:solidFill>
                  <a:srgbClr val="232323"/>
                </a:solidFill>
                <a:effectLst/>
                <a:latin typeface="Noto Sans" panose="020B0502040504020204" pitchFamily="34" charset="0"/>
              </a:rPr>
              <a:t>Safety and efficacy</a:t>
            </a:r>
            <a:r>
              <a:rPr lang="en-US" b="0" i="0" dirty="0">
                <a:solidFill>
                  <a:srgbClr val="232323"/>
                </a:solidFill>
                <a:effectLst/>
                <a:latin typeface="Noto Sans" panose="020B0502040504020204" pitchFamily="34" charset="0"/>
              </a:rPr>
              <a:t> – </a:t>
            </a:r>
          </a:p>
          <a:p>
            <a:pPr marL="0" indent="0">
              <a:buNone/>
            </a:pPr>
            <a:endParaRPr lang="en-US" dirty="0">
              <a:solidFill>
                <a:srgbClr val="232323"/>
              </a:solidFill>
              <a:latin typeface="Noto Sans" panose="020B0502040504020204" pitchFamily="34" charset="0"/>
            </a:endParaRPr>
          </a:p>
          <a:p>
            <a:pPr marL="0" indent="0">
              <a:buNone/>
            </a:pPr>
            <a:r>
              <a:rPr lang="en-US" b="0" i="0" dirty="0">
                <a:solidFill>
                  <a:srgbClr val="232323"/>
                </a:solidFill>
                <a:effectLst/>
                <a:latin typeface="Noto Sans" panose="020B0502040504020204" pitchFamily="34" charset="0"/>
              </a:rPr>
              <a:t>As noted above, we believe the reluctance of many clinicians to use intravenous iron is based on experience with a product that is no longer available (high molecular weight </a:t>
            </a:r>
            <a:r>
              <a:rPr lang="en-US" b="0" i="0" u="none" strike="noStrike" dirty="0">
                <a:solidFill>
                  <a:srgbClr val="0074B9"/>
                </a:solidFill>
                <a:effectLst/>
                <a:latin typeface="Noto Sans" panose="020B0502040504020204" pitchFamily="34" charset="0"/>
                <a:hlinkClick r:id="rId2"/>
              </a:rPr>
              <a:t>iron dextran</a:t>
            </a:r>
            <a:r>
              <a:rPr lang="en-US" b="0" i="0" dirty="0">
                <a:solidFill>
                  <a:srgbClr val="232323"/>
                </a:solidFill>
                <a:effectLst/>
                <a:latin typeface="Noto Sans" panose="020B0502040504020204" pitchFamily="34" charset="0"/>
              </a:rPr>
              <a:t> [HMW ID]). </a:t>
            </a:r>
          </a:p>
          <a:p>
            <a:pPr marL="0" indent="0">
              <a:buNone/>
            </a:pPr>
            <a:r>
              <a:rPr lang="en-US" b="0" i="0" dirty="0">
                <a:solidFill>
                  <a:srgbClr val="232323"/>
                </a:solidFill>
                <a:effectLst/>
                <a:latin typeface="Noto Sans" panose="020B0502040504020204" pitchFamily="34" charset="0"/>
              </a:rPr>
              <a:t>In contrast to non-pregnant individuals, in whom </a:t>
            </a:r>
            <a:r>
              <a:rPr lang="en-US" b="0" i="0" u="none" strike="noStrike" dirty="0">
                <a:solidFill>
                  <a:srgbClr val="0074B9"/>
                </a:solidFill>
                <a:effectLst/>
                <a:latin typeface="Noto Sans" panose="020B0502040504020204" pitchFamily="34" charset="0"/>
                <a:hlinkClick r:id="rId3"/>
              </a:rPr>
              <a:t>ferric </a:t>
            </a:r>
            <a:r>
              <a:rPr lang="en-US" b="0" i="0" u="none" strike="noStrike" dirty="0" err="1">
                <a:solidFill>
                  <a:srgbClr val="0074B9"/>
                </a:solidFill>
                <a:effectLst/>
                <a:latin typeface="Noto Sans" panose="020B0502040504020204" pitchFamily="34" charset="0"/>
                <a:hlinkClick r:id="rId3"/>
              </a:rPr>
              <a:t>carboxymaltose</a:t>
            </a:r>
            <a:r>
              <a:rPr lang="en-US" b="0" i="0" dirty="0">
                <a:solidFill>
                  <a:srgbClr val="232323"/>
                </a:solidFill>
                <a:effectLst/>
                <a:latin typeface="Noto Sans" panose="020B0502040504020204" pitchFamily="34" charset="0"/>
              </a:rPr>
              <a:t> (FCM) is associated with high rates of hypophosphatemia after even one dose, in pregnant persons, FCM does not appear to cause significant hypophosphatemia . </a:t>
            </a:r>
          </a:p>
          <a:p>
            <a:pPr marL="0" indent="0">
              <a:buNone/>
            </a:pPr>
            <a:r>
              <a:rPr lang="en-US" b="0" i="0" dirty="0">
                <a:solidFill>
                  <a:srgbClr val="232323"/>
                </a:solidFill>
                <a:effectLst/>
                <a:latin typeface="Noto Sans" panose="020B0502040504020204" pitchFamily="34" charset="0"/>
              </a:rPr>
              <a:t>However, caution may be required with FCM, and further data are needed</a:t>
            </a:r>
            <a:endParaRPr lang="en-US" dirty="0"/>
          </a:p>
        </p:txBody>
      </p:sp>
    </p:spTree>
    <p:extLst>
      <p:ext uri="{BB962C8B-B14F-4D97-AF65-F5344CB8AC3E}">
        <p14:creationId xmlns:p14="http://schemas.microsoft.com/office/powerpoint/2010/main" val="1796956238"/>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 xmlns:a16="http://schemas.microsoft.com/office/drawing/2014/main" id="{EB726C0E-FD72-4D25-ABFE-F5872B8AC0E0}"/>
              </a:ext>
            </a:extLst>
          </p:cNvPr>
          <p:cNvSpPr>
            <a:spLocks noGrp="1"/>
          </p:cNvSpPr>
          <p:nvPr>
            <p:ph idx="1"/>
          </p:nvPr>
        </p:nvSpPr>
        <p:spPr>
          <a:xfrm>
            <a:off x="838200" y="552893"/>
            <a:ext cx="10515600" cy="5624070"/>
          </a:xfrm>
        </p:spPr>
        <p:txBody>
          <a:bodyPr>
            <a:normAutofit fontScale="77500" lnSpcReduction="20000"/>
          </a:bodyPr>
          <a:lstStyle/>
          <a:p>
            <a:pPr algn="l"/>
            <a:r>
              <a:rPr lang="en-US" b="1" i="0" dirty="0">
                <a:solidFill>
                  <a:srgbClr val="232323"/>
                </a:solidFill>
                <a:effectLst/>
                <a:latin typeface="Noto Sans" panose="020B0502040504020204" pitchFamily="34" charset="0"/>
              </a:rPr>
              <a:t>Assessing response to treatment</a:t>
            </a:r>
            <a:r>
              <a:rPr lang="en-US" b="0" i="0" dirty="0">
                <a:solidFill>
                  <a:srgbClr val="232323"/>
                </a:solidFill>
                <a:effectLst/>
                <a:latin typeface="Noto Sans" panose="020B0502040504020204" pitchFamily="34" charset="0"/>
              </a:rPr>
              <a:t> —</a:t>
            </a:r>
          </a:p>
          <a:p>
            <a:pPr algn="l"/>
            <a:r>
              <a:rPr lang="en-US" b="0" i="0" dirty="0">
                <a:solidFill>
                  <a:srgbClr val="232323"/>
                </a:solidFill>
                <a:effectLst/>
                <a:latin typeface="Noto Sans" panose="020B0502040504020204" pitchFamily="34" charset="0"/>
              </a:rPr>
              <a:t> The expected response to iron repletion is improvement in RBC production, which typically begins with </a:t>
            </a:r>
            <a:r>
              <a:rPr lang="en-US" b="0" i="0" dirty="0" err="1">
                <a:solidFill>
                  <a:srgbClr val="232323"/>
                </a:solidFill>
                <a:effectLst/>
                <a:latin typeface="Noto Sans" panose="020B0502040504020204" pitchFamily="34" charset="0"/>
              </a:rPr>
              <a:t>reticulocytosis</a:t>
            </a:r>
            <a:r>
              <a:rPr lang="en-US" b="0" i="0" dirty="0">
                <a:solidFill>
                  <a:srgbClr val="232323"/>
                </a:solidFill>
                <a:effectLst/>
                <a:latin typeface="Noto Sans" panose="020B0502040504020204" pitchFamily="34" charset="0"/>
              </a:rPr>
              <a:t> after approximately one week, an increase in the hemoglobin level of at least 1 g/dL within two to three weeks, and an increase in serum ferritin into the normal range, typically within three weeks . </a:t>
            </a:r>
          </a:p>
          <a:p>
            <a:pPr algn="l"/>
            <a:r>
              <a:rPr lang="en-US" b="0" i="0" dirty="0">
                <a:solidFill>
                  <a:srgbClr val="232323"/>
                </a:solidFill>
                <a:effectLst/>
                <a:latin typeface="Noto Sans" panose="020B0502040504020204" pitchFamily="34" charset="0"/>
              </a:rPr>
              <a:t>The response is similar with oral or intravenous administration and mostly depends on the time it takes to incorporate iron into RBC precursors and their maturation to mature, circulating RBCs. </a:t>
            </a:r>
            <a:endParaRPr lang="en-US" b="0" i="0" dirty="0" smtClean="0">
              <a:solidFill>
                <a:srgbClr val="232323"/>
              </a:solidFill>
              <a:effectLst/>
              <a:latin typeface="Noto Sans" panose="020B0502040504020204" pitchFamily="34" charset="0"/>
            </a:endParaRPr>
          </a:p>
          <a:p>
            <a:pPr algn="l"/>
            <a:r>
              <a:rPr lang="en-US" b="0" i="0" dirty="0" smtClean="0">
                <a:solidFill>
                  <a:srgbClr val="232323"/>
                </a:solidFill>
                <a:effectLst/>
                <a:latin typeface="Noto Sans" panose="020B0502040504020204" pitchFamily="34" charset="0"/>
              </a:rPr>
              <a:t>Potential </a:t>
            </a:r>
            <a:r>
              <a:rPr lang="en-US" b="0" i="0" dirty="0">
                <a:solidFill>
                  <a:srgbClr val="232323"/>
                </a:solidFill>
                <a:effectLst/>
                <a:latin typeface="Noto Sans" panose="020B0502040504020204" pitchFamily="34" charset="0"/>
              </a:rPr>
              <a:t>reasons for a lack of response include non-adherence, reduced absorption, ongoing bleeding, or a cause of anemia other than iron deficiency .</a:t>
            </a:r>
          </a:p>
          <a:p>
            <a:pPr algn="l"/>
            <a:endParaRPr lang="en-US" b="0" i="0" dirty="0">
              <a:solidFill>
                <a:srgbClr val="232323"/>
              </a:solidFill>
              <a:effectLst/>
              <a:latin typeface="Noto Sans" panose="020B0502040504020204" pitchFamily="34" charset="0"/>
            </a:endParaRPr>
          </a:p>
          <a:p>
            <a:pPr algn="l"/>
            <a:r>
              <a:rPr lang="en-US" b="0" i="0" dirty="0">
                <a:solidFill>
                  <a:srgbClr val="232323"/>
                </a:solidFill>
                <a:effectLst/>
                <a:latin typeface="Noto Sans" panose="020B0502040504020204" pitchFamily="34" charset="0"/>
              </a:rPr>
              <a:t>For antepartum patients receiving oral iron, we typically check the hemoglobin level and reticulocyte count two to three weeks after starting therapy and review tolerability of the oral iron.</a:t>
            </a:r>
          </a:p>
          <a:p>
            <a:pPr marL="0" indent="0" algn="l">
              <a:buNone/>
            </a:pPr>
            <a:r>
              <a:rPr lang="en-US" b="0" i="0" dirty="0">
                <a:solidFill>
                  <a:srgbClr val="232323"/>
                </a:solidFill>
                <a:effectLst/>
                <a:latin typeface="Noto Sans" panose="020B0502040504020204" pitchFamily="34" charset="0"/>
              </a:rPr>
              <a:t> </a:t>
            </a:r>
          </a:p>
          <a:p>
            <a:pPr algn="l"/>
            <a:r>
              <a:rPr lang="en-US" b="0" i="0" dirty="0">
                <a:solidFill>
                  <a:srgbClr val="232323"/>
                </a:solidFill>
                <a:effectLst/>
                <a:latin typeface="Noto Sans" panose="020B0502040504020204" pitchFamily="34" charset="0"/>
              </a:rPr>
              <a:t>If the expected response has occurred and the oral iron is well tolerated, it is continued throughout the pregnancy and into the postpartum period.</a:t>
            </a:r>
          </a:p>
          <a:p>
            <a:pPr marL="0" indent="0" algn="l">
              <a:buNone/>
            </a:pPr>
            <a:r>
              <a:rPr lang="en-US" b="0" i="0" dirty="0">
                <a:solidFill>
                  <a:srgbClr val="232323"/>
                </a:solidFill>
                <a:effectLst/>
                <a:latin typeface="Noto Sans" panose="020B0502040504020204" pitchFamily="34" charset="0"/>
              </a:rPr>
              <a:t> </a:t>
            </a:r>
            <a:endParaRPr lang="en-US" dirty="0"/>
          </a:p>
        </p:txBody>
      </p:sp>
    </p:spTree>
    <p:extLst>
      <p:ext uri="{BB962C8B-B14F-4D97-AF65-F5344CB8AC3E}">
        <p14:creationId xmlns:p14="http://schemas.microsoft.com/office/powerpoint/2010/main" val="3658810261"/>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 xmlns:a16="http://schemas.microsoft.com/office/drawing/2014/main" id="{28E83B1F-F1B4-4B8F-8659-5C22A0DA5EA5}"/>
              </a:ext>
            </a:extLst>
          </p:cNvPr>
          <p:cNvSpPr>
            <a:spLocks noGrp="1"/>
          </p:cNvSpPr>
          <p:nvPr>
            <p:ph idx="1"/>
          </p:nvPr>
        </p:nvSpPr>
        <p:spPr>
          <a:xfrm>
            <a:off x="838200" y="435935"/>
            <a:ext cx="10515600" cy="5741028"/>
          </a:xfrm>
        </p:spPr>
        <p:txBody>
          <a:bodyPr>
            <a:normAutofit fontScale="92500" lnSpcReduction="20000"/>
          </a:bodyPr>
          <a:lstStyle/>
          <a:p>
            <a:pPr algn="l"/>
            <a:r>
              <a:rPr lang="en-US" b="0" i="0" dirty="0">
                <a:solidFill>
                  <a:srgbClr val="232323"/>
                </a:solidFill>
                <a:effectLst/>
                <a:latin typeface="Noto Sans" panose="020B0502040504020204" pitchFamily="34" charset="0"/>
              </a:rPr>
              <a:t>If the oral iron is not well tolerated and/or the expected increase in hemoglobin level has not occurred, options include making changes to improve tolerability (appropriate if anemia is mild) or changing to intravenous iron beginning in the second trimester. </a:t>
            </a:r>
          </a:p>
          <a:p>
            <a:pPr algn="l"/>
            <a:r>
              <a:rPr lang="en-US" b="0" i="0" dirty="0">
                <a:solidFill>
                  <a:srgbClr val="232323"/>
                </a:solidFill>
                <a:effectLst/>
                <a:latin typeface="Noto Sans" panose="020B0502040504020204" pitchFamily="34" charset="0"/>
              </a:rPr>
              <a:t>For antepartum patients receiving intravenous iron, we generally obtain repeat iron parameters four to eight weeks after the iron has been administered. We wait a minimum of four weeks because intravenous iron interferes with most assays of iron status. </a:t>
            </a:r>
          </a:p>
          <a:p>
            <a:pPr algn="l"/>
            <a:r>
              <a:rPr lang="en-US" b="0" i="0" dirty="0">
                <a:solidFill>
                  <a:srgbClr val="232323"/>
                </a:solidFill>
                <a:effectLst/>
                <a:latin typeface="Noto Sans" panose="020B0502040504020204" pitchFamily="34" charset="0"/>
              </a:rPr>
              <a:t>As noted in the 2019 United Kingdom Guideline, it may be reasonable to monitor an increase in hemoglobin level without rechecking iron parameters .</a:t>
            </a:r>
          </a:p>
          <a:p>
            <a:pPr algn="l"/>
            <a:r>
              <a:rPr lang="en-US" b="0" i="0" dirty="0">
                <a:solidFill>
                  <a:srgbClr val="232323"/>
                </a:solidFill>
                <a:effectLst/>
                <a:latin typeface="Noto Sans" panose="020B0502040504020204" pitchFamily="34" charset="0"/>
              </a:rPr>
              <a:t>Patients also undergo repeat complete blood count (CBC) testing at 24 to 28 weeks.</a:t>
            </a:r>
          </a:p>
          <a:p>
            <a:pPr marL="0" indent="0" algn="l">
              <a:buNone/>
            </a:pPr>
            <a:endParaRPr lang="en-US" b="0" i="0" dirty="0">
              <a:solidFill>
                <a:srgbClr val="232323"/>
              </a:solidFill>
              <a:effectLst/>
              <a:latin typeface="Noto Sans" panose="020B0502040504020204" pitchFamily="34" charset="0"/>
            </a:endParaRPr>
          </a:p>
          <a:p>
            <a:pPr algn="l"/>
            <a:r>
              <a:rPr lang="en-US" b="0" i="0" dirty="0">
                <a:solidFill>
                  <a:srgbClr val="232323"/>
                </a:solidFill>
                <a:effectLst/>
                <a:latin typeface="Noto Sans" panose="020B0502040504020204" pitchFamily="34" charset="0"/>
              </a:rPr>
              <a:t>Once the hemoglobin has reached the normal range, oral iron replacement should continue for three months and until at least six weeks postpartum .</a:t>
            </a:r>
          </a:p>
          <a:p>
            <a:endParaRPr lang="en-US" dirty="0"/>
          </a:p>
        </p:txBody>
      </p:sp>
    </p:spTree>
    <p:extLst>
      <p:ext uri="{BB962C8B-B14F-4D97-AF65-F5344CB8AC3E}">
        <p14:creationId xmlns:p14="http://schemas.microsoft.com/office/powerpoint/2010/main" val="744859841"/>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 xmlns:a16="http://schemas.microsoft.com/office/drawing/2014/main" id="{05E9E163-EC90-469A-AA79-B95C406BF849}"/>
              </a:ext>
            </a:extLst>
          </p:cNvPr>
          <p:cNvSpPr>
            <a:spLocks noGrp="1"/>
          </p:cNvSpPr>
          <p:nvPr>
            <p:ph idx="1"/>
          </p:nvPr>
        </p:nvSpPr>
        <p:spPr>
          <a:xfrm>
            <a:off x="838200" y="350874"/>
            <a:ext cx="10515600" cy="6379535"/>
          </a:xfrm>
        </p:spPr>
        <p:txBody>
          <a:bodyPr>
            <a:normAutofit fontScale="85000" lnSpcReduction="20000"/>
          </a:bodyPr>
          <a:lstStyle/>
          <a:p>
            <a:pPr algn="l"/>
            <a:r>
              <a:rPr lang="en-US" b="1" i="0" dirty="0">
                <a:solidFill>
                  <a:srgbClr val="353535"/>
                </a:solidFill>
                <a:effectLst/>
                <a:latin typeface="Noto Sans" panose="020B0502040504020204" pitchFamily="34" charset="0"/>
              </a:rPr>
              <a:t>POSTPARTUM</a:t>
            </a:r>
          </a:p>
          <a:p>
            <a:pPr marL="0" indent="0" algn="l">
              <a:buNone/>
            </a:pPr>
            <a:endParaRPr lang="en-US" b="0" i="0" dirty="0">
              <a:solidFill>
                <a:srgbClr val="232323"/>
              </a:solidFill>
              <a:effectLst/>
              <a:latin typeface="Noto Sans" panose="020B0502040504020204" pitchFamily="34" charset="0"/>
            </a:endParaRPr>
          </a:p>
          <a:p>
            <a:pPr algn="l"/>
            <a:r>
              <a:rPr lang="en-US" b="0" i="0" dirty="0">
                <a:solidFill>
                  <a:srgbClr val="232323"/>
                </a:solidFill>
                <a:effectLst/>
                <a:latin typeface="Noto Sans" panose="020B0502040504020204" pitchFamily="34" charset="0"/>
              </a:rPr>
              <a:t>Postpartum management is largely based on expert opinion and clinical experience; there are few major randomized trials to guide screening for anemia or iron deficiency after delivery.</a:t>
            </a:r>
          </a:p>
          <a:p>
            <a:pPr algn="l"/>
            <a:r>
              <a:rPr lang="en-US" b="0" i="0" dirty="0">
                <a:solidFill>
                  <a:srgbClr val="232323"/>
                </a:solidFill>
                <a:effectLst/>
                <a:latin typeface="Noto Sans" panose="020B0502040504020204" pitchFamily="34" charset="0"/>
              </a:rPr>
              <a:t> It is not routine practice to obtain a complete blood count (CBC) or ferritin level at a four- to six-week postpartum visit, but there may be circumstances in which one or both of these tests are appropriate.</a:t>
            </a:r>
          </a:p>
          <a:p>
            <a:pPr algn="l"/>
            <a:r>
              <a:rPr lang="en-US" b="0" i="0" dirty="0">
                <a:solidFill>
                  <a:srgbClr val="232323"/>
                </a:solidFill>
                <a:effectLst/>
                <a:latin typeface="Noto Sans" panose="020B0502040504020204" pitchFamily="34" charset="0"/>
              </a:rPr>
              <a:t>Iron repletion is effective by either the oral or the intravenous route, with intravenous iron (administered as a total dose infusion in one hour) producing higher hemoglobin concentration postpartum compared with oral iron. In a small randomized trial (40 patients), intravenous and oral iron both increased the hemoglobin and ferritin postpartum; the improvement at six weeks was greater in the intravenous arm .</a:t>
            </a:r>
          </a:p>
          <a:p>
            <a:pPr algn="l"/>
            <a:r>
              <a:rPr lang="en-US" b="0" i="0" dirty="0">
                <a:solidFill>
                  <a:srgbClr val="232323"/>
                </a:solidFill>
                <a:effectLst/>
                <a:latin typeface="Noto Sans" panose="020B0502040504020204" pitchFamily="34" charset="0"/>
              </a:rPr>
              <a:t>Studies evaluating the prevalence of postpartum anemia have found it to be common (range, 22 to 29 percent; as high as 35 to 60 percent in some populations, such as those with instrumental delivery, manual removal of the placenta, or third- or fourth-degree vaginal tear) . </a:t>
            </a:r>
          </a:p>
          <a:p>
            <a:pPr algn="l"/>
            <a:r>
              <a:rPr lang="en-US" b="0" i="0" dirty="0">
                <a:solidFill>
                  <a:srgbClr val="232323"/>
                </a:solidFill>
                <a:effectLst/>
                <a:latin typeface="Noto Sans" panose="020B0502040504020204" pitchFamily="34" charset="0"/>
              </a:rPr>
              <a:t>If anemia is caused by hemodilution due to pregnancy physiology or by blood loss without iron deficiency, it is likely to resolve within a few weeks.</a:t>
            </a:r>
          </a:p>
          <a:p>
            <a:endParaRPr lang="en-US" dirty="0"/>
          </a:p>
        </p:txBody>
      </p:sp>
    </p:spTree>
    <p:extLst>
      <p:ext uri="{BB962C8B-B14F-4D97-AF65-F5344CB8AC3E}">
        <p14:creationId xmlns:p14="http://schemas.microsoft.com/office/powerpoint/2010/main" val="3398503327"/>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 xmlns:a16="http://schemas.microsoft.com/office/drawing/2014/main" id="{90E7A80F-74F9-465A-81FF-6F302C8811F8}"/>
              </a:ext>
            </a:extLst>
          </p:cNvPr>
          <p:cNvSpPr>
            <a:spLocks noGrp="1"/>
          </p:cNvSpPr>
          <p:nvPr>
            <p:ph idx="1"/>
          </p:nvPr>
        </p:nvSpPr>
        <p:spPr>
          <a:xfrm>
            <a:off x="838200" y="382772"/>
            <a:ext cx="10515600" cy="5794191"/>
          </a:xfrm>
        </p:spPr>
        <p:txBody>
          <a:bodyPr>
            <a:normAutofit/>
          </a:bodyPr>
          <a:lstStyle/>
          <a:p>
            <a:pPr algn="l"/>
            <a:r>
              <a:rPr lang="en-US" b="0" i="0" dirty="0">
                <a:solidFill>
                  <a:srgbClr val="232323"/>
                </a:solidFill>
                <a:effectLst/>
                <a:latin typeface="Noto Sans" panose="020B0502040504020204" pitchFamily="34" charset="0"/>
              </a:rPr>
              <a:t>We advise most individuals to continue their prenatal vitamin and/or supplemental iron for six to eight weeks following delivery, to increase iron stores following blood loss after delivery.</a:t>
            </a:r>
          </a:p>
          <a:p>
            <a:pPr marL="0" indent="0" algn="l">
              <a:buNone/>
            </a:pPr>
            <a:endParaRPr lang="en-US" b="0" i="0" dirty="0">
              <a:solidFill>
                <a:srgbClr val="232323"/>
              </a:solidFill>
              <a:effectLst/>
              <a:latin typeface="Noto Sans" panose="020B0502040504020204" pitchFamily="34" charset="0"/>
            </a:endParaRPr>
          </a:p>
          <a:p>
            <a:pPr algn="l"/>
            <a:r>
              <a:rPr lang="en-US" b="0" i="0" dirty="0">
                <a:solidFill>
                  <a:srgbClr val="232323"/>
                </a:solidFill>
                <a:effectLst/>
                <a:latin typeface="Times New Roman" panose="02020603050405020304" pitchFamily="18" charset="0"/>
              </a:rPr>
              <a:t>●</a:t>
            </a:r>
            <a:r>
              <a:rPr lang="en-US" b="0" i="0" dirty="0">
                <a:solidFill>
                  <a:srgbClr val="232323"/>
                </a:solidFill>
                <a:effectLst/>
                <a:latin typeface="Noto Sans" panose="020B0502040504020204" pitchFamily="34" charset="0"/>
              </a:rPr>
              <a:t>Routine testing for anemia after delivery has been suggested because anemia is prevalent and iron deficiency (the most common cause) is readily treatable .</a:t>
            </a:r>
          </a:p>
          <a:p>
            <a:pPr marL="0" indent="0" algn="l">
              <a:buNone/>
            </a:pPr>
            <a:endParaRPr lang="en-US" b="0" i="0" dirty="0">
              <a:solidFill>
                <a:srgbClr val="232323"/>
              </a:solidFill>
              <a:effectLst/>
              <a:latin typeface="Noto Sans" panose="020B0502040504020204" pitchFamily="34" charset="0"/>
            </a:endParaRPr>
          </a:p>
          <a:p>
            <a:pPr algn="l"/>
            <a:r>
              <a:rPr lang="en-US" b="0" i="0" dirty="0">
                <a:solidFill>
                  <a:srgbClr val="232323"/>
                </a:solidFill>
                <a:effectLst/>
                <a:latin typeface="Noto Sans" panose="020B0502040504020204" pitchFamily="34" charset="0"/>
              </a:rPr>
              <a:t> It seems reasonable that a person should be iron replete following pregnancy so that they do not develop iron deficiency anemia in the future; however, high-quality data or guidelines on this subject are lacking. </a:t>
            </a:r>
          </a:p>
          <a:p>
            <a:pPr marL="0" indent="0" algn="l">
              <a:buNone/>
            </a:pPr>
            <a:endParaRPr lang="en-US" dirty="0"/>
          </a:p>
        </p:txBody>
      </p:sp>
    </p:spTree>
    <p:extLst>
      <p:ext uri="{BB962C8B-B14F-4D97-AF65-F5344CB8AC3E}">
        <p14:creationId xmlns:p14="http://schemas.microsoft.com/office/powerpoint/2010/main" val="36443034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 xmlns:a16="http://schemas.microsoft.com/office/drawing/2014/main" id="{E2A2C469-ACA5-410F-A8C3-E52F3ED9D92B}"/>
              </a:ext>
            </a:extLst>
          </p:cNvPr>
          <p:cNvSpPr>
            <a:spLocks noGrp="1"/>
          </p:cNvSpPr>
          <p:nvPr>
            <p:ph idx="1"/>
          </p:nvPr>
        </p:nvSpPr>
        <p:spPr>
          <a:xfrm>
            <a:off x="838200" y="1095153"/>
            <a:ext cx="10515600" cy="5081810"/>
          </a:xfrm>
        </p:spPr>
        <p:txBody>
          <a:bodyPr/>
          <a:lstStyle/>
          <a:p>
            <a:pPr algn="l"/>
            <a:r>
              <a:rPr lang="en-US" b="1" i="0" dirty="0">
                <a:solidFill>
                  <a:srgbClr val="232323"/>
                </a:solidFill>
                <a:effectLst/>
                <a:latin typeface="Noto Sans" panose="020B0502040504020204" pitchFamily="34" charset="0"/>
              </a:rPr>
              <a:t>Iron deficiency</a:t>
            </a:r>
            <a:r>
              <a:rPr lang="en-US" b="0" i="0" dirty="0">
                <a:solidFill>
                  <a:srgbClr val="232323"/>
                </a:solidFill>
                <a:effectLst/>
                <a:latin typeface="Noto Sans" panose="020B0502040504020204" pitchFamily="34" charset="0"/>
              </a:rPr>
              <a:t> — Physiologic anemia is the most common cause of anemia in pregnancy, but iron deficiency is the most common pathologic cause of anemia in pregnancy.</a:t>
            </a:r>
          </a:p>
          <a:p>
            <a:pPr algn="l"/>
            <a:endParaRPr lang="en-US" dirty="0">
              <a:solidFill>
                <a:srgbClr val="232323"/>
              </a:solidFill>
              <a:latin typeface="Noto Sans" panose="020B0502040504020204" pitchFamily="34" charset="0"/>
            </a:endParaRPr>
          </a:p>
          <a:p>
            <a:pPr marL="0" indent="0" algn="l">
              <a:buNone/>
            </a:pPr>
            <a:endParaRPr lang="en-US" b="0" i="0" dirty="0">
              <a:solidFill>
                <a:srgbClr val="232323"/>
              </a:solidFill>
              <a:effectLst/>
              <a:latin typeface="Noto Sans" panose="020B0502040504020204" pitchFamily="34" charset="0"/>
            </a:endParaRPr>
          </a:p>
          <a:p>
            <a:pPr algn="l"/>
            <a:r>
              <a:rPr lang="en-US" b="0" i="0" dirty="0">
                <a:solidFill>
                  <a:srgbClr val="232323"/>
                </a:solidFill>
                <a:effectLst/>
                <a:latin typeface="Noto Sans" panose="020B0502040504020204" pitchFamily="34" charset="0"/>
              </a:rPr>
              <a:t>Iron deficiency is very common in reproductive-age females, affecting more than 50 percent in some studies, even if never pregnant.</a:t>
            </a:r>
          </a:p>
          <a:p>
            <a:endParaRPr lang="en-US" dirty="0"/>
          </a:p>
        </p:txBody>
      </p:sp>
    </p:spTree>
    <p:extLst>
      <p:ext uri="{BB962C8B-B14F-4D97-AF65-F5344CB8AC3E}">
        <p14:creationId xmlns:p14="http://schemas.microsoft.com/office/powerpoint/2010/main" val="3594510674"/>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 xmlns:a16="http://schemas.microsoft.com/office/drawing/2014/main" id="{846DF891-6379-44CB-BB29-8798FE4A2B47}"/>
              </a:ext>
            </a:extLst>
          </p:cNvPr>
          <p:cNvSpPr>
            <a:spLocks noGrp="1"/>
          </p:cNvSpPr>
          <p:nvPr>
            <p:ph idx="1"/>
          </p:nvPr>
        </p:nvSpPr>
        <p:spPr>
          <a:xfrm>
            <a:off x="838200" y="659219"/>
            <a:ext cx="10515600" cy="5517744"/>
          </a:xfrm>
        </p:spPr>
        <p:txBody>
          <a:bodyPr>
            <a:normAutofit fontScale="92500" lnSpcReduction="20000"/>
          </a:bodyPr>
          <a:lstStyle/>
          <a:p>
            <a:pPr algn="l"/>
            <a:r>
              <a:rPr lang="en-US" b="0" i="0" dirty="0">
                <a:solidFill>
                  <a:srgbClr val="232323"/>
                </a:solidFill>
                <a:effectLst/>
                <a:latin typeface="Noto Sans" panose="020B0502040504020204" pitchFamily="34" charset="0"/>
              </a:rPr>
              <a:t>Following postpartum discharge from the hospital, anemia may be suspected based on symptoms such as fatigue, depressed mood, or exercise intolerance, although these symptoms may have other causes associated with delivery and/or caring for a newborn. </a:t>
            </a:r>
          </a:p>
          <a:p>
            <a:pPr algn="l"/>
            <a:r>
              <a:rPr lang="en-US" b="0" i="0" dirty="0">
                <a:solidFill>
                  <a:srgbClr val="232323"/>
                </a:solidFill>
                <a:effectLst/>
                <a:latin typeface="Noto Sans" panose="020B0502040504020204" pitchFamily="34" charset="0"/>
              </a:rPr>
              <a:t>Anemia also may be suspected because of uncorrected anemia during the antenatal period, significant blood loss during delivery (</a:t>
            </a:r>
            <a:r>
              <a:rPr lang="en-US" b="0" i="0" dirty="0" err="1">
                <a:solidFill>
                  <a:srgbClr val="232323"/>
                </a:solidFill>
                <a:effectLst/>
                <a:latin typeface="Noto Sans" panose="020B0502040504020204" pitchFamily="34" charset="0"/>
              </a:rPr>
              <a:t>eg</a:t>
            </a:r>
            <a:r>
              <a:rPr lang="en-US" b="0" i="0" dirty="0">
                <a:solidFill>
                  <a:srgbClr val="232323"/>
                </a:solidFill>
                <a:effectLst/>
                <a:latin typeface="Noto Sans" panose="020B0502040504020204" pitchFamily="34" charset="0"/>
              </a:rPr>
              <a:t>, &gt;500 mL), pallor, or ongoing lochia (vaginal bleeding after the birth).</a:t>
            </a:r>
          </a:p>
          <a:p>
            <a:pPr algn="l"/>
            <a:r>
              <a:rPr lang="en-US" b="0" i="0" dirty="0">
                <a:solidFill>
                  <a:srgbClr val="232323"/>
                </a:solidFill>
                <a:effectLst/>
                <a:latin typeface="Noto Sans" panose="020B0502040504020204" pitchFamily="34" charset="0"/>
              </a:rPr>
              <a:t> Laboratory testing such as a CBC to evaluate for anemia is pursued on a case-by-case basis.</a:t>
            </a:r>
          </a:p>
          <a:p>
            <a:pPr algn="l"/>
            <a:r>
              <a:rPr lang="en-US" b="0" i="0" dirty="0">
                <a:solidFill>
                  <a:srgbClr val="232323"/>
                </a:solidFill>
                <a:effectLst/>
                <a:latin typeface="Noto Sans" panose="020B0502040504020204" pitchFamily="34" charset="0"/>
              </a:rPr>
              <a:t> Anemia, if present, should be further evaluated with testing for iron deficiency and/or other causes, depending on the patient history, red blood cell (RBC) indices, and other findings on the CBC. </a:t>
            </a:r>
          </a:p>
          <a:p>
            <a:pPr marL="0" indent="0" algn="l">
              <a:buNone/>
            </a:pPr>
            <a:r>
              <a:rPr lang="en-US" b="0" i="0" dirty="0">
                <a:solidFill>
                  <a:srgbClr val="232323"/>
                </a:solidFill>
                <a:effectLst/>
                <a:latin typeface="Times New Roman" panose="02020603050405020304" pitchFamily="18" charset="0"/>
              </a:rPr>
              <a:t>●</a:t>
            </a:r>
            <a:r>
              <a:rPr lang="en-US" b="0" i="0" dirty="0">
                <a:solidFill>
                  <a:srgbClr val="232323"/>
                </a:solidFill>
                <a:effectLst/>
                <a:latin typeface="Noto Sans" panose="020B0502040504020204" pitchFamily="34" charset="0"/>
              </a:rPr>
              <a:t>Those with iron deficiency anemia postpartum are treated with iron; choice of iron product, route of administration, and dosing are the same as in the antepartum period.</a:t>
            </a:r>
          </a:p>
          <a:p>
            <a:pPr marL="0" indent="0">
              <a:buNone/>
            </a:pPr>
            <a:endParaRPr lang="en-US" dirty="0"/>
          </a:p>
        </p:txBody>
      </p:sp>
    </p:spTree>
    <p:extLst>
      <p:ext uri="{BB962C8B-B14F-4D97-AF65-F5344CB8AC3E}">
        <p14:creationId xmlns:p14="http://schemas.microsoft.com/office/powerpoint/2010/main" val="1238133291"/>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 xmlns:a16="http://schemas.microsoft.com/office/drawing/2014/main" id="{5C57B9EB-6222-41BB-8DC0-9F2DDA5D02AD}"/>
              </a:ext>
            </a:extLst>
          </p:cNvPr>
          <p:cNvSpPr>
            <a:spLocks noGrp="1"/>
          </p:cNvSpPr>
          <p:nvPr>
            <p:ph idx="1"/>
          </p:nvPr>
        </p:nvSpPr>
        <p:spPr>
          <a:xfrm>
            <a:off x="838200" y="584791"/>
            <a:ext cx="10515600" cy="5592172"/>
          </a:xfrm>
        </p:spPr>
        <p:txBody>
          <a:bodyPr>
            <a:normAutofit/>
          </a:bodyPr>
          <a:lstStyle/>
          <a:p>
            <a:pPr algn="l"/>
            <a:r>
              <a:rPr lang="en-US" b="0" i="0" dirty="0">
                <a:solidFill>
                  <a:srgbClr val="232323"/>
                </a:solidFill>
                <a:effectLst/>
                <a:latin typeface="Noto Sans" panose="020B0502040504020204" pitchFamily="34" charset="0"/>
              </a:rPr>
              <a:t>For individuals who begin iron therapy before hospital discharge because of postpartum anemia, it is reasonable to check the ferritin level and percent transferrin saturation (TSAT) after two to three weeks to confirm that treatment has been successful and that iron stores have been repleted .</a:t>
            </a:r>
          </a:p>
          <a:p>
            <a:pPr algn="l"/>
            <a:endParaRPr lang="en-US" dirty="0">
              <a:solidFill>
                <a:srgbClr val="232323"/>
              </a:solidFill>
              <a:latin typeface="Noto Sans" panose="020B0502040504020204" pitchFamily="34" charset="0"/>
            </a:endParaRPr>
          </a:p>
          <a:p>
            <a:pPr algn="l"/>
            <a:r>
              <a:rPr lang="en-US" b="0" i="0" dirty="0">
                <a:solidFill>
                  <a:srgbClr val="232323"/>
                </a:solidFill>
                <a:effectLst/>
                <a:latin typeface="Noto Sans" panose="020B0502040504020204" pitchFamily="34" charset="0"/>
              </a:rPr>
              <a:t> This may be done at the postpartum visit or primary care visit. With intravenous iron, the serum ferritin will be abnormal for approximately four weeks, and ferritin testing should be delayed for four weeks. </a:t>
            </a:r>
            <a:endParaRPr lang="en-US" dirty="0"/>
          </a:p>
        </p:txBody>
      </p:sp>
    </p:spTree>
    <p:extLst>
      <p:ext uri="{BB962C8B-B14F-4D97-AF65-F5344CB8AC3E}">
        <p14:creationId xmlns:p14="http://schemas.microsoft.com/office/powerpoint/2010/main" val="281673297"/>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 xmlns:a16="http://schemas.microsoft.com/office/drawing/2014/main" id="{1F6866F0-CFC8-4AE2-AB41-3DAD34CD5DC7}"/>
              </a:ext>
            </a:extLst>
          </p:cNvPr>
          <p:cNvSpPr>
            <a:spLocks noGrp="1"/>
          </p:cNvSpPr>
          <p:nvPr>
            <p:ph idx="1"/>
          </p:nvPr>
        </p:nvSpPr>
        <p:spPr>
          <a:xfrm>
            <a:off x="838200" y="552893"/>
            <a:ext cx="10515600" cy="5624070"/>
          </a:xfrm>
        </p:spPr>
        <p:txBody>
          <a:bodyPr>
            <a:normAutofit/>
          </a:bodyPr>
          <a:lstStyle/>
          <a:p>
            <a:pPr algn="l"/>
            <a:r>
              <a:rPr lang="en-US" b="0" i="0" dirty="0">
                <a:solidFill>
                  <a:srgbClr val="232323"/>
                </a:solidFill>
                <a:effectLst/>
                <a:latin typeface="Noto Sans" panose="020B0502040504020204" pitchFamily="34" charset="0"/>
              </a:rPr>
              <a:t>If the ferritin level remains low following treatment, the potential causes must be evaluated.</a:t>
            </a:r>
          </a:p>
          <a:p>
            <a:pPr algn="l"/>
            <a:r>
              <a:rPr lang="en-US" b="0" i="0" dirty="0">
                <a:solidFill>
                  <a:srgbClr val="232323"/>
                </a:solidFill>
                <a:effectLst/>
                <a:latin typeface="Noto Sans" panose="020B0502040504020204" pitchFamily="34" charset="0"/>
              </a:rPr>
              <a:t> These may include nonadherence, reduced absorption, or ongoing blood loss. The approach to correcting the persistent deficiency depends on the cause. </a:t>
            </a:r>
          </a:p>
          <a:p>
            <a:pPr marL="0" indent="0" algn="l">
              <a:buNone/>
            </a:pPr>
            <a:endParaRPr lang="en-US" dirty="0">
              <a:solidFill>
                <a:srgbClr val="232323"/>
              </a:solidFill>
              <a:latin typeface="Noto Sans" panose="020B0502040504020204" pitchFamily="34" charset="0"/>
            </a:endParaRPr>
          </a:p>
          <a:p>
            <a:pPr marL="0" indent="0" algn="l">
              <a:buNone/>
            </a:pPr>
            <a:r>
              <a:rPr lang="en-US" b="0" i="0" dirty="0">
                <a:solidFill>
                  <a:srgbClr val="232323"/>
                </a:solidFill>
                <a:effectLst/>
                <a:latin typeface="Times New Roman" panose="02020603050405020304" pitchFamily="18" charset="0"/>
              </a:rPr>
              <a:t>●</a:t>
            </a:r>
            <a:r>
              <a:rPr lang="en-US" b="0" i="0" dirty="0">
                <a:solidFill>
                  <a:srgbClr val="232323"/>
                </a:solidFill>
                <a:effectLst/>
                <a:latin typeface="Noto Sans" panose="020B0502040504020204" pitchFamily="34" charset="0"/>
              </a:rPr>
              <a:t>Individuals with persistent, unexplained anemia should be reevaluated for iron deficiency and/or other causes of anemia. </a:t>
            </a:r>
          </a:p>
          <a:p>
            <a:pPr algn="l"/>
            <a:r>
              <a:rPr lang="en-US" b="0" i="0" dirty="0">
                <a:solidFill>
                  <a:srgbClr val="232323"/>
                </a:solidFill>
                <a:effectLst/>
                <a:latin typeface="Noto Sans" panose="020B0502040504020204" pitchFamily="34" charset="0"/>
              </a:rPr>
              <a:t>The evaluation is determined by the characteristics of the anemia (</a:t>
            </a:r>
            <a:r>
              <a:rPr lang="en-US" b="0" i="0" dirty="0" err="1">
                <a:solidFill>
                  <a:srgbClr val="232323"/>
                </a:solidFill>
                <a:effectLst/>
                <a:latin typeface="Noto Sans" panose="020B0502040504020204" pitchFamily="34" charset="0"/>
              </a:rPr>
              <a:t>eg</a:t>
            </a:r>
            <a:r>
              <a:rPr lang="en-US" b="0" i="0" dirty="0">
                <a:solidFill>
                  <a:srgbClr val="232323"/>
                </a:solidFill>
                <a:effectLst/>
                <a:latin typeface="Noto Sans" panose="020B0502040504020204" pitchFamily="34" charset="0"/>
              </a:rPr>
              <a:t>, RBC indices, reticulocyte count) and the patient's clinical status (</a:t>
            </a:r>
            <a:r>
              <a:rPr lang="en-US" b="0" i="0" dirty="0" err="1">
                <a:solidFill>
                  <a:srgbClr val="232323"/>
                </a:solidFill>
                <a:effectLst/>
                <a:latin typeface="Noto Sans" panose="020B0502040504020204" pitchFamily="34" charset="0"/>
              </a:rPr>
              <a:t>eg</a:t>
            </a:r>
            <a:r>
              <a:rPr lang="en-US" b="0" i="0" dirty="0">
                <a:solidFill>
                  <a:srgbClr val="232323"/>
                </a:solidFill>
                <a:effectLst/>
                <a:latin typeface="Noto Sans" panose="020B0502040504020204" pitchFamily="34" charset="0"/>
              </a:rPr>
              <a:t>, blood loss, dietary practices, presence of other chronic conditions)</a:t>
            </a:r>
          </a:p>
          <a:p>
            <a:endParaRPr lang="en-US" dirty="0"/>
          </a:p>
        </p:txBody>
      </p:sp>
    </p:spTree>
    <p:extLst>
      <p:ext uri="{BB962C8B-B14F-4D97-AF65-F5344CB8AC3E}">
        <p14:creationId xmlns:p14="http://schemas.microsoft.com/office/powerpoint/2010/main" val="448516265"/>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a:extLst>
              <a:ext uri="{FF2B5EF4-FFF2-40B4-BE49-F238E27FC236}">
                <a16:creationId xmlns="" xmlns:a16="http://schemas.microsoft.com/office/drawing/2014/main" id="{B5703FF1-86CE-4C0E-B752-B47648EF0025}"/>
              </a:ext>
            </a:extLst>
          </p:cNvPr>
          <p:cNvPicPr>
            <a:picLocks noGrp="1" noChangeAspect="1"/>
          </p:cNvPicPr>
          <p:nvPr>
            <p:ph idx="1"/>
          </p:nvPr>
        </p:nvPicPr>
        <p:blipFill>
          <a:blip r:embed="rId2"/>
          <a:stretch>
            <a:fillRect/>
          </a:stretch>
        </p:blipFill>
        <p:spPr>
          <a:xfrm>
            <a:off x="1775636" y="2729910"/>
            <a:ext cx="8888819" cy="3819746"/>
          </a:xfrm>
          <a:prstGeom prst="rect">
            <a:avLst/>
          </a:prstGeom>
        </p:spPr>
      </p:pic>
      <p:pic>
        <p:nvPicPr>
          <p:cNvPr id="1026" name="Picture 2" descr="‫30+ اسلاید تشکر و عکس پایانی پاورپوینت (کاملاً رایگان)‬‎">
            <a:extLst>
              <a:ext uri="{FF2B5EF4-FFF2-40B4-BE49-F238E27FC236}">
                <a16:creationId xmlns="" xmlns:a16="http://schemas.microsoft.com/office/drawing/2014/main" id="{98C38386-C0DC-4730-89F5-801DBCC4A64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75636" y="308344"/>
            <a:ext cx="8888819" cy="242156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093368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 xmlns:a16="http://schemas.microsoft.com/office/drawing/2014/main" id="{C805189C-2D9F-476A-A584-3A673154655E}"/>
              </a:ext>
            </a:extLst>
          </p:cNvPr>
          <p:cNvSpPr>
            <a:spLocks noGrp="1"/>
          </p:cNvSpPr>
          <p:nvPr>
            <p:ph idx="1"/>
          </p:nvPr>
        </p:nvSpPr>
        <p:spPr>
          <a:xfrm>
            <a:off x="489098" y="478465"/>
            <a:ext cx="11238614" cy="5698498"/>
          </a:xfrm>
        </p:spPr>
        <p:txBody>
          <a:bodyPr>
            <a:normAutofit fontScale="85000" lnSpcReduction="20000"/>
          </a:bodyPr>
          <a:lstStyle/>
          <a:p>
            <a:pPr algn="l"/>
            <a:r>
              <a:rPr lang="en-US" b="0" i="0" dirty="0">
                <a:solidFill>
                  <a:srgbClr val="232323"/>
                </a:solidFill>
                <a:effectLst/>
                <a:latin typeface="Noto Sans" panose="020B0502040504020204" pitchFamily="34" charset="0"/>
              </a:rPr>
              <a:t>The prevalence of iron deficiency during pregnancy is as high or higher, depending on the gestational age and ferritin cutoff used for assessing iron deficiency.</a:t>
            </a:r>
          </a:p>
          <a:p>
            <a:pPr algn="l"/>
            <a:r>
              <a:rPr lang="en-US" b="0" i="0" dirty="0">
                <a:solidFill>
                  <a:srgbClr val="232323"/>
                </a:solidFill>
                <a:effectLst/>
                <a:latin typeface="Noto Sans" panose="020B0502040504020204" pitchFamily="34" charset="0"/>
              </a:rPr>
              <a:t> Several factors contribute to iron deficiency in this population:</a:t>
            </a:r>
          </a:p>
          <a:p>
            <a:pPr algn="l"/>
            <a:r>
              <a:rPr lang="en-US" b="0" i="0" dirty="0">
                <a:solidFill>
                  <a:srgbClr val="232323"/>
                </a:solidFill>
                <a:effectLst/>
                <a:latin typeface="Times New Roman" panose="02020603050405020304" pitchFamily="18" charset="0"/>
              </a:rPr>
              <a:t>●</a:t>
            </a:r>
            <a:r>
              <a:rPr lang="en-US" b="0" i="0" dirty="0">
                <a:solidFill>
                  <a:srgbClr val="232323"/>
                </a:solidFill>
                <a:effectLst/>
                <a:latin typeface="Noto Sans" panose="020B0502040504020204" pitchFamily="34" charset="0"/>
              </a:rPr>
              <a:t>Individuals in some parts of the world, especially in resource-limited settings, may have insufficient dietary iron. </a:t>
            </a:r>
          </a:p>
          <a:p>
            <a:pPr marL="0" indent="0" algn="l">
              <a:buNone/>
            </a:pPr>
            <a:endParaRPr lang="en-US" b="0" i="0" dirty="0">
              <a:solidFill>
                <a:srgbClr val="232323"/>
              </a:solidFill>
              <a:effectLst/>
              <a:latin typeface="Noto Sans" panose="020B0502040504020204" pitchFamily="34" charset="0"/>
            </a:endParaRPr>
          </a:p>
          <a:p>
            <a:pPr algn="l"/>
            <a:r>
              <a:rPr lang="en-US" b="0" i="0" dirty="0">
                <a:solidFill>
                  <a:srgbClr val="232323"/>
                </a:solidFill>
                <a:effectLst/>
                <a:latin typeface="Times New Roman" panose="02020603050405020304" pitchFamily="18" charset="0"/>
              </a:rPr>
              <a:t>●</a:t>
            </a:r>
            <a:r>
              <a:rPr lang="en-US" b="0" i="0" dirty="0">
                <a:solidFill>
                  <a:srgbClr val="232323"/>
                </a:solidFill>
                <a:effectLst/>
                <a:latin typeface="Noto Sans" panose="020B0502040504020204" pitchFamily="34" charset="0"/>
              </a:rPr>
              <a:t>Blood loss from previous pregnancies and/or menstruation, as well as a short interpregnancy interval, may lead to iron deficiency or borderline iron stores.</a:t>
            </a:r>
          </a:p>
          <a:p>
            <a:pPr algn="l"/>
            <a:r>
              <a:rPr lang="en-US" b="0" i="0" dirty="0">
                <a:solidFill>
                  <a:srgbClr val="232323"/>
                </a:solidFill>
                <a:effectLst/>
                <a:latin typeface="Noto Sans" panose="020B0502040504020204" pitchFamily="34" charset="0"/>
              </a:rPr>
              <a:t> Physiologic iron loss is approximately 1 mg per day in adults; females of childbearing age require additional daily iron to compensate for menstruation (approximately 0.8 mg/day) .</a:t>
            </a:r>
          </a:p>
          <a:p>
            <a:pPr algn="l"/>
            <a:r>
              <a:rPr lang="en-US" b="0" i="0" dirty="0">
                <a:solidFill>
                  <a:srgbClr val="232323"/>
                </a:solidFill>
                <a:effectLst/>
                <a:latin typeface="Times New Roman" panose="02020603050405020304" pitchFamily="18" charset="0"/>
              </a:rPr>
              <a:t>●</a:t>
            </a:r>
            <a:r>
              <a:rPr lang="en-US" b="0" i="0" dirty="0">
                <a:solidFill>
                  <a:srgbClr val="232323"/>
                </a:solidFill>
                <a:effectLst/>
                <a:latin typeface="Noto Sans" panose="020B0502040504020204" pitchFamily="34" charset="0"/>
              </a:rPr>
              <a:t>Iron requirements increase dramatically through pregnancy due to the expanding blood volume of the mother and the iron requirements for fetal RBC production and fetoplacental growth.</a:t>
            </a:r>
          </a:p>
          <a:p>
            <a:pPr algn="l"/>
            <a:r>
              <a:rPr lang="en-US" b="0" i="0" dirty="0">
                <a:solidFill>
                  <a:srgbClr val="232323"/>
                </a:solidFill>
                <a:effectLst/>
                <a:latin typeface="Times New Roman" panose="02020603050405020304" pitchFamily="18" charset="0"/>
              </a:rPr>
              <a:t>•</a:t>
            </a:r>
            <a:r>
              <a:rPr lang="en-US" b="0" i="0" dirty="0">
                <a:solidFill>
                  <a:srgbClr val="232323"/>
                </a:solidFill>
                <a:effectLst/>
                <a:latin typeface="Noto Sans" panose="020B0502040504020204" pitchFamily="34" charset="0"/>
              </a:rPr>
              <a:t>Cumulative total requirements for expansion of the maternal RBC mass and fetal RBC production/fetoplacental growth are approximately 500 mg and 300 to 350 mg, respectively.</a:t>
            </a:r>
          </a:p>
        </p:txBody>
      </p:sp>
    </p:spTree>
    <p:extLst>
      <p:ext uri="{BB962C8B-B14F-4D97-AF65-F5344CB8AC3E}">
        <p14:creationId xmlns:p14="http://schemas.microsoft.com/office/powerpoint/2010/main" val="315199585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 xmlns:a16="http://schemas.microsoft.com/office/drawing/2014/main" id="{D1540B39-B1FD-4F52-B9E2-A6E8578D7EA9}"/>
              </a:ext>
            </a:extLst>
          </p:cNvPr>
          <p:cNvSpPr>
            <a:spLocks noGrp="1"/>
          </p:cNvSpPr>
          <p:nvPr>
            <p:ph idx="1"/>
          </p:nvPr>
        </p:nvSpPr>
        <p:spPr>
          <a:xfrm>
            <a:off x="308344" y="457200"/>
            <a:ext cx="11578856" cy="5719763"/>
          </a:xfrm>
        </p:spPr>
        <p:txBody>
          <a:bodyPr>
            <a:normAutofit fontScale="77500" lnSpcReduction="20000"/>
          </a:bodyPr>
          <a:lstStyle/>
          <a:p>
            <a:pPr algn="l"/>
            <a:r>
              <a:rPr lang="en-US" b="0" i="0" dirty="0">
                <a:solidFill>
                  <a:srgbClr val="232323"/>
                </a:solidFill>
                <a:effectLst/>
                <a:latin typeface="Noto Sans" panose="020B0502040504020204" pitchFamily="34" charset="0"/>
              </a:rPr>
              <a:t>In the first trimester, approximately 1 to 2 mg/day of iron is needed due to normal gastrointestinal sloughing and the early pregnancy-related increase in RBC mass . </a:t>
            </a:r>
          </a:p>
          <a:p>
            <a:pPr marL="0" indent="0" algn="l">
              <a:buNone/>
            </a:pPr>
            <a:r>
              <a:rPr lang="en-US" b="0" i="0" dirty="0">
                <a:solidFill>
                  <a:srgbClr val="232323"/>
                </a:solidFill>
                <a:effectLst/>
                <a:latin typeface="Noto Sans" panose="020B0502040504020204" pitchFamily="34" charset="0"/>
              </a:rPr>
              <a:t>This amount is similar to normal requirements in the non-gravid state.</a:t>
            </a:r>
          </a:p>
          <a:p>
            <a:pPr marL="0" indent="0" algn="l">
              <a:buNone/>
            </a:pPr>
            <a:endParaRPr lang="en-US" b="0" i="0" dirty="0">
              <a:solidFill>
                <a:srgbClr val="232323"/>
              </a:solidFill>
              <a:effectLst/>
              <a:latin typeface="Noto Sans" panose="020B0502040504020204" pitchFamily="34" charset="0"/>
            </a:endParaRPr>
          </a:p>
          <a:p>
            <a:pPr algn="l"/>
            <a:r>
              <a:rPr lang="en-US" b="0" i="0" dirty="0">
                <a:solidFill>
                  <a:srgbClr val="232323"/>
                </a:solidFill>
                <a:effectLst/>
                <a:latin typeface="Times New Roman" panose="02020603050405020304" pitchFamily="18" charset="0"/>
              </a:rPr>
              <a:t>-</a:t>
            </a:r>
            <a:r>
              <a:rPr lang="en-US" b="0" i="0" dirty="0">
                <a:solidFill>
                  <a:srgbClr val="232323"/>
                </a:solidFill>
                <a:effectLst/>
                <a:latin typeface="Noto Sans" panose="020B0502040504020204" pitchFamily="34" charset="0"/>
              </a:rPr>
              <a:t>By the second trimester, the demand for iron increases to 4 to 5 mg/day.</a:t>
            </a:r>
          </a:p>
          <a:p>
            <a:pPr marL="0" indent="0" algn="l">
              <a:buNone/>
            </a:pPr>
            <a:endParaRPr lang="en-US" b="0" i="0" dirty="0">
              <a:solidFill>
                <a:srgbClr val="232323"/>
              </a:solidFill>
              <a:effectLst/>
              <a:latin typeface="Noto Sans" panose="020B0502040504020204" pitchFamily="34" charset="0"/>
            </a:endParaRPr>
          </a:p>
          <a:p>
            <a:pPr algn="l"/>
            <a:r>
              <a:rPr lang="en-US" b="0" i="0" dirty="0">
                <a:solidFill>
                  <a:srgbClr val="232323"/>
                </a:solidFill>
                <a:effectLst/>
                <a:latin typeface="Times New Roman" panose="02020603050405020304" pitchFamily="18" charset="0"/>
              </a:rPr>
              <a:t>-</a:t>
            </a:r>
            <a:r>
              <a:rPr lang="en-US" b="0" i="0" dirty="0">
                <a:solidFill>
                  <a:srgbClr val="232323"/>
                </a:solidFill>
                <a:effectLst/>
                <a:latin typeface="Noto Sans" panose="020B0502040504020204" pitchFamily="34" charset="0"/>
              </a:rPr>
              <a:t>In the third trimester, the demand for iron increases to approximately 6 mg/day due to ongoing maternal and fetal RBC production and fetoplacental growth.</a:t>
            </a:r>
          </a:p>
          <a:p>
            <a:pPr marL="0" indent="0" algn="l">
              <a:buNone/>
            </a:pPr>
            <a:endParaRPr lang="en-US" b="0" i="0" dirty="0">
              <a:solidFill>
                <a:srgbClr val="232323"/>
              </a:solidFill>
              <a:effectLst/>
              <a:latin typeface="Noto Sans" panose="020B0502040504020204" pitchFamily="34" charset="0"/>
            </a:endParaRPr>
          </a:p>
          <a:p>
            <a:pPr algn="l"/>
            <a:r>
              <a:rPr lang="en-US" b="0" i="0" dirty="0">
                <a:solidFill>
                  <a:srgbClr val="232323"/>
                </a:solidFill>
                <a:effectLst/>
                <a:latin typeface="Noto Sans" panose="020B0502040504020204" pitchFamily="34" charset="0"/>
              </a:rPr>
              <a:t>Delivery results in the loss of approximately 250 mg of elemental iron.</a:t>
            </a:r>
          </a:p>
          <a:p>
            <a:pPr marL="0" indent="0" algn="l">
              <a:buNone/>
            </a:pPr>
            <a:endParaRPr lang="en-US" b="0" i="0" dirty="0">
              <a:solidFill>
                <a:srgbClr val="232323"/>
              </a:solidFill>
              <a:effectLst/>
              <a:latin typeface="Noto Sans" panose="020B0502040504020204" pitchFamily="34" charset="0"/>
            </a:endParaRPr>
          </a:p>
          <a:p>
            <a:pPr marL="0" indent="0" algn="l">
              <a:buNone/>
            </a:pPr>
            <a:r>
              <a:rPr lang="en-US" b="0" i="0" dirty="0">
                <a:solidFill>
                  <a:srgbClr val="232323"/>
                </a:solidFill>
                <a:effectLst/>
                <a:latin typeface="Times New Roman" panose="02020603050405020304" pitchFamily="18" charset="0"/>
              </a:rPr>
              <a:t>●</a:t>
            </a:r>
            <a:r>
              <a:rPr lang="en-US" b="0" i="0" dirty="0">
                <a:solidFill>
                  <a:srgbClr val="232323"/>
                </a:solidFill>
                <a:effectLst/>
                <a:latin typeface="Noto Sans" panose="020B0502040504020204" pitchFamily="34" charset="0"/>
              </a:rPr>
              <a:t>Certain underlying conditions that preclude adequate iron intake, impair iron absorption, or cause blood loss can cause or increase the risk of iron deficiency during pregnancy, especially if the individual has not received adequate supplementation.</a:t>
            </a:r>
          </a:p>
          <a:p>
            <a:pPr marL="0" indent="0" algn="l">
              <a:buNone/>
            </a:pPr>
            <a:r>
              <a:rPr lang="en-US" b="0" i="0" dirty="0">
                <a:solidFill>
                  <a:srgbClr val="232323"/>
                </a:solidFill>
                <a:effectLst/>
                <a:latin typeface="Noto Sans" panose="020B0502040504020204" pitchFamily="34" charset="0"/>
              </a:rPr>
              <a:t> Examples include celiac disease, nausea and vomiting of pregnancy, inflammatory bowel disease, bariatric surgery (</a:t>
            </a:r>
            <a:r>
              <a:rPr lang="en-US" b="0" i="0" dirty="0" err="1">
                <a:solidFill>
                  <a:srgbClr val="232323"/>
                </a:solidFill>
                <a:effectLst/>
                <a:latin typeface="Noto Sans" panose="020B0502040504020204" pitchFamily="34" charset="0"/>
              </a:rPr>
              <a:t>eg</a:t>
            </a:r>
            <a:r>
              <a:rPr lang="en-US" b="0" i="0" dirty="0">
                <a:solidFill>
                  <a:srgbClr val="232323"/>
                </a:solidFill>
                <a:effectLst/>
                <a:latin typeface="Noto Sans" panose="020B0502040504020204" pitchFamily="34" charset="0"/>
              </a:rPr>
              <a:t>, gastric bypass), upper or lower gastrointestinal bleeding, and other conditions. </a:t>
            </a:r>
          </a:p>
          <a:p>
            <a:endParaRPr lang="en-US" dirty="0"/>
          </a:p>
        </p:txBody>
      </p:sp>
    </p:spTree>
    <p:extLst>
      <p:ext uri="{BB962C8B-B14F-4D97-AF65-F5344CB8AC3E}">
        <p14:creationId xmlns:p14="http://schemas.microsoft.com/office/powerpoint/2010/main" val="423501542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 xmlns:a16="http://schemas.microsoft.com/office/drawing/2014/main" id="{8A240B1D-7B01-42F2-8B4E-197565742049}"/>
              </a:ext>
            </a:extLst>
          </p:cNvPr>
          <p:cNvSpPr>
            <a:spLocks noGrp="1"/>
          </p:cNvSpPr>
          <p:nvPr>
            <p:ph idx="1"/>
          </p:nvPr>
        </p:nvSpPr>
        <p:spPr>
          <a:xfrm>
            <a:off x="838200" y="637953"/>
            <a:ext cx="10515600" cy="5539010"/>
          </a:xfrm>
        </p:spPr>
        <p:txBody>
          <a:bodyPr>
            <a:normAutofit/>
          </a:bodyPr>
          <a:lstStyle/>
          <a:p>
            <a:pPr algn="l"/>
            <a:r>
              <a:rPr lang="en-US" b="1" i="0" dirty="0">
                <a:solidFill>
                  <a:srgbClr val="232323"/>
                </a:solidFill>
                <a:effectLst/>
                <a:latin typeface="Noto Sans" panose="020B0502040504020204" pitchFamily="34" charset="0"/>
              </a:rPr>
              <a:t>Other causes</a:t>
            </a:r>
            <a:r>
              <a:rPr lang="en-US" b="0" i="0" dirty="0">
                <a:solidFill>
                  <a:srgbClr val="232323"/>
                </a:solidFill>
                <a:effectLst/>
                <a:latin typeface="Noto Sans" panose="020B0502040504020204" pitchFamily="34" charset="0"/>
              </a:rPr>
              <a:t> — Other causes of anemia besides physiologic anemia and iron deficiency are much less common in pregnancy.</a:t>
            </a:r>
          </a:p>
          <a:p>
            <a:pPr marL="0" indent="0" algn="l">
              <a:buNone/>
            </a:pPr>
            <a:r>
              <a:rPr lang="en-US" b="0" i="0" dirty="0">
                <a:solidFill>
                  <a:srgbClr val="232323"/>
                </a:solidFill>
                <a:effectLst/>
                <a:latin typeface="Noto Sans" panose="020B0502040504020204" pitchFamily="34" charset="0"/>
              </a:rPr>
              <a:t> Some inherited and acquired causes of anemia </a:t>
            </a:r>
          </a:p>
          <a:p>
            <a:pPr marL="0" indent="0" algn="l">
              <a:buNone/>
            </a:pPr>
            <a:endParaRPr lang="en-US" dirty="0">
              <a:solidFill>
                <a:srgbClr val="232323"/>
              </a:solidFill>
              <a:latin typeface="Noto Sans" panose="020B0502040504020204" pitchFamily="34" charset="0"/>
            </a:endParaRPr>
          </a:p>
          <a:p>
            <a:pPr marL="0" indent="0" algn="l">
              <a:buNone/>
            </a:pPr>
            <a:r>
              <a:rPr lang="en-US" b="0" i="0" dirty="0">
                <a:solidFill>
                  <a:srgbClr val="232323"/>
                </a:solidFill>
                <a:effectLst/>
                <a:latin typeface="Noto Sans" panose="020B0502040504020204" pitchFamily="34" charset="0"/>
              </a:rPr>
              <a:t>Examples include:</a:t>
            </a:r>
          </a:p>
          <a:p>
            <a:pPr marL="0" indent="0" algn="l">
              <a:buNone/>
            </a:pPr>
            <a:r>
              <a:rPr lang="en-US" b="0" i="0" dirty="0">
                <a:solidFill>
                  <a:srgbClr val="232323"/>
                </a:solidFill>
                <a:effectLst/>
                <a:latin typeface="Times New Roman" panose="02020603050405020304" pitchFamily="18" charset="0"/>
              </a:rPr>
              <a:t>●</a:t>
            </a:r>
            <a:r>
              <a:rPr lang="en-US" b="0" i="0" dirty="0">
                <a:solidFill>
                  <a:srgbClr val="232323"/>
                </a:solidFill>
                <a:effectLst/>
                <a:latin typeface="Noto Sans" panose="020B0502040504020204" pitchFamily="34" charset="0"/>
              </a:rPr>
              <a:t>Hemoglobinopathies</a:t>
            </a:r>
          </a:p>
          <a:p>
            <a:pPr marL="0" indent="0" algn="l">
              <a:buNone/>
            </a:pPr>
            <a:r>
              <a:rPr lang="en-US" b="0" i="0" dirty="0">
                <a:solidFill>
                  <a:srgbClr val="232323"/>
                </a:solidFill>
                <a:effectLst/>
                <a:latin typeface="Times New Roman" panose="02020603050405020304" pitchFamily="18" charset="0"/>
              </a:rPr>
              <a:t>•</a:t>
            </a:r>
            <a:r>
              <a:rPr lang="en-US" b="0" i="0" dirty="0">
                <a:solidFill>
                  <a:srgbClr val="232323"/>
                </a:solidFill>
                <a:effectLst/>
                <a:latin typeface="Noto Sans" panose="020B0502040504020204" pitchFamily="34" charset="0"/>
              </a:rPr>
              <a:t>Thalassemia </a:t>
            </a:r>
          </a:p>
          <a:p>
            <a:pPr marL="0" indent="0" algn="l">
              <a:buNone/>
            </a:pPr>
            <a:r>
              <a:rPr lang="en-US" b="0" i="0" dirty="0">
                <a:solidFill>
                  <a:srgbClr val="232323"/>
                </a:solidFill>
                <a:effectLst/>
                <a:latin typeface="Times New Roman" panose="02020603050405020304" pitchFamily="18" charset="0"/>
              </a:rPr>
              <a:t>•</a:t>
            </a:r>
            <a:r>
              <a:rPr lang="en-US" b="0" i="0" dirty="0">
                <a:solidFill>
                  <a:srgbClr val="232323"/>
                </a:solidFill>
                <a:effectLst/>
                <a:latin typeface="Noto Sans" panose="020B0502040504020204" pitchFamily="34" charset="0"/>
              </a:rPr>
              <a:t>Sickle cell disease </a:t>
            </a:r>
          </a:p>
          <a:p>
            <a:pPr marL="0" indent="0" algn="l">
              <a:buNone/>
            </a:pPr>
            <a:r>
              <a:rPr lang="en-US" b="0" i="0" dirty="0">
                <a:solidFill>
                  <a:srgbClr val="232323"/>
                </a:solidFill>
                <a:effectLst/>
                <a:latin typeface="Times New Roman" panose="02020603050405020304" pitchFamily="18" charset="0"/>
              </a:rPr>
              <a:t>●</a:t>
            </a:r>
            <a:r>
              <a:rPr lang="en-US" b="0" i="0" dirty="0">
                <a:solidFill>
                  <a:srgbClr val="232323"/>
                </a:solidFill>
                <a:effectLst/>
                <a:latin typeface="Noto Sans" panose="020B0502040504020204" pitchFamily="34" charset="0"/>
              </a:rPr>
              <a:t>RBC membrane disorders </a:t>
            </a:r>
          </a:p>
          <a:p>
            <a:pPr marL="0" indent="0" algn="l">
              <a:buNone/>
            </a:pPr>
            <a:r>
              <a:rPr lang="en-US" b="0" i="0" dirty="0">
                <a:solidFill>
                  <a:srgbClr val="232323"/>
                </a:solidFill>
                <a:effectLst/>
                <a:latin typeface="Times New Roman" panose="02020603050405020304" pitchFamily="18" charset="0"/>
              </a:rPr>
              <a:t>●</a:t>
            </a:r>
            <a:r>
              <a:rPr lang="en-US" b="0" i="0" dirty="0">
                <a:solidFill>
                  <a:srgbClr val="232323"/>
                </a:solidFill>
                <a:effectLst/>
                <a:latin typeface="Noto Sans" panose="020B0502040504020204" pitchFamily="34" charset="0"/>
              </a:rPr>
              <a:t>Acquired anemias</a:t>
            </a:r>
          </a:p>
          <a:p>
            <a:endParaRPr lang="en-US" dirty="0"/>
          </a:p>
        </p:txBody>
      </p:sp>
    </p:spTree>
    <p:extLst>
      <p:ext uri="{BB962C8B-B14F-4D97-AF65-F5344CB8AC3E}">
        <p14:creationId xmlns:p14="http://schemas.microsoft.com/office/powerpoint/2010/main" val="271158549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 xmlns:a16="http://schemas.microsoft.com/office/drawing/2014/main" id="{13A48136-4F21-4456-BFE3-6BB8A4CC4312}"/>
              </a:ext>
            </a:extLst>
          </p:cNvPr>
          <p:cNvSpPr>
            <a:spLocks noGrp="1"/>
          </p:cNvSpPr>
          <p:nvPr>
            <p:ph idx="1"/>
          </p:nvPr>
        </p:nvSpPr>
        <p:spPr>
          <a:xfrm>
            <a:off x="425302" y="669851"/>
            <a:ext cx="10928498" cy="5932968"/>
          </a:xfrm>
        </p:spPr>
        <p:txBody>
          <a:bodyPr>
            <a:normAutofit/>
          </a:bodyPr>
          <a:lstStyle/>
          <a:p>
            <a:pPr algn="l"/>
            <a:r>
              <a:rPr lang="en-US" b="1" i="0" dirty="0">
                <a:solidFill>
                  <a:srgbClr val="232323"/>
                </a:solidFill>
                <a:effectLst/>
                <a:latin typeface="Noto Sans" panose="020B0502040504020204" pitchFamily="34" charset="0"/>
              </a:rPr>
              <a:t>Folate deficiency</a:t>
            </a:r>
            <a:r>
              <a:rPr lang="en-US" b="0" i="0" dirty="0">
                <a:solidFill>
                  <a:srgbClr val="232323"/>
                </a:solidFill>
                <a:effectLst/>
                <a:latin typeface="Noto Sans" panose="020B0502040504020204" pitchFamily="34" charset="0"/>
              </a:rPr>
              <a:t> – Folate deficiency is the most common cause of megaloblastic anemia during pregnancy, often associated with diets low in animal proteins, fresh leafy vegetables, and legumes . </a:t>
            </a:r>
          </a:p>
          <a:p>
            <a:pPr algn="l"/>
            <a:r>
              <a:rPr lang="en-US" b="0" i="0" dirty="0">
                <a:solidFill>
                  <a:srgbClr val="232323"/>
                </a:solidFill>
                <a:effectLst/>
                <a:latin typeface="Noto Sans" panose="020B0502040504020204" pitchFamily="34" charset="0"/>
              </a:rPr>
              <a:t>Recommended daily folate intake is 400 to 800 mcg beginning at least one month prior to attempting conception and continuing throughout pregnancy for all individuals planning to or becoming pregnant </a:t>
            </a:r>
          </a:p>
          <a:p>
            <a:pPr marL="0" indent="0" algn="l">
              <a:buNone/>
            </a:pPr>
            <a:r>
              <a:rPr lang="en-US" b="0" i="0" dirty="0">
                <a:solidFill>
                  <a:srgbClr val="232323"/>
                </a:solidFill>
                <a:effectLst/>
                <a:latin typeface="Noto Sans" panose="020B0502040504020204" pitchFamily="34" charset="0"/>
              </a:rPr>
              <a:t>This dose is consistent with the general population recommendation to prevent maternal folate deficiency and neural tube defects.</a:t>
            </a:r>
          </a:p>
          <a:p>
            <a:pPr algn="l"/>
            <a:r>
              <a:rPr lang="en-US" b="0" i="0" dirty="0">
                <a:solidFill>
                  <a:srgbClr val="232323"/>
                </a:solidFill>
                <a:effectLst/>
                <a:latin typeface="Noto Sans" panose="020B0502040504020204" pitchFamily="34" charset="0"/>
              </a:rPr>
              <a:t>In individuals with documented folate deficiency, supplemental </a:t>
            </a:r>
            <a:r>
              <a:rPr lang="en-US" b="0" i="0" u="none" strike="noStrike" dirty="0">
                <a:solidFill>
                  <a:srgbClr val="0074B9"/>
                </a:solidFill>
                <a:effectLst/>
                <a:latin typeface="Noto Sans" panose="020B0502040504020204" pitchFamily="34" charset="0"/>
                <a:hlinkClick r:id="rId2"/>
              </a:rPr>
              <a:t>folic acid</a:t>
            </a:r>
            <a:r>
              <a:rPr lang="en-US" b="0" i="0" dirty="0">
                <a:solidFill>
                  <a:srgbClr val="232323"/>
                </a:solidFill>
                <a:effectLst/>
                <a:latin typeface="Noto Sans" panose="020B0502040504020204" pitchFamily="34" charset="0"/>
              </a:rPr>
              <a:t> (1 mg/day) is advised prior to conception. </a:t>
            </a:r>
          </a:p>
          <a:p>
            <a:endParaRPr lang="en-US" dirty="0"/>
          </a:p>
        </p:txBody>
      </p:sp>
    </p:spTree>
    <p:extLst>
      <p:ext uri="{BB962C8B-B14F-4D97-AF65-F5344CB8AC3E}">
        <p14:creationId xmlns:p14="http://schemas.microsoft.com/office/powerpoint/2010/main" val="3723328132"/>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Custom Design">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469</TotalTime>
  <Words>2082</Words>
  <Application>Microsoft Office PowerPoint</Application>
  <PresentationFormat>Widescreen</PresentationFormat>
  <Paragraphs>275</Paragraphs>
  <Slides>53</Slides>
  <Notes>0</Notes>
  <HiddenSlides>0</HiddenSlides>
  <MMClips>0</MMClips>
  <ScaleCrop>false</ScaleCrop>
  <HeadingPairs>
    <vt:vector size="6" baseType="variant">
      <vt:variant>
        <vt:lpstr>Fonts Used</vt:lpstr>
      </vt:variant>
      <vt:variant>
        <vt:i4>6</vt:i4>
      </vt:variant>
      <vt:variant>
        <vt:lpstr>Theme</vt:lpstr>
      </vt:variant>
      <vt:variant>
        <vt:i4>2</vt:i4>
      </vt:variant>
      <vt:variant>
        <vt:lpstr>Slide Titles</vt:lpstr>
      </vt:variant>
      <vt:variant>
        <vt:i4>53</vt:i4>
      </vt:variant>
    </vt:vector>
  </HeadingPairs>
  <TitlesOfParts>
    <vt:vector size="61" baseType="lpstr">
      <vt:lpstr>Arial</vt:lpstr>
      <vt:lpstr>Calibri</vt:lpstr>
      <vt:lpstr>Calibri Light</vt:lpstr>
      <vt:lpstr>Noto Sans</vt:lpstr>
      <vt:lpstr>Times New Roman</vt:lpstr>
      <vt:lpstr>web_yekan</vt:lpstr>
      <vt:lpstr>Office Theme</vt:lpstr>
      <vt:lpstr>1_Custom Design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beheshti</dc:creator>
  <cp:lastModifiedBy>beheshti</cp:lastModifiedBy>
  <cp:revision>85</cp:revision>
  <dcterms:created xsi:type="dcterms:W3CDTF">2025-08-03T05:44:41Z</dcterms:created>
  <dcterms:modified xsi:type="dcterms:W3CDTF">2025-08-08T07:48:23Z</dcterms:modified>
</cp:coreProperties>
</file>