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55"/>
  </p:notesMasterIdLst>
  <p:sldIdLst>
    <p:sldId id="392" r:id="rId2"/>
    <p:sldId id="289" r:id="rId3"/>
    <p:sldId id="648" r:id="rId4"/>
    <p:sldId id="492" r:id="rId5"/>
    <p:sldId id="412" r:id="rId6"/>
    <p:sldId id="473" r:id="rId7"/>
    <p:sldId id="1023" r:id="rId8"/>
    <p:sldId id="317" r:id="rId9"/>
    <p:sldId id="952" r:id="rId10"/>
    <p:sldId id="1022" r:id="rId11"/>
    <p:sldId id="281" r:id="rId12"/>
    <p:sldId id="282" r:id="rId13"/>
    <p:sldId id="1018" r:id="rId14"/>
    <p:sldId id="1019" r:id="rId15"/>
    <p:sldId id="1020" r:id="rId16"/>
    <p:sldId id="1021" r:id="rId17"/>
    <p:sldId id="342" r:id="rId18"/>
    <p:sldId id="335" r:id="rId19"/>
    <p:sldId id="1025" r:id="rId20"/>
    <p:sldId id="1026" r:id="rId21"/>
    <p:sldId id="1027" r:id="rId22"/>
    <p:sldId id="1029" r:id="rId23"/>
    <p:sldId id="1030" r:id="rId24"/>
    <p:sldId id="1031" r:id="rId25"/>
    <p:sldId id="1032" r:id="rId26"/>
    <p:sldId id="1033" r:id="rId27"/>
    <p:sldId id="1034" r:id="rId28"/>
    <p:sldId id="1035" r:id="rId29"/>
    <p:sldId id="1036" r:id="rId30"/>
    <p:sldId id="1038" r:id="rId31"/>
    <p:sldId id="1037" r:id="rId32"/>
    <p:sldId id="1040" r:id="rId33"/>
    <p:sldId id="1042" r:id="rId34"/>
    <p:sldId id="1044" r:id="rId35"/>
    <p:sldId id="1045" r:id="rId36"/>
    <p:sldId id="1046" r:id="rId37"/>
    <p:sldId id="1047" r:id="rId38"/>
    <p:sldId id="1048" r:id="rId39"/>
    <p:sldId id="1049" r:id="rId40"/>
    <p:sldId id="1050" r:id="rId41"/>
    <p:sldId id="1043" r:id="rId42"/>
    <p:sldId id="1051" r:id="rId43"/>
    <p:sldId id="610" r:id="rId44"/>
    <p:sldId id="525" r:id="rId45"/>
    <p:sldId id="626" r:id="rId46"/>
    <p:sldId id="581" r:id="rId47"/>
    <p:sldId id="618" r:id="rId48"/>
    <p:sldId id="950" r:id="rId49"/>
    <p:sldId id="1024" r:id="rId50"/>
    <p:sldId id="1017" r:id="rId51"/>
    <p:sldId id="1052" r:id="rId52"/>
    <p:sldId id="567" r:id="rId53"/>
    <p:sldId id="616" r:id="rId54"/>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A3"/>
    <a:srgbClr val="EFD1B3"/>
    <a:srgbClr val="F686A9"/>
    <a:srgbClr val="000099"/>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0" d="100"/>
          <a:sy n="90" d="100"/>
        </p:scale>
        <p:origin x="1026"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rtl="0" fontAlgn="auto">
              <a:spcBef>
                <a:spcPts val="0"/>
              </a:spcBef>
              <a:spcAft>
                <a:spcPts val="0"/>
              </a:spcAft>
              <a:defRPr sz="1200">
                <a:latin typeface="+mn-lt"/>
                <a:cs typeface="+mn-cs"/>
              </a:defRPr>
            </a:lvl1pPr>
          </a:lstStyle>
          <a:p>
            <a:pPr>
              <a:defRPr/>
            </a:pPr>
            <a:fld id="{0FB99046-55F3-4B6C-9B86-580EBF15EBAA}" type="datetimeFigureOut">
              <a:rPr lang="en-US"/>
              <a:pPr>
                <a:defRPr/>
              </a:pPr>
              <a:t>8/16/2023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fontAlgn="auto">
              <a:spcBef>
                <a:spcPts val="0"/>
              </a:spcBef>
              <a:spcAft>
                <a:spcPts val="0"/>
              </a:spcAft>
              <a:defRPr sz="1200">
                <a:latin typeface="+mn-lt"/>
                <a:cs typeface="+mn-cs"/>
              </a:defRPr>
            </a:lvl1pPr>
          </a:lstStyle>
          <a:p>
            <a:pPr>
              <a:defRPr/>
            </a:pPr>
            <a:fld id="{3DAF838B-5C9D-49F8-BA00-D8EB6CBE982F}" type="slidenum">
              <a:rPr lang="en-US"/>
              <a:pPr>
                <a:defRPr/>
              </a:pPr>
              <a:t>‹#›</a:t>
            </a:fld>
            <a:endParaRPr lang="en-US" dirty="0"/>
          </a:p>
        </p:txBody>
      </p:sp>
    </p:spTree>
    <p:extLst>
      <p:ext uri="{BB962C8B-B14F-4D97-AF65-F5344CB8AC3E}">
        <p14:creationId xmlns:p14="http://schemas.microsoft.com/office/powerpoint/2010/main" val="132665023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grpSp>
        <p:nvGrpSpPr>
          <p:cNvPr id="5" name="Group 18"/>
          <p:cNvGrpSpPr>
            <a:grpSpLocks/>
          </p:cNvGrpSpPr>
          <p:nvPr/>
        </p:nvGrpSpPr>
        <p:grpSpPr bwMode="auto">
          <a:xfrm>
            <a:off x="-3175" y="4953000"/>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solidFill>
                  <a:prstClr val="black"/>
                </a:solidFill>
                <a:latin typeface="Lucida Sans Unicode"/>
                <a:cs typeface="Arial" pitchFamily="34" charset="0"/>
              </a:endParaRPr>
            </a:p>
          </p:txBody>
        </p:sp>
        <p:sp>
          <p:nvSpPr>
            <p:cNvPr id="7" name="Freeform 20"/>
            <p:cNvSpPr>
              <a:spLocks/>
            </p:cNvSpPr>
            <p:nvPr/>
          </p:nvSpPr>
          <p:spPr bwMode="auto">
            <a:xfrm>
              <a:off x="35926" y="5135025"/>
              <a:ext cx="9108074" cy="838869"/>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w="9525" cap="flat" cmpd="sng" algn="ctr">
              <a:noFill/>
              <a:prstDash val="solid"/>
              <a:round/>
              <a:headEnd type="none" w="med" len="med"/>
              <a:tailEnd type="none" w="med" len="med"/>
            </a:ln>
          </p:spPr>
          <p:txBody>
            <a:bodyPr/>
            <a:lstStyle/>
            <a:p>
              <a:pPr>
                <a:defRPr/>
              </a:pPr>
              <a:endParaRPr lang="en-US">
                <a:latin typeface="Arial" pitchFamily="34" charset="0"/>
                <a:cs typeface="Arial" pitchFamily="34" charset="0"/>
              </a:endParaRP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Yagut" pitchFamily="2" charset="-78"/>
              </a:defRPr>
            </a:lvl1pPr>
            <a:extLst/>
          </a:lstStyle>
          <a:p>
            <a:r>
              <a:rPr lang="en-US"/>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extLst/>
          </a:lstStyle>
          <a:p>
            <a:pPr>
              <a:defRPr/>
            </a:pPr>
            <a:fld id="{96D32B32-736F-4EB4-8F60-76884B6514E2}" type="datetime8">
              <a:rPr lang="fa-IR"/>
              <a:pPr>
                <a:defRPr/>
              </a:pPr>
              <a:t>16 اوت 23</a:t>
            </a:fld>
            <a:endParaRPr lang="fa-I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black"/>
                </a:solidFill>
                <a:latin typeface="+mn-lt"/>
                <a:cs typeface="+mn-cs"/>
              </a:defRPr>
            </a:lvl1pPr>
            <a:extLst/>
          </a:lstStyle>
          <a:p>
            <a:pPr>
              <a:defRPr/>
            </a:pPr>
            <a:r>
              <a:rPr lang="fa-I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D7CC7252-C189-4484-8054-3B2C2E07D57A}" type="slidenum">
              <a:rPr lang="fa-IR"/>
              <a:pPr>
                <a:defRPr/>
              </a:pPr>
              <a:t>‹#›</a:t>
            </a:fld>
            <a:endParaRPr lang="fa-I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extLst/>
          </a:lstStyle>
          <a:p>
            <a:pPr>
              <a:defRPr/>
            </a:pPr>
            <a:fld id="{9BCB4321-092D-4C9C-A577-673A8ECB441B}" type="datetime8">
              <a:rPr lang="fa-IR"/>
              <a:pPr>
                <a:defRPr/>
              </a:pPr>
              <a:t>16 اوت 23</a:t>
            </a:fld>
            <a:endParaRPr lang="fa-I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black"/>
                </a:solidFill>
                <a:latin typeface="+mn-lt"/>
                <a:cs typeface="+mn-cs"/>
              </a:defRPr>
            </a:lvl1pPr>
            <a:extLst/>
          </a:lstStyle>
          <a:p>
            <a:pPr>
              <a:defRPr/>
            </a:pPr>
            <a:r>
              <a:rPr lang="fa-I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A279FC1C-51B3-4052-9F2B-3979D6D8C1C4}" type="slidenum">
              <a:rPr lang="fa-IR"/>
              <a:pPr>
                <a:defRPr/>
              </a:pPr>
              <a:t>‹#›</a:t>
            </a:fld>
            <a:endParaRPr lang="fa-I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525962"/>
          </a:xfrm>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p:cNvSpPr>
            <a:spLocks noGrp="1"/>
          </p:cNvSpPr>
          <p:nvPr>
            <p:ph type="title"/>
          </p:nvPr>
        </p:nvSpPr>
        <p:spPr/>
        <p:txBody>
          <a:bodyPr rtlCol="0"/>
          <a:lstStyle>
            <a:lvl1pPr>
              <a:defRPr>
                <a:solidFill>
                  <a:srgbClr val="0070C0"/>
                </a:solidFill>
                <a:effectLst/>
                <a:cs typeface="B Yagut" pitchFamily="2" charset="-78"/>
              </a:defRPr>
            </a:lvl1pPr>
            <a:extLst/>
          </a:lstStyle>
          <a:p>
            <a:r>
              <a:rPr lang="en-US"/>
              <a:t>Click to edit Master title style</a:t>
            </a:r>
            <a:endParaRPr lang="en-US" dirty="0"/>
          </a:p>
        </p:txBody>
      </p:sp>
      <p:sp>
        <p:nvSpPr>
          <p:cNvPr id="8" name="Slide Number Placeholder 5"/>
          <p:cNvSpPr>
            <a:spLocks noGrp="1"/>
          </p:cNvSpPr>
          <p:nvPr>
            <p:ph type="sldNum" sz="quarter" idx="12"/>
          </p:nvPr>
        </p:nvSpPr>
        <p:spPr/>
        <p:txBody>
          <a:bodyPr/>
          <a:lstStyle>
            <a:lvl1pPr>
              <a:defRPr/>
            </a:lvl1pPr>
            <a:extLst/>
          </a:lstStyle>
          <a:p>
            <a:pPr>
              <a:defRPr/>
            </a:pPr>
            <a:fld id="{09919261-B809-4A8F-9177-178B50592846}" type="slidenum">
              <a:rPr lang="fa-IR"/>
              <a:pPr>
                <a:defRPr/>
              </a:pPr>
              <a:t>‹#›</a:t>
            </a:fld>
            <a:endParaRPr lang="fa-IR" dirty="0"/>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fontAlgn="auto">
              <a:spcBef>
                <a:spcPts val="0"/>
              </a:spcBef>
              <a:spcAft>
                <a:spcPts val="0"/>
              </a:spcAft>
              <a:defRPr/>
            </a:pPr>
            <a:endParaRPr lang="en-US" dirty="0">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fontAlgn="auto">
              <a:spcBef>
                <a:spcPts val="0"/>
              </a:spcBef>
              <a:spcAft>
                <a:spcPts val="0"/>
              </a:spcAft>
              <a:defRPr/>
            </a:pPr>
            <a:endParaRPr lang="en-US" dirty="0">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a:t>Click to edit Master title style</a:t>
            </a:r>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6" name="Date Placeholder 3"/>
          <p:cNvSpPr>
            <a:spLocks noGrp="1"/>
          </p:cNvSpPr>
          <p:nvPr>
            <p:ph type="dt" sz="half" idx="10"/>
          </p:nvPr>
        </p:nvSpPr>
        <p:spPr/>
        <p:txBody>
          <a:bodyPr/>
          <a:lstStyle>
            <a:lvl1pPr>
              <a:defRPr>
                <a:solidFill>
                  <a:prstClr val="white"/>
                </a:solidFill>
              </a:defRPr>
            </a:lvl1pPr>
            <a:extLst/>
          </a:lstStyle>
          <a:p>
            <a:pPr>
              <a:defRPr/>
            </a:pPr>
            <a:fld id="{E3926008-6666-4231-AA71-4C19955E05D1}" type="datetime8">
              <a:rPr lang="fa-IR"/>
              <a:pPr>
                <a:defRPr/>
              </a:pPr>
              <a:t>16 اوت 23</a:t>
            </a:fld>
            <a:endParaRPr lang="fa-I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white"/>
                </a:solidFill>
                <a:latin typeface="+mn-lt"/>
                <a:cs typeface="+mn-cs"/>
              </a:defRPr>
            </a:lvl1pPr>
            <a:extLst/>
          </a:lstStyle>
          <a:p>
            <a:pPr>
              <a:defRPr/>
            </a:pPr>
            <a:r>
              <a:rPr lang="fa-IR"/>
              <a:t>معاونت بهداشت</a:t>
            </a:r>
          </a:p>
        </p:txBody>
      </p:sp>
      <p:sp>
        <p:nvSpPr>
          <p:cNvPr id="8" name="Slide Number Placeholder 5"/>
          <p:cNvSpPr>
            <a:spLocks noGrp="1"/>
          </p:cNvSpPr>
          <p:nvPr>
            <p:ph type="sldNum" sz="quarter" idx="12"/>
          </p:nvPr>
        </p:nvSpPr>
        <p:spPr/>
        <p:txBody>
          <a:bodyPr/>
          <a:lstStyle>
            <a:lvl1pPr>
              <a:defRPr>
                <a:solidFill>
                  <a:prstClr val="white"/>
                </a:solidFill>
              </a:defRPr>
            </a:lvl1pPr>
            <a:extLst/>
          </a:lstStyle>
          <a:p>
            <a:pPr>
              <a:defRPr/>
            </a:pPr>
            <a:fld id="{40169A9D-2808-4F92-B2DB-052126EBEBB4}" type="slidenum">
              <a:rPr lang="fa-IR"/>
              <a:pPr>
                <a:defRPr/>
              </a:pPr>
              <a:t>‹#›</a:t>
            </a:fld>
            <a:endParaRPr lang="fa-I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rtlCol="0"/>
          <a:lstStyle/>
          <a:p>
            <a:r>
              <a:rPr lang="en-US"/>
              <a:t>Click to edit Master title style</a:t>
            </a:r>
          </a:p>
        </p:txBody>
      </p:sp>
      <p:sp>
        <p:nvSpPr>
          <p:cNvPr id="5" name="Date Placeholder 4"/>
          <p:cNvSpPr>
            <a:spLocks noGrp="1"/>
          </p:cNvSpPr>
          <p:nvPr>
            <p:ph type="dt" sz="half" idx="10"/>
          </p:nvPr>
        </p:nvSpPr>
        <p:spPr/>
        <p:txBody>
          <a:bodyPr/>
          <a:lstStyle>
            <a:lvl1pPr>
              <a:defRPr>
                <a:solidFill>
                  <a:prstClr val="white"/>
                </a:solidFill>
              </a:defRPr>
            </a:lvl1pPr>
            <a:extLst/>
          </a:lstStyle>
          <a:p>
            <a:pPr>
              <a:defRPr/>
            </a:pPr>
            <a:fld id="{966F608D-45BE-4009-8174-E62D8C70E1E9}" type="datetime8">
              <a:rPr lang="fa-IR"/>
              <a:pPr>
                <a:defRPr/>
              </a:pPr>
              <a:t>16 اوت 23</a:t>
            </a:fld>
            <a:endParaRPr lang="fa-I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white"/>
                </a:solidFill>
                <a:latin typeface="+mn-lt"/>
                <a:cs typeface="+mn-cs"/>
              </a:defRPr>
            </a:lvl1pPr>
            <a:extLst/>
          </a:lstStyle>
          <a:p>
            <a:pPr>
              <a:defRPr/>
            </a:pPr>
            <a:r>
              <a:rPr lang="fa-IR"/>
              <a:t>معاونت بهداشت</a:t>
            </a:r>
          </a:p>
        </p:txBody>
      </p:sp>
      <p:sp>
        <p:nvSpPr>
          <p:cNvPr id="7" name="Slide Number Placeholder 6"/>
          <p:cNvSpPr>
            <a:spLocks noGrp="1"/>
          </p:cNvSpPr>
          <p:nvPr>
            <p:ph type="sldNum" sz="quarter" idx="12"/>
          </p:nvPr>
        </p:nvSpPr>
        <p:spPr/>
        <p:txBody>
          <a:bodyPr/>
          <a:lstStyle>
            <a:lvl1pPr>
              <a:defRPr>
                <a:solidFill>
                  <a:prstClr val="white"/>
                </a:solidFill>
              </a:defRPr>
            </a:lvl1pPr>
            <a:extLst/>
          </a:lstStyle>
          <a:p>
            <a:pPr>
              <a:defRPr/>
            </a:pPr>
            <a:fld id="{A2CF2FA5-8068-4C1C-A53C-F441B2CB1E6A}" type="slidenum">
              <a:rPr lang="fa-IR"/>
              <a:pPr>
                <a:defRPr/>
              </a:pPr>
              <a:t>‹#›</a:t>
            </a:fld>
            <a:endParaRPr lang="fa-I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extLst/>
          </a:lstStyle>
          <a:p>
            <a:pPr>
              <a:defRPr/>
            </a:pPr>
            <a:fld id="{E769CB77-5619-4189-9A8F-401A3E3D1447}" type="datetime8">
              <a:rPr lang="fa-IR"/>
              <a:pPr>
                <a:defRPr/>
              </a:pPr>
              <a:t>16 اوت 23</a:t>
            </a:fld>
            <a:endParaRPr lang="fa-I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black"/>
                </a:solidFill>
                <a:latin typeface="+mn-lt"/>
                <a:cs typeface="+mn-cs"/>
              </a:defRPr>
            </a:lvl1pPr>
            <a:extLst/>
          </a:lstStyle>
          <a:p>
            <a:pPr>
              <a:defRPr/>
            </a:pPr>
            <a:r>
              <a:rPr lang="fa-IR"/>
              <a:t>معاونت بهداشت</a:t>
            </a:r>
          </a:p>
        </p:txBody>
      </p:sp>
      <p:sp>
        <p:nvSpPr>
          <p:cNvPr id="9" name="Slide Number Placeholder 8"/>
          <p:cNvSpPr>
            <a:spLocks noGrp="1"/>
          </p:cNvSpPr>
          <p:nvPr>
            <p:ph type="sldNum" sz="quarter" idx="12"/>
          </p:nvPr>
        </p:nvSpPr>
        <p:spPr/>
        <p:txBody>
          <a:bodyPr/>
          <a:lstStyle>
            <a:lvl1pPr>
              <a:defRPr/>
            </a:lvl1pPr>
            <a:extLst/>
          </a:lstStyle>
          <a:p>
            <a:pPr>
              <a:defRPr/>
            </a:pPr>
            <a:fld id="{B7883157-322E-4FF8-9B68-07DEF3A03492}" type="slidenum">
              <a:rPr lang="fa-IR"/>
              <a:pPr>
                <a:defRPr/>
              </a:pPr>
              <a:t>‹#›</a:t>
            </a:fld>
            <a:endParaRPr lang="fa-I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white"/>
                </a:solidFill>
                <a:latin typeface="+mn-lt"/>
                <a:cs typeface="+mn-cs"/>
              </a:defRPr>
            </a:lvl1pPr>
            <a:extLst/>
          </a:lstStyle>
          <a:p>
            <a:pPr>
              <a:defRPr/>
            </a:pPr>
            <a:r>
              <a:rPr lang="fa-IR" dirty="0"/>
              <a:t>معاونت بهداشت</a:t>
            </a:r>
          </a:p>
        </p:txBody>
      </p:sp>
      <p:sp>
        <p:nvSpPr>
          <p:cNvPr id="5" name="Slide Number Placeholder 4"/>
          <p:cNvSpPr>
            <a:spLocks noGrp="1"/>
          </p:cNvSpPr>
          <p:nvPr>
            <p:ph type="sldNum" sz="quarter" idx="12"/>
          </p:nvPr>
        </p:nvSpPr>
        <p:spPr/>
        <p:txBody>
          <a:bodyPr/>
          <a:lstStyle>
            <a:lvl1pPr>
              <a:defRPr>
                <a:solidFill>
                  <a:prstClr val="white"/>
                </a:solidFill>
              </a:defRPr>
            </a:lvl1pPr>
            <a:extLst/>
          </a:lstStyle>
          <a:p>
            <a:pPr>
              <a:defRPr/>
            </a:pPr>
            <a:fld id="{E5FC70D6-9C25-4B95-944B-76F2874EEA58}" type="slidenum">
              <a:rPr lang="fa-IR"/>
              <a:pPr>
                <a:defRPr/>
              </a:pPr>
              <a:t>‹#›</a:t>
            </a:fld>
            <a:endParaRPr lang="fa-I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extLst/>
          </a:lstStyle>
          <a:p>
            <a:pPr>
              <a:defRPr/>
            </a:pPr>
            <a:fld id="{6D2629C4-95A9-4B32-BFDC-AEA1FFBC2D11}" type="datetime8">
              <a:rPr lang="fa-IR"/>
              <a:pPr>
                <a:defRPr/>
              </a:pPr>
              <a:t>16 اوت 23</a:t>
            </a:fld>
            <a:endParaRPr lang="fa-IR"/>
          </a:p>
        </p:txBody>
      </p:sp>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black"/>
                </a:solidFill>
                <a:latin typeface="+mn-lt"/>
                <a:cs typeface="+mn-cs"/>
              </a:defRPr>
            </a:lvl1pPr>
            <a:extLst/>
          </a:lstStyle>
          <a:p>
            <a:pPr>
              <a:defRPr/>
            </a:pPr>
            <a:r>
              <a:rPr lang="fa-IR"/>
              <a:t>معاونت بهداشت</a:t>
            </a:r>
          </a:p>
        </p:txBody>
      </p:sp>
      <p:sp>
        <p:nvSpPr>
          <p:cNvPr id="4" name="Slide Number Placeholder 3"/>
          <p:cNvSpPr>
            <a:spLocks noGrp="1"/>
          </p:cNvSpPr>
          <p:nvPr>
            <p:ph type="sldNum" sz="quarter" idx="12"/>
          </p:nvPr>
        </p:nvSpPr>
        <p:spPr/>
        <p:txBody>
          <a:bodyPr/>
          <a:lstStyle>
            <a:lvl1pPr>
              <a:defRPr/>
            </a:lvl1pPr>
            <a:extLst/>
          </a:lstStyle>
          <a:p>
            <a:pPr>
              <a:defRPr/>
            </a:pPr>
            <a:fld id="{24B8D793-6BB7-4BF6-A4AE-F35B0CDD2C6D}" type="slidenum">
              <a:rPr lang="fa-IR"/>
              <a:pPr>
                <a:defRPr/>
              </a:pPr>
              <a:t>‹#›</a:t>
            </a:fld>
            <a:endParaRPr lang="fa-I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extLst/>
          </a:lstStyle>
          <a:p>
            <a:pPr>
              <a:defRPr/>
            </a:pPr>
            <a:fld id="{7966FB3A-3C4F-4D70-8D9D-D894C6EA50BA}" type="datetime8">
              <a:rPr lang="fa-IR"/>
              <a:pPr>
                <a:defRPr/>
              </a:pPr>
              <a:t>16 اوت 23</a:t>
            </a:fld>
            <a:endParaRPr lang="fa-I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black"/>
                </a:solidFill>
                <a:latin typeface="+mn-lt"/>
                <a:cs typeface="+mn-cs"/>
              </a:defRPr>
            </a:lvl1pPr>
            <a:extLst/>
          </a:lstStyle>
          <a:p>
            <a:pPr>
              <a:defRPr/>
            </a:pPr>
            <a:r>
              <a:rPr lang="fa-I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4E68F18D-F8D9-4D20-A694-57255956CB7A}" type="slidenum">
              <a:rPr lang="fa-IR"/>
              <a:pPr>
                <a:defRPr/>
              </a:pPr>
              <a:t>‹#›</a:t>
            </a:fld>
            <a:endParaRPr lang="fa-I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solidFill>
                <a:prstClr val="white"/>
              </a:solidFill>
              <a:latin typeface="Lucida Sans Unicode"/>
              <a:cs typeface="Arial" pitchFamily="34" charset="0"/>
            </a:endParaRPr>
          </a:p>
        </p:txBody>
      </p:sp>
      <p:sp>
        <p:nvSpPr>
          <p:cNvPr id="6" name="Freeform 18"/>
          <p:cNvSpPr>
            <a:spLocks/>
          </p:cNvSpPr>
          <p:nvPr/>
        </p:nvSpPr>
        <p:spPr bwMode="auto">
          <a:xfrm>
            <a:off x="-53975" y="5784850"/>
            <a:ext cx="3802063"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w="9525" cap="flat" cmpd="sng" algn="ctr">
            <a:noFill/>
            <a:prstDash val="solid"/>
            <a:round/>
            <a:headEnd type="none" w="med" len="med"/>
            <a:tailEnd type="none" w="med" len="med"/>
          </a:ln>
        </p:spPr>
        <p:txBody>
          <a:bodyPr/>
          <a:lstStyle/>
          <a:p>
            <a:pPr>
              <a:defRPr/>
            </a:pPr>
            <a:endParaRPr lang="en-US">
              <a:latin typeface="Arial" pitchFamily="34" charset="0"/>
              <a:cs typeface="Arial" pitchFamily="34" charset="0"/>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fontAlgn="auto">
              <a:spcBef>
                <a:spcPts val="0"/>
              </a:spcBef>
              <a:spcAft>
                <a:spcPts val="0"/>
              </a:spcAft>
              <a:defRPr/>
            </a:pPr>
            <a:endParaRPr lang="en-US" dirty="0">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fontAlgn="auto">
              <a:spcBef>
                <a:spcPts val="0"/>
              </a:spcBef>
              <a:spcAft>
                <a:spcPts val="0"/>
              </a:spcAft>
              <a:defRPr/>
            </a:pPr>
            <a:endParaRPr lang="en-US" dirty="0">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dirty="0"/>
              <a:t>Click icon to add picture</a:t>
            </a: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a:t>Click to edit Master title style</a:t>
            </a:r>
          </a:p>
        </p:txBody>
      </p:sp>
      <p:sp>
        <p:nvSpPr>
          <p:cNvPr id="11" name="Date Placeholder 4"/>
          <p:cNvSpPr>
            <a:spLocks noGrp="1"/>
          </p:cNvSpPr>
          <p:nvPr>
            <p:ph type="dt" sz="half" idx="10"/>
          </p:nvPr>
        </p:nvSpPr>
        <p:spPr/>
        <p:txBody>
          <a:bodyPr/>
          <a:lstStyle>
            <a:lvl1pPr>
              <a:defRPr>
                <a:solidFill>
                  <a:prstClr val="white"/>
                </a:solidFill>
              </a:defRPr>
            </a:lvl1pPr>
            <a:extLst/>
          </a:lstStyle>
          <a:p>
            <a:pPr>
              <a:defRPr/>
            </a:pPr>
            <a:fld id="{40A3818E-1AA3-40A7-9760-9AE9D674035B}" type="datetime8">
              <a:rPr lang="fa-IR"/>
              <a:pPr>
                <a:defRPr/>
              </a:pPr>
              <a:t>16 اوت 23</a:t>
            </a:fld>
            <a:endParaRPr lang="fa-I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prstClr val="white"/>
                </a:solidFill>
                <a:latin typeface="+mn-lt"/>
                <a:cs typeface="+mn-cs"/>
              </a:defRPr>
            </a:lvl1pPr>
            <a:extLst/>
          </a:lstStyle>
          <a:p>
            <a:pPr>
              <a:defRPr/>
            </a:pPr>
            <a:r>
              <a:rPr lang="fa-IR"/>
              <a:t>معاونت بهداشت</a:t>
            </a:r>
          </a:p>
        </p:txBody>
      </p:sp>
      <p:sp>
        <p:nvSpPr>
          <p:cNvPr id="13" name="Slide Number Placeholder 6"/>
          <p:cNvSpPr>
            <a:spLocks noGrp="1"/>
          </p:cNvSpPr>
          <p:nvPr>
            <p:ph type="sldNum" sz="quarter" idx="12"/>
          </p:nvPr>
        </p:nvSpPr>
        <p:spPr/>
        <p:txBody>
          <a:bodyPr/>
          <a:lstStyle>
            <a:lvl1pPr>
              <a:defRPr>
                <a:solidFill>
                  <a:prstClr val="white"/>
                </a:solidFill>
              </a:defRPr>
            </a:lvl1pPr>
            <a:extLst/>
          </a:lstStyle>
          <a:p>
            <a:pPr>
              <a:defRPr/>
            </a:pPr>
            <a:fld id="{87B3A549-F508-46C7-A021-856D77A72951}" type="slidenum">
              <a:rPr lang="fa-IR"/>
              <a:pPr>
                <a:defRPr/>
              </a:pPr>
              <a:t>‹#›</a:t>
            </a:fld>
            <a:endParaRPr lang="fa-I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solidFill>
                <a:prstClr val="black"/>
              </a:solidFill>
              <a:latin typeface="Lucida Sans Unicode"/>
              <a:cs typeface="Arial" pitchFamily="34" charset="0"/>
            </a:endParaRPr>
          </a:p>
        </p:txBody>
      </p:sp>
      <p:sp>
        <p:nvSpPr>
          <p:cNvPr id="1028" name="Freeform 11"/>
          <p:cNvSpPr>
            <a:spLocks/>
          </p:cNvSpPr>
          <p:nvPr/>
        </p:nvSpPr>
        <p:spPr bwMode="auto">
          <a:xfrm>
            <a:off x="-53975" y="5784850"/>
            <a:ext cx="3802063" cy="838200"/>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w="9525" cap="flat" cmpd="sng" algn="ctr">
            <a:noFill/>
            <a:prstDash val="solid"/>
            <a:round/>
            <a:headEnd type="none" w="med" len="med"/>
            <a:tailEnd type="none" w="med" len="med"/>
          </a:ln>
        </p:spPr>
        <p:txBody>
          <a:bodyPr/>
          <a:lstStyle/>
          <a:p>
            <a:pPr>
              <a:defRPr/>
            </a:pPr>
            <a:endParaRPr lang="en-US">
              <a:latin typeface="Arial" pitchFamily="34" charset="0"/>
              <a:cs typeface="Arial"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endParaRPr lang="en-US" dirty="0"/>
          </a:p>
        </p:txBody>
      </p:sp>
      <p:sp>
        <p:nvSpPr>
          <p:cNvPr id="5130" name="Text Placeholder 29"/>
          <p:cNvSpPr>
            <a:spLocks noGrp="1"/>
          </p:cNvSpPr>
          <p:nvPr>
            <p:ph type="body" idx="1"/>
          </p:nvPr>
        </p:nvSpPr>
        <p:spPr bwMode="auto">
          <a:xfrm>
            <a:off x="457200" y="1524000"/>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prstClr val="black"/>
                </a:solidFill>
                <a:latin typeface="+mn-lt"/>
                <a:cs typeface="+mn-cs"/>
              </a:defRPr>
            </a:lvl1pPr>
            <a:extLst/>
          </a:lstStyle>
          <a:p>
            <a:pPr>
              <a:defRPr/>
            </a:pPr>
            <a:fld id="{18582F77-1C82-49FA-A017-70D1D7D59380}" type="datetime8">
              <a:rPr lang="fa-IR"/>
              <a:pPr>
                <a:defRPr/>
              </a:pPr>
              <a:t>16 اوت 23</a:t>
            </a:fld>
            <a:endParaRPr lang="fa-I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prstClr val="black"/>
                </a:solidFill>
                <a:latin typeface="+mn-lt"/>
                <a:cs typeface="B Zar" pitchFamily="2" charset="-78"/>
              </a:defRPr>
            </a:lvl1pPr>
            <a:extLst/>
          </a:lstStyle>
          <a:p>
            <a:pPr>
              <a:defRPr/>
            </a:pPr>
            <a:fld id="{AC9CED75-2384-44F1-9DF3-4EC69A482844}" type="slidenum">
              <a:rPr lang="fa-IR"/>
              <a:pPr>
                <a:defRPr/>
              </a:pPr>
              <a:t>‹#›</a:t>
            </a:fld>
            <a:endParaRPr lang="fa-IR"/>
          </a:p>
        </p:txBody>
      </p:sp>
    </p:spTree>
  </p:cSld>
  <p:clrMap bg1="lt1" tx1="dk1" bg2="lt2" tx2="dk2" accent1="accent1" accent2="accent2" accent3="accent3" accent4="accent4" accent5="accent5" accent6="accent6" hlink="hlink" folHlink="folHlink"/>
  <p:sldLayoutIdLst>
    <p:sldLayoutId id="2147484467" r:id="rId1"/>
    <p:sldLayoutId id="2147484468" r:id="rId2"/>
    <p:sldLayoutId id="2147484469" r:id="rId3"/>
    <p:sldLayoutId id="2147484470" r:id="rId4"/>
    <p:sldLayoutId id="2147484471" r:id="rId5"/>
    <p:sldLayoutId id="2147484472" r:id="rId6"/>
    <p:sldLayoutId id="2147484473" r:id="rId7"/>
    <p:sldLayoutId id="2147484474" r:id="rId8"/>
    <p:sldLayoutId id="2147484475" r:id="rId9"/>
    <p:sldLayoutId id="2147484476" r:id="rId10"/>
    <p:sldLayoutId id="2147484477" r:id="rId1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hf sldNum="0"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www.phc.mui.ac.ir/" TargetMode="External"/><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hyperlink" Target="http://www.p/" TargetMode="External"/></Relationships>
</file>

<file path=ppt/slides/_rels/slide5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E:\family planning\اسلايد خالي و عكسهاي جالب\جالب\تصویر\بسم اله\69907_Sf2IViQw.jpg"/>
          <p:cNvPicPr>
            <a:picLocks noGrp="1" noChangeAspect="1" noChangeArrowheads="1"/>
          </p:cNvPicPr>
          <p:nvPr>
            <p:ph idx="1"/>
          </p:nvPr>
        </p:nvPicPr>
        <p:blipFill>
          <a:blip r:embed="rId2" cstate="print"/>
          <a:srcRect/>
          <a:stretch>
            <a:fillRect/>
          </a:stretch>
        </p:blipFill>
        <p:spPr>
          <a:xfrm>
            <a:off x="457200" y="2636288"/>
            <a:ext cx="8229600" cy="2215661"/>
          </a:xfrm>
          <a:prstGeom prst="roundRect">
            <a:avLst>
              <a:gd name="adj" fmla="val 8594"/>
            </a:avLst>
          </a:prstGeom>
          <a:solidFill>
            <a:srgbClr val="FFFFFF">
              <a:shade val="85000"/>
            </a:srgbClr>
          </a:solidFill>
          <a:effectLst>
            <a:reflection blurRad="12700" stA="38000" endPos="28000" dist="5000" dir="5400000" sy="-100000" algn="bl" rotWithShape="0"/>
          </a:effectLst>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F3D19B-35C1-BC0F-D19F-79DD03E473A0}"/>
              </a:ext>
            </a:extLst>
          </p:cNvPr>
          <p:cNvSpPr>
            <a:spLocks noGrp="1"/>
          </p:cNvSpPr>
          <p:nvPr>
            <p:ph idx="1"/>
          </p:nvPr>
        </p:nvSpPr>
        <p:spPr>
          <a:xfrm>
            <a:off x="457199" y="1307841"/>
            <a:ext cx="8425543" cy="4525962"/>
          </a:xfrm>
        </p:spPr>
        <p:txBody>
          <a:bodyPr/>
          <a:lstStyle/>
          <a:p>
            <a:pPr marL="0" marR="0" algn="just" rtl="1">
              <a:spcBef>
                <a:spcPts val="0"/>
              </a:spcBef>
              <a:spcAft>
                <a:spcPts val="0"/>
              </a:spcAft>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در اولین مراجعه مادر، بارداری وی را تبریک بگویید و با تکریم و احترام به مادر هنگام ارائه مراقبت ها، بارداری را برای او خوشایند سازید.</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Wingdings" panose="05000000000000000000" pitchFamily="2" charset="2"/>
              <a:buChar char=""/>
              <a:tabLst>
                <a:tab pos="10795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مراقبت ها و اقدامات تعیین شده در مجموعه می بایست بر اساس شرح وظایف ماما یا پزشک انجام شود.</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Wingdings" panose="05000000000000000000" pitchFamily="2" charset="2"/>
              <a:buChar char=""/>
              <a:tabLst>
                <a:tab pos="10795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علائم نیازمند توجه و مراقبت ویژه در هر مقطعي از بارداري، زايمان و پس از زايمان به مادر، همسر و يا خانواده مادر آموزش داده شود.</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Wingdings" panose="05000000000000000000" pitchFamily="2" charset="2"/>
              <a:buChar char=""/>
              <a:tabLst>
                <a:tab pos="10795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به گیرنده خدمت در هر مقطعی از پیش از بارداری تا پس از زایمان در خصوص نحوه دریافت مراقبت در زمان های غیر اداری (استفاده از سامانه 4030</a:t>
            </a: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 عضویت در گروه های فضای مجازی</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سلامت مادران، ...) آموزش داده شود.</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Wingdings" panose="05000000000000000000" pitchFamily="2" charset="2"/>
              <a:buChar char=""/>
              <a:tabLst>
                <a:tab pos="10795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اگر مادر به دلايلي نيازمند حالت های مختلفی از ارجاع (اعزام، فوري، در اولین فرصت، غير فوري) است، اعزام و ارجاع فوري در اولویت قرار دارد.</a:t>
            </a:r>
            <a:endParaRPr lang="en-US" sz="1800" dirty="0">
              <a:effectLst/>
              <a:latin typeface="Times New Roman" panose="02020603050405020304" pitchFamily="18" charset="0"/>
              <a:ea typeface="Times New Roman" panose="02020603050405020304" pitchFamily="18" charset="0"/>
            </a:endParaRPr>
          </a:p>
          <a:p>
            <a:pPr marL="742950" marR="0" lvl="1" indent="-285750" algn="just" rtl="1">
              <a:spcBef>
                <a:spcPts val="0"/>
              </a:spcBef>
              <a:spcAft>
                <a:spcPts val="0"/>
              </a:spcAft>
              <a:buFont typeface="Courier New" panose="02070309020205020404" pitchFamily="49" charset="0"/>
              <a:buChar char="o"/>
              <a:tabLst>
                <a:tab pos="91440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مادري كه</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اعزام یا ارجاع فوري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شده است بايد</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حداکثر تا 24 ساعت،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پيگيري شود.</a:t>
            </a:r>
            <a:endParaRPr lang="en-US" sz="1800" dirty="0">
              <a:effectLst/>
              <a:latin typeface="Times New Roman" panose="02020603050405020304" pitchFamily="18" charset="0"/>
              <a:ea typeface="Times New Roman" panose="02020603050405020304" pitchFamily="18" charset="0"/>
            </a:endParaRPr>
          </a:p>
          <a:p>
            <a:pPr marL="742950" marR="0" lvl="1" indent="-285750" algn="just" rtl="1">
              <a:spcBef>
                <a:spcPts val="0"/>
              </a:spcBef>
              <a:spcAft>
                <a:spcPts val="0"/>
              </a:spcAft>
              <a:buFont typeface="Courier New" panose="02070309020205020404" pitchFamily="49" charset="0"/>
              <a:buChar char="o"/>
              <a:tabLst>
                <a:tab pos="914400" algn="l"/>
              </a:tabLst>
            </a:pP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ارجاع در اولین فرصت،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لازم است</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از 48 تا 72</a:t>
            </a:r>
            <a:r>
              <a:rPr lang="ar-SA" sz="18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ساعت بعد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پيگيري شود. اگر مورد ارجاع به هر دلیلی (امتناع مادر، ...) طی 72 ساعت به سطح بالاتر مراجعه نكرد، مانند ارجاع فوری اقدام شود.</a:t>
            </a:r>
            <a:endParaRPr lang="en-US" sz="1800" dirty="0">
              <a:effectLst/>
              <a:latin typeface="Times New Roman" panose="02020603050405020304" pitchFamily="18" charset="0"/>
              <a:ea typeface="Times New Roman" panose="02020603050405020304" pitchFamily="18" charset="0"/>
            </a:endParaRPr>
          </a:p>
          <a:p>
            <a:pPr marL="742950" marR="0" lvl="1" indent="-285750" algn="just" rtl="1">
              <a:spcBef>
                <a:spcPts val="0"/>
              </a:spcBef>
              <a:spcAft>
                <a:spcPts val="0"/>
              </a:spcAft>
              <a:buFont typeface="Courier New" panose="02070309020205020404" pitchFamily="49" charset="0"/>
              <a:buChar char="o"/>
              <a:tabLst>
                <a:tab pos="91440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مادري كه</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ارجاع غير فوري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شده است</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مي بايست</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پس از  يك هفته، پيگيري و وضعيت وي مشخص شود.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اگر مورد ارجاع پس از يك هفته به هر دلیلی به سطوح بالاتر مراجعه نكرد، به مادر و خانواده وي اهميت معاينه در سطح بالاتر آموزش داده شده و مجدد پيگيري شود.</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Wingdings" panose="05000000000000000000" pitchFamily="2" charset="2"/>
              <a:buChar char=""/>
              <a:tabLst>
                <a:tab pos="107950" algn="l"/>
              </a:tabLst>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در پایگاه سلامت به دلیل نبود دارو، تزریق قبل از اعزام، توسط اورژانس 115 انجام می شود. در صورتی که پزشک خط اول ارائه مراقبت است تزریق قبل از اعزام، در مرکز جامع سلامت انجام می شود.</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3" name="Title 2">
            <a:extLst>
              <a:ext uri="{FF2B5EF4-FFF2-40B4-BE49-F238E27FC236}">
                <a16:creationId xmlns:a16="http://schemas.microsoft.com/office/drawing/2014/main" id="{BFA4CC1A-3191-BBA5-FACE-E9FF5DC5209B}"/>
              </a:ext>
            </a:extLst>
          </p:cNvPr>
          <p:cNvSpPr>
            <a:spLocks noGrp="1"/>
          </p:cNvSpPr>
          <p:nvPr>
            <p:ph type="title"/>
          </p:nvPr>
        </p:nvSpPr>
        <p:spPr>
          <a:xfrm>
            <a:off x="503853" y="461251"/>
            <a:ext cx="8229600" cy="751729"/>
          </a:xfrm>
          <a:solidFill>
            <a:srgbClr val="FFFFA3"/>
          </a:solidFill>
        </p:spPr>
        <p:txBody>
          <a:bodyPr>
            <a:normAutofit/>
          </a:bodyPr>
          <a:lstStyle/>
          <a:p>
            <a:pPr algn="ctr"/>
            <a:r>
              <a:rPr lang="fa-IR" sz="2800" dirty="0">
                <a:solidFill>
                  <a:schemeClr val="accent1">
                    <a:lumMod val="75000"/>
                  </a:schemeClr>
                </a:solidFill>
                <a:cs typeface="B Titr" pitchFamily="2" charset="-78"/>
              </a:rPr>
              <a:t>اصول کلی ارایه خدمات برنامه سلامت مادران</a:t>
            </a:r>
            <a:endParaRPr lang="en-US" sz="2800" dirty="0">
              <a:solidFill>
                <a:schemeClr val="accent1">
                  <a:lumMod val="75000"/>
                </a:schemeClr>
              </a:solidFill>
              <a:cs typeface="B Titr" pitchFamily="2" charset="-78"/>
            </a:endParaRPr>
          </a:p>
        </p:txBody>
      </p:sp>
    </p:spTree>
    <p:extLst>
      <p:ext uri="{BB962C8B-B14F-4D97-AF65-F5344CB8AC3E}">
        <p14:creationId xmlns:p14="http://schemas.microsoft.com/office/powerpoint/2010/main" val="230764406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065041A0-563B-7823-B453-BD8F93C00A27}"/>
              </a:ext>
            </a:extLst>
          </p:cNvPr>
          <p:cNvSpPr>
            <a:spLocks noGrp="1"/>
          </p:cNvSpPr>
          <p:nvPr>
            <p:ph type="title"/>
          </p:nvPr>
        </p:nvSpPr>
        <p:spPr>
          <a:xfrm>
            <a:off x="2323322" y="597741"/>
            <a:ext cx="4609322" cy="641350"/>
          </a:xfrm>
          <a:solidFill>
            <a:srgbClr val="FFFFA3"/>
          </a:solidFill>
        </p:spPr>
        <p:txBody>
          <a:bodyPr>
            <a:normAutofit/>
          </a:bodyPr>
          <a:lstStyle/>
          <a:p>
            <a:pPr algn="ctr" eaLnBrk="1" hangingPunct="1"/>
            <a:r>
              <a:rPr lang="ar-SA" altLang="en-US" sz="3200" dirty="0">
                <a:solidFill>
                  <a:schemeClr val="accent1">
                    <a:lumMod val="75000"/>
                  </a:schemeClr>
                </a:solidFill>
                <a:cs typeface="B Titr" pitchFamily="2" charset="-78"/>
              </a:rPr>
              <a:t>مراقبت هاي معمول</a:t>
            </a:r>
            <a:endParaRPr lang="en-US" altLang="en-US" sz="3200" dirty="0">
              <a:solidFill>
                <a:schemeClr val="accent1">
                  <a:lumMod val="75000"/>
                </a:schemeClr>
              </a:solidFill>
              <a:cs typeface="B Titr" pitchFamily="2" charset="-78"/>
            </a:endParaRPr>
          </a:p>
        </p:txBody>
      </p:sp>
      <p:pic>
        <p:nvPicPr>
          <p:cNvPr id="35843" name="Content Placeholder 43">
            <a:extLst>
              <a:ext uri="{FF2B5EF4-FFF2-40B4-BE49-F238E27FC236}">
                <a16:creationId xmlns:a16="http://schemas.microsoft.com/office/drawing/2014/main" id="{DDC3BF5E-035F-C28E-2286-FEEB5C9F55C2}"/>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4651"/>
          <a:stretch>
            <a:fillRect/>
          </a:stretch>
        </p:blipFill>
        <p:spPr>
          <a:xfrm>
            <a:off x="530420" y="2474330"/>
            <a:ext cx="3276600" cy="2636837"/>
          </a:xfrm>
          <a:ln>
            <a:solidFill>
              <a:schemeClr val="accent2">
                <a:lumMod val="75000"/>
              </a:schemeClr>
            </a:solidFill>
          </a:ln>
        </p:spPr>
      </p:pic>
      <p:sp>
        <p:nvSpPr>
          <p:cNvPr id="35844" name="Rectangle 44">
            <a:extLst>
              <a:ext uri="{FF2B5EF4-FFF2-40B4-BE49-F238E27FC236}">
                <a16:creationId xmlns:a16="http://schemas.microsoft.com/office/drawing/2014/main" id="{EA493022-AFF8-268C-5F6D-9D816FCBB05E}"/>
              </a:ext>
            </a:extLst>
          </p:cNvPr>
          <p:cNvSpPr>
            <a:spLocks noChangeArrowheads="1"/>
          </p:cNvSpPr>
          <p:nvPr/>
        </p:nvSpPr>
        <p:spPr bwMode="auto">
          <a:xfrm>
            <a:off x="4143051" y="1857214"/>
            <a:ext cx="4495800" cy="39703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2800">
                <a:solidFill>
                  <a:schemeClr val="tx2"/>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400">
                <a:solidFill>
                  <a:schemeClr val="tx2"/>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2"/>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a:solidFill>
                  <a:schemeClr val="tx2"/>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a:solidFill>
                  <a:schemeClr val="tx2"/>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a:solidFill>
                  <a:schemeClr val="tx2"/>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a:solidFill>
                  <a:schemeClr val="tx2"/>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a:solidFill>
                  <a:schemeClr val="tx2"/>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a:solidFill>
                  <a:schemeClr val="tx2"/>
                </a:solidFill>
                <a:latin typeface="Calibri" panose="020F0502020204030204" pitchFamily="34" charset="0"/>
                <a:cs typeface="Arial" panose="020B0604020202020204" pitchFamily="34" charset="0"/>
              </a:defRPr>
            </a:lvl9pPr>
          </a:lstStyle>
          <a:p>
            <a:pPr algn="justLow" rtl="1" eaLnBrk="1" hangingPunct="1">
              <a:spcBef>
                <a:spcPct val="0"/>
              </a:spcBef>
              <a:buFontTx/>
              <a:buNone/>
            </a:pPr>
            <a:r>
              <a:rPr lang="fa-IR" altLang="en-US" sz="180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شامل </a:t>
            </a:r>
            <a:r>
              <a:rPr lang="ar-SA" altLang="en-US" sz="180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خدمات استانداردي است كه بايد در هر بار مراقبت براي گيرنده خدمت به ترتیب انجام دهيد.</a:t>
            </a:r>
            <a:endParaRPr lang="fa-IR" altLang="en-US" sz="180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endParaRPr>
          </a:p>
          <a:p>
            <a:pPr algn="justLow" rtl="1" eaLnBrk="1" hangingPunct="1">
              <a:spcBef>
                <a:spcPct val="0"/>
              </a:spcBef>
              <a:buFontTx/>
              <a:buNone/>
            </a:pPr>
            <a:r>
              <a:rPr lang="fa-IR" altLang="en-US" sz="1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خانه </a:t>
            </a:r>
            <a:r>
              <a:rPr lang="ar-SA" altLang="en-US" sz="1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شماره 1-</a:t>
            </a:r>
            <a:r>
              <a:rPr lang="ar-SA" altLang="en-US" sz="180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در هر مراقبت، قبل از هر اقدامي، </a:t>
            </a:r>
            <a:r>
              <a:rPr lang="ar-SA" altLang="en-US" sz="1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علائم</a:t>
            </a:r>
            <a:r>
              <a:rPr lang="fa-IR" altLang="en-US" sz="1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نیازمند اقدام</a:t>
            </a:r>
            <a:r>
              <a:rPr lang="ar-SA" altLang="en-US" sz="1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فوري</a:t>
            </a:r>
            <a:r>
              <a:rPr lang="ar-SA" altLang="en-US" sz="180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را در مادر ارزيابي كنيد. </a:t>
            </a:r>
            <a:endParaRPr lang="en-US" altLang="en-US" sz="180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endParaRPr>
          </a:p>
          <a:p>
            <a:pPr algn="justLow" rtl="1" eaLnBrk="1" hangingPunct="1">
              <a:spcBef>
                <a:spcPct val="0"/>
              </a:spcBef>
              <a:buFontTx/>
              <a:buNone/>
            </a:pPr>
            <a:r>
              <a:rPr lang="ar-SA" altLang="en-US" sz="1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خانه شماره 2-</a:t>
            </a:r>
            <a:r>
              <a:rPr lang="ar-SA" altLang="en-US" sz="180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در صورت وجود علائم نیازمند اقدام فوري، با توجه به آدرس داده شده،</a:t>
            </a:r>
            <a:r>
              <a:rPr lang="ar-SA" altLang="en-US" sz="1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اقدام</a:t>
            </a:r>
            <a:r>
              <a:rPr lang="ar-SA" altLang="en-US" sz="1800" dirty="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 </a:t>
            </a:r>
            <a:r>
              <a:rPr lang="ar-SA" altLang="en-US" sz="1800"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و سپس خانم را ارجاع دهيد. بديهي است در اين مرحله زمان را براي انجام ساير اقدامات مربوط به خانه 3 نبايد از دست دهيد. </a:t>
            </a:r>
            <a:endParaRPr lang="en-US" altLang="en-US" sz="1800" dirty="0">
              <a:solidFill>
                <a:srgbClr val="000000"/>
              </a:solidFill>
              <a:latin typeface="Times New Roman" panose="02020603050405020304" pitchFamily="18" charset="0"/>
              <a:cs typeface="Times New Roman" panose="02020603050405020304" pitchFamily="18" charset="0"/>
            </a:endParaRPr>
          </a:p>
          <a:p>
            <a:pPr algn="justLow" rtl="1" eaLnBrk="1" hangingPunct="1">
              <a:spcBef>
                <a:spcPct val="0"/>
              </a:spcBef>
              <a:buFontTx/>
              <a:buNone/>
            </a:pPr>
            <a:r>
              <a:rPr lang="ar-SA" altLang="en-US" sz="1800" b="1" dirty="0">
                <a:solidFill>
                  <a:srgbClr val="000000"/>
                </a:solidFill>
                <a:latin typeface="Times New Roman" panose="02020603050405020304" pitchFamily="18" charset="0"/>
                <a:cs typeface="B Nazanin" panose="00000400000000000000" pitchFamily="2" charset="-78"/>
              </a:rPr>
              <a:t>خانه شماره 3-</a:t>
            </a:r>
            <a:r>
              <a:rPr lang="ar-SA" altLang="en-US" sz="1800" dirty="0">
                <a:solidFill>
                  <a:srgbClr val="000000"/>
                </a:solidFill>
                <a:latin typeface="Times New Roman" panose="02020603050405020304" pitchFamily="18" charset="0"/>
                <a:cs typeface="B Nazanin" panose="00000400000000000000" pitchFamily="2" charset="-78"/>
              </a:rPr>
              <a:t> اگر خانم هيچ يك از علائم نیازمند اقدام فوري</a:t>
            </a:r>
            <a:r>
              <a:rPr lang="fa-IR" altLang="en-US" sz="1800" dirty="0">
                <a:solidFill>
                  <a:srgbClr val="000000"/>
                </a:solidFill>
                <a:latin typeface="Times New Roman" panose="02020603050405020304" pitchFamily="18" charset="0"/>
                <a:cs typeface="B Nazanin" panose="00000400000000000000" pitchFamily="2" charset="-78"/>
              </a:rPr>
              <a:t> </a:t>
            </a:r>
            <a:r>
              <a:rPr lang="ar-SA" altLang="en-US" sz="1800" dirty="0">
                <a:solidFill>
                  <a:srgbClr val="000000"/>
                </a:solidFill>
                <a:latin typeface="Times New Roman" panose="02020603050405020304" pitchFamily="18" charset="0"/>
                <a:cs typeface="B Nazanin" panose="00000400000000000000" pitchFamily="2" charset="-78"/>
              </a:rPr>
              <a:t>را نداشت، با توجه به مطالب مربوط به اين خانه، وي را </a:t>
            </a:r>
            <a:r>
              <a:rPr lang="ar-SA" altLang="en-US" sz="1800" b="1" dirty="0">
                <a:solidFill>
                  <a:srgbClr val="000000"/>
                </a:solidFill>
                <a:latin typeface="Times New Roman" panose="02020603050405020304" pitchFamily="18" charset="0"/>
                <a:cs typeface="B Nazanin" panose="00000400000000000000" pitchFamily="2" charset="-78"/>
              </a:rPr>
              <a:t>ارزيابي</a:t>
            </a:r>
            <a:r>
              <a:rPr lang="ar-SA" altLang="en-US" sz="1800" dirty="0">
                <a:solidFill>
                  <a:srgbClr val="000000"/>
                </a:solidFill>
                <a:latin typeface="Times New Roman" panose="02020603050405020304" pitchFamily="18" charset="0"/>
                <a:cs typeface="B Nazanin" panose="00000400000000000000" pitchFamily="2" charset="-78"/>
              </a:rPr>
              <a:t> كنيد.</a:t>
            </a:r>
            <a:endParaRPr lang="en-US" altLang="en-US" sz="1800" dirty="0">
              <a:solidFill>
                <a:srgbClr val="000000"/>
              </a:solidFill>
              <a:latin typeface="Times New Roman" panose="02020603050405020304" pitchFamily="18" charset="0"/>
              <a:cs typeface="Times New Roman" panose="02020603050405020304" pitchFamily="18" charset="0"/>
            </a:endParaRPr>
          </a:p>
          <a:p>
            <a:pPr algn="justLow" rtl="1" eaLnBrk="1" hangingPunct="1">
              <a:spcBef>
                <a:spcPct val="0"/>
              </a:spcBef>
              <a:buFontTx/>
              <a:buNone/>
            </a:pPr>
            <a:r>
              <a:rPr lang="ar-SA" altLang="en-US" sz="1800" b="1" dirty="0">
                <a:solidFill>
                  <a:srgbClr val="000000"/>
                </a:solidFill>
                <a:latin typeface="Times New Roman" panose="02020603050405020304" pitchFamily="18" charset="0"/>
                <a:cs typeface="B Nazanin" panose="00000400000000000000" pitchFamily="2" charset="-78"/>
              </a:rPr>
              <a:t>خانه شماره 4-</a:t>
            </a:r>
            <a:r>
              <a:rPr lang="ar-SA" altLang="en-US" sz="1800" dirty="0">
                <a:solidFill>
                  <a:srgbClr val="000000"/>
                </a:solidFill>
                <a:latin typeface="Times New Roman" panose="02020603050405020304" pitchFamily="18" charset="0"/>
                <a:cs typeface="B Nazanin" panose="00000400000000000000" pitchFamily="2" charset="-78"/>
              </a:rPr>
              <a:t> </a:t>
            </a:r>
            <a:r>
              <a:rPr lang="fa-IR" altLang="en-US" sz="1800" dirty="0">
                <a:solidFill>
                  <a:srgbClr val="000000"/>
                </a:solidFill>
                <a:latin typeface="Times New Roman" panose="02020603050405020304" pitchFamily="18" charset="0"/>
                <a:cs typeface="B Nazanin" panose="00000400000000000000" pitchFamily="2" charset="-78"/>
              </a:rPr>
              <a:t>با توجه به نتیجه ارزیابی و </a:t>
            </a:r>
            <a:r>
              <a:rPr lang="ar-SA" altLang="en-US" sz="1800" b="1" dirty="0">
                <a:solidFill>
                  <a:srgbClr val="000000"/>
                </a:solidFill>
                <a:latin typeface="Times New Roman" panose="02020603050405020304" pitchFamily="18" charset="0"/>
                <a:cs typeface="B Nazanin" panose="00000400000000000000" pitchFamily="2" charset="-78"/>
              </a:rPr>
              <a:t>علائم و نشانه های</a:t>
            </a:r>
            <a:r>
              <a:rPr lang="ar-SA" altLang="en-US" sz="1800" dirty="0">
                <a:solidFill>
                  <a:srgbClr val="000000"/>
                </a:solidFill>
                <a:latin typeface="Times New Roman" panose="02020603050405020304" pitchFamily="18" charset="0"/>
                <a:cs typeface="B Nazanin" panose="00000400000000000000" pitchFamily="2" charset="-78"/>
              </a:rPr>
              <a:t> حاصل از ارزيابي، </a:t>
            </a:r>
            <a:r>
              <a:rPr lang="ar-SA" altLang="en-US" sz="1800" b="1" dirty="0">
                <a:solidFill>
                  <a:srgbClr val="000000"/>
                </a:solidFill>
                <a:latin typeface="Times New Roman" panose="02020603050405020304" pitchFamily="18" charset="0"/>
                <a:cs typeface="B Nazanin" panose="00000400000000000000" pitchFamily="2" charset="-78"/>
              </a:rPr>
              <a:t>طبقه بندي</a:t>
            </a:r>
            <a:r>
              <a:rPr lang="ar-SA" altLang="en-US" sz="1800" dirty="0">
                <a:solidFill>
                  <a:srgbClr val="000000"/>
                </a:solidFill>
                <a:latin typeface="Times New Roman" panose="02020603050405020304" pitchFamily="18" charset="0"/>
                <a:cs typeface="B Nazanin" panose="00000400000000000000" pitchFamily="2" charset="-78"/>
              </a:rPr>
              <a:t> كنيد.</a:t>
            </a:r>
            <a:endParaRPr lang="en-US" altLang="en-US" sz="1800" dirty="0">
              <a:solidFill>
                <a:srgbClr val="000000"/>
              </a:solidFill>
              <a:latin typeface="Times New Roman" panose="02020603050405020304" pitchFamily="18" charset="0"/>
              <a:cs typeface="Times New Roman" panose="02020603050405020304" pitchFamily="18" charset="0"/>
            </a:endParaRPr>
          </a:p>
          <a:p>
            <a:pPr algn="justLow" rtl="1" eaLnBrk="1" hangingPunct="1">
              <a:spcBef>
                <a:spcPct val="0"/>
              </a:spcBef>
              <a:buFontTx/>
              <a:buNone/>
            </a:pPr>
            <a:r>
              <a:rPr lang="ar-SA" altLang="en-US" sz="1800" b="1" dirty="0">
                <a:solidFill>
                  <a:srgbClr val="000000"/>
                </a:solidFill>
                <a:latin typeface="Times New Roman" panose="02020603050405020304" pitchFamily="18" charset="0"/>
                <a:cs typeface="B Nazanin" panose="00000400000000000000" pitchFamily="2" charset="-78"/>
              </a:rPr>
              <a:t>خانه شماره 5-</a:t>
            </a:r>
            <a:r>
              <a:rPr lang="ar-SA" altLang="en-US" sz="1800" dirty="0">
                <a:solidFill>
                  <a:srgbClr val="000000"/>
                </a:solidFill>
                <a:latin typeface="Times New Roman" panose="02020603050405020304" pitchFamily="18" charset="0"/>
                <a:cs typeface="B Nazanin" panose="00000400000000000000" pitchFamily="2" charset="-78"/>
              </a:rPr>
              <a:t> پس از طبقه بندی، </a:t>
            </a:r>
            <a:r>
              <a:rPr lang="ar-SA" altLang="en-US" sz="1800" b="1" dirty="0">
                <a:solidFill>
                  <a:srgbClr val="000000"/>
                </a:solidFill>
                <a:latin typeface="Times New Roman" panose="02020603050405020304" pitchFamily="18" charset="0"/>
                <a:cs typeface="B Nazanin" panose="00000400000000000000" pitchFamily="2" charset="-78"/>
              </a:rPr>
              <a:t>اقدام</a:t>
            </a:r>
            <a:r>
              <a:rPr lang="ar-SA" altLang="en-US" sz="1800" dirty="0">
                <a:solidFill>
                  <a:srgbClr val="000000"/>
                </a:solidFill>
                <a:latin typeface="Times New Roman" panose="02020603050405020304" pitchFamily="18" charset="0"/>
                <a:cs typeface="B Nazanin" panose="00000400000000000000" pitchFamily="2" charset="-78"/>
              </a:rPr>
              <a:t> كنيد.</a:t>
            </a:r>
            <a:endParaRPr lang="en-US" altLang="en-US" sz="1800" dirty="0">
              <a:solidFill>
                <a:srgbClr val="000000"/>
              </a:solidFill>
              <a:latin typeface="Times New Roman" panose="02020603050405020304" pitchFamily="18" charset="0"/>
              <a:cs typeface="Times New Roman" panose="02020603050405020304" pitchFamily="18" charset="0"/>
            </a:endParaRPr>
          </a:p>
        </p:txBody>
      </p:sp>
      <p:pic>
        <p:nvPicPr>
          <p:cNvPr id="35845" name="Picture 1" descr="D:\tasavir\tasavir\CLIPART\ARM1.JPG">
            <a:extLst>
              <a:ext uri="{FF2B5EF4-FFF2-40B4-BE49-F238E27FC236}">
                <a16:creationId xmlns:a16="http://schemas.microsoft.com/office/drawing/2014/main" id="{0945A0B7-1CCE-D344-88DF-871B0C8C87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67644" y="90817"/>
            <a:ext cx="992380" cy="162420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BD29DC9C-77A9-CAE4-8C26-DF94615EB9A3}"/>
              </a:ext>
            </a:extLst>
          </p:cNvPr>
          <p:cNvSpPr>
            <a:spLocks noGrp="1"/>
          </p:cNvSpPr>
          <p:nvPr>
            <p:ph type="title"/>
          </p:nvPr>
        </p:nvSpPr>
        <p:spPr>
          <a:xfrm>
            <a:off x="2995127" y="283968"/>
            <a:ext cx="3498979" cy="798383"/>
          </a:xfrm>
          <a:solidFill>
            <a:srgbClr val="FFFFA3"/>
          </a:solidFill>
        </p:spPr>
        <p:txBody>
          <a:bodyPr>
            <a:normAutofit/>
          </a:bodyPr>
          <a:lstStyle/>
          <a:p>
            <a:pPr algn="ctr" eaLnBrk="1" hangingPunct="1"/>
            <a:r>
              <a:rPr lang="ar-SA" altLang="en-US" sz="3200" dirty="0">
                <a:solidFill>
                  <a:schemeClr val="accent1">
                    <a:lumMod val="75000"/>
                  </a:schemeClr>
                </a:solidFill>
                <a:cs typeface="B Titr" pitchFamily="2" charset="-78"/>
              </a:rPr>
              <a:t>مراقبت هاي ويژه </a:t>
            </a:r>
            <a:endParaRPr lang="en-US" altLang="en-US" sz="3200" dirty="0">
              <a:solidFill>
                <a:schemeClr val="accent1">
                  <a:lumMod val="75000"/>
                </a:schemeClr>
              </a:solidFill>
              <a:cs typeface="B Titr" pitchFamily="2" charset="-78"/>
            </a:endParaRPr>
          </a:p>
        </p:txBody>
      </p:sp>
      <p:pic>
        <p:nvPicPr>
          <p:cNvPr id="36867" name="Content Placeholder 5">
            <a:extLst>
              <a:ext uri="{FF2B5EF4-FFF2-40B4-BE49-F238E27FC236}">
                <a16:creationId xmlns:a16="http://schemas.microsoft.com/office/drawing/2014/main" id="{E886C344-BB87-E8F2-465A-DB6EF7A7F9D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3503" r="1689" b="8455"/>
          <a:stretch>
            <a:fillRect/>
          </a:stretch>
        </p:blipFill>
        <p:spPr>
          <a:xfrm>
            <a:off x="204787" y="1264013"/>
            <a:ext cx="3798046" cy="1840620"/>
          </a:xfrm>
          <a:ln>
            <a:solidFill>
              <a:schemeClr val="accent1"/>
            </a:solidFill>
          </a:ln>
        </p:spPr>
      </p:pic>
      <p:sp>
        <p:nvSpPr>
          <p:cNvPr id="7" name="Rectangle 6">
            <a:extLst>
              <a:ext uri="{FF2B5EF4-FFF2-40B4-BE49-F238E27FC236}">
                <a16:creationId xmlns:a16="http://schemas.microsoft.com/office/drawing/2014/main" id="{05EBC15F-FF57-F543-9279-0CD0731939D2}"/>
              </a:ext>
            </a:extLst>
          </p:cNvPr>
          <p:cNvSpPr/>
          <p:nvPr/>
        </p:nvSpPr>
        <p:spPr>
          <a:xfrm>
            <a:off x="4194110" y="1916664"/>
            <a:ext cx="4648200" cy="1200329"/>
          </a:xfrm>
          <a:prstGeom prst="rect">
            <a:avLst/>
          </a:prstGeom>
          <a:ln>
            <a:solidFill>
              <a:schemeClr val="accent1"/>
            </a:solidFill>
          </a:ln>
        </p:spPr>
        <p:txBody>
          <a:bodyPr>
            <a:spAutoFit/>
          </a:bodyPr>
          <a:lstStyle/>
          <a:p>
            <a:pPr algn="justLow" rtl="1" eaLnBrk="1" hangingPunct="1">
              <a:defRPr/>
            </a:pPr>
            <a:r>
              <a:rPr lang="ar-SA" dirty="0">
                <a:solidFill>
                  <a:prstClr val="black"/>
                </a:solidFill>
                <a:ea typeface="Times New Roman" panose="02020603050405020304" pitchFamily="18" charset="0"/>
                <a:cs typeface="B Nazanin" panose="00000400000000000000" pitchFamily="2" charset="-78"/>
              </a:rPr>
              <a:t> </a:t>
            </a:r>
            <a:r>
              <a:rPr lang="ar-SA" dirty="0">
                <a:solidFill>
                  <a:prstClr val="black"/>
                </a:solidFill>
                <a:cs typeface="B Nazanin" panose="00000400000000000000" pitchFamily="2" charset="-78"/>
              </a:rPr>
              <a:t>براي ارایه مراقبت هاي مورد نياز مادراني است كه در بارداري، زايمان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يا پس زايمان نیازمند توجه ویژه قرار مي گيرند. </a:t>
            </a:r>
            <a:r>
              <a:rPr lang="ar-SA" dirty="0">
                <a:solidFill>
                  <a:prstClr val="black"/>
                </a:solidFill>
                <a:ea typeface="Times New Roman" panose="02020603050405020304" pitchFamily="18" charset="0"/>
                <a:cs typeface="B Nazanin" panose="00000400000000000000" pitchFamily="2" charset="-78"/>
              </a:rPr>
              <a:t>در اين بخش علائم و عوارض مادر كه نتيجه </a:t>
            </a:r>
            <a:r>
              <a:rPr lang="ar-SA" b="1" dirty="0">
                <a:solidFill>
                  <a:prstClr val="black"/>
                </a:solidFill>
                <a:ea typeface="Times New Roman" panose="02020603050405020304" pitchFamily="18" charset="0"/>
                <a:cs typeface="B Nazanin" panose="00000400000000000000" pitchFamily="2" charset="-78"/>
              </a:rPr>
              <a:t>ارزيابي مراقبت هاي معمول يا شكايت مستقيم مادر</a:t>
            </a:r>
            <a:r>
              <a:rPr lang="ar-SA" dirty="0">
                <a:solidFill>
                  <a:prstClr val="black"/>
                </a:solidFill>
                <a:ea typeface="Times New Roman" panose="02020603050405020304" pitchFamily="18" charset="0"/>
                <a:cs typeface="B Nazanin" panose="00000400000000000000" pitchFamily="2" charset="-78"/>
              </a:rPr>
              <a:t> است، بررسي مي شود. </a:t>
            </a:r>
            <a:endParaRPr lang="en-US" dirty="0">
              <a:solidFill>
                <a:prstClr val="black"/>
              </a:solidFill>
              <a:latin typeface="Calibri" pitchFamily="34" charset="0"/>
            </a:endParaRPr>
          </a:p>
        </p:txBody>
      </p:sp>
      <p:sp>
        <p:nvSpPr>
          <p:cNvPr id="9" name="Rectangle 8">
            <a:extLst>
              <a:ext uri="{FF2B5EF4-FFF2-40B4-BE49-F238E27FC236}">
                <a16:creationId xmlns:a16="http://schemas.microsoft.com/office/drawing/2014/main" id="{F5A21DA8-D772-A015-77B9-04D59999D92C}"/>
              </a:ext>
            </a:extLst>
          </p:cNvPr>
          <p:cNvSpPr/>
          <p:nvPr/>
        </p:nvSpPr>
        <p:spPr>
          <a:xfrm>
            <a:off x="468313" y="3395728"/>
            <a:ext cx="8420100" cy="3139321"/>
          </a:xfrm>
          <a:prstGeom prst="rect">
            <a:avLst/>
          </a:prstGeom>
          <a:solidFill>
            <a:schemeClr val="bg1"/>
          </a:solidFill>
        </p:spPr>
        <p:txBody>
          <a:bodyPr>
            <a:spAutoFit/>
          </a:bodyPr>
          <a:lstStyle/>
          <a:p>
            <a:pPr algn="justLow" rtl="1" eaLnBrk="1" hangingPunct="1">
              <a:spcAft>
                <a:spcPts val="0"/>
              </a:spcAft>
              <a:defRPr/>
            </a:pPr>
            <a:r>
              <a:rPr lang="ar-SA" b="1" dirty="0">
                <a:solidFill>
                  <a:prstClr val="black"/>
                </a:solidFill>
                <a:ea typeface="Times New Roman" panose="02020603050405020304" pitchFamily="18" charset="0"/>
                <a:cs typeface="B Nazanin" panose="00000400000000000000" pitchFamily="2" charset="-78"/>
              </a:rPr>
              <a:t>خانه شماره 1-</a:t>
            </a:r>
            <a:r>
              <a:rPr lang="ar-SA" dirty="0">
                <a:solidFill>
                  <a:prstClr val="black"/>
                </a:solidFill>
                <a:ea typeface="Times New Roman" panose="02020603050405020304" pitchFamily="18" charset="0"/>
                <a:cs typeface="B Nazanin" panose="00000400000000000000" pitchFamily="2" charset="-78"/>
              </a:rPr>
              <a:t> پس از پيدا كردن علامت مورد نظر در عنوان صفحه، موارد مربوط به اين قسمت را ارزيابي كنيد. </a:t>
            </a:r>
            <a:endParaRPr lang="en-US" dirty="0">
              <a:solidFill>
                <a:prstClr val="black"/>
              </a:solidFill>
              <a:ea typeface="Times New Roman" panose="02020603050405020304" pitchFamily="18" charset="0"/>
            </a:endParaRPr>
          </a:p>
          <a:p>
            <a:pPr algn="justLow" rtl="1" eaLnBrk="1" hangingPunct="1">
              <a:spcAft>
                <a:spcPts val="0"/>
              </a:spcAft>
              <a:defRPr/>
            </a:pPr>
            <a:r>
              <a:rPr lang="ar-SA" b="1" dirty="0">
                <a:solidFill>
                  <a:prstClr val="black"/>
                </a:solidFill>
                <a:ea typeface="Times New Roman" panose="02020603050405020304" pitchFamily="18" charset="0"/>
                <a:cs typeface="B Nazanin" panose="00000400000000000000" pitchFamily="2" charset="-78"/>
              </a:rPr>
              <a:t>خانه شماره 2-</a:t>
            </a:r>
            <a:r>
              <a:rPr lang="ar-SA" dirty="0">
                <a:solidFill>
                  <a:prstClr val="black"/>
                </a:solidFill>
                <a:ea typeface="Times New Roman" panose="02020603050405020304" pitchFamily="18" charset="0"/>
                <a:cs typeface="B Nazanin" panose="00000400000000000000" pitchFamily="2" charset="-78"/>
              </a:rPr>
              <a:t> با توجه به نتيجه ارزيابي (بر اساس همه يا تعدادی از علائم همراه در يك خانه و یا حتی یک علامت همراه اختصاصی) وضعيت خانم را گروه بندي كنيد. </a:t>
            </a:r>
            <a:endParaRPr lang="en-US" dirty="0">
              <a:solidFill>
                <a:prstClr val="black"/>
              </a:solidFill>
              <a:ea typeface="Times New Roman" panose="02020603050405020304" pitchFamily="18" charset="0"/>
            </a:endParaRPr>
          </a:p>
          <a:p>
            <a:pPr algn="justLow" rtl="1" eaLnBrk="1" hangingPunct="1">
              <a:spcAft>
                <a:spcPts val="0"/>
              </a:spcAft>
              <a:defRPr/>
            </a:pPr>
            <a:r>
              <a:rPr lang="ar-SA" b="1" dirty="0">
                <a:solidFill>
                  <a:prstClr val="black"/>
                </a:solidFill>
                <a:ea typeface="Times New Roman" panose="02020603050405020304" pitchFamily="18" charset="0"/>
                <a:cs typeface="B Nazanin" panose="00000400000000000000" pitchFamily="2" charset="-78"/>
              </a:rPr>
              <a:t>خانه شماره 3-</a:t>
            </a:r>
            <a:r>
              <a:rPr lang="ar-SA" dirty="0">
                <a:solidFill>
                  <a:prstClr val="black"/>
                </a:solidFill>
                <a:ea typeface="Times New Roman" panose="02020603050405020304" pitchFamily="18" charset="0"/>
                <a:cs typeface="B Nazanin" panose="00000400000000000000" pitchFamily="2" charset="-78"/>
              </a:rPr>
              <a:t> با توجه به نتیجه ارزیابی، عارضه يا بيماري را طبقه بندی کنید. </a:t>
            </a:r>
            <a:endParaRPr lang="en-US" dirty="0">
              <a:solidFill>
                <a:prstClr val="black"/>
              </a:solidFill>
              <a:ea typeface="Times New Roman" panose="02020603050405020304" pitchFamily="18" charset="0"/>
            </a:endParaRPr>
          </a:p>
          <a:p>
            <a:pPr algn="justLow" rtl="1" eaLnBrk="1" hangingPunct="1">
              <a:spcAft>
                <a:spcPts val="0"/>
              </a:spcAft>
              <a:defRPr/>
            </a:pPr>
            <a:r>
              <a:rPr lang="ar-SA" b="1" dirty="0">
                <a:solidFill>
                  <a:prstClr val="black"/>
                </a:solidFill>
                <a:ea typeface="Times New Roman" panose="02020603050405020304" pitchFamily="18" charset="0"/>
                <a:cs typeface="B Nazanin" panose="00000400000000000000" pitchFamily="2" charset="-78"/>
              </a:rPr>
              <a:t>خانه شماره 4-</a:t>
            </a:r>
            <a:r>
              <a:rPr lang="ar-SA" dirty="0">
                <a:solidFill>
                  <a:prstClr val="black"/>
                </a:solidFill>
                <a:ea typeface="Times New Roman" panose="02020603050405020304" pitchFamily="18" charset="0"/>
                <a:cs typeface="B Nazanin" panose="00000400000000000000" pitchFamily="2" charset="-78"/>
              </a:rPr>
              <a:t> اقدام مناسب را در حيطه شرح وظايف خود انجام دهيد. (همكاري پزشك و ماما در ارائه خدمت ویژه به مادر الزامي است.) </a:t>
            </a:r>
            <a:endParaRPr lang="en-US" dirty="0">
              <a:solidFill>
                <a:prstClr val="black"/>
              </a:solidFill>
              <a:ea typeface="Times New Roman" panose="02020603050405020304" pitchFamily="18" charset="0"/>
            </a:endParaRPr>
          </a:p>
          <a:p>
            <a:pPr marL="180340" algn="just" rtl="1" eaLnBrk="1" hangingPunct="1">
              <a:spcAft>
                <a:spcPts val="0"/>
              </a:spcAft>
              <a:defRPr/>
            </a:pPr>
            <a:r>
              <a:rPr lang="ar-SA" b="1" dirty="0">
                <a:solidFill>
                  <a:prstClr val="black"/>
                </a:solidFill>
                <a:ea typeface="Times New Roman" panose="02020603050405020304" pitchFamily="18" charset="0"/>
                <a:cs typeface="B Nazanin" panose="00000400000000000000" pitchFamily="2" charset="-78"/>
              </a:rPr>
              <a:t>تذکر:</a:t>
            </a:r>
            <a:r>
              <a:rPr lang="ar-SA" dirty="0">
                <a:solidFill>
                  <a:prstClr val="black"/>
                </a:solidFill>
                <a:ea typeface="Times New Roman" panose="02020603050405020304" pitchFamily="18" charset="0"/>
                <a:cs typeface="B Nazanin" panose="00000400000000000000" pitchFamily="2" charset="-78"/>
              </a:rPr>
              <a:t> با توجه به اینكه طبقه بندي تعدادي از علائم و بيماري ها با يك عنوان مشترك امكان پذير نمی باشد، اين موارد تحت عنوان «ساير موارد» در بخش های مراقبت ویژه بارداری، زایمان و پس از زایمان طبقه بندي شده است. همچنين براي انجام برخي اقدامات خاص، راهنما نيز تدوين شده است كه در خانه «اقدام» به آنها اشاره شده است. قسمت بيماري ها، سوابق و ساير موارد خطر در بارداري فعلی نيز جزو بخش مراقبت هاي ويژه بارداري محسوب مي شود.  </a:t>
            </a:r>
            <a:endParaRPr lang="en-US" dirty="0">
              <a:solidFill>
                <a:prstClr val="black"/>
              </a:solidFill>
              <a:ea typeface="Times New Roman" panose="02020603050405020304" pitchFamily="18" charset="0"/>
            </a:endParaRPr>
          </a:p>
        </p:txBody>
      </p:sp>
      <p:pic>
        <p:nvPicPr>
          <p:cNvPr id="36870" name="Picture 1" descr="D:\tasavir\tasavir\CLIPART\ARM1.JPG">
            <a:extLst>
              <a:ext uri="{FF2B5EF4-FFF2-40B4-BE49-F238E27FC236}">
                <a16:creationId xmlns:a16="http://schemas.microsoft.com/office/drawing/2014/main" id="{00CC2487-0A3E-C1BE-CA69-C85B6B4C52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4871" y="80540"/>
            <a:ext cx="955152" cy="156164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1">
            <a:extLst>
              <a:ext uri="{FF2B5EF4-FFF2-40B4-BE49-F238E27FC236}">
                <a16:creationId xmlns:a16="http://schemas.microsoft.com/office/drawing/2014/main" id="{D37CCD37-587B-4843-639E-C4B17E989717}"/>
              </a:ext>
            </a:extLst>
          </p:cNvPr>
          <p:cNvGraphicFramePr>
            <a:graphicFrameLocks noGrp="1"/>
          </p:cNvGraphicFramePr>
          <p:nvPr>
            <p:ph idx="1"/>
            <p:extLst>
              <p:ext uri="{D42A27DB-BD31-4B8C-83A1-F6EECF244321}">
                <p14:modId xmlns:p14="http://schemas.microsoft.com/office/powerpoint/2010/main" val="3955605984"/>
              </p:ext>
            </p:extLst>
          </p:nvPr>
        </p:nvGraphicFramePr>
        <p:xfrm>
          <a:off x="457200" y="1073020"/>
          <a:ext cx="8229599" cy="4504252"/>
        </p:xfrm>
        <a:graphic>
          <a:graphicData uri="http://schemas.openxmlformats.org/drawingml/2006/table">
            <a:tbl>
              <a:tblPr firstRow="1" bandRow="1">
                <a:tableStyleId>{5C22544A-7EE6-4342-B048-85BDC9FD1C3A}</a:tableStyleId>
              </a:tblPr>
              <a:tblGrid>
                <a:gridCol w="1175657">
                  <a:extLst>
                    <a:ext uri="{9D8B030D-6E8A-4147-A177-3AD203B41FA5}">
                      <a16:colId xmlns:a16="http://schemas.microsoft.com/office/drawing/2014/main" val="4109149543"/>
                    </a:ext>
                  </a:extLst>
                </a:gridCol>
                <a:gridCol w="1175657">
                  <a:extLst>
                    <a:ext uri="{9D8B030D-6E8A-4147-A177-3AD203B41FA5}">
                      <a16:colId xmlns:a16="http://schemas.microsoft.com/office/drawing/2014/main" val="573058989"/>
                    </a:ext>
                  </a:extLst>
                </a:gridCol>
                <a:gridCol w="1175657">
                  <a:extLst>
                    <a:ext uri="{9D8B030D-6E8A-4147-A177-3AD203B41FA5}">
                      <a16:colId xmlns:a16="http://schemas.microsoft.com/office/drawing/2014/main" val="2208307441"/>
                    </a:ext>
                  </a:extLst>
                </a:gridCol>
                <a:gridCol w="1175657">
                  <a:extLst>
                    <a:ext uri="{9D8B030D-6E8A-4147-A177-3AD203B41FA5}">
                      <a16:colId xmlns:a16="http://schemas.microsoft.com/office/drawing/2014/main" val="673088445"/>
                    </a:ext>
                  </a:extLst>
                </a:gridCol>
                <a:gridCol w="1175657">
                  <a:extLst>
                    <a:ext uri="{9D8B030D-6E8A-4147-A177-3AD203B41FA5}">
                      <a16:colId xmlns:a16="http://schemas.microsoft.com/office/drawing/2014/main" val="3197869434"/>
                    </a:ext>
                  </a:extLst>
                </a:gridCol>
                <a:gridCol w="1175657">
                  <a:extLst>
                    <a:ext uri="{9D8B030D-6E8A-4147-A177-3AD203B41FA5}">
                      <a16:colId xmlns:a16="http://schemas.microsoft.com/office/drawing/2014/main" val="4129880209"/>
                    </a:ext>
                  </a:extLst>
                </a:gridCol>
                <a:gridCol w="1175657">
                  <a:extLst>
                    <a:ext uri="{9D8B030D-6E8A-4147-A177-3AD203B41FA5}">
                      <a16:colId xmlns:a16="http://schemas.microsoft.com/office/drawing/2014/main" val="2705463866"/>
                    </a:ext>
                  </a:extLst>
                </a:gridCol>
              </a:tblGrid>
              <a:tr h="1090492">
                <a:tc>
                  <a:txBody>
                    <a:bodyPr/>
                    <a:lstStyle/>
                    <a:p>
                      <a:pPr marL="0" marR="0" algn="l" rtl="1">
                        <a:spcBef>
                          <a:spcPts val="0"/>
                        </a:spcBef>
                        <a:spcAft>
                          <a:spcPts val="0"/>
                        </a:spcAft>
                      </a:pPr>
                      <a:r>
                        <a:rPr lang="fa-IR" sz="160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زمان مراقبت</a:t>
                      </a:r>
                      <a:endParaRPr lang="en-US" sz="24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600" b="1" dirty="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24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نوع مراقبت</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FD1B3"/>
                    </a:solidFill>
                  </a:tcPr>
                </a:tc>
                <a:tc>
                  <a:txBody>
                    <a:bodyPr/>
                    <a:lstStyle/>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پيش از بارداري</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600" b="1">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1</a:t>
                      </a:r>
                      <a:endParaRPr lang="en-US" sz="240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600" b="1">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6 تا 10</a:t>
                      </a:r>
                      <a:endParaRPr lang="en-US" sz="2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2</a:t>
                      </a:r>
                      <a:endParaRPr lang="en-US" sz="24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16 تا 20</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3</a:t>
                      </a:r>
                      <a:endParaRPr lang="en-US" sz="24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24 تا 30</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4 و 5</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31 تا 34</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35 تا 37</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6 تا 8</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38 تا 40</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(هر هفته يك مراقبت)</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3828965447"/>
                  </a:ext>
                </a:extLst>
              </a:tr>
              <a:tr h="2044673">
                <a:tc>
                  <a:txBody>
                    <a:bodyPr/>
                    <a:lstStyle/>
                    <a:p>
                      <a:pPr marL="0" marR="0" algn="ctr" rtl="1">
                        <a:spcBef>
                          <a:spcPts val="0"/>
                        </a:spcBef>
                        <a:spcAft>
                          <a:spcPts val="0"/>
                        </a:spcAft>
                      </a:pPr>
                      <a:r>
                        <a:rPr lang="ar-SA" sz="1400" b="1" kern="0" dirty="0">
                          <a:effectLst/>
                          <a:latin typeface="Times New Roman" panose="02020603050405020304" pitchFamily="18" charset="0"/>
                          <a:cs typeface="B Nazanin" panose="00000400000000000000" pitchFamily="2" charset="-78"/>
                        </a:rPr>
                        <a:t> </a:t>
                      </a:r>
                      <a:endParaRPr lang="en-US" sz="1400" b="1" kern="0" dirty="0">
                        <a:effectLst/>
                        <a:latin typeface="Times New Roman" panose="02020603050405020304" pitchFamily="18" charset="0"/>
                        <a:cs typeface="B Yagut" panose="00000400000000000000" pitchFamily="2" charset="-78"/>
                      </a:endParaRPr>
                    </a:p>
                    <a:p>
                      <a:pPr marL="0" marR="0" algn="ctr" rtl="1">
                        <a:spcBef>
                          <a:spcPts val="0"/>
                        </a:spcBef>
                        <a:spcAft>
                          <a:spcPts val="0"/>
                        </a:spcAft>
                      </a:pPr>
                      <a:r>
                        <a:rPr lang="ar-SA" sz="1400" b="1" kern="0" dirty="0">
                          <a:solidFill>
                            <a:srgbClr val="000000"/>
                          </a:solidFill>
                          <a:effectLst/>
                          <a:latin typeface="Times New Roman" panose="02020603050405020304" pitchFamily="18" charset="0"/>
                          <a:cs typeface="B Nazanin" panose="00000400000000000000" pitchFamily="2" charset="-78"/>
                        </a:rPr>
                        <a:t>تشكيل پرونده و ارزیابی</a:t>
                      </a:r>
                      <a:endParaRPr lang="en-US" sz="1400" b="1" kern="0" dirty="0">
                        <a:effectLst/>
                        <a:latin typeface="Times New Roman" panose="02020603050405020304" pitchFamily="18" charset="0"/>
                        <a:cs typeface="B Yagut"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A3"/>
                    </a:solidFill>
                  </a:tcPr>
                </a:tc>
                <a:tc>
                  <a:txBody>
                    <a:bodyPr/>
                    <a:lstStyle/>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تشکیل پرونده، وضعیت فعلی،  سابقه بارداري و زايمان قبلي، بيماري و ناهنجاری،  رفتارهاي پر خطر </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غربالگری اولیه مصرف دخانیات، الکل و مواد </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تشكيل پرونده، وضعیت بارداری فعلی، بارداري و زايمان قبلي، بيماري و  ناهنجاری، رفتارهاي پر خطر</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غربالگری اولیه  مصرف دخانیات، الکل و مواد </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ارزیابی تغذیه</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مصرف مکمل هاي غذايي </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علائم نیازمند مراقبت ویژه بارداری</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بررسی پرونده و آشنایی با وضعیت مادر</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علائم نیازمند مراقبت ویژه بارداری</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غربالگری اولیه  مصرف دخانیات، الکل و مواد </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-رفتارهاي پر خطر </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مصرف مکمل هاي غذايي </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بررسی پرونده و آشنایی با وضعیت مادر</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علائم نیازمند مراقبت ویژه بارداری</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مصرف مکمل هاي غذايي </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بررسی پرونده و آشنایی با وضعیت مادر</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علائم نیازمند مراقبت ویژه بارداری</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مصرف مکمل هاي غذايي </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رفتارهاي پر خطر </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غربالگری اولیه  مصرف دخانیات، الکل و مواد (مراقبت4)</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بررسی پرونده و آشنایی با وضعیت مادر</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علائم نیازمند مراقبت ویژه بارداری</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مصرف مکمل هاي غذايي </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4152512"/>
                  </a:ext>
                </a:extLst>
              </a:tr>
            </a:tbl>
          </a:graphicData>
        </a:graphic>
      </p:graphicFrame>
      <p:sp>
        <p:nvSpPr>
          <p:cNvPr id="3" name="Title 2">
            <a:extLst>
              <a:ext uri="{FF2B5EF4-FFF2-40B4-BE49-F238E27FC236}">
                <a16:creationId xmlns:a16="http://schemas.microsoft.com/office/drawing/2014/main" id="{232EC42E-466C-3F5E-31F5-54CCDB953BDA}"/>
              </a:ext>
            </a:extLst>
          </p:cNvPr>
          <p:cNvSpPr>
            <a:spLocks noGrp="1"/>
          </p:cNvSpPr>
          <p:nvPr>
            <p:ph type="title"/>
          </p:nvPr>
        </p:nvSpPr>
        <p:spPr>
          <a:xfrm>
            <a:off x="1156996" y="298579"/>
            <a:ext cx="6988628" cy="569168"/>
          </a:xfrm>
          <a:solidFill>
            <a:schemeClr val="accent5">
              <a:lumMod val="40000"/>
              <a:lumOff val="60000"/>
            </a:schemeClr>
          </a:solidFill>
        </p:spPr>
        <p:txBody>
          <a:bodyPr>
            <a:normAutofit fontScale="90000"/>
          </a:bodyPr>
          <a:lstStyle/>
          <a:p>
            <a:pPr algn="ctr"/>
            <a:br>
              <a:rPr lang="fa-IR" sz="2200" dirty="0">
                <a:solidFill>
                  <a:schemeClr val="accent1">
                    <a:lumMod val="75000"/>
                  </a:schemeClr>
                </a:solidFill>
                <a:cs typeface="B Titr" pitchFamily="2" charset="-78"/>
              </a:rPr>
            </a:br>
            <a:br>
              <a:rPr lang="fa-IR" sz="2200" dirty="0">
                <a:solidFill>
                  <a:schemeClr val="accent1">
                    <a:lumMod val="75000"/>
                  </a:schemeClr>
                </a:solidFill>
                <a:cs typeface="B Titr" pitchFamily="2" charset="-78"/>
              </a:rPr>
            </a:br>
            <a:r>
              <a:rPr lang="ar-SA" sz="2200" dirty="0">
                <a:solidFill>
                  <a:schemeClr val="accent1">
                    <a:lumMod val="75000"/>
                  </a:schemeClr>
                </a:solidFill>
                <a:cs typeface="B Titr" pitchFamily="2" charset="-78"/>
              </a:rPr>
              <a:t>جدول راهنماي مراقبت هاي پیش از بارداری و بارداري (مرور کلی و سریع</a:t>
            </a:r>
            <a:r>
              <a:rPr lang="ar-SA" sz="1800" b="1" dirty="0">
                <a:effectLst/>
                <a:latin typeface="Arial" panose="020B0604020202020204" pitchFamily="34" charset="0"/>
                <a:ea typeface="Times New Roman" panose="02020603050405020304" pitchFamily="18" charset="0"/>
                <a:cs typeface="B Nazanin" panose="00000400000000000000" pitchFamily="2" charset="-78"/>
              </a:rPr>
              <a:t>) </a:t>
            </a:r>
            <a:br>
              <a:rPr lang="en-US" sz="1800" dirty="0">
                <a:effectLst/>
                <a:latin typeface="Times New Roman" panose="02020603050405020304" pitchFamily="18" charset="0"/>
                <a:ea typeface="Times New Roman" panose="02020603050405020304" pitchFamily="18" charset="0"/>
              </a:rPr>
            </a:br>
            <a:endParaRPr lang="en-US" dirty="0"/>
          </a:p>
        </p:txBody>
      </p:sp>
      <p:cxnSp>
        <p:nvCxnSpPr>
          <p:cNvPr id="13" name="Straight Connector 12">
            <a:extLst>
              <a:ext uri="{FF2B5EF4-FFF2-40B4-BE49-F238E27FC236}">
                <a16:creationId xmlns:a16="http://schemas.microsoft.com/office/drawing/2014/main" id="{69EF668C-289D-6E16-12A5-11AA5E162D55}"/>
              </a:ext>
            </a:extLst>
          </p:cNvPr>
          <p:cNvCxnSpPr>
            <a:cxnSpLocks/>
          </p:cNvCxnSpPr>
          <p:nvPr/>
        </p:nvCxnSpPr>
        <p:spPr>
          <a:xfrm flipV="1">
            <a:off x="485192" y="1082351"/>
            <a:ext cx="1129004" cy="1017037"/>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1728011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1">
            <a:extLst>
              <a:ext uri="{FF2B5EF4-FFF2-40B4-BE49-F238E27FC236}">
                <a16:creationId xmlns:a16="http://schemas.microsoft.com/office/drawing/2014/main" id="{D37CCD37-587B-4843-639E-C4B17E989717}"/>
              </a:ext>
            </a:extLst>
          </p:cNvPr>
          <p:cNvGraphicFramePr>
            <a:graphicFrameLocks noGrp="1"/>
          </p:cNvGraphicFramePr>
          <p:nvPr>
            <p:ph idx="1"/>
            <p:extLst>
              <p:ext uri="{D42A27DB-BD31-4B8C-83A1-F6EECF244321}">
                <p14:modId xmlns:p14="http://schemas.microsoft.com/office/powerpoint/2010/main" val="766683904"/>
              </p:ext>
            </p:extLst>
          </p:nvPr>
        </p:nvGraphicFramePr>
        <p:xfrm>
          <a:off x="205273" y="662473"/>
          <a:ext cx="8742783" cy="6096000"/>
        </p:xfrm>
        <a:graphic>
          <a:graphicData uri="http://schemas.openxmlformats.org/drawingml/2006/table">
            <a:tbl>
              <a:tblPr firstRow="1" bandRow="1">
                <a:tableStyleId>{5C22544A-7EE6-4342-B048-85BDC9FD1C3A}</a:tableStyleId>
              </a:tblPr>
              <a:tblGrid>
                <a:gridCol w="1248969">
                  <a:extLst>
                    <a:ext uri="{9D8B030D-6E8A-4147-A177-3AD203B41FA5}">
                      <a16:colId xmlns:a16="http://schemas.microsoft.com/office/drawing/2014/main" val="4109149543"/>
                    </a:ext>
                  </a:extLst>
                </a:gridCol>
                <a:gridCol w="1248969">
                  <a:extLst>
                    <a:ext uri="{9D8B030D-6E8A-4147-A177-3AD203B41FA5}">
                      <a16:colId xmlns:a16="http://schemas.microsoft.com/office/drawing/2014/main" val="573058989"/>
                    </a:ext>
                  </a:extLst>
                </a:gridCol>
                <a:gridCol w="1248969">
                  <a:extLst>
                    <a:ext uri="{9D8B030D-6E8A-4147-A177-3AD203B41FA5}">
                      <a16:colId xmlns:a16="http://schemas.microsoft.com/office/drawing/2014/main" val="2208307441"/>
                    </a:ext>
                  </a:extLst>
                </a:gridCol>
                <a:gridCol w="1248969">
                  <a:extLst>
                    <a:ext uri="{9D8B030D-6E8A-4147-A177-3AD203B41FA5}">
                      <a16:colId xmlns:a16="http://schemas.microsoft.com/office/drawing/2014/main" val="673088445"/>
                    </a:ext>
                  </a:extLst>
                </a:gridCol>
                <a:gridCol w="1248969">
                  <a:extLst>
                    <a:ext uri="{9D8B030D-6E8A-4147-A177-3AD203B41FA5}">
                      <a16:colId xmlns:a16="http://schemas.microsoft.com/office/drawing/2014/main" val="3197869434"/>
                    </a:ext>
                  </a:extLst>
                </a:gridCol>
                <a:gridCol w="1248969">
                  <a:extLst>
                    <a:ext uri="{9D8B030D-6E8A-4147-A177-3AD203B41FA5}">
                      <a16:colId xmlns:a16="http://schemas.microsoft.com/office/drawing/2014/main" val="4129880209"/>
                    </a:ext>
                  </a:extLst>
                </a:gridCol>
                <a:gridCol w="1248969">
                  <a:extLst>
                    <a:ext uri="{9D8B030D-6E8A-4147-A177-3AD203B41FA5}">
                      <a16:colId xmlns:a16="http://schemas.microsoft.com/office/drawing/2014/main" val="2705463866"/>
                    </a:ext>
                  </a:extLst>
                </a:gridCol>
              </a:tblGrid>
              <a:tr h="900066">
                <a:tc>
                  <a:txBody>
                    <a:bodyPr/>
                    <a:lstStyle/>
                    <a:p>
                      <a:pPr marL="0" marR="0" algn="l" rtl="1">
                        <a:spcBef>
                          <a:spcPts val="0"/>
                        </a:spcBef>
                        <a:spcAft>
                          <a:spcPts val="0"/>
                        </a:spcAft>
                      </a:pPr>
                      <a:r>
                        <a:rPr lang="fa-IR" sz="160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زمان مراقبت</a:t>
                      </a:r>
                      <a:endParaRPr lang="en-US" sz="24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600" b="1" dirty="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24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نوع مراقبت</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FD1B3"/>
                    </a:solidFill>
                  </a:tcPr>
                </a:tc>
                <a:tc>
                  <a:txBody>
                    <a:bodyPr/>
                    <a:lstStyle/>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پيش از بارداري</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600" b="1">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1</a:t>
                      </a:r>
                      <a:endParaRPr lang="en-US" sz="240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600" b="1">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6 تا 10</a:t>
                      </a:r>
                      <a:endParaRPr lang="en-US" sz="2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2</a:t>
                      </a:r>
                      <a:endParaRPr lang="en-US" sz="24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16 تا 20</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3</a:t>
                      </a:r>
                      <a:endParaRPr lang="en-US" sz="24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24 تا 30</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4 و 5</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31 تا 34</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35 تا 37</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6 تا 8</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38 تا 40</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(هر هفته يك مراقبت)</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3828965447"/>
                  </a:ext>
                </a:extLst>
              </a:tr>
              <a:tr h="1968895">
                <a:tc>
                  <a:txBody>
                    <a:bodyPr/>
                    <a:lstStyle/>
                    <a:p>
                      <a:pPr marL="0" marR="0" algn="ctr" rtl="1">
                        <a:spcBef>
                          <a:spcPts val="0"/>
                        </a:spcBef>
                        <a:spcAft>
                          <a:spcPts val="0"/>
                        </a:spcAft>
                      </a:pPr>
                      <a:r>
                        <a:rPr kumimoji="0" lang="ar-SA" sz="1400" b="1" kern="0" dirty="0">
                          <a:solidFill>
                            <a:srgbClr val="000000"/>
                          </a:solidFill>
                          <a:effectLst/>
                          <a:latin typeface="Times New Roman" panose="02020603050405020304" pitchFamily="18" charset="0"/>
                          <a:ea typeface="+mn-ea"/>
                          <a:cs typeface="B Nazanin" panose="00000400000000000000" pitchFamily="2" charset="-78"/>
                        </a:rPr>
                        <a:t>معاينه باليني</a:t>
                      </a:r>
                      <a:endParaRPr kumimoji="0" lang="en-US" sz="1400" b="1" kern="0" dirty="0">
                        <a:solidFill>
                          <a:srgbClr val="000000"/>
                        </a:solidFill>
                        <a:effectLst/>
                        <a:latin typeface="Times New Roman" panose="02020603050405020304" pitchFamily="18" charset="0"/>
                        <a:ea typeface="+mn-ea"/>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A3"/>
                    </a:solidFill>
                  </a:tcPr>
                </a:tc>
                <a:tc>
                  <a:txBody>
                    <a:bodyPr/>
                    <a:lstStyle/>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اندازه گيري قد و وزن و تعيين نمايه توده بدني</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علائم حياتي</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معاينه فيزيكي (چشم، دهان و دندان، تیروئید، قلب، ریه، پوست، پستان، اندام، لگن</a:t>
                      </a:r>
                      <a:r>
                        <a:rPr kumimoji="0" lang="fa-IR"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رحم و ضمائم</a:t>
                      </a: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اندازه گيري قد و وزن و تعيين نمايه توده بدني</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علائم حياتي</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معاينه فيزيكي (چشم، دهان و دندان، تیروئید، قلب، ریه، پوست، پستان، اندام)</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اندازه گيري وزن، علائم حياتي</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معاينه فيزيكي (چشم، پوست، اندام، دهان و دندان)</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صداي قلب جنين</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ارتفاع رحم</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اندازه گيري وزن، علائم حياتی</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معاينه فيزيكي (چشم، پوست، اندام، دهان و دندان)</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صداي قلب جنين</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ارتفاع رحم</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اندازه گيري وزن، علائم حياتي</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معاينه فيزيكي (چشم، پوست، اندام)</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صداي قلب جنين</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ارتفاع رحم</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اندازه گيري وزن، علائم حياتي</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معاينه فيزيكي (چشم، پوست، اندام)</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صداي قلب جنين </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ارتفاع رحم</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4152512"/>
                  </a:ext>
                </a:extLst>
              </a:tr>
              <a:tr h="2953342">
                <a:tc>
                  <a:txBody>
                    <a:bodyPr/>
                    <a:lstStyle/>
                    <a:p>
                      <a:pPr marL="0" marR="0" algn="ctr" rtl="1">
                        <a:spcBef>
                          <a:spcPts val="0"/>
                        </a:spcBef>
                        <a:spcAft>
                          <a:spcPts val="0"/>
                        </a:spcAft>
                      </a:pPr>
                      <a:r>
                        <a:rPr kumimoji="0" lang="ar-SA" sz="1400" b="1" kern="0" dirty="0">
                          <a:solidFill>
                            <a:srgbClr val="000000"/>
                          </a:solidFill>
                          <a:effectLst/>
                          <a:latin typeface="Times New Roman" panose="02020603050405020304" pitchFamily="18" charset="0"/>
                          <a:ea typeface="+mn-ea"/>
                          <a:cs typeface="B Nazanin" panose="00000400000000000000" pitchFamily="2" charset="-78"/>
                        </a:rPr>
                        <a:t>آزمايش ها يا بررسي تكميلي</a:t>
                      </a:r>
                      <a:endParaRPr kumimoji="0" lang="en-US" sz="1400" b="1" kern="0" dirty="0">
                        <a:solidFill>
                          <a:srgbClr val="000000"/>
                        </a:solidFill>
                        <a:effectLst/>
                        <a:latin typeface="Times New Roman" panose="02020603050405020304" pitchFamily="18" charset="0"/>
                        <a:ea typeface="+mn-ea"/>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A3"/>
                    </a:solidFill>
                  </a:tcPr>
                </a:tc>
                <a:tc>
                  <a:txBody>
                    <a:bodyPr/>
                    <a:lstStyle/>
                    <a:p>
                      <a:pPr marL="0" marR="0" algn="ctr" rtl="1">
                        <a:spcBef>
                          <a:spcPts val="0"/>
                        </a:spcBef>
                        <a:spcAft>
                          <a:spcPts val="0"/>
                        </a:spcAft>
                      </a:pPr>
                      <a:r>
                        <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CBC,TSH, FBS, </a:t>
                      </a:r>
                      <a:r>
                        <a:rPr kumimoji="0" lang="ar-SA"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و </a:t>
                      </a:r>
                      <a:r>
                        <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HBsAg </a:t>
                      </a:r>
                    </a:p>
                    <a:p>
                      <a:pPr marL="0" marR="0" algn="ctr" rtl="1">
                        <a:spcBef>
                          <a:spcPts val="0"/>
                        </a:spcBef>
                        <a:spcAft>
                          <a:spcPts val="0"/>
                        </a:spcAft>
                      </a:pPr>
                      <a:r>
                        <a:rPr kumimoji="0" lang="ar-SA"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a:t>
                      </a:r>
                      <a:endPar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ctr" rtl="1">
                        <a:spcBef>
                          <a:spcPts val="0"/>
                        </a:spcBef>
                        <a:spcAft>
                          <a:spcPts val="0"/>
                        </a:spcAft>
                      </a:pPr>
                      <a:r>
                        <a:rPr kumimoji="0" lang="ar-SA"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پاپ اسمير (در صورت نیاز)، تيتر آنتی بادی ضد سرخجه (در صورت نیاز) </a:t>
                      </a:r>
                      <a:endPar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ctr" rtl="1">
                        <a:spcBef>
                          <a:spcPts val="0"/>
                        </a:spcBef>
                        <a:spcAft>
                          <a:spcPts val="0"/>
                        </a:spcAft>
                      </a:pPr>
                      <a:r>
                        <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HIV</a:t>
                      </a:r>
                      <a:r>
                        <a:rPr kumimoji="0" lang="fa-IR"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و </a:t>
                      </a:r>
                      <a:r>
                        <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VDRL </a:t>
                      </a:r>
                      <a:r>
                        <a:rPr kumimoji="0" lang="fa-IR"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(د</a:t>
                      </a:r>
                      <a:r>
                        <a:rPr kumimoji="0" lang="ar-SA"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ر رفتارهای پرخطر)</a:t>
                      </a:r>
                      <a:endPar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spcBef>
                          <a:spcPts val="0"/>
                        </a:spcBef>
                        <a:spcAft>
                          <a:spcPts val="0"/>
                        </a:spcAft>
                      </a:pPr>
                      <a:r>
                        <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CBC, BG, Rh, FBS, U/A, U/C,BUN, </a:t>
                      </a:r>
                      <a:r>
                        <a:rPr kumimoji="0" lang="en-US" sz="1400" kern="1200" dirty="0" err="1">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Crea</a:t>
                      </a:r>
                      <a:r>
                        <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HBsAg HIV, VDRL </a:t>
                      </a: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نوبت اول كومبس غير مستقيم (در </a:t>
                      </a:r>
                      <a:r>
                        <a:rPr kumimoji="0" lang="fa-IR"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مادر </a:t>
                      </a:r>
                      <a:r>
                        <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Rh</a:t>
                      </a: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منفي پس از اطلاع از مثبت بودن </a:t>
                      </a:r>
                      <a:r>
                        <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Rh</a:t>
                      </a: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همسر)،  </a:t>
                      </a:r>
                      <a:r>
                        <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TSH</a:t>
                      </a: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در صورت نیاز،  </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ct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سونوگرافی بارداری </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ctr" rtl="1">
                        <a:spcBef>
                          <a:spcPts val="0"/>
                        </a:spcBef>
                        <a:spcAft>
                          <a:spcPts val="0"/>
                        </a:spcAft>
                      </a:pPr>
                      <a:r>
                        <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spcBef>
                          <a:spcPts val="0"/>
                        </a:spcBef>
                        <a:spcAft>
                          <a:spcPts val="0"/>
                        </a:spcAft>
                      </a:pPr>
                      <a:r>
                        <a:rPr kumimoji="0" lang="ar-SA" sz="1400" kern="1200">
                          <a:solidFill>
                            <a:schemeClr val="dk1"/>
                          </a:solidFill>
                          <a:effectLst/>
                          <a:latin typeface="Times New Roman" panose="02020603050405020304" pitchFamily="18" charset="0"/>
                          <a:cs typeface="B Nazanin" panose="00000400000000000000" pitchFamily="2" charset="-78"/>
                        </a:rPr>
                        <a:t>- سونوگرافي در هفته 16 تا 18 بارداری </a:t>
                      </a:r>
                      <a:endParaRPr kumimoji="0" lang="en-US" sz="1400" kern="1200">
                        <a:solidFill>
                          <a:schemeClr val="dk1"/>
                        </a:solidFill>
                        <a:effectLst/>
                        <a:latin typeface="Times New Roman" panose="02020603050405020304" pitchFamily="18" charset="0"/>
                        <a:cs typeface="B Nazanin" panose="00000400000000000000" pitchFamily="2" charset="-78"/>
                      </a:endParaRPr>
                    </a:p>
                    <a:p>
                      <a:pPr marL="0" marR="0" algn="ctr" rtl="1">
                        <a:spcBef>
                          <a:spcPts val="0"/>
                        </a:spcBef>
                        <a:spcAft>
                          <a:spcPts val="0"/>
                        </a:spcAft>
                      </a:pPr>
                      <a:r>
                        <a:rPr kumimoji="0" lang="fa-IR"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a:t>
                      </a:r>
                      <a:endPar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spcBef>
                          <a:spcPts val="0"/>
                        </a:spcBef>
                        <a:spcAft>
                          <a:spcPts val="0"/>
                        </a:spcAft>
                      </a:pPr>
                      <a:r>
                        <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CBC, U/A, U/C</a:t>
                      </a:r>
                      <a:r>
                        <a:rPr kumimoji="0" lang="fa-IR"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a:t>
                      </a:r>
                      <a:r>
                        <a:rPr kumimoji="0" lang="ar-SA"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نوبت دوم كومبس غير مستقيم </a:t>
                      </a:r>
                      <a:r>
                        <a:rPr kumimoji="0" lang="fa-IR"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a:t>
                      </a:r>
                      <a:r>
                        <a:rPr kumimoji="0" lang="ar-SA"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در </a:t>
                      </a:r>
                      <a:r>
                        <a:rPr kumimoji="0" lang="fa-IR"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مادر </a:t>
                      </a:r>
                      <a:r>
                        <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Rh</a:t>
                      </a:r>
                      <a:r>
                        <a:rPr kumimoji="0" lang="ar-SA"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منفي با همسر </a:t>
                      </a:r>
                      <a:r>
                        <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Rh</a:t>
                      </a:r>
                      <a:r>
                        <a:rPr kumimoji="0" lang="ar-SA"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مثبت)</a:t>
                      </a:r>
                      <a:endPar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ctr" rtl="1">
                        <a:spcBef>
                          <a:spcPts val="0"/>
                        </a:spcBef>
                        <a:spcAft>
                          <a:spcPts val="0"/>
                        </a:spcAft>
                      </a:pPr>
                      <a:r>
                        <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OGTT </a:t>
                      </a:r>
                      <a:r>
                        <a:rPr kumimoji="0" lang="fa-IR"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براي افراد غير ديابتيك در هفته </a:t>
                      </a:r>
                      <a:r>
                        <a:rPr kumimoji="0" lang="ar-SA"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24 تا 28 بارداری</a:t>
                      </a:r>
                      <a:endPar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ctr" rtl="1">
                        <a:spcBef>
                          <a:spcPts val="0"/>
                        </a:spcBef>
                        <a:spcAft>
                          <a:spcPts val="0"/>
                        </a:spcAft>
                      </a:pPr>
                      <a:r>
                        <a:rPr kumimoji="0" lang="fa-IR"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a:t>
                      </a:r>
                      <a:endPar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spcBef>
                          <a:spcPts val="0"/>
                        </a:spcBef>
                        <a:spcAft>
                          <a:spcPts val="0"/>
                        </a:spcAft>
                      </a:pPr>
                      <a:r>
                        <a:rPr kumimoji="0" lang="ar-SA" sz="1400" kern="1200" dirty="0">
                          <a:solidFill>
                            <a:schemeClr val="dk1"/>
                          </a:solidFill>
                          <a:effectLst/>
                          <a:latin typeface="Times New Roman" panose="02020603050405020304" pitchFamily="18" charset="0"/>
                          <a:cs typeface="B Nazanin" panose="00000400000000000000" pitchFamily="2" charset="-78"/>
                        </a:rPr>
                        <a:t> </a:t>
                      </a:r>
                      <a:endParaRPr kumimoji="0" lang="en-US" sz="1400" kern="1200" dirty="0">
                        <a:solidFill>
                          <a:schemeClr val="dk1"/>
                        </a:solidFill>
                        <a:effectLst/>
                        <a:latin typeface="Times New Roman" panose="02020603050405020304" pitchFamily="18" charset="0"/>
                        <a:cs typeface="B Nazanin" panose="00000400000000000000" pitchFamily="2" charset="-78"/>
                      </a:endParaRPr>
                    </a:p>
                    <a:p>
                      <a:pPr marL="0" marR="0" algn="ctr" rtl="1">
                        <a:spcBef>
                          <a:spcPts val="0"/>
                        </a:spcBef>
                        <a:spcAft>
                          <a:spcPts val="0"/>
                        </a:spcAft>
                      </a:pPr>
                      <a:r>
                        <a:rPr kumimoji="0" lang="ar-SA" sz="1400" kern="1200" dirty="0">
                          <a:solidFill>
                            <a:schemeClr val="dk1"/>
                          </a:solidFill>
                          <a:effectLst/>
                          <a:latin typeface="Times New Roman" panose="02020603050405020304" pitchFamily="18" charset="0"/>
                          <a:cs typeface="B Nazanin" panose="00000400000000000000" pitchFamily="2" charset="-78"/>
                        </a:rPr>
                        <a:t>سونوگرافي در هفته 31 تا 34 بارداری</a:t>
                      </a:r>
                      <a:r>
                        <a:rPr kumimoji="0" lang="fa-IR" sz="1400" kern="1200" dirty="0">
                          <a:solidFill>
                            <a:schemeClr val="dk1"/>
                          </a:solidFill>
                          <a:effectLst/>
                          <a:latin typeface="Times New Roman" panose="02020603050405020304" pitchFamily="18" charset="0"/>
                          <a:cs typeface="B Nazanin" panose="00000400000000000000" pitchFamily="2" charset="-78"/>
                        </a:rPr>
                        <a:t>،</a:t>
                      </a:r>
                      <a:endParaRPr kumimoji="0" lang="en-US" sz="1400" kern="1200" dirty="0">
                        <a:solidFill>
                          <a:schemeClr val="dk1"/>
                        </a:solidFill>
                        <a:effectLst/>
                        <a:latin typeface="Times New Roman" panose="02020603050405020304" pitchFamily="18" charset="0"/>
                        <a:cs typeface="B Nazanin" panose="00000400000000000000" pitchFamily="2" charset="-78"/>
                      </a:endParaRPr>
                    </a:p>
                    <a:p>
                      <a:pPr marL="0" marR="0" algn="ct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ct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آزمایش </a:t>
                      </a:r>
                      <a:r>
                        <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HIV</a:t>
                      </a:r>
                      <a:r>
                        <a:rPr kumimoji="0" lang="fa-IR"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در افراد پر خطر رفتاری (در هفته 31 تا 34 بارداری)</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rtl="1">
                        <a:spcBef>
                          <a:spcPts val="0"/>
                        </a:spcBef>
                        <a:spcAft>
                          <a:spcPts val="0"/>
                        </a:spcAft>
                      </a:pPr>
                      <a:r>
                        <a:rPr kumimoji="0" lang="ar-SA"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a:t>
                      </a: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633311"/>
                  </a:ext>
                </a:extLst>
              </a:tr>
            </a:tbl>
          </a:graphicData>
        </a:graphic>
      </p:graphicFrame>
      <p:sp>
        <p:nvSpPr>
          <p:cNvPr id="3" name="Title 2">
            <a:extLst>
              <a:ext uri="{FF2B5EF4-FFF2-40B4-BE49-F238E27FC236}">
                <a16:creationId xmlns:a16="http://schemas.microsoft.com/office/drawing/2014/main" id="{232EC42E-466C-3F5E-31F5-54CCDB953BDA}"/>
              </a:ext>
            </a:extLst>
          </p:cNvPr>
          <p:cNvSpPr>
            <a:spLocks noGrp="1"/>
          </p:cNvSpPr>
          <p:nvPr>
            <p:ph type="title"/>
          </p:nvPr>
        </p:nvSpPr>
        <p:spPr>
          <a:xfrm>
            <a:off x="793102" y="102636"/>
            <a:ext cx="7343191" cy="429209"/>
          </a:xfrm>
          <a:solidFill>
            <a:schemeClr val="accent5">
              <a:lumMod val="40000"/>
              <a:lumOff val="60000"/>
            </a:schemeClr>
          </a:solidFill>
        </p:spPr>
        <p:txBody>
          <a:bodyPr>
            <a:normAutofit fontScale="90000"/>
          </a:bodyPr>
          <a:lstStyle/>
          <a:p>
            <a:pPr algn="ctr"/>
            <a:br>
              <a:rPr lang="fa-IR" sz="2200" dirty="0">
                <a:solidFill>
                  <a:schemeClr val="accent1">
                    <a:lumMod val="75000"/>
                  </a:schemeClr>
                </a:solidFill>
                <a:cs typeface="B Titr" pitchFamily="2" charset="-78"/>
              </a:rPr>
            </a:br>
            <a:br>
              <a:rPr lang="fa-IR" sz="2200" dirty="0">
                <a:solidFill>
                  <a:schemeClr val="accent1">
                    <a:lumMod val="75000"/>
                  </a:schemeClr>
                </a:solidFill>
                <a:cs typeface="B Titr" pitchFamily="2" charset="-78"/>
              </a:rPr>
            </a:br>
            <a:r>
              <a:rPr lang="fa-IR" sz="2200" dirty="0">
                <a:solidFill>
                  <a:schemeClr val="accent1">
                    <a:lumMod val="75000"/>
                  </a:schemeClr>
                </a:solidFill>
                <a:cs typeface="B Titr" pitchFamily="2" charset="-78"/>
              </a:rPr>
              <a:t>ادامه </a:t>
            </a:r>
            <a:r>
              <a:rPr lang="ar-SA" sz="2200" dirty="0">
                <a:solidFill>
                  <a:schemeClr val="accent1">
                    <a:lumMod val="75000"/>
                  </a:schemeClr>
                </a:solidFill>
                <a:cs typeface="B Titr" pitchFamily="2" charset="-78"/>
              </a:rPr>
              <a:t>جدول راهنماي مراقبت هاي پیش از بارداری و بارداري (مرور کلی و سریع</a:t>
            </a:r>
            <a:r>
              <a:rPr lang="ar-SA" sz="1800" b="1" dirty="0">
                <a:effectLst/>
                <a:latin typeface="Arial" panose="020B0604020202020204" pitchFamily="34" charset="0"/>
                <a:ea typeface="Times New Roman" panose="02020603050405020304" pitchFamily="18" charset="0"/>
                <a:cs typeface="B Nazanin" panose="00000400000000000000" pitchFamily="2" charset="-78"/>
              </a:rPr>
              <a:t>) </a:t>
            </a:r>
            <a:br>
              <a:rPr lang="en-US" sz="1800" dirty="0">
                <a:effectLst/>
                <a:latin typeface="Times New Roman" panose="02020603050405020304" pitchFamily="18" charset="0"/>
                <a:ea typeface="Times New Roman" panose="02020603050405020304" pitchFamily="18" charset="0"/>
              </a:rPr>
            </a:br>
            <a:endParaRPr lang="en-US" dirty="0"/>
          </a:p>
        </p:txBody>
      </p:sp>
      <p:cxnSp>
        <p:nvCxnSpPr>
          <p:cNvPr id="13" name="Straight Connector 12">
            <a:extLst>
              <a:ext uri="{FF2B5EF4-FFF2-40B4-BE49-F238E27FC236}">
                <a16:creationId xmlns:a16="http://schemas.microsoft.com/office/drawing/2014/main" id="{69EF668C-289D-6E16-12A5-11AA5E162D55}"/>
              </a:ext>
            </a:extLst>
          </p:cNvPr>
          <p:cNvCxnSpPr>
            <a:cxnSpLocks/>
          </p:cNvCxnSpPr>
          <p:nvPr/>
        </p:nvCxnSpPr>
        <p:spPr>
          <a:xfrm flipV="1">
            <a:off x="261257" y="625151"/>
            <a:ext cx="1129004" cy="1017037"/>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9752979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1">
            <a:extLst>
              <a:ext uri="{FF2B5EF4-FFF2-40B4-BE49-F238E27FC236}">
                <a16:creationId xmlns:a16="http://schemas.microsoft.com/office/drawing/2014/main" id="{D37CCD37-587B-4843-639E-C4B17E989717}"/>
              </a:ext>
            </a:extLst>
          </p:cNvPr>
          <p:cNvGraphicFramePr>
            <a:graphicFrameLocks noGrp="1"/>
          </p:cNvGraphicFramePr>
          <p:nvPr>
            <p:ph idx="1"/>
            <p:extLst>
              <p:ext uri="{D42A27DB-BD31-4B8C-83A1-F6EECF244321}">
                <p14:modId xmlns:p14="http://schemas.microsoft.com/office/powerpoint/2010/main" val="3590394273"/>
              </p:ext>
            </p:extLst>
          </p:nvPr>
        </p:nvGraphicFramePr>
        <p:xfrm>
          <a:off x="177281" y="597159"/>
          <a:ext cx="8742783" cy="5629082"/>
        </p:xfrm>
        <a:graphic>
          <a:graphicData uri="http://schemas.openxmlformats.org/drawingml/2006/table">
            <a:tbl>
              <a:tblPr firstRow="1" bandRow="1">
                <a:tableStyleId>{5C22544A-7EE6-4342-B048-85BDC9FD1C3A}</a:tableStyleId>
              </a:tblPr>
              <a:tblGrid>
                <a:gridCol w="1248969">
                  <a:extLst>
                    <a:ext uri="{9D8B030D-6E8A-4147-A177-3AD203B41FA5}">
                      <a16:colId xmlns:a16="http://schemas.microsoft.com/office/drawing/2014/main" val="4109149543"/>
                    </a:ext>
                  </a:extLst>
                </a:gridCol>
                <a:gridCol w="1248969">
                  <a:extLst>
                    <a:ext uri="{9D8B030D-6E8A-4147-A177-3AD203B41FA5}">
                      <a16:colId xmlns:a16="http://schemas.microsoft.com/office/drawing/2014/main" val="573058989"/>
                    </a:ext>
                  </a:extLst>
                </a:gridCol>
                <a:gridCol w="1248969">
                  <a:extLst>
                    <a:ext uri="{9D8B030D-6E8A-4147-A177-3AD203B41FA5}">
                      <a16:colId xmlns:a16="http://schemas.microsoft.com/office/drawing/2014/main" val="2208307441"/>
                    </a:ext>
                  </a:extLst>
                </a:gridCol>
                <a:gridCol w="1248969">
                  <a:extLst>
                    <a:ext uri="{9D8B030D-6E8A-4147-A177-3AD203B41FA5}">
                      <a16:colId xmlns:a16="http://schemas.microsoft.com/office/drawing/2014/main" val="673088445"/>
                    </a:ext>
                  </a:extLst>
                </a:gridCol>
                <a:gridCol w="1248969">
                  <a:extLst>
                    <a:ext uri="{9D8B030D-6E8A-4147-A177-3AD203B41FA5}">
                      <a16:colId xmlns:a16="http://schemas.microsoft.com/office/drawing/2014/main" val="3197869434"/>
                    </a:ext>
                  </a:extLst>
                </a:gridCol>
                <a:gridCol w="1248969">
                  <a:extLst>
                    <a:ext uri="{9D8B030D-6E8A-4147-A177-3AD203B41FA5}">
                      <a16:colId xmlns:a16="http://schemas.microsoft.com/office/drawing/2014/main" val="4129880209"/>
                    </a:ext>
                  </a:extLst>
                </a:gridCol>
                <a:gridCol w="1248969">
                  <a:extLst>
                    <a:ext uri="{9D8B030D-6E8A-4147-A177-3AD203B41FA5}">
                      <a16:colId xmlns:a16="http://schemas.microsoft.com/office/drawing/2014/main" val="2705463866"/>
                    </a:ext>
                  </a:extLst>
                </a:gridCol>
              </a:tblGrid>
              <a:tr h="902153">
                <a:tc>
                  <a:txBody>
                    <a:bodyPr/>
                    <a:lstStyle/>
                    <a:p>
                      <a:pPr marL="0" marR="0" algn="l" rtl="1">
                        <a:spcBef>
                          <a:spcPts val="0"/>
                        </a:spcBef>
                        <a:spcAft>
                          <a:spcPts val="0"/>
                        </a:spcAft>
                      </a:pPr>
                      <a:r>
                        <a:rPr lang="fa-IR" sz="160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زمان مراقبت</a:t>
                      </a:r>
                      <a:endParaRPr lang="en-US" sz="24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600" b="1" dirty="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24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نوع مراقبت</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FD1B3"/>
                    </a:solidFill>
                  </a:tcPr>
                </a:tc>
                <a:tc>
                  <a:txBody>
                    <a:bodyPr/>
                    <a:lstStyle/>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پيش از بارداري</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600" b="1">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1</a:t>
                      </a:r>
                      <a:endParaRPr lang="en-US" sz="240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600" b="1">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6 تا 10</a:t>
                      </a:r>
                      <a:endParaRPr lang="en-US" sz="24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2</a:t>
                      </a:r>
                      <a:endParaRPr lang="en-US" sz="24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16 تا 20</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3</a:t>
                      </a:r>
                      <a:endParaRPr lang="en-US" sz="24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6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24 تا 30</a:t>
                      </a:r>
                      <a:endParaRPr lang="en-US" sz="24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4 و 5</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31 تا 34</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35 تا 37</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tc>
                  <a:txBody>
                    <a:bodyPr/>
                    <a:lstStyle/>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6 تا 8</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هفته 38 تا 40</a:t>
                      </a:r>
                      <a:endParaRPr lang="en-US" sz="2000" dirty="0">
                        <a:effectLst/>
                        <a:latin typeface="Times New Roman" panose="02020603050405020304" pitchFamily="18" charset="0"/>
                        <a:ea typeface="Times New Roman" panose="02020603050405020304" pitchFamily="18" charset="0"/>
                      </a:endParaRPr>
                    </a:p>
                    <a:p>
                      <a:pPr marL="0" marR="0" algn="ctr" rtl="1">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(هر هفته يك مراقبت)</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3828965447"/>
                  </a:ext>
                </a:extLst>
              </a:tr>
              <a:tr h="2537304">
                <a:tc>
                  <a:txBody>
                    <a:bodyPr/>
                    <a:lstStyle/>
                    <a:p>
                      <a:pPr marL="0" marR="0" algn="ctr" rtl="1">
                        <a:spcBef>
                          <a:spcPts val="0"/>
                        </a:spcBef>
                        <a:spcAft>
                          <a:spcPts val="0"/>
                        </a:spcAft>
                      </a:pPr>
                      <a:r>
                        <a:rPr kumimoji="0" lang="ar-SA" sz="1400" b="1" kern="0" dirty="0">
                          <a:solidFill>
                            <a:srgbClr val="000000"/>
                          </a:solidFill>
                          <a:effectLst/>
                          <a:latin typeface="Times New Roman" panose="02020603050405020304" pitchFamily="18" charset="0"/>
                          <a:ea typeface="+mn-ea"/>
                          <a:cs typeface="B Nazanin" panose="00000400000000000000" pitchFamily="2" charset="-78"/>
                        </a:rPr>
                        <a:t>آموزش و مشاوره</a:t>
                      </a:r>
                      <a:endParaRPr kumimoji="0" lang="en-US" sz="1400" b="1" kern="0" dirty="0">
                        <a:solidFill>
                          <a:srgbClr val="000000"/>
                        </a:solidFill>
                        <a:effectLst/>
                        <a:latin typeface="Times New Roman" panose="02020603050405020304" pitchFamily="18" charset="0"/>
                        <a:ea typeface="+mn-ea"/>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A3"/>
                    </a:solidFill>
                  </a:tcPr>
                </a:tc>
                <a:tc>
                  <a:txBody>
                    <a:bodyPr/>
                    <a:lstStyle/>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بهداشت فردي،  روان، جنسي،  دهان و دندان</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تغذيه/ مكمل هاي دارویی</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عوارض مصرف دخانیات، الکل و مواد </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تاريخ مراجعه بعدي </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fa-IR"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بهداشت فردي،  روان، جنسي، دهان و دندان</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تغذيه/ مكمل هاي دارویی</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علائم نیازمند مراقبت ویژه/  شكايت های شايع </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تاريخ مراجعه بعدي</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بهداشت فردي،  روان، دهان و دندان</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تغذيه/ مكمل هاي دارویی</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علائم نیازمند مراقبت ویژه/</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شكايت های شايع</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عوارض مصرف دخانیات، الکل و مواد </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توصیه به شرکت در کلاس آمادگی زایمان </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تاريخ مراجعه بعدي</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سلامت روان، جنسي</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تغذيه/ مكمل هاي دارویی</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علائم نیازمند ویژه بارداری </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شكايت های شايع</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شيردهي</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توصیه به شرکت در کلاس آمادگی زایمان</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تاريخ مراجعه بعدي</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علائم نیازمند مراقبت ویژه بارداری </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عوارض مصرف دخانیات، الکل و مواد </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فوايد زايمان طبیعی و ايمن، آمادگي  و محل مناسب زايمان </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اصول شيردهي</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توصیه به شرکت در کلاس آمادگی زایمان</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مراقبت  نوزاد، علائم نیازمند مراقبت ویژه نوزادی </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تاريخ مراجعه بعدي</a:t>
                      </a:r>
                      <a:endParaRPr kumimoji="0" lang="en-US" sz="1200" b="1"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سلامت روان</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علائم نیازمند مراقبت ویژه بارداری </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شكايت های شايع </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عوارض مصرف دخانیات، الکل و مواد </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فوايد زايمان طبیعی و ايمن، آمادگي  و محل مناسب زايمان</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اصول شيردهي</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مراقبت از نوزاد، علائم نیازمند مراقبت ویژه نوزادی </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r" rtl="1">
                        <a:spcBef>
                          <a:spcPts val="0"/>
                        </a:spcBef>
                        <a:spcAft>
                          <a:spcPts val="0"/>
                        </a:spcAft>
                      </a:pPr>
                      <a:r>
                        <a:rPr kumimoji="0" lang="ar-SA"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 تاريخ مراجعه بعدي</a:t>
                      </a:r>
                      <a:endParaRPr kumimoji="0" lang="en-US" sz="12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4152512"/>
                  </a:ext>
                </a:extLst>
              </a:tr>
              <a:tr h="955261">
                <a:tc>
                  <a:txBody>
                    <a:bodyPr/>
                    <a:lstStyle/>
                    <a:p>
                      <a:pPr marL="0" marR="0" algn="ctr" rtl="1" eaLnBrk="1" latinLnBrk="0" hangingPunct="1">
                        <a:spcBef>
                          <a:spcPts val="0"/>
                        </a:spcBef>
                        <a:spcAft>
                          <a:spcPts val="0"/>
                        </a:spcAft>
                      </a:pPr>
                      <a:r>
                        <a:rPr kumimoji="0" lang="ar-SA" sz="1400" b="1" kern="0" dirty="0">
                          <a:solidFill>
                            <a:srgbClr val="000000"/>
                          </a:solidFill>
                          <a:effectLst/>
                          <a:latin typeface="Times New Roman" panose="02020603050405020304" pitchFamily="18" charset="0"/>
                          <a:ea typeface="+mn-ea"/>
                          <a:cs typeface="B Nazanin" panose="00000400000000000000" pitchFamily="2" charset="-78"/>
                        </a:rPr>
                        <a:t>مکمل های دارویی</a:t>
                      </a:r>
                      <a:endParaRPr kumimoji="0" lang="en-US" sz="1400" b="1" kern="0" dirty="0">
                        <a:solidFill>
                          <a:srgbClr val="000000"/>
                        </a:solidFill>
                        <a:effectLst/>
                        <a:latin typeface="Times New Roman" panose="02020603050405020304" pitchFamily="18" charset="0"/>
                        <a:ea typeface="+mn-ea"/>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A3"/>
                    </a:solidFill>
                  </a:tcPr>
                </a:tc>
                <a:tc>
                  <a:txBody>
                    <a:bodyPr/>
                    <a:lstStyle/>
                    <a:p>
                      <a:pPr marL="0" marR="0" algn="ctr" rtl="1">
                        <a:spcBef>
                          <a:spcPts val="0"/>
                        </a:spcBef>
                        <a:spcAft>
                          <a:spcPts val="0"/>
                        </a:spcAft>
                      </a:pPr>
                      <a:r>
                        <a:rPr kumimoji="0" lang="fa-IR" sz="14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اسید فولیک همراه با ید </a:t>
                      </a:r>
                      <a:endParaRPr kumimoji="0" lang="en-US" sz="14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5">
                  <a:txBody>
                    <a:bodyPr/>
                    <a:lstStyle/>
                    <a:p>
                      <a:pPr marL="0" marR="0" algn="ctr" rtl="1">
                        <a:spcBef>
                          <a:spcPts val="0"/>
                        </a:spcBef>
                        <a:spcAft>
                          <a:spcPts val="0"/>
                        </a:spcAft>
                      </a:pPr>
                      <a:r>
                        <a:rPr kumimoji="0" lang="ar-SA" sz="14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اسید فولیک همراه با ید (از ابتدای بارداری تا پایان بارداری)، آهن و مولتي ويتامين مينرال (از شروع هفته 16 بارداری تا پایان بارداری)، ویتامین د (از ابتدا تا پایان بارداری)</a:t>
                      </a:r>
                      <a:endParaRPr kumimoji="0" lang="en-US" sz="14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algn="ctr" rtl="1">
                        <a:spcBef>
                          <a:spcPts val="0"/>
                        </a:spcBef>
                        <a:spcAft>
                          <a:spcPts val="0"/>
                        </a:spcAft>
                      </a:pP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algn="ctr" rtl="1">
                        <a:spcBef>
                          <a:spcPts val="0"/>
                        </a:spcBef>
                        <a:spcAft>
                          <a:spcPts val="0"/>
                        </a:spcAft>
                      </a:pPr>
                      <a:endParaRPr kumimoji="0" lang="en-US" sz="1400" kern="120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algn="ctr" rtl="1">
                        <a:spcBef>
                          <a:spcPts val="0"/>
                        </a:spcBef>
                        <a:spcAft>
                          <a:spcPts val="0"/>
                        </a:spcAft>
                      </a:pP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algn="ctr" rtl="1">
                        <a:spcBef>
                          <a:spcPts val="0"/>
                        </a:spcBef>
                        <a:spcAft>
                          <a:spcPts val="0"/>
                        </a:spcAft>
                      </a:pPr>
                      <a:endParaRPr kumimoji="0" lang="en-US" sz="1400"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633311"/>
                  </a:ext>
                </a:extLst>
              </a:tr>
              <a:tr h="955261">
                <a:tc>
                  <a:txBody>
                    <a:bodyPr/>
                    <a:lstStyle/>
                    <a:p>
                      <a:pPr marL="0" marR="0" algn="ctr" rtl="1" eaLnBrk="1" latinLnBrk="0" hangingPunct="1">
                        <a:spcBef>
                          <a:spcPts val="0"/>
                        </a:spcBef>
                        <a:spcAft>
                          <a:spcPts val="0"/>
                        </a:spcAft>
                      </a:pPr>
                      <a:r>
                        <a:rPr kumimoji="0" lang="ar-SA" sz="1400" b="1" kern="1200" dirty="0">
                          <a:solidFill>
                            <a:schemeClr val="dk1"/>
                          </a:solidFill>
                          <a:effectLst/>
                          <a:latin typeface="Times New Roman" panose="02020603050405020304" pitchFamily="18" charset="0"/>
                          <a:ea typeface="+mn-ea"/>
                          <a:cs typeface="B Nazanin" panose="00000400000000000000" pitchFamily="2" charset="-78"/>
                        </a:rPr>
                        <a:t>ايمن سازی</a:t>
                      </a:r>
                      <a:endParaRPr kumimoji="0" lang="en-US" sz="1400" b="1" kern="1200" dirty="0">
                        <a:solidFill>
                          <a:schemeClr val="dk1"/>
                        </a:solidFill>
                        <a:effectLst/>
                        <a:latin typeface="Times New Roman" panose="02020603050405020304" pitchFamily="18" charset="0"/>
                        <a:ea typeface="+mn-ea"/>
                        <a:cs typeface="B Nazanin" panose="00000400000000000000" pitchFamily="2" charset="-78"/>
                      </a:endParaRPr>
                    </a:p>
                    <a:p>
                      <a:pPr marL="0" marR="0" algn="ctr" rtl="1" eaLnBrk="1" latinLnBrk="0" hangingPunct="1">
                        <a:spcBef>
                          <a:spcPts val="0"/>
                        </a:spcBef>
                        <a:spcAft>
                          <a:spcPts val="0"/>
                        </a:spcAft>
                      </a:pPr>
                      <a:r>
                        <a:rPr kumimoji="0" lang="ar-SA" sz="1400" b="1" kern="1200" dirty="0">
                          <a:solidFill>
                            <a:schemeClr val="dk1"/>
                          </a:solidFill>
                          <a:effectLst/>
                          <a:latin typeface="Times New Roman" panose="02020603050405020304" pitchFamily="18" charset="0"/>
                          <a:ea typeface="+mn-ea"/>
                          <a:cs typeface="B Nazanin" panose="00000400000000000000" pitchFamily="2" charset="-78"/>
                        </a:rPr>
                        <a:t>(در صورت نياز)</a:t>
                      </a:r>
                      <a:endParaRPr kumimoji="0" lang="en-US" sz="1400" b="1" kern="1200" dirty="0">
                        <a:solidFill>
                          <a:schemeClr val="dk1"/>
                        </a:solidFill>
                        <a:effectLst/>
                        <a:latin typeface="Times New Roman" panose="02020603050405020304" pitchFamily="18" charset="0"/>
                        <a:ea typeface="+mn-ea"/>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A3"/>
                    </a:solidFill>
                  </a:tcPr>
                </a:tc>
                <a:tc>
                  <a:txBody>
                    <a:bodyPr/>
                    <a:lstStyle/>
                    <a:p>
                      <a:pPr marL="0" marR="0" algn="ctr" rtl="1">
                        <a:spcBef>
                          <a:spcPts val="0"/>
                        </a:spcBef>
                        <a:spcAft>
                          <a:spcPts val="0"/>
                        </a:spcAft>
                      </a:pPr>
                      <a:r>
                        <a:rPr kumimoji="0" lang="ar-SA" sz="1400" b="1" kern="1200" dirty="0">
                          <a:solidFill>
                            <a:schemeClr val="dk1"/>
                          </a:solidFill>
                          <a:effectLst/>
                          <a:latin typeface="Times New Roman" panose="02020603050405020304" pitchFamily="18" charset="0"/>
                          <a:cs typeface="B Nazanin" panose="00000400000000000000" pitchFamily="2" charset="-78"/>
                        </a:rPr>
                        <a:t>سرخجه، هپاتيت، توأم </a:t>
                      </a:r>
                      <a:endParaRPr kumimoji="0" lang="en-US" sz="1400" b="1" kern="1200" dirty="0">
                        <a:solidFill>
                          <a:schemeClr val="dk1"/>
                        </a:solidFill>
                        <a:effectLst/>
                        <a:latin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5">
                  <a:txBody>
                    <a:bodyPr/>
                    <a:lstStyle/>
                    <a:p>
                      <a:pPr marL="0" marR="0" algn="ctr" rtl="1">
                        <a:spcBef>
                          <a:spcPts val="0"/>
                        </a:spcBef>
                        <a:spcAft>
                          <a:spcPts val="0"/>
                        </a:spcAft>
                      </a:pPr>
                      <a:r>
                        <a:rPr kumimoji="0" lang="ar-SA" sz="14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توأم (بهترین زمان 27 تا 36 بارداری)، آنفلوآنزا - ایمونوگلوبولین ضد دی از هفته 28 تا 34 بارداری (در صورت نياز)</a:t>
                      </a:r>
                      <a:endParaRPr kumimoji="0" lang="en-US" sz="14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p>
                      <a:pPr algn="ctr"/>
                      <a:r>
                        <a:rPr kumimoji="0" lang="ar-SA" sz="14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rPr>
                        <a:t>هپاتیت (در صورت نیاز)</a:t>
                      </a:r>
                      <a:endParaRPr kumimoji="0" lang="en-US" sz="1400" b="1" kern="1200" dirty="0">
                        <a:solidFill>
                          <a:schemeClr val="dk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69024394"/>
                  </a:ext>
                </a:extLst>
              </a:tr>
            </a:tbl>
          </a:graphicData>
        </a:graphic>
      </p:graphicFrame>
      <p:sp>
        <p:nvSpPr>
          <p:cNvPr id="3" name="Title 2">
            <a:extLst>
              <a:ext uri="{FF2B5EF4-FFF2-40B4-BE49-F238E27FC236}">
                <a16:creationId xmlns:a16="http://schemas.microsoft.com/office/drawing/2014/main" id="{232EC42E-466C-3F5E-31F5-54CCDB953BDA}"/>
              </a:ext>
            </a:extLst>
          </p:cNvPr>
          <p:cNvSpPr>
            <a:spLocks noGrp="1"/>
          </p:cNvSpPr>
          <p:nvPr>
            <p:ph type="title"/>
          </p:nvPr>
        </p:nvSpPr>
        <p:spPr>
          <a:xfrm>
            <a:off x="793102" y="102636"/>
            <a:ext cx="7343191" cy="429209"/>
          </a:xfrm>
          <a:solidFill>
            <a:schemeClr val="accent5">
              <a:lumMod val="40000"/>
              <a:lumOff val="60000"/>
            </a:schemeClr>
          </a:solidFill>
        </p:spPr>
        <p:txBody>
          <a:bodyPr>
            <a:normAutofit fontScale="90000"/>
          </a:bodyPr>
          <a:lstStyle/>
          <a:p>
            <a:pPr algn="ctr"/>
            <a:br>
              <a:rPr lang="fa-IR" sz="2200" dirty="0">
                <a:solidFill>
                  <a:schemeClr val="accent1">
                    <a:lumMod val="75000"/>
                  </a:schemeClr>
                </a:solidFill>
                <a:cs typeface="B Titr" pitchFamily="2" charset="-78"/>
              </a:rPr>
            </a:br>
            <a:br>
              <a:rPr lang="fa-IR" sz="2200" dirty="0">
                <a:solidFill>
                  <a:schemeClr val="accent1">
                    <a:lumMod val="75000"/>
                  </a:schemeClr>
                </a:solidFill>
                <a:cs typeface="B Titr" pitchFamily="2" charset="-78"/>
              </a:rPr>
            </a:br>
            <a:r>
              <a:rPr lang="fa-IR" sz="2200" dirty="0">
                <a:solidFill>
                  <a:schemeClr val="accent1">
                    <a:lumMod val="75000"/>
                  </a:schemeClr>
                </a:solidFill>
                <a:cs typeface="B Titr" pitchFamily="2" charset="-78"/>
              </a:rPr>
              <a:t>ادامه </a:t>
            </a:r>
            <a:r>
              <a:rPr lang="ar-SA" sz="2200" dirty="0">
                <a:solidFill>
                  <a:schemeClr val="accent1">
                    <a:lumMod val="75000"/>
                  </a:schemeClr>
                </a:solidFill>
                <a:cs typeface="B Titr" pitchFamily="2" charset="-78"/>
              </a:rPr>
              <a:t>جدول راهنماي مراقبت هاي پیش از بارداری و بارداري (مرور کلی و سریع</a:t>
            </a:r>
            <a:r>
              <a:rPr lang="ar-SA" sz="1800" b="1" dirty="0">
                <a:effectLst/>
                <a:latin typeface="Arial" panose="020B0604020202020204" pitchFamily="34" charset="0"/>
                <a:ea typeface="Times New Roman" panose="02020603050405020304" pitchFamily="18" charset="0"/>
                <a:cs typeface="B Nazanin" panose="00000400000000000000" pitchFamily="2" charset="-78"/>
              </a:rPr>
              <a:t>) </a:t>
            </a:r>
            <a:br>
              <a:rPr lang="en-US" sz="1800" dirty="0">
                <a:effectLst/>
                <a:latin typeface="Times New Roman" panose="02020603050405020304" pitchFamily="18" charset="0"/>
                <a:ea typeface="Times New Roman" panose="02020603050405020304" pitchFamily="18" charset="0"/>
              </a:rPr>
            </a:br>
            <a:endParaRPr lang="en-US" dirty="0"/>
          </a:p>
        </p:txBody>
      </p:sp>
      <p:cxnSp>
        <p:nvCxnSpPr>
          <p:cNvPr id="13" name="Straight Connector 12">
            <a:extLst>
              <a:ext uri="{FF2B5EF4-FFF2-40B4-BE49-F238E27FC236}">
                <a16:creationId xmlns:a16="http://schemas.microsoft.com/office/drawing/2014/main" id="{69EF668C-289D-6E16-12A5-11AA5E162D55}"/>
              </a:ext>
            </a:extLst>
          </p:cNvPr>
          <p:cNvCxnSpPr>
            <a:cxnSpLocks/>
          </p:cNvCxnSpPr>
          <p:nvPr/>
        </p:nvCxnSpPr>
        <p:spPr>
          <a:xfrm flipV="1">
            <a:off x="205274" y="578498"/>
            <a:ext cx="1129004" cy="1017037"/>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3613357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69977F5-A56D-AF6E-BD1C-C84CC06F3267}"/>
              </a:ext>
            </a:extLst>
          </p:cNvPr>
          <p:cNvGraphicFramePr>
            <a:graphicFrameLocks noGrp="1"/>
          </p:cNvGraphicFramePr>
          <p:nvPr>
            <p:ph idx="1"/>
            <p:extLst>
              <p:ext uri="{D42A27DB-BD31-4B8C-83A1-F6EECF244321}">
                <p14:modId xmlns:p14="http://schemas.microsoft.com/office/powerpoint/2010/main" val="1688495199"/>
              </p:ext>
            </p:extLst>
          </p:nvPr>
        </p:nvGraphicFramePr>
        <p:xfrm>
          <a:off x="294691" y="792981"/>
          <a:ext cx="8528180" cy="5820240"/>
        </p:xfrm>
        <a:graphic>
          <a:graphicData uri="http://schemas.openxmlformats.org/drawingml/2006/table">
            <a:tbl>
              <a:tblPr rtl="1"/>
              <a:tblGrid>
                <a:gridCol w="1436486">
                  <a:extLst>
                    <a:ext uri="{9D8B030D-6E8A-4147-A177-3AD203B41FA5}">
                      <a16:colId xmlns:a16="http://schemas.microsoft.com/office/drawing/2014/main" val="1688943025"/>
                    </a:ext>
                  </a:extLst>
                </a:gridCol>
                <a:gridCol w="2284469">
                  <a:extLst>
                    <a:ext uri="{9D8B030D-6E8A-4147-A177-3AD203B41FA5}">
                      <a16:colId xmlns:a16="http://schemas.microsoft.com/office/drawing/2014/main" val="4099224351"/>
                    </a:ext>
                  </a:extLst>
                </a:gridCol>
                <a:gridCol w="2402341">
                  <a:extLst>
                    <a:ext uri="{9D8B030D-6E8A-4147-A177-3AD203B41FA5}">
                      <a16:colId xmlns:a16="http://schemas.microsoft.com/office/drawing/2014/main" val="783335741"/>
                    </a:ext>
                  </a:extLst>
                </a:gridCol>
                <a:gridCol w="2404884">
                  <a:extLst>
                    <a:ext uri="{9D8B030D-6E8A-4147-A177-3AD203B41FA5}">
                      <a16:colId xmlns:a16="http://schemas.microsoft.com/office/drawing/2014/main" val="4096463075"/>
                    </a:ext>
                  </a:extLst>
                </a:gridCol>
              </a:tblGrid>
              <a:tr h="844465">
                <a:tc>
                  <a:txBody>
                    <a:bodyPr/>
                    <a:lstStyle/>
                    <a:p>
                      <a:pPr marL="0" marR="0" algn="r" rtl="1">
                        <a:spcBef>
                          <a:spcPts val="0"/>
                        </a:spcBef>
                        <a:spcAft>
                          <a:spcPts val="0"/>
                        </a:spcAft>
                      </a:pPr>
                      <a:r>
                        <a:rPr lang="ar-SA" sz="1800" b="1" u="none" strike="noStrike" dirty="0">
                          <a:solidFill>
                            <a:srgbClr val="000000"/>
                          </a:solidFill>
                          <a:effectLst/>
                          <a:latin typeface="Times New Roman" panose="02020603050405020304" pitchFamily="18" charset="0"/>
                          <a:cs typeface="B Nazanin" panose="00000400000000000000" pitchFamily="2" charset="-78"/>
                        </a:rPr>
                        <a:t>           زمان مراقبت</a:t>
                      </a:r>
                      <a:endParaRPr lang="en-US" sz="1400" b="1" u="sng" dirty="0">
                        <a:effectLst/>
                        <a:latin typeface="Times New Roman" panose="02020603050405020304" pitchFamily="18" charset="0"/>
                        <a:cs typeface="Yagut" panose="00000400000000000000" pitchFamily="2" charset="-78"/>
                      </a:endParaRPr>
                    </a:p>
                    <a:p>
                      <a:pPr marL="0" marR="0" algn="r" rtl="0">
                        <a:spcBef>
                          <a:spcPts val="0"/>
                        </a:spcBef>
                        <a:spcAft>
                          <a:spcPts val="0"/>
                        </a:spcAft>
                      </a:pPr>
                      <a:r>
                        <a:rPr lang="ar-SA" sz="18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نوع مراقبت</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EFD1B3"/>
                    </a:solidFill>
                  </a:tcPr>
                </a:tc>
                <a:tc>
                  <a:txBody>
                    <a:bodyPr/>
                    <a:lstStyle/>
                    <a:p>
                      <a:pPr marL="0" marR="0" algn="ctr" rtl="0">
                        <a:spcBef>
                          <a:spcPts val="0"/>
                        </a:spcBef>
                        <a:spcAft>
                          <a:spcPts val="0"/>
                        </a:spcAft>
                      </a:pPr>
                      <a:r>
                        <a:rPr lang="ar-SA" sz="18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1</a:t>
                      </a:r>
                      <a:endParaRPr lang="en-US" sz="2000" dirty="0">
                        <a:effectLst/>
                        <a:latin typeface="Times New Roman" panose="02020603050405020304" pitchFamily="18" charset="0"/>
                        <a:ea typeface="Times New Roman" panose="02020603050405020304" pitchFamily="18" charset="0"/>
                      </a:endParaRPr>
                    </a:p>
                    <a:p>
                      <a:pPr marL="0" marR="0" algn="ctr" rtl="0">
                        <a:spcBef>
                          <a:spcPts val="0"/>
                        </a:spcBef>
                        <a:spcAft>
                          <a:spcPts val="0"/>
                        </a:spcAft>
                      </a:pPr>
                      <a:r>
                        <a:rPr lang="ar-SA" sz="18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روز های 1 تا 3</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algn="ctr" rtl="0">
                        <a:spcBef>
                          <a:spcPts val="0"/>
                        </a:spcBef>
                        <a:spcAft>
                          <a:spcPts val="0"/>
                        </a:spcAft>
                      </a:pPr>
                      <a:r>
                        <a:rPr lang="ar-SA" sz="18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2</a:t>
                      </a:r>
                      <a:endParaRPr lang="en-US" sz="2000" dirty="0">
                        <a:effectLst/>
                        <a:latin typeface="Times New Roman" panose="02020603050405020304" pitchFamily="18" charset="0"/>
                        <a:ea typeface="Times New Roman" panose="02020603050405020304" pitchFamily="18" charset="0"/>
                      </a:endParaRPr>
                    </a:p>
                    <a:p>
                      <a:pPr marL="0" marR="0" algn="ctr" rtl="0">
                        <a:spcBef>
                          <a:spcPts val="0"/>
                        </a:spcBef>
                        <a:spcAft>
                          <a:spcPts val="0"/>
                        </a:spcAft>
                      </a:pPr>
                      <a:r>
                        <a:rPr lang="ar-SA" sz="18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روزهای 10 تا 15 </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algn="ctr" rtl="0">
                        <a:spcBef>
                          <a:spcPts val="0"/>
                        </a:spcBef>
                        <a:spcAft>
                          <a:spcPts val="0"/>
                        </a:spcAft>
                      </a:pPr>
                      <a:r>
                        <a:rPr lang="ar-SA" sz="18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مراقبت 3</a:t>
                      </a:r>
                      <a:endParaRPr lang="en-US" sz="2000" dirty="0">
                        <a:effectLst/>
                        <a:latin typeface="Times New Roman" panose="02020603050405020304" pitchFamily="18" charset="0"/>
                        <a:ea typeface="Times New Roman" panose="02020603050405020304" pitchFamily="18" charset="0"/>
                      </a:endParaRPr>
                    </a:p>
                    <a:p>
                      <a:pPr marL="0" marR="0" algn="ctr" rtl="0">
                        <a:spcBef>
                          <a:spcPts val="0"/>
                        </a:spcBef>
                        <a:spcAft>
                          <a:spcPts val="0"/>
                        </a:spcAft>
                      </a:pPr>
                      <a:r>
                        <a:rPr lang="ar-SA" sz="18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روزهای 30 تا 42</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502365467"/>
                  </a:ext>
                </a:extLst>
              </a:tr>
              <a:tr h="1313612">
                <a:tc>
                  <a:txBody>
                    <a:bodyPr/>
                    <a:lstStyle/>
                    <a:p>
                      <a:pPr marL="0" marR="0" algn="ctr" rtl="1">
                        <a:spcBef>
                          <a:spcPts val="0"/>
                        </a:spcBef>
                        <a:spcAft>
                          <a:spcPts val="0"/>
                        </a:spcAft>
                      </a:pPr>
                      <a:r>
                        <a:rPr lang="ar-SA" sz="1400" b="1" kern="0" dirty="0">
                          <a:solidFill>
                            <a:srgbClr val="000000"/>
                          </a:solidFill>
                          <a:effectLst/>
                          <a:latin typeface="Times New Roman" panose="02020603050405020304" pitchFamily="18" charset="0"/>
                          <a:cs typeface="B Nazanin" panose="00000400000000000000" pitchFamily="2" charset="-78"/>
                        </a:rPr>
                        <a:t>تشكيل پرونده و ارزیابی</a:t>
                      </a:r>
                      <a:endParaRPr lang="en-US" sz="1400" b="1" kern="0" dirty="0">
                        <a:effectLst/>
                        <a:latin typeface="Times New Roman" panose="02020603050405020304" pitchFamily="18" charset="0"/>
                        <a:cs typeface="B Yagut"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A3"/>
                    </a:solidFill>
                  </a:tcPr>
                </a:tc>
                <a:tc>
                  <a:txBody>
                    <a:bodyPr/>
                    <a:lstStyle/>
                    <a:p>
                      <a:pPr marL="0" marR="0" algn="just" rtl="1">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 مشخصات، وضعیت زایمان </a:t>
                      </a:r>
                      <a:endParaRPr lang="en-US" sz="15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 سوابق بارداری اخیر</a:t>
                      </a:r>
                      <a:endParaRPr lang="en-US" sz="15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 علائم نیازمند مراقبت ویژه و عوارض</a:t>
                      </a:r>
                      <a:endParaRPr lang="en-US" sz="15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 مصرف مکمل های دارویی</a:t>
                      </a:r>
                      <a:endParaRPr lang="en-US" sz="15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 بررسي پرونده و آشنايي با وضعيت مادر  </a:t>
                      </a:r>
                      <a:endParaRPr lang="en-US" sz="15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 ارزیابی الگوی تغذیه </a:t>
                      </a:r>
                      <a:endParaRPr lang="en-US" sz="15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 غربالگری افسردگی پس از زایمان</a:t>
                      </a:r>
                      <a:endParaRPr lang="en-US" sz="15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 علائم نیازمند مراقبت ویژه و عوارض</a:t>
                      </a:r>
                      <a:endParaRPr lang="en-US" sz="15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 مصرف مکمل های دارویی</a:t>
                      </a:r>
                      <a:endParaRPr lang="en-US" sz="15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 بررسي پرونده و آشنايي با وضعيت مادر         </a:t>
                      </a:r>
                      <a:endParaRPr lang="en-US" sz="15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 علائم نیازمند مراقبت ویژه و عوارض</a:t>
                      </a:r>
                      <a:endParaRPr lang="en-US" sz="15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 غربالگری افسردگی پس از زایمان</a:t>
                      </a:r>
                      <a:endParaRPr lang="en-US" sz="15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 مصرف مکمل های دارویی</a:t>
                      </a:r>
                      <a:endParaRPr lang="en-US" sz="15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8967875"/>
                  </a:ext>
                </a:extLst>
              </a:tr>
              <a:tr h="656806">
                <a:tc>
                  <a:txBody>
                    <a:bodyPr/>
                    <a:lstStyle/>
                    <a:p>
                      <a:pPr marL="0" marR="0" algn="ctr" rtl="0">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معاينه باليني</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A3"/>
                    </a:solidFill>
                  </a:tcPr>
                </a:tc>
                <a:tc>
                  <a:txBody>
                    <a:bodyPr/>
                    <a:lstStyle/>
                    <a:p>
                      <a:pPr marL="0" marR="0" algn="just" rtl="1">
                        <a:spcBef>
                          <a:spcPts val="0"/>
                        </a:spcBef>
                        <a:spcAft>
                          <a:spcPts val="0"/>
                        </a:spcAft>
                      </a:pPr>
                      <a:r>
                        <a:rPr lang="ar-SA" sz="1400">
                          <a:effectLst/>
                          <a:latin typeface="Times New Roman" panose="02020603050405020304" pitchFamily="18" charset="0"/>
                          <a:ea typeface="Times New Roman" panose="02020603050405020304" pitchFamily="18" charset="0"/>
                          <a:cs typeface="B Nazanin" panose="00000400000000000000" pitchFamily="2" charset="-78"/>
                        </a:rPr>
                        <a:t>- معاينه چشم، پستان</a:t>
                      </a:r>
                      <a:r>
                        <a:rPr lang="fa-IR" sz="1400">
                          <a:effectLst/>
                          <a:latin typeface="Times New Roman" panose="02020603050405020304" pitchFamily="18" charset="0"/>
                          <a:ea typeface="Times New Roman" panose="02020603050405020304" pitchFamily="18" charset="0"/>
                          <a:cs typeface="B Nazanin" panose="00000400000000000000" pitchFamily="2" charset="-78"/>
                        </a:rPr>
                        <a:t> ها</a:t>
                      </a:r>
                      <a:r>
                        <a:rPr lang="ar-SA" sz="1400">
                          <a:effectLst/>
                          <a:latin typeface="Times New Roman" panose="02020603050405020304" pitchFamily="18" charset="0"/>
                          <a:ea typeface="Times New Roman" panose="02020603050405020304" pitchFamily="18" charset="0"/>
                          <a:cs typeface="B Nazanin" panose="00000400000000000000" pitchFamily="2" charset="-78"/>
                        </a:rPr>
                        <a:t>، شكم (رحم)، اندام ها، محل بخيه ها</a:t>
                      </a:r>
                      <a:endParaRPr lang="en-US" sz="200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400">
                          <a:effectLst/>
                          <a:latin typeface="Times New Roman" panose="02020603050405020304" pitchFamily="18" charset="0"/>
                          <a:ea typeface="Times New Roman" panose="02020603050405020304" pitchFamily="18" charset="0"/>
                          <a:cs typeface="B Nazanin" panose="00000400000000000000" pitchFamily="2" charset="-78"/>
                        </a:rPr>
                        <a:t>- علائم حياتي </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fa-IR" sz="14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معاينه چشم، پستان ها، شكم (رحم)، اندام ها، محل بخيه ها</a:t>
                      </a:r>
                      <a:endParaRPr lang="en-US" sz="20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  علائم حياتي </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ar-SA" sz="1400">
                          <a:effectLst/>
                          <a:latin typeface="Times New Roman" panose="02020603050405020304" pitchFamily="18" charset="0"/>
                          <a:ea typeface="Times New Roman" panose="02020603050405020304" pitchFamily="18" charset="0"/>
                          <a:cs typeface="B Nazanin" panose="00000400000000000000" pitchFamily="2" charset="-78"/>
                        </a:rPr>
                        <a:t>- معاينه چشم، دهان و دندان، پستان، شكم (رحم)، اندام ها، محل  بخيه ها</a:t>
                      </a:r>
                      <a:endParaRPr lang="en-US" sz="200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400">
                          <a:effectLst/>
                          <a:latin typeface="Times New Roman" panose="02020603050405020304" pitchFamily="18" charset="0"/>
                          <a:ea typeface="Times New Roman" panose="02020603050405020304" pitchFamily="18" charset="0"/>
                          <a:cs typeface="B Nazanin" panose="00000400000000000000" pitchFamily="2" charset="-78"/>
                        </a:rPr>
                        <a:t>- علائم حياتي</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0274056"/>
                  </a:ext>
                </a:extLst>
              </a:tr>
              <a:tr h="656806">
                <a:tc>
                  <a:txBody>
                    <a:bodyPr/>
                    <a:lstStyle/>
                    <a:p>
                      <a:pPr marL="0" marR="0" algn="ctr" rtl="0">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آزمايش ها</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A3"/>
                    </a:solidFill>
                  </a:tcPr>
                </a:tc>
                <a:tc>
                  <a:txBody>
                    <a:bodyPr/>
                    <a:lstStyle/>
                    <a:p>
                      <a:pPr marL="0" marR="0" algn="r" rtl="1">
                        <a:spcBef>
                          <a:spcPts val="0"/>
                        </a:spcBef>
                        <a:spcAft>
                          <a:spcPts val="0"/>
                        </a:spcAft>
                      </a:pPr>
                      <a:r>
                        <a:rPr lang="ar-SA" sz="140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ar-SA" sz="14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spcBef>
                          <a:spcPts val="0"/>
                        </a:spcBef>
                        <a:spcAft>
                          <a:spcPts val="0"/>
                        </a:spcAft>
                      </a:pPr>
                      <a:r>
                        <a:rPr lang="ar-SA" sz="1400">
                          <a:effectLst/>
                          <a:latin typeface="Times New Roman" panose="02020603050405020304" pitchFamily="18" charset="0"/>
                          <a:ea typeface="Times New Roman" panose="02020603050405020304" pitchFamily="18" charset="0"/>
                          <a:cs typeface="B Nazanin" panose="00000400000000000000" pitchFamily="2" charset="-78"/>
                        </a:rPr>
                        <a:t>پاپ اسمير ( در صورت نیاز)</a:t>
                      </a:r>
                      <a:endParaRPr lang="en-US" sz="2000">
                        <a:effectLst/>
                        <a:latin typeface="Times New Roman" panose="02020603050405020304" pitchFamily="18" charset="0"/>
                        <a:ea typeface="Times New Roman" panose="02020603050405020304" pitchFamily="18" charset="0"/>
                      </a:endParaRPr>
                    </a:p>
                    <a:p>
                      <a:pPr marL="0" marR="0" algn="justLow" rtl="1">
                        <a:spcBef>
                          <a:spcPts val="0"/>
                        </a:spcBef>
                        <a:spcAft>
                          <a:spcPts val="0"/>
                        </a:spcAft>
                      </a:pPr>
                      <a:r>
                        <a:rPr lang="ar-SA" sz="1400">
                          <a:effectLst/>
                          <a:latin typeface="Times New Roman" panose="02020603050405020304" pitchFamily="18" charset="0"/>
                          <a:ea typeface="Times New Roman" panose="02020603050405020304" pitchFamily="18" charset="0"/>
                          <a:cs typeface="B Nazanin" panose="00000400000000000000" pitchFamily="2" charset="-78"/>
                        </a:rPr>
                        <a:t>- در مبتلايان به ديابت بارداري: </a:t>
                      </a:r>
                      <a:endParaRPr lang="en-US" sz="2000">
                        <a:effectLst/>
                        <a:latin typeface="Times New Roman" panose="02020603050405020304" pitchFamily="18" charset="0"/>
                        <a:ea typeface="Times New Roman" panose="02020603050405020304" pitchFamily="18" charset="0"/>
                      </a:endParaRPr>
                    </a:p>
                    <a:p>
                      <a:pPr marL="0" marR="0" algn="justLow" rtl="1">
                        <a:spcBef>
                          <a:spcPts val="0"/>
                        </a:spcBef>
                        <a:spcAft>
                          <a:spcPts val="0"/>
                        </a:spcAft>
                      </a:pPr>
                      <a:r>
                        <a:rPr lang="en-US" sz="1400">
                          <a:effectLst/>
                          <a:latin typeface="Times New Roman" panose="02020603050405020304" pitchFamily="18" charset="0"/>
                          <a:ea typeface="Times New Roman" panose="02020603050405020304" pitchFamily="18" charset="0"/>
                          <a:cs typeface="B Nazanin" panose="00000400000000000000" pitchFamily="2" charset="-78"/>
                        </a:rPr>
                        <a:t>OGTT, FBS</a:t>
                      </a:r>
                      <a:r>
                        <a:rPr lang="fa-IR" sz="1400">
                          <a:effectLst/>
                          <a:latin typeface="Times New Roman" panose="02020603050405020304" pitchFamily="18" charset="0"/>
                          <a:ea typeface="Times New Roman" panose="02020603050405020304" pitchFamily="18" charset="0"/>
                          <a:cs typeface="B Nazanin" panose="00000400000000000000" pitchFamily="2" charset="-78"/>
                        </a:rPr>
                        <a:t> (ناشتا و دو ساعته)</a:t>
                      </a:r>
                      <a:endParaRPr lang="en-US" sz="2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805659"/>
                  </a:ext>
                </a:extLst>
              </a:tr>
              <a:tr h="1313612">
                <a:tc>
                  <a:txBody>
                    <a:bodyPr/>
                    <a:lstStyle/>
                    <a:p>
                      <a:pPr marL="0" marR="0" algn="ctr" rtl="0">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آموزش و مشاوره</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A3"/>
                    </a:solidFill>
                  </a:tcPr>
                </a:tc>
                <a:tc>
                  <a:txBody>
                    <a:bodyPr/>
                    <a:lstStyle/>
                    <a:p>
                      <a:pPr marL="0" marR="0" algn="justLow" rtl="1">
                        <a:spcBef>
                          <a:spcPts val="0"/>
                        </a:spcBef>
                        <a:spcAft>
                          <a:spcPts val="0"/>
                        </a:spcAft>
                      </a:pPr>
                      <a:r>
                        <a:rPr kumimoji="0" lang="ar-SA" sz="1500"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بهداشت فردی، سلامت روان و جنسی، تغذيه و مكمل هاي دارويي، شكايت شايع، نحوه شيردهي و مشكلات آن، علائم نیازمند توجه ویژه مادر و نوزاد، مراقبت از نوزاد، تاريخ مراجعه بعدي</a:t>
                      </a:r>
                      <a:endParaRPr kumimoji="0" lang="en-US" sz="1500"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1">
                        <a:spcBef>
                          <a:spcPts val="0"/>
                        </a:spcBef>
                        <a:spcAft>
                          <a:spcPts val="0"/>
                        </a:spcAft>
                      </a:pPr>
                      <a:r>
                        <a:rPr kumimoji="0" lang="ar-SA" sz="1500"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بهداشت فردی و سلامت روان و جنسی، تغذيه و مكمل هاي دارویي، شكایت شايع، تداوم شيردهي، علائم نیازمند توجه ویژه مادر و نوزاد، مراقبت از نوزاد، تاريخ مراجعه</a:t>
                      </a:r>
                      <a:r>
                        <a:rPr kumimoji="0" lang="fa-IR" sz="1500"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 بعدی</a:t>
                      </a:r>
                      <a:endParaRPr kumimoji="0" lang="en-US" sz="1500"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Low" rtl="1">
                        <a:spcBef>
                          <a:spcPts val="0"/>
                        </a:spcBef>
                        <a:spcAft>
                          <a:spcPts val="0"/>
                        </a:spcAft>
                      </a:pPr>
                      <a:r>
                        <a:rPr kumimoji="0" lang="ar-SA" sz="1500"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rPr>
                        <a:t> بهداشت فردی و سلامت روان و جنسی،  بهداشت دهان و دندان، تغذيه و مكمل هاي دارويي، شكایت شايع، تداوم شيردهي، علائم نیازمند توجه ویژه مادر و نوزاد، مراقبت از نوزاد</a:t>
                      </a:r>
                      <a:endParaRPr kumimoji="0" lang="en-US" sz="1500" kern="1200" dirty="0">
                        <a:solidFill>
                          <a:schemeClr val="tx1"/>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8179076"/>
                  </a:ext>
                </a:extLst>
              </a:tr>
              <a:tr h="355987">
                <a:tc>
                  <a:txBody>
                    <a:bodyPr/>
                    <a:lstStyle/>
                    <a:p>
                      <a:pPr marL="0" marR="0" algn="ctr" rtl="0">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مكمل هاي دارویی</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A3"/>
                    </a:solidFill>
                  </a:tcPr>
                </a:tc>
                <a:tc gridSpan="3">
                  <a:txBody>
                    <a:bodyPr/>
                    <a:lstStyle/>
                    <a:p>
                      <a:pPr marL="0" marR="0" algn="ctr" rtl="0">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آهن و مولتي ويتامين مينرال تا 3 ماه پس از زایمان</a:t>
                      </a:r>
                      <a:endParaRPr lang="en-US" sz="15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51399279"/>
                  </a:ext>
                </a:extLst>
              </a:tr>
              <a:tr h="562976">
                <a:tc>
                  <a:txBody>
                    <a:bodyPr/>
                    <a:lstStyle/>
                    <a:p>
                      <a:pPr marL="0" marR="0" algn="ctr" rtl="0">
                        <a:spcBef>
                          <a:spcPts val="0"/>
                        </a:spcBef>
                        <a:spcAft>
                          <a:spcPts val="0"/>
                        </a:spcAft>
                      </a:pPr>
                      <a:r>
                        <a:rPr lang="ar-SA" sz="1400" b="1"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ايمن سازي</a:t>
                      </a:r>
                      <a:endParaRPr lang="en-US" sz="2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A3"/>
                    </a:solidFill>
                  </a:tcPr>
                </a:tc>
                <a:tc gridSpan="3">
                  <a:txBody>
                    <a:bodyPr/>
                    <a:lstStyle/>
                    <a:p>
                      <a:pPr marL="0" marR="0" algn="r" rtl="0">
                        <a:spcBef>
                          <a:spcPts val="0"/>
                        </a:spcBef>
                        <a:spcAft>
                          <a:spcPts val="0"/>
                        </a:spcAft>
                      </a:pP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ایمونوگلوبولین ضد دی در مادر ارهاش منفی </a:t>
                      </a:r>
                      <a:r>
                        <a:rPr lang="fa-IR" sz="1500" dirty="0">
                          <a:effectLst/>
                          <a:latin typeface="Times New Roman" panose="02020603050405020304" pitchFamily="18" charset="0"/>
                          <a:ea typeface="Times New Roman" panose="02020603050405020304" pitchFamily="18" charset="0"/>
                          <a:cs typeface="B Nazanin" panose="00000400000000000000" pitchFamily="2" charset="-78"/>
                        </a:rPr>
                        <a:t>با </a:t>
                      </a:r>
                      <a:r>
                        <a:rPr lang="ar-SA" sz="1500" dirty="0">
                          <a:effectLst/>
                          <a:latin typeface="Times New Roman" panose="02020603050405020304" pitchFamily="18" charset="0"/>
                          <a:ea typeface="Times New Roman" panose="02020603050405020304" pitchFamily="18" charset="0"/>
                          <a:cs typeface="B Nazanin" panose="00000400000000000000" pitchFamily="2" charset="-78"/>
                        </a:rPr>
                        <a:t>نوزاد ارهاش مثبت طی 72 ساعت اول پس از زایمان</a:t>
                      </a:r>
                      <a:endParaRPr lang="en-US" sz="15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80524300"/>
                  </a:ext>
                </a:extLst>
              </a:tr>
            </a:tbl>
          </a:graphicData>
        </a:graphic>
      </p:graphicFrame>
      <p:sp>
        <p:nvSpPr>
          <p:cNvPr id="3" name="Title 2">
            <a:extLst>
              <a:ext uri="{FF2B5EF4-FFF2-40B4-BE49-F238E27FC236}">
                <a16:creationId xmlns:a16="http://schemas.microsoft.com/office/drawing/2014/main" id="{254E7F64-7BBE-BADB-3EC6-DDCA7714F53B}"/>
              </a:ext>
            </a:extLst>
          </p:cNvPr>
          <p:cNvSpPr>
            <a:spLocks noGrp="1"/>
          </p:cNvSpPr>
          <p:nvPr>
            <p:ph type="title"/>
          </p:nvPr>
        </p:nvSpPr>
        <p:spPr>
          <a:xfrm>
            <a:off x="457200" y="274638"/>
            <a:ext cx="8229600" cy="462480"/>
          </a:xfrm>
          <a:solidFill>
            <a:schemeClr val="accent5">
              <a:lumMod val="40000"/>
              <a:lumOff val="60000"/>
            </a:schemeClr>
          </a:solidFill>
        </p:spPr>
        <p:txBody>
          <a:bodyPr>
            <a:noAutofit/>
          </a:bodyPr>
          <a:lstStyle/>
          <a:p>
            <a:pPr marL="0" marR="0" algn="ctr" rtl="1">
              <a:spcBef>
                <a:spcPts val="0"/>
              </a:spcBef>
              <a:spcAft>
                <a:spcPts val="0"/>
              </a:spcAft>
            </a:pPr>
            <a:br>
              <a:rPr lang="fa-IR" sz="2600" dirty="0">
                <a:solidFill>
                  <a:schemeClr val="accent1">
                    <a:lumMod val="75000"/>
                  </a:schemeClr>
                </a:solidFill>
                <a:cs typeface="B Titr" pitchFamily="2" charset="-78"/>
              </a:rPr>
            </a:br>
            <a:r>
              <a:rPr lang="ar-SA" sz="2600" dirty="0">
                <a:solidFill>
                  <a:schemeClr val="accent1">
                    <a:lumMod val="75000"/>
                  </a:schemeClr>
                </a:solidFill>
                <a:cs typeface="B Titr" pitchFamily="2" charset="-78"/>
              </a:rPr>
              <a:t>جدول راهنماي مراقبت هاي پس از زايمان (مرور کلی و سریع)</a:t>
            </a:r>
            <a:br>
              <a:rPr lang="en-US" sz="2600" dirty="0">
                <a:effectLst/>
                <a:latin typeface="Times New Roman" panose="02020603050405020304" pitchFamily="18" charset="0"/>
                <a:ea typeface="Times New Roman" panose="02020603050405020304" pitchFamily="18" charset="0"/>
              </a:rPr>
            </a:br>
            <a:endParaRPr lang="en-US" sz="2600" dirty="0"/>
          </a:p>
        </p:txBody>
      </p:sp>
    </p:spTree>
    <p:extLst>
      <p:ext uri="{BB962C8B-B14F-4D97-AF65-F5344CB8AC3E}">
        <p14:creationId xmlns:p14="http://schemas.microsoft.com/office/powerpoint/2010/main" val="344534284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B8755613-C9FB-4EC9-A49B-729A8A7F0E3E}"/>
              </a:ext>
            </a:extLst>
          </p:cNvPr>
          <p:cNvSpPr>
            <a:spLocks noGrp="1" noChangeArrowheads="1"/>
          </p:cNvSpPr>
          <p:nvPr>
            <p:ph type="title"/>
          </p:nvPr>
        </p:nvSpPr>
        <p:spPr>
          <a:xfrm>
            <a:off x="457200" y="329608"/>
            <a:ext cx="8155172" cy="1088029"/>
          </a:xfrm>
          <a:solidFill>
            <a:srgbClr val="FFFFA3"/>
          </a:solidFill>
        </p:spPr>
        <p:txBody>
          <a:bodyPr>
            <a:normAutofit fontScale="90000"/>
          </a:bodyPr>
          <a:lstStyle/>
          <a:p>
            <a:pPr algn="ctr"/>
            <a:r>
              <a:rPr lang="fa-IR" altLang="fa-IR" sz="2800" dirty="0">
                <a:solidFill>
                  <a:schemeClr val="accent1">
                    <a:lumMod val="50000"/>
                  </a:schemeClr>
                </a:solidFill>
              </a:rPr>
              <a:t>زندگی زنجیره پیوسته ای است که قابل جدا شدن نیست. در اهداف توسعه پایدار بر ارائه خدمات سلامت به صورت گروه سنی و ادغام یافته تاکید شده است.</a:t>
            </a:r>
          </a:p>
        </p:txBody>
      </p:sp>
      <p:pic>
        <p:nvPicPr>
          <p:cNvPr id="24579" name="Content Placeholder 3">
            <a:extLst>
              <a:ext uri="{FF2B5EF4-FFF2-40B4-BE49-F238E27FC236}">
                <a16:creationId xmlns:a16="http://schemas.microsoft.com/office/drawing/2014/main" id="{A32E6556-5B42-4DA6-8491-C373165067C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7950" y="1628775"/>
            <a:ext cx="8867775" cy="4824413"/>
          </a:xfrm>
          <a:ln>
            <a:solidFill>
              <a:schemeClr val="accent1">
                <a:lumMod val="75000"/>
              </a:schemeClr>
            </a:solidFill>
          </a:ln>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54777E4F-5637-400C-B467-931C3DF9B60A}"/>
              </a:ext>
            </a:extLst>
          </p:cNvPr>
          <p:cNvSpPr>
            <a:spLocks noGrp="1" noChangeArrowheads="1"/>
          </p:cNvSpPr>
          <p:nvPr>
            <p:ph type="ctrTitle" idx="4294967295"/>
          </p:nvPr>
        </p:nvSpPr>
        <p:spPr>
          <a:xfrm>
            <a:off x="1903230" y="481492"/>
            <a:ext cx="5139254" cy="829339"/>
          </a:xfrm>
          <a:solidFill>
            <a:srgbClr val="FFFFA3"/>
          </a:solidFill>
        </p:spPr>
        <p:txBody>
          <a:bodyPr>
            <a:noAutofit/>
          </a:bodyPr>
          <a:lstStyle/>
          <a:p>
            <a:pPr algn="ctr"/>
            <a:r>
              <a:rPr lang="fa-IR" altLang="fa-IR" sz="3200" dirty="0">
                <a:solidFill>
                  <a:schemeClr val="accent1">
                    <a:lumMod val="50000"/>
                  </a:schemeClr>
                </a:solidFill>
                <a:cs typeface="B Titr" panose="00000700000000000000" pitchFamily="2" charset="-78"/>
              </a:rPr>
              <a:t>مراقبت پیش از بارداری</a:t>
            </a:r>
            <a:endParaRPr lang="en-US" altLang="fa-IR" sz="3200" dirty="0">
              <a:solidFill>
                <a:schemeClr val="accent1">
                  <a:lumMod val="50000"/>
                </a:schemeClr>
              </a:solidFill>
              <a:cs typeface="B Titr" panose="00000700000000000000" pitchFamily="2" charset="-78"/>
            </a:endParaRPr>
          </a:p>
        </p:txBody>
      </p:sp>
      <p:sp>
        <p:nvSpPr>
          <p:cNvPr id="13" name="TextBox 12">
            <a:extLst>
              <a:ext uri="{FF2B5EF4-FFF2-40B4-BE49-F238E27FC236}">
                <a16:creationId xmlns:a16="http://schemas.microsoft.com/office/drawing/2014/main" id="{530EB3FD-8F70-4C85-A663-8F46ABAE6706}"/>
              </a:ext>
            </a:extLst>
          </p:cNvPr>
          <p:cNvSpPr txBox="1"/>
          <p:nvPr/>
        </p:nvSpPr>
        <p:spPr>
          <a:xfrm>
            <a:off x="3678865" y="1599799"/>
            <a:ext cx="4921296" cy="3785652"/>
          </a:xfrm>
          <a:prstGeom prst="rect">
            <a:avLst/>
          </a:prstGeom>
          <a:solidFill>
            <a:srgbClr val="FFFFA3"/>
          </a:solidFill>
        </p:spPr>
        <p:txBody>
          <a:bodyPr wrap="square">
            <a:spAutoFit/>
          </a:bodyPr>
          <a:lstStyle/>
          <a:p>
            <a:pPr marL="342900" indent="-342900" algn="justLow">
              <a:spcBef>
                <a:spcPts val="0"/>
              </a:spcBef>
              <a:spcAft>
                <a:spcPts val="0"/>
              </a:spcAft>
              <a:buFont typeface="Wingdings" panose="05000000000000000000" pitchFamily="2" charset="2"/>
              <a:buChar char="v"/>
              <a:defRPr/>
            </a:pPr>
            <a:r>
              <a:rPr lang="ar-SA" sz="2400" b="1" dirty="0">
                <a:latin typeface="Times New Roman" panose="02020603050405020304" pitchFamily="18" charset="0"/>
                <a:cs typeface="B Nazanin" panose="00000400000000000000" pitchFamily="2" charset="-78"/>
              </a:rPr>
              <a:t> </a:t>
            </a:r>
            <a:r>
              <a:rPr lang="fa-IR" sz="2400" b="1" dirty="0">
                <a:latin typeface="Times New Roman" panose="02020603050405020304" pitchFamily="18" charset="0"/>
                <a:cs typeface="B Nazanin" panose="00000400000000000000" pitchFamily="2" charset="-78"/>
              </a:rPr>
              <a:t>تمامی خانم های که </a:t>
            </a:r>
            <a:r>
              <a:rPr lang="fa-IR" sz="2400" b="1" dirty="0">
                <a:solidFill>
                  <a:srgbClr val="C00000"/>
                </a:solidFill>
                <a:latin typeface="Times New Roman" panose="02020603050405020304" pitchFamily="18" charset="0"/>
                <a:cs typeface="B Nazanin" panose="00000400000000000000" pitchFamily="2" charset="-78"/>
              </a:rPr>
              <a:t>تمایل به بارداری دارند</a:t>
            </a:r>
            <a:r>
              <a:rPr lang="fa-IR" sz="2400" b="1" dirty="0">
                <a:latin typeface="Times New Roman" panose="02020603050405020304" pitchFamily="18" charset="0"/>
                <a:cs typeface="B Nazanin" panose="00000400000000000000" pitchFamily="2" charset="-78"/>
              </a:rPr>
              <a:t> می توانند مراقبت پیش از بارداری را دریافت کنند مگر در مواردی که مطابق بسته خدمت مشاوره فرزند آوری، مشمول منع نسبی و مطلق بارداری می شوند</a:t>
            </a: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1800" dirty="0">
              <a:effectLst/>
              <a:latin typeface="Times New Roman" panose="02020603050405020304" pitchFamily="18" charset="0"/>
              <a:ea typeface="Times New Roman" panose="02020603050405020304" pitchFamily="18" charset="0"/>
            </a:endParaRPr>
          </a:p>
          <a:p>
            <a:pPr marL="342900" indent="-342900" algn="justLow" rtl="1">
              <a:spcBef>
                <a:spcPts val="0"/>
              </a:spcBef>
              <a:spcAft>
                <a:spcPts val="0"/>
              </a:spcAft>
              <a:buFont typeface="Wingdings" panose="05000000000000000000" pitchFamily="2" charset="2"/>
              <a:buChar char="v"/>
              <a:defRPr/>
            </a:pPr>
            <a:r>
              <a:rPr lang="ar-SA" sz="2400" b="1" dirty="0">
                <a:latin typeface="Times New Roman" panose="02020603050405020304" pitchFamily="18" charset="0"/>
                <a:ea typeface="Times New Roman" panose="02020603050405020304" pitchFamily="18" charset="0"/>
                <a:cs typeface="B Nazanin" panose="00000400000000000000" pitchFamily="2" charset="-78"/>
              </a:rPr>
              <a:t>مدت اعتبار مشاوره پیش از بارداری</a:t>
            </a:r>
            <a:r>
              <a:rPr lang="fa-IR" sz="2400" b="1" dirty="0">
                <a:latin typeface="Times New Roman" panose="02020603050405020304" pitchFamily="18" charset="0"/>
                <a:ea typeface="Times New Roman" panose="02020603050405020304" pitchFamily="18" charset="0"/>
                <a:cs typeface="B Nazanin" panose="00000400000000000000" pitchFamily="2" charset="-78"/>
              </a:rPr>
              <a:t> در صورت عدم بارداری</a:t>
            </a:r>
            <a:r>
              <a:rPr lang="ar-SA" sz="2400" b="1" dirty="0">
                <a:latin typeface="Times New Roman" panose="02020603050405020304" pitchFamily="18" charset="0"/>
                <a:ea typeface="Times New Roman" panose="02020603050405020304" pitchFamily="18" charset="0"/>
                <a:cs typeface="B Nazanin" panose="00000400000000000000" pitchFamily="2" charset="-78"/>
              </a:rPr>
              <a:t> یک سال است</a:t>
            </a:r>
            <a:r>
              <a:rPr lang="fa-IR" sz="2400" b="1" dirty="0">
                <a:latin typeface="Times New Roman" panose="02020603050405020304" pitchFamily="18" charset="0"/>
                <a:ea typeface="Times New Roman" panose="02020603050405020304" pitchFamily="18" charset="0"/>
                <a:cs typeface="B Nazanin" panose="00000400000000000000" pitchFamily="2" charset="-78"/>
              </a:rPr>
              <a:t> و در صورت بارداری منتج به سقط برای بارداری بعدی ولو در فاصله کمتر از یک سال تکرار می شود.</a:t>
            </a:r>
            <a:endParaRPr lang="en-US" sz="1200" dirty="0">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39BFF524-C1C7-4461-A52B-5E211845B7FC}"/>
              </a:ext>
            </a:extLst>
          </p:cNvPr>
          <p:cNvSpPr txBox="1"/>
          <p:nvPr/>
        </p:nvSpPr>
        <p:spPr>
          <a:xfrm>
            <a:off x="2165054" y="5767327"/>
            <a:ext cx="5657593" cy="461665"/>
          </a:xfrm>
          <a:prstGeom prst="rect">
            <a:avLst/>
          </a:prstGeom>
          <a:solidFill>
            <a:srgbClr val="FFFFA3"/>
          </a:solidFill>
        </p:spPr>
        <p:txBody>
          <a:bodyPr wrap="square">
            <a:spAutoFit/>
          </a:bodyPr>
          <a:lstStyle/>
          <a:p>
            <a:pPr marL="0" marR="0" algn="ctr" rtl="1">
              <a:spcBef>
                <a:spcPts val="0"/>
              </a:spcBef>
              <a:spcAft>
                <a:spcPts val="0"/>
              </a:spcAft>
            </a:pPr>
            <a:r>
              <a:rPr lang="ar-SA" sz="24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مدت اعتبار مشاوره پیش از بارداری یک سال است. </a:t>
            </a:r>
            <a:endParaRPr lang="en-US" sz="2400" dirty="0">
              <a:solidFill>
                <a:srgbClr val="C00000"/>
              </a:solidFill>
              <a:effectLst/>
              <a:latin typeface="Times New Roman" panose="02020603050405020304" pitchFamily="18" charset="0"/>
              <a:ea typeface="Times New Roman" panose="02020603050405020304" pitchFamily="18" charset="0"/>
            </a:endParaRPr>
          </a:p>
        </p:txBody>
      </p:sp>
      <p:pic>
        <p:nvPicPr>
          <p:cNvPr id="9" name="Content Placeholder 5">
            <a:extLst>
              <a:ext uri="{FF2B5EF4-FFF2-40B4-BE49-F238E27FC236}">
                <a16:creationId xmlns:a16="http://schemas.microsoft.com/office/drawing/2014/main" id="{10200A55-1A04-41DA-BDAD-B7DB1A480E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8401" r="65047"/>
          <a:stretch>
            <a:fillRect/>
          </a:stretch>
        </p:blipFill>
        <p:spPr>
          <a:xfrm>
            <a:off x="429084" y="1599799"/>
            <a:ext cx="2948292" cy="3843522"/>
          </a:xfrm>
          <a:prstGeom prst="rect">
            <a:avLst/>
          </a:prstGeom>
          <a:ln>
            <a:solidFill>
              <a:schemeClr val="accent1">
                <a:lumMod val="75000"/>
              </a:schemeClr>
            </a:solidFill>
          </a:ln>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5B076A89-F86C-478E-BA89-02E8AEFDD96D}"/>
              </a:ext>
            </a:extLst>
          </p:cNvPr>
          <p:cNvPicPr>
            <a:picLocks noGrp="1" noChangeAspect="1"/>
          </p:cNvPicPr>
          <p:nvPr>
            <p:ph idx="1"/>
          </p:nvPr>
        </p:nvPicPr>
        <p:blipFill>
          <a:blip r:embed="rId2"/>
          <a:stretch>
            <a:fillRect/>
          </a:stretch>
        </p:blipFill>
        <p:spPr>
          <a:xfrm>
            <a:off x="393405" y="347098"/>
            <a:ext cx="8123273" cy="6163803"/>
          </a:xfrm>
        </p:spPr>
      </p:pic>
    </p:spTree>
    <p:extLst>
      <p:ext uri="{BB962C8B-B14F-4D97-AF65-F5344CB8AC3E}">
        <p14:creationId xmlns:p14="http://schemas.microsoft.com/office/powerpoint/2010/main" val="101807207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8BA2BCA1-C3C0-4858-83B6-0E61FBED7E42}"/>
              </a:ext>
            </a:extLst>
          </p:cNvPr>
          <p:cNvSpPr/>
          <p:nvPr/>
        </p:nvSpPr>
        <p:spPr>
          <a:xfrm>
            <a:off x="604584" y="1458352"/>
            <a:ext cx="7508858" cy="2583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p:cNvSpPr txBox="1">
            <a:spLocks/>
          </p:cNvSpPr>
          <p:nvPr/>
        </p:nvSpPr>
        <p:spPr>
          <a:xfrm>
            <a:off x="593151" y="4267200"/>
            <a:ext cx="7772400" cy="946212"/>
          </a:xfrm>
          <a:prstGeom prst="rect">
            <a:avLst/>
          </a:prstGeom>
        </p:spPr>
        <p:txBody>
          <a:bodyPr vert="horz" lIns="91440" tIns="45720" rIns="91440" bIns="45720" rtlCol="1" anchor="ctr">
            <a:normAutofit fontScale="97500"/>
          </a:bodyPr>
          <a:lstStyle>
            <a:lvl1pPr algn="ctr" defTabSz="914400" rtl="1" eaLnBrk="1" latinLnBrk="0" hangingPunct="1">
              <a:spcBef>
                <a:spcPct val="0"/>
              </a:spcBef>
              <a:buNone/>
              <a:defRPr sz="4400" kern="1200">
                <a:solidFill>
                  <a:schemeClr val="tx1"/>
                </a:solidFill>
                <a:latin typeface="+mj-lt"/>
                <a:ea typeface="+mj-ea"/>
                <a:cs typeface="+mj-cs"/>
              </a:defRPr>
            </a:lvl1pPr>
          </a:lstStyle>
          <a:p>
            <a:pPr>
              <a:lnSpc>
                <a:spcPct val="150000"/>
              </a:lnSpc>
              <a:defRPr/>
            </a:pPr>
            <a:endParaRPr lang="fa-IR" sz="2400" dirty="0">
              <a:solidFill>
                <a:schemeClr val="accent6">
                  <a:lumMod val="50000"/>
                </a:schemeClr>
              </a:solidFill>
              <a:cs typeface="B Titr" panose="00000700000000000000" pitchFamily="2" charset="-78"/>
            </a:endParaRPr>
          </a:p>
        </p:txBody>
      </p:sp>
      <p:sp>
        <p:nvSpPr>
          <p:cNvPr id="4" name="Subtitle 2">
            <a:extLst>
              <a:ext uri="{FF2B5EF4-FFF2-40B4-BE49-F238E27FC236}">
                <a16:creationId xmlns:a16="http://schemas.microsoft.com/office/drawing/2014/main" id="{9DABE8FC-A3EE-E945-C5BE-A38D3FA64908}"/>
              </a:ext>
            </a:extLst>
          </p:cNvPr>
          <p:cNvSpPr>
            <a:spLocks noGrp="1"/>
          </p:cNvSpPr>
          <p:nvPr>
            <p:ph type="subTitle" idx="1"/>
          </p:nvPr>
        </p:nvSpPr>
        <p:spPr>
          <a:xfrm>
            <a:off x="2699998" y="5663682"/>
            <a:ext cx="3318030" cy="1066727"/>
          </a:xfrm>
          <a:solidFill>
            <a:schemeClr val="accent1">
              <a:lumMod val="40000"/>
              <a:lumOff val="60000"/>
            </a:schemeClr>
          </a:solidFill>
        </p:spPr>
        <p:txBody>
          <a:bodyPr>
            <a:noAutofit/>
          </a:bodyPr>
          <a:lstStyle/>
          <a:p>
            <a:r>
              <a:rPr lang="fa-IR" sz="1400" kern="0" dirty="0">
                <a:solidFill>
                  <a:srgbClr val="487050"/>
                </a:solidFill>
                <a:latin typeface="Arial" pitchFamily="34" charset="0"/>
                <a:cs typeface="2  Yekan" panose="00000400000000000000" pitchFamily="2" charset="-78"/>
              </a:rPr>
              <a:t>معاونت بهداشتی دانشگاه علوم پزشکی اصفهان</a:t>
            </a:r>
          </a:p>
          <a:p>
            <a:r>
              <a:rPr lang="fa-IR" sz="1400" kern="0" dirty="0">
                <a:solidFill>
                  <a:srgbClr val="487050"/>
                </a:solidFill>
                <a:latin typeface="Arial" pitchFamily="34" charset="0"/>
                <a:cs typeface="2  Yekan" panose="00000400000000000000" pitchFamily="2" charset="-78"/>
              </a:rPr>
              <a:t>گروه سلامت خانواده و جمعیت</a:t>
            </a:r>
          </a:p>
          <a:p>
            <a:r>
              <a:rPr lang="fa-IR" sz="1400" kern="0" dirty="0">
                <a:solidFill>
                  <a:srgbClr val="487050"/>
                </a:solidFill>
                <a:latin typeface="Arial" pitchFamily="34" charset="0"/>
                <a:cs typeface="2  Yekan" panose="00000400000000000000" pitchFamily="2" charset="-78"/>
              </a:rPr>
              <a:t>واحد سلامت مادران</a:t>
            </a:r>
          </a:p>
          <a:p>
            <a:pPr lvl="0"/>
            <a:r>
              <a:rPr lang="fa-IR" sz="1400" kern="0" dirty="0">
                <a:solidFill>
                  <a:srgbClr val="487050"/>
                </a:solidFill>
                <a:latin typeface="Arial" pitchFamily="34" charset="0"/>
                <a:cs typeface="2  Yekan" panose="00000400000000000000" pitchFamily="2" charset="-78"/>
              </a:rPr>
              <a:t>1402</a:t>
            </a:r>
          </a:p>
        </p:txBody>
      </p:sp>
      <p:sp>
        <p:nvSpPr>
          <p:cNvPr id="7" name="Title 6">
            <a:extLst>
              <a:ext uri="{FF2B5EF4-FFF2-40B4-BE49-F238E27FC236}">
                <a16:creationId xmlns:a16="http://schemas.microsoft.com/office/drawing/2014/main" id="{066C1354-73D1-4DB0-B8DE-07841AC90BFE}"/>
              </a:ext>
            </a:extLst>
          </p:cNvPr>
          <p:cNvSpPr>
            <a:spLocks noGrp="1"/>
          </p:cNvSpPr>
          <p:nvPr>
            <p:ph type="ctrTitle"/>
          </p:nvPr>
        </p:nvSpPr>
        <p:spPr>
          <a:xfrm>
            <a:off x="447870" y="1716677"/>
            <a:ext cx="7772400" cy="1829761"/>
          </a:xfrm>
        </p:spPr>
        <p:txBody>
          <a:bodyPr>
            <a:noAutofit/>
          </a:bodyPr>
          <a:lstStyle/>
          <a:p>
            <a:r>
              <a:rPr lang="fa-IR" sz="4200" dirty="0">
                <a:solidFill>
                  <a:schemeClr val="tx1"/>
                </a:solidFill>
                <a:cs typeface="B Titr" panose="00000700000000000000" pitchFamily="2" charset="-78"/>
              </a:rPr>
              <a:t>برنامه کشوری مادری ایمن</a:t>
            </a:r>
            <a:br>
              <a:rPr lang="fa-IR" sz="4200" dirty="0">
                <a:solidFill>
                  <a:schemeClr val="tx1"/>
                </a:solidFill>
                <a:cs typeface="B Titr" panose="00000700000000000000" pitchFamily="2" charset="-78"/>
              </a:rPr>
            </a:br>
            <a:r>
              <a:rPr lang="fa-IR" sz="4200" dirty="0">
                <a:solidFill>
                  <a:schemeClr val="tx1"/>
                </a:solidFill>
                <a:cs typeface="B Titr" panose="00000700000000000000" pitchFamily="2" charset="-78"/>
              </a:rPr>
              <a:t>مراقبت های ادغام یافته سلامت مادران</a:t>
            </a:r>
            <a:br>
              <a:rPr lang="fa-IR" sz="4200" dirty="0">
                <a:solidFill>
                  <a:schemeClr val="tx1"/>
                </a:solidFill>
                <a:cs typeface="B Titr" panose="00000700000000000000" pitchFamily="2" charset="-78"/>
              </a:rPr>
            </a:br>
            <a:r>
              <a:rPr lang="fa-IR" sz="4200" dirty="0">
                <a:solidFill>
                  <a:schemeClr val="tx1"/>
                </a:solidFill>
                <a:cs typeface="B Titr" panose="00000700000000000000" pitchFamily="2" charset="-78"/>
              </a:rPr>
              <a:t> ویژه پرسنل جدیدالورود</a:t>
            </a:r>
            <a:endParaRPr lang="en-US" sz="42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48F9A51-E075-4BF7-AE33-365F1ABED1AA}"/>
              </a:ext>
            </a:extLst>
          </p:cNvPr>
          <p:cNvPicPr>
            <a:picLocks noGrp="1" noChangeAspect="1"/>
          </p:cNvPicPr>
          <p:nvPr>
            <p:ph idx="1"/>
          </p:nvPr>
        </p:nvPicPr>
        <p:blipFill>
          <a:blip r:embed="rId2"/>
          <a:stretch>
            <a:fillRect/>
          </a:stretch>
        </p:blipFill>
        <p:spPr>
          <a:xfrm>
            <a:off x="1307189" y="263261"/>
            <a:ext cx="6529622" cy="6331478"/>
          </a:xfrm>
          <a:ln>
            <a:solidFill>
              <a:schemeClr val="accent1">
                <a:lumMod val="75000"/>
              </a:schemeClr>
            </a:solidFill>
          </a:ln>
        </p:spPr>
      </p:pic>
    </p:spTree>
    <p:extLst>
      <p:ext uri="{BB962C8B-B14F-4D97-AF65-F5344CB8AC3E}">
        <p14:creationId xmlns:p14="http://schemas.microsoft.com/office/powerpoint/2010/main" val="353223679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D081EF-8780-4897-BB99-FA064C161634}"/>
              </a:ext>
            </a:extLst>
          </p:cNvPr>
          <p:cNvSpPr>
            <a:spLocks noGrp="1"/>
          </p:cNvSpPr>
          <p:nvPr>
            <p:ph idx="1"/>
          </p:nvPr>
        </p:nvSpPr>
        <p:spPr>
          <a:xfrm>
            <a:off x="457200" y="1137684"/>
            <a:ext cx="8229600" cy="4974302"/>
          </a:xfrm>
        </p:spPr>
        <p:txBody>
          <a:bodyPr/>
          <a:lstStyle/>
          <a:p>
            <a:pPr marL="0" marR="0" algn="just" rtl="1">
              <a:spcBef>
                <a:spcPts val="0"/>
              </a:spcBef>
              <a:spcAft>
                <a:spcPts val="0"/>
              </a:spcAft>
            </a:pPr>
            <a:r>
              <a:rPr lang="ar-SA"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تاریخ مراجعه بعدی</a:t>
            </a:r>
            <a:r>
              <a:rPr lang="ar-SA" sz="1800" b="1" dirty="0">
                <a:solidFill>
                  <a:srgbClr val="3366FF"/>
                </a:solidFill>
                <a:effectLst/>
                <a:latin typeface="Times New Roman" panose="02020603050405020304" pitchFamily="18" charset="0"/>
                <a:ea typeface="Times New Roman" panose="02020603050405020304" pitchFamily="18" charset="0"/>
                <a:cs typeface="B Nazanin" panose="00000400000000000000" pitchFamily="2" charset="-78"/>
              </a:rPr>
              <a:t>:</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تاریخ مراجعه بعدی را در صورتي كه فرد نیاز به پيگيري بيشتر دارد، تعیین کنید.</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نکته:</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به خانم یادآور شوید با قطع قاعدگی مراجعه کند تا در صورت تشخیص بارداری، مراقبت دوران بارداری از هفته 6 تا 10 بارداری (اولین ملاقات) شروع شود. تشخيص بارداري مي تواند با آزمايش ادرار، خون و يا سونوگرافي باشد.</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SA" sz="1800" b="1" i="0" dirty="0">
                <a:solidFill>
                  <a:schemeClr val="accent6">
                    <a:lumMod val="25000"/>
                  </a:schemeClr>
                </a:solidFill>
                <a:effectLst/>
                <a:latin typeface="Times New Roman" panose="02020603050405020304" pitchFamily="18" charset="0"/>
                <a:cs typeface="B Nazanin" panose="00000400000000000000" pitchFamily="2" charset="-78"/>
              </a:rPr>
              <a:t>تشکیل پرونده و گرفتن شرح حال: </a:t>
            </a:r>
            <a:r>
              <a:rPr lang="ar-SA" sz="1800" b="0" i="0" dirty="0">
                <a:effectLst/>
                <a:latin typeface="Times New Roman" panose="02020603050405020304" pitchFamily="18" charset="0"/>
                <a:cs typeface="B Nazanin" panose="00000400000000000000" pitchFamily="2" charset="-78"/>
              </a:rPr>
              <a:t>برای تشکیل پرونده، قسمت شرح حال «فرم پیش از بارداری» را تکمیل کنید.</a:t>
            </a:r>
            <a:r>
              <a:rPr lang="ar-SA" sz="1800" b="1" i="0" dirty="0">
                <a:effectLst/>
                <a:latin typeface="Times New Roman" panose="02020603050405020304" pitchFamily="18" charset="0"/>
                <a:cs typeface="B Nazanin" panose="00000400000000000000" pitchFamily="2" charset="-78"/>
              </a:rPr>
              <a:t> </a:t>
            </a:r>
            <a:r>
              <a:rPr lang="ar-SA" sz="1800" b="0" i="0" dirty="0">
                <a:effectLst/>
                <a:latin typeface="Times New Roman" panose="02020603050405020304" pitchFamily="18" charset="0"/>
                <a:cs typeface="B Nazanin" panose="00000400000000000000" pitchFamily="2" charset="-78"/>
              </a:rPr>
              <a:t>شرح حال شامل:</a:t>
            </a:r>
            <a:r>
              <a:rPr lang="ar-SA" sz="1800" b="1" i="0" dirty="0">
                <a:effectLst/>
                <a:latin typeface="Times New Roman" panose="02020603050405020304" pitchFamily="18" charset="0"/>
                <a:cs typeface="B Nazanin" panose="00000400000000000000" pitchFamily="2" charset="-78"/>
              </a:rPr>
              <a:t> </a:t>
            </a:r>
            <a:endParaRPr lang="en-US" sz="1800" b="1" i="1" dirty="0">
              <a:effectLst/>
              <a:latin typeface="Times New Roman" panose="02020603050405020304" pitchFamily="18" charset="0"/>
              <a:cs typeface="B Yagut" panose="00000400000000000000" pitchFamily="2" charset="-78"/>
            </a:endParaRPr>
          </a:p>
          <a:p>
            <a:pPr marL="0" marR="0" algn="justLow"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تاریخچه اجتماعی: مصرف دخانیات، الکل، مواد، رفتارهای پرخطر، شغل سخت و سنگین</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تاریخچه بارداری: تعداد بارداری، تعداد زایمان، تعداد سقط و تعداد فرزندان و سوابق بارداری و زایمان قبلی</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تاریخچه پزشکی: ابتلا فعلی به بیماری اعم از بیماری های زمینه ای (دیابت، فشارخون بالا، صرع، سل، کلیوی، آسم، قلبی و ...)، اختلال روانپز</a:t>
            </a: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شکی</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سوء تغذیه، ناهنجاری اسکلتی، عفونت</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 HIV</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ایدز، هپاتیت، اختلال انعقادی، سابقه سرطان پستان در فرد یا افراد درجه یک خانواده مادر (مادر، خواهر، مادر بزرگ)، ناهنجاری دستگاه تناسلی، نمایه توده بدنی غیر طبیعی، تالاسمی در خانم و یا همسرش، اختلال ژنتیکی در خانم یا همسرش و یا وجود ناهنجاری در یکی از بستگان درجه یک ( پدر، مادر، خواهر، برادر، فرزند)</a:t>
            </a:r>
            <a:endParaRPr lang="en-US" sz="1800" dirty="0">
              <a:effectLst/>
              <a:latin typeface="Times New Roman" panose="02020603050405020304" pitchFamily="18" charset="0"/>
              <a:ea typeface="Times New Roman" panose="02020603050405020304" pitchFamily="18" charset="0"/>
            </a:endParaRPr>
          </a:p>
          <a:p>
            <a:pPr marL="0" marR="0" algn="justLow" rtl="1">
              <a:spcBef>
                <a:spcPts val="0"/>
              </a:spcBef>
              <a:spcAft>
                <a:spcPts val="0"/>
              </a:spcAft>
            </a:pPr>
            <a:r>
              <a:rPr lang="ar-SA"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رفتار پر خطر:</a:t>
            </a:r>
            <a:r>
              <a:rPr lang="ar-SA" sz="18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سابقه یا وجود رفتارهایی مانند زندان، اعتیاد تزریقی، رفتار جنسی پر خطر و محافظت نشده</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SA" sz="1800" b="1" dirty="0">
                <a:solidFill>
                  <a:schemeClr val="accent6">
                    <a:lumMod val="25000"/>
                  </a:schemeClr>
                </a:solidFill>
                <a:latin typeface="Times New Roman" panose="02020603050405020304" pitchFamily="18" charset="0"/>
                <a:cs typeface="B Nazanin" panose="00000400000000000000" pitchFamily="2" charset="-78"/>
              </a:rPr>
              <a:t>زمان مناسب بارداری بعدی: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به مادر توصیه کنید بهتر از بعد از دوره شیردهی، برای بارداری بعدی اقدام کند ولی در صورت وقوع بارداری قبل از آن، منعی وجود ندارد و نگرانی مادر در این مورد را برطرف کنید. </a:t>
            </a:r>
            <a:r>
              <a:rPr lang="ar-SA" sz="1800" b="1" dirty="0">
                <a:solidFill>
                  <a:srgbClr val="3366FF"/>
                </a:solidFill>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SA" sz="1800" b="1" dirty="0">
                <a:solidFill>
                  <a:schemeClr val="accent6">
                    <a:lumMod val="25000"/>
                  </a:schemeClr>
                </a:solidFill>
                <a:latin typeface="Times New Roman" panose="02020603050405020304" pitchFamily="18" charset="0"/>
                <a:cs typeface="B Nazanin" panose="00000400000000000000" pitchFamily="2" charset="-78"/>
              </a:rPr>
              <a:t>شغل: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هر فعالیت فکری یا بدنی که به منظور کسب درآمد (نقدی، غیر نقدی) صورت گیرد.</a:t>
            </a:r>
            <a:endParaRPr lang="en-US" sz="1800" dirty="0">
              <a:effectLst/>
              <a:latin typeface="Times New Roman" panose="02020603050405020304" pitchFamily="18" charset="0"/>
              <a:ea typeface="Times New Roman" panose="02020603050405020304" pitchFamily="18" charset="0"/>
            </a:endParaRPr>
          </a:p>
          <a:p>
            <a:pPr algn="justLow"/>
            <a:endParaRPr lang="en-US" dirty="0"/>
          </a:p>
        </p:txBody>
      </p:sp>
      <p:sp>
        <p:nvSpPr>
          <p:cNvPr id="3" name="Title 2">
            <a:extLst>
              <a:ext uri="{FF2B5EF4-FFF2-40B4-BE49-F238E27FC236}">
                <a16:creationId xmlns:a16="http://schemas.microsoft.com/office/drawing/2014/main" id="{197B45B5-0CAE-4914-B41A-09AA526BE563}"/>
              </a:ext>
            </a:extLst>
          </p:cNvPr>
          <p:cNvSpPr>
            <a:spLocks noGrp="1"/>
          </p:cNvSpPr>
          <p:nvPr>
            <p:ph type="title"/>
          </p:nvPr>
        </p:nvSpPr>
        <p:spPr>
          <a:xfrm>
            <a:off x="2115879" y="327801"/>
            <a:ext cx="5061097" cy="609600"/>
          </a:xfrm>
          <a:solidFill>
            <a:srgbClr val="FFFFA3"/>
          </a:solidFill>
        </p:spPr>
        <p:txBody>
          <a:bodyPr>
            <a:normAutofit fontScale="90000"/>
          </a:bodyPr>
          <a:lstStyle/>
          <a:p>
            <a:pPr algn="ctr"/>
            <a:r>
              <a:rPr lang="fa-IR" sz="3200" dirty="0">
                <a:solidFill>
                  <a:schemeClr val="accent1">
                    <a:lumMod val="75000"/>
                  </a:schemeClr>
                </a:solidFill>
                <a:cs typeface="B Titr" pitchFamily="2" charset="-78"/>
              </a:rPr>
              <a:t>ادامه تعاریف مراقبت پیش از بارداری</a:t>
            </a:r>
            <a:endParaRPr lang="en-US" sz="3200" dirty="0">
              <a:solidFill>
                <a:schemeClr val="accent1">
                  <a:lumMod val="75000"/>
                </a:schemeClr>
              </a:solidFill>
              <a:cs typeface="B Titr" pitchFamily="2" charset="-78"/>
            </a:endParaRPr>
          </a:p>
        </p:txBody>
      </p:sp>
    </p:spTree>
    <p:extLst>
      <p:ext uri="{BB962C8B-B14F-4D97-AF65-F5344CB8AC3E}">
        <p14:creationId xmlns:p14="http://schemas.microsoft.com/office/powerpoint/2010/main" val="330986494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D081EF-8780-4897-BB99-FA064C161634}"/>
              </a:ext>
            </a:extLst>
          </p:cNvPr>
          <p:cNvSpPr>
            <a:spLocks noGrp="1"/>
          </p:cNvSpPr>
          <p:nvPr>
            <p:ph idx="1"/>
          </p:nvPr>
        </p:nvSpPr>
        <p:spPr>
          <a:xfrm>
            <a:off x="457200" y="1137684"/>
            <a:ext cx="8229600" cy="4974302"/>
          </a:xfrm>
        </p:spPr>
        <p:txBody>
          <a:bodyPr/>
          <a:lstStyle/>
          <a:p>
            <a:pPr marL="0" marR="0" algn="justLow" rtl="1">
              <a:spcBef>
                <a:spcPts val="0"/>
              </a:spcBef>
              <a:spcAft>
                <a:spcPts val="0"/>
              </a:spcAft>
            </a:pPr>
            <a:r>
              <a:rPr lang="ar-SA"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شغل سخت و سنگین:</a:t>
            </a:r>
            <a:r>
              <a:rPr lang="ar-SA" sz="18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1800" dirty="0">
              <a:solidFill>
                <a:schemeClr val="accent6">
                  <a:lumMod val="25000"/>
                </a:schemeClr>
              </a:solidFill>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tabLst>
                <a:tab pos="45720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کارهای ایستاده یا نشسته مداوم (مانند معلمان، فروشند گان، قالي بافان، ...)؛</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tabLst>
                <a:tab pos="45720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بالا بودن</a:t>
            </a:r>
            <a:r>
              <a:rPr lang="ar-SA" sz="1800" i="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حجم فعاليت جسمي بگونه اي كه موجب افزايش ضربان قلب، عرق كردن زياد و خستگي مفرط شود؛</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tabLst>
                <a:tab pos="45720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کار در محیط پرسروصدا، محیط گرم، فعالیت در محیط پراسترس روانی می تواند موجب افزایش فشار خون در زنان باردار گردد.</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tabLst>
                <a:tab pos="45720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تماس با داروهای شیمی درمانی، اشعه ایکس، جیوه آلی و دیگر مواد شیمیایی؛</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tabLst>
                <a:tab pos="45720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مواد شیمیایی مضر برای رشد جنین مثل سرب، حلالهای شیمیایی، مواد شوینده و پاک کننده، حشره کشها و دود </a:t>
            </a: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د</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مه های فلزات؛</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علائم حیاتی:</a:t>
            </a:r>
            <a:r>
              <a:rPr lang="ar-SA" sz="18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فشارخون، درجه حرارت، نبض و تنفس را اندازه گيري کنید.</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tabLst>
                <a:tab pos="485775"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فشارخون را در يك وضعيت ثابت (نشسته يا خوابيده) و از يك دست ثابت (راست يا چپ) اندازه گيري كنيد. ترجیحا فشارخون در وضعیت نشسته و از دست راست اندازه گیری شود. در صورتي فشارخون بالا اطلاق مي شود که میانگین دو بار اندازه گیری فشارخون به فاصله 5 دقیقه، 90/140 ميليمتر جيوه و بالاتر باشد. </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tabLst>
                <a:tab pos="485775"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درجه حرارت بدن را از راه دهان به مدت 3-1 دقیقه اندازه گيري كنيد. دماي بدن به ميزان 38 درجه سانتيگراد يا بالاتر«تب» است. نکته: قبل از اندازه گیری درجه حرارت مطمئن شود که مادر تا 15 دقیقه قبل نوشیدنی گرم یا سرد میل نکرده باشد. زبان روی حرارت سنج قرار گرفته باشد. </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tabLst>
                <a:tab pos="485775"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تعداد نبض را به مدت يك دقيقه كامل اندازه گيري كنيد. تعداد طبيعي نبض،60 تا 100 بار در دقيقه است.</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tabLst>
                <a:tab pos="485775"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تعداد تنفس را به مدت يك دقيقه كامل اندازه گيري كنيد. تعداد طبيعي تنفس، 16 تا 20 بار در دقيقه است.</a:t>
            </a:r>
            <a:endParaRPr lang="en-US" sz="1800" dirty="0">
              <a:effectLst/>
              <a:latin typeface="Times New Roman" panose="02020603050405020304" pitchFamily="18" charset="0"/>
              <a:ea typeface="Times New Roman" panose="02020603050405020304" pitchFamily="18" charset="0"/>
            </a:endParaRPr>
          </a:p>
          <a:p>
            <a:pPr algn="justLow"/>
            <a:endParaRPr lang="en-US" dirty="0"/>
          </a:p>
        </p:txBody>
      </p:sp>
      <p:sp>
        <p:nvSpPr>
          <p:cNvPr id="3" name="Title 2">
            <a:extLst>
              <a:ext uri="{FF2B5EF4-FFF2-40B4-BE49-F238E27FC236}">
                <a16:creationId xmlns:a16="http://schemas.microsoft.com/office/drawing/2014/main" id="{197B45B5-0CAE-4914-B41A-09AA526BE563}"/>
              </a:ext>
            </a:extLst>
          </p:cNvPr>
          <p:cNvSpPr>
            <a:spLocks noGrp="1"/>
          </p:cNvSpPr>
          <p:nvPr>
            <p:ph type="title"/>
          </p:nvPr>
        </p:nvSpPr>
        <p:spPr>
          <a:xfrm>
            <a:off x="2115879" y="327801"/>
            <a:ext cx="5061097" cy="609600"/>
          </a:xfrm>
          <a:solidFill>
            <a:srgbClr val="FFFFA3"/>
          </a:solidFill>
        </p:spPr>
        <p:txBody>
          <a:bodyPr>
            <a:normAutofit fontScale="90000"/>
          </a:bodyPr>
          <a:lstStyle/>
          <a:p>
            <a:pPr algn="ctr"/>
            <a:r>
              <a:rPr lang="fa-IR" sz="3200" dirty="0">
                <a:solidFill>
                  <a:schemeClr val="accent1">
                    <a:lumMod val="75000"/>
                  </a:schemeClr>
                </a:solidFill>
                <a:cs typeface="B Titr" pitchFamily="2" charset="-78"/>
              </a:rPr>
              <a:t>ادامه تعاریف مراقبت پیش از بارداری</a:t>
            </a:r>
            <a:endParaRPr lang="en-US" sz="3200" dirty="0">
              <a:solidFill>
                <a:schemeClr val="accent1">
                  <a:lumMod val="75000"/>
                </a:schemeClr>
              </a:solidFill>
              <a:cs typeface="B Titr" pitchFamily="2" charset="-78"/>
            </a:endParaRPr>
          </a:p>
        </p:txBody>
      </p:sp>
    </p:spTree>
    <p:extLst>
      <p:ext uri="{BB962C8B-B14F-4D97-AF65-F5344CB8AC3E}">
        <p14:creationId xmlns:p14="http://schemas.microsoft.com/office/powerpoint/2010/main" val="178271928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D081EF-8780-4897-BB99-FA064C161634}"/>
              </a:ext>
            </a:extLst>
          </p:cNvPr>
          <p:cNvSpPr>
            <a:spLocks noGrp="1"/>
          </p:cNvSpPr>
          <p:nvPr>
            <p:ph idx="1"/>
          </p:nvPr>
        </p:nvSpPr>
        <p:spPr>
          <a:xfrm>
            <a:off x="457200" y="1137684"/>
            <a:ext cx="8229600" cy="4974302"/>
          </a:xfrm>
        </p:spPr>
        <p:txBody>
          <a:bodyPr/>
          <a:lstStyle/>
          <a:p>
            <a:pPr marL="0" marR="0" algn="justLow" rtl="1">
              <a:spcBef>
                <a:spcPts val="0"/>
              </a:spcBef>
              <a:spcAft>
                <a:spcPts val="0"/>
              </a:spcAft>
            </a:pPr>
            <a:r>
              <a:rPr lang="ar-SA"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غربالگری اولیه مصرف دخانیات، الکل و مواد: </a:t>
            </a:r>
            <a:endParaRPr lang="en-US" sz="1800" dirty="0">
              <a:solidFill>
                <a:schemeClr val="accent6">
                  <a:lumMod val="25000"/>
                </a:schemeClr>
              </a:solidFill>
              <a:effectLst/>
              <a:latin typeface="Times New Roman" panose="02020603050405020304" pitchFamily="18" charset="0"/>
              <a:ea typeface="Times New Roman" panose="02020603050405020304" pitchFamily="18" charset="0"/>
            </a:endParaRPr>
          </a:p>
          <a:p>
            <a:pPr marL="0" marR="0" algn="justLow"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درباره مصرف طول عمر و سه ماه اخیر موارد زیر پرسیده می شود: </a:t>
            </a:r>
            <a:r>
              <a:rPr lang="fa-IR" sz="1800" b="1" dirty="0">
                <a:effectLst/>
                <a:latin typeface="Calibri" panose="020F0502020204030204" pitchFamily="34" charset="0"/>
                <a:ea typeface="Calibri" panose="020F0502020204030204" pitchFamily="34" charset="0"/>
                <a:cs typeface="B Nazanin" panose="00000400000000000000" pitchFamily="2" charset="-78"/>
              </a:rPr>
              <a:t>انواع تنباکو</a:t>
            </a:r>
            <a:r>
              <a:rPr lang="fa-IR" sz="1800" dirty="0">
                <a:effectLst/>
                <a:latin typeface="Calibri" panose="020F0502020204030204" pitchFamily="34" charset="0"/>
                <a:ea typeface="Calibri" panose="020F0502020204030204" pitchFamily="34"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(سیگار، قلیان، ناس، غیره)، </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داروهای مخدر اُپیوئیدی</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(ترامادول، کدئین، دیفنوکسیلات، غیره)، </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داروهای آرام­بخش یا خواب­آور</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(دیازپام، آلپرازولام، کلونازپام، فنوباربیتال، غیره)، </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الکل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(آبجو، شراب، عَرَق، غیره)، </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مواد مخدر افیونی غیرقانونی</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(تریاک، شیره، سوخته، هرویین، کراک هروئین، غیره)، </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حشیش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(سیگاری، گراس، بنگ، غیره)، </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محرک­های ­مت آمفتامینی</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(شیشه، اکستازی، اِکس، غیره).</a:t>
            </a:r>
            <a:endParaRPr lang="en-US" sz="1800" dirty="0">
              <a:effectLst/>
              <a:latin typeface="Times New Roman" panose="02020603050405020304" pitchFamily="18" charset="0"/>
              <a:ea typeface="Times New Roman" panose="02020603050405020304" pitchFamily="18" charset="0"/>
            </a:endParaRPr>
          </a:p>
          <a:p>
            <a:pPr marL="0" marR="0" algn="justLow"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منظور از مصرف طول عمر داروهای واجد پتانسیل سوءمصرف، مصرف این داروها بدون تجویز پزشک، به قصد دستیابی به حالت سرخوشی و یا با مقادیر و طول مدت بیش از آنچه پزشک تجویز نموده، است. </a:t>
            </a:r>
            <a:endParaRPr lang="en-US" sz="1800" dirty="0">
              <a:effectLst/>
              <a:latin typeface="Times New Roman" panose="02020603050405020304" pitchFamily="18" charset="0"/>
              <a:ea typeface="Times New Roman" panose="02020603050405020304" pitchFamily="18" charset="0"/>
            </a:endParaRPr>
          </a:p>
          <a:p>
            <a:pPr marL="0" marR="0" algn="justLow"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مواجهه با دود دستِ دوم و سوم دخانیات در ماه گذشته را سوال کنید. </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دود دستِ دوم:</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دود حاصل از استعمال دخانیات توسط افراد مصرف کننده که توسط افراد غیرمصرف کننده استنشاق می شود. </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دود دستِ سوم:</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ذرات سمّی ناشی از مصرف دخانیات است که بر روی قسمت های مختلف وسایل و سطوح موجود در منزل، خودرو، پوست، مو و لباس افراد مینشیند، که افراد غیرمصرف کننده در تماس با آن قرار می گیرند</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مکمل های دارویی: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مصرف روزانه 400 میکروگرم اسيد فوليك</a:t>
            </a:r>
            <a:r>
              <a:rPr lang="fa-IR" sz="1800" dirty="0">
                <a:solidFill>
                  <a:srgbClr val="000000"/>
                </a:solidFill>
                <a:effectLst/>
                <a:latin typeface="B Yagut" panose="00000400000000000000" pitchFamily="2" charset="-78"/>
                <a:ea typeface="Times New Roman" panose="02020603050405020304" pitchFamily="18" charset="0"/>
                <a:cs typeface="B Nazanin" panose="00000400000000000000" pitchFamily="2" charset="-78"/>
              </a:rPr>
              <a:t> یا اسید فولیک همراه با 150 میکروگرم ید</a:t>
            </a: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ترجیحاً 1 ماه قبل از بارداری تجویز کنید. </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نکته: در کسانی که مبتلا به هیپر تیروییدی هستند مکمل حاوی ید توصیه نمی شود. مصرف آن در سایر بیماری های تیرویید منعی ندارد.</a:t>
            </a:r>
            <a:endParaRPr lang="en-US" sz="1800" dirty="0">
              <a:effectLst/>
              <a:latin typeface="Times New Roman" panose="02020603050405020304" pitchFamily="18" charset="0"/>
              <a:ea typeface="Times New Roman" panose="02020603050405020304" pitchFamily="18" charset="0"/>
            </a:endParaRPr>
          </a:p>
          <a:p>
            <a:pPr marL="0" marR="0" algn="justLow" rtl="1">
              <a:spcBef>
                <a:spcPts val="0"/>
              </a:spcBef>
              <a:spcAft>
                <a:spcPts val="0"/>
              </a:spcAft>
            </a:pPr>
            <a:r>
              <a:rPr lang="ar-SA"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معاینه دهان و دندان</a:t>
            </a:r>
            <a:r>
              <a:rPr lang="ar-SA" sz="1800" b="1" dirty="0">
                <a:solidFill>
                  <a:srgbClr val="3366FF"/>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دهان و دندان از نظر وجود جرم، پوسیدگی، التهاب لثه، عفونت دندانی و آبسه بررسی شود. </a:t>
            </a:r>
            <a:endParaRPr lang="en-US" sz="1800" dirty="0">
              <a:effectLst/>
              <a:latin typeface="Times New Roman" panose="02020603050405020304" pitchFamily="18" charset="0"/>
              <a:ea typeface="Times New Roman" panose="02020603050405020304" pitchFamily="18" charset="0"/>
            </a:endParaRPr>
          </a:p>
          <a:p>
            <a:pPr algn="justLow"/>
            <a:endParaRPr lang="en-US" dirty="0"/>
          </a:p>
        </p:txBody>
      </p:sp>
      <p:sp>
        <p:nvSpPr>
          <p:cNvPr id="3" name="Title 2">
            <a:extLst>
              <a:ext uri="{FF2B5EF4-FFF2-40B4-BE49-F238E27FC236}">
                <a16:creationId xmlns:a16="http://schemas.microsoft.com/office/drawing/2014/main" id="{197B45B5-0CAE-4914-B41A-09AA526BE563}"/>
              </a:ext>
            </a:extLst>
          </p:cNvPr>
          <p:cNvSpPr>
            <a:spLocks noGrp="1"/>
          </p:cNvSpPr>
          <p:nvPr>
            <p:ph type="title"/>
          </p:nvPr>
        </p:nvSpPr>
        <p:spPr>
          <a:xfrm>
            <a:off x="2115879" y="327801"/>
            <a:ext cx="5061097" cy="609600"/>
          </a:xfrm>
          <a:solidFill>
            <a:srgbClr val="FFFFA3"/>
          </a:solidFill>
        </p:spPr>
        <p:txBody>
          <a:bodyPr>
            <a:normAutofit fontScale="90000"/>
          </a:bodyPr>
          <a:lstStyle/>
          <a:p>
            <a:pPr algn="ctr"/>
            <a:r>
              <a:rPr lang="fa-IR" sz="3200" dirty="0">
                <a:solidFill>
                  <a:schemeClr val="accent1">
                    <a:lumMod val="75000"/>
                  </a:schemeClr>
                </a:solidFill>
                <a:cs typeface="B Titr" pitchFamily="2" charset="-78"/>
              </a:rPr>
              <a:t>ادامه تعاریف مراقبت پیش از بارداری</a:t>
            </a:r>
            <a:endParaRPr lang="en-US" sz="3200" dirty="0">
              <a:solidFill>
                <a:schemeClr val="accent1">
                  <a:lumMod val="75000"/>
                </a:schemeClr>
              </a:solidFill>
              <a:cs typeface="B Titr" pitchFamily="2" charset="-78"/>
            </a:endParaRPr>
          </a:p>
        </p:txBody>
      </p:sp>
    </p:spTree>
    <p:extLst>
      <p:ext uri="{BB962C8B-B14F-4D97-AF65-F5344CB8AC3E}">
        <p14:creationId xmlns:p14="http://schemas.microsoft.com/office/powerpoint/2010/main" val="256931897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D081EF-8780-4897-BB99-FA064C161634}"/>
              </a:ext>
            </a:extLst>
          </p:cNvPr>
          <p:cNvSpPr>
            <a:spLocks noGrp="1"/>
          </p:cNvSpPr>
          <p:nvPr>
            <p:ph idx="1"/>
          </p:nvPr>
        </p:nvSpPr>
        <p:spPr>
          <a:xfrm>
            <a:off x="457200" y="1137684"/>
            <a:ext cx="8229600" cy="4974302"/>
          </a:xfrm>
        </p:spPr>
        <p:txBody>
          <a:bodyPr/>
          <a:lstStyle/>
          <a:p>
            <a:pPr marL="0" marR="0" algn="just" rtl="1">
              <a:spcBef>
                <a:spcPts val="0"/>
              </a:spcBef>
              <a:spcAft>
                <a:spcPts val="0"/>
              </a:spcAft>
            </a:pPr>
            <a:r>
              <a:rPr lang="ar-SA"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معاینه فیزیکی: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در مراجعه،</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خانم به شرح زیر معاینه می شود: </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بررسي اسكلرا از نظر زردي و ملتحمة چشم از نظر كم خوني </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بررسي پوست از نظر بثورات</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لمس قوام و اندازه غده تيروئيد و بررسی ندول هاي تيروئيد (حتما توسط پزشک انجام شود)</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سمع قلب و ريه از نظر وجود سوفل ها، آریتمی، ویزینگ، رال (حتما توسط پزشک انجام شود)</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معاینه پستان ها از نظر قوام، ظاهر</a:t>
            </a: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 (اندازه و قرينگي، تغييرات پوستي)</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وجود توده (محل، قوام، اندازه، چسبندگي) و خروج هر نوع ترشح از پستان (خوني، چركي). اين معاينه مطابق دستورعمل كشوري </a:t>
            </a: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و بسته خدمت میانسالان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و ترجیحاً توسط ماما یا پزشک عمومی زن انجام شود. </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بررسي اندامهاي تحتاني از نظر وجود ادم و ناهنجاری اسکلتی</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وضعيت ظاهري لگن از نظر تغيير شكلهاي محسوس مانند راشيتيسم، فلج بودن و یا اسكليوزيس بررسی می شود. </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اندام تناسلی به منظور بررسی عفونت، توده، وضعیت رحم و ضمائم آن وضعیت ناحیه تناسلی از نظر هرپس و یا سایر ضایعات. معاینه واژینال (توسط ماما یا پزشک عمومی زن) انجام می شود. </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در صورت وجود شکایاتی مانند آمنوره، هیپو منوره یا درد های دوره ای لگن در سن بلوغ، طولانی شدن مدت زمان قاعدگی و یافته های غیر طبیعی در تصویر برداری موجود و ... می تواند احتمال ناهنجاری دستگاه تناسلی را مطرح کند.</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نمایه توده بدنی (</a:t>
            </a:r>
            <a:r>
              <a:rPr lang="en-US"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BMI</a:t>
            </a:r>
            <a:r>
              <a:rPr lang="fa-IR"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a:t>
            </a:r>
            <a:r>
              <a:rPr lang="ar-SA" sz="1800" b="1" dirty="0">
                <a:solidFill>
                  <a:srgbClr val="3366FF"/>
                </a:solidFill>
                <a:effectLst/>
                <a:latin typeface="Times New Roman" panose="02020603050405020304" pitchFamily="18" charset="0"/>
                <a:ea typeface="Times New Roman" panose="02020603050405020304" pitchFamily="18" charset="0"/>
                <a:cs typeface="B Nazanin" panose="00000400000000000000" pitchFamily="2" charset="-78"/>
              </a:rPr>
              <a:t>:</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با استفاده از میزان وزن و قد، نمایه توده بدنی را از روی نمودار نوموگرام محاسبه کنید. نمايه توده بدني، وزن (كيلوگرم) تقسيم بر مجذور قد (متر) است.</a:t>
            </a:r>
            <a:endParaRPr lang="en-US" sz="1800" dirty="0">
              <a:effectLst/>
              <a:latin typeface="Times New Roman" panose="02020603050405020304" pitchFamily="18" charset="0"/>
              <a:ea typeface="Times New Roman" panose="02020603050405020304" pitchFamily="18" charset="0"/>
            </a:endParaRPr>
          </a:p>
          <a:p>
            <a:pPr algn="justLow"/>
            <a:endParaRPr lang="en-US" dirty="0"/>
          </a:p>
        </p:txBody>
      </p:sp>
      <p:sp>
        <p:nvSpPr>
          <p:cNvPr id="3" name="Title 2">
            <a:extLst>
              <a:ext uri="{FF2B5EF4-FFF2-40B4-BE49-F238E27FC236}">
                <a16:creationId xmlns:a16="http://schemas.microsoft.com/office/drawing/2014/main" id="{197B45B5-0CAE-4914-B41A-09AA526BE563}"/>
              </a:ext>
            </a:extLst>
          </p:cNvPr>
          <p:cNvSpPr>
            <a:spLocks noGrp="1"/>
          </p:cNvSpPr>
          <p:nvPr>
            <p:ph type="title"/>
          </p:nvPr>
        </p:nvSpPr>
        <p:spPr>
          <a:xfrm>
            <a:off x="2115879" y="327801"/>
            <a:ext cx="5061097" cy="609600"/>
          </a:xfrm>
          <a:solidFill>
            <a:srgbClr val="FFFFA3"/>
          </a:solidFill>
        </p:spPr>
        <p:txBody>
          <a:bodyPr>
            <a:normAutofit fontScale="90000"/>
          </a:bodyPr>
          <a:lstStyle/>
          <a:p>
            <a:pPr algn="ctr"/>
            <a:r>
              <a:rPr lang="fa-IR" sz="3200" dirty="0">
                <a:solidFill>
                  <a:schemeClr val="accent1">
                    <a:lumMod val="75000"/>
                  </a:schemeClr>
                </a:solidFill>
                <a:cs typeface="B Titr" pitchFamily="2" charset="-78"/>
              </a:rPr>
              <a:t>ادامه تعاریف مراقبت پیش از بارداری</a:t>
            </a:r>
            <a:endParaRPr lang="en-US" sz="3200" dirty="0">
              <a:solidFill>
                <a:schemeClr val="accent1">
                  <a:lumMod val="75000"/>
                </a:schemeClr>
              </a:solidFill>
              <a:cs typeface="B Titr" pitchFamily="2" charset="-78"/>
            </a:endParaRPr>
          </a:p>
        </p:txBody>
      </p:sp>
    </p:spTree>
    <p:extLst>
      <p:ext uri="{BB962C8B-B14F-4D97-AF65-F5344CB8AC3E}">
        <p14:creationId xmlns:p14="http://schemas.microsoft.com/office/powerpoint/2010/main" val="242470934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3994DD-383C-43DB-B181-67C7CD268810}"/>
              </a:ext>
            </a:extLst>
          </p:cNvPr>
          <p:cNvSpPr>
            <a:spLocks noGrp="1"/>
          </p:cNvSpPr>
          <p:nvPr>
            <p:ph idx="1"/>
          </p:nvPr>
        </p:nvSpPr>
        <p:spPr>
          <a:xfrm>
            <a:off x="233917" y="5901070"/>
            <a:ext cx="8229600" cy="664886"/>
          </a:xfrm>
          <a:solidFill>
            <a:schemeClr val="bg1"/>
          </a:solidFill>
          <a:ln>
            <a:solidFill>
              <a:schemeClr val="accent1">
                <a:lumMod val="75000"/>
              </a:schemeClr>
            </a:solidFill>
          </a:ln>
        </p:spPr>
        <p:txBody>
          <a:bodyPr/>
          <a:lstStyle/>
          <a:p>
            <a:r>
              <a:rPr lang="fa-IR"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سایر مراقبت های ویژه</a:t>
            </a:r>
            <a:r>
              <a:rPr lang="fa-IR" sz="1800" b="1" dirty="0">
                <a:effectLst/>
                <a:latin typeface="Times New Roman" panose="02020603050405020304" pitchFamily="18" charset="0"/>
                <a:ea typeface="Times New Roman" panose="02020603050405020304" pitchFamily="18" charset="0"/>
                <a:cs typeface="B Nazanin" panose="00000400000000000000" pitchFamily="2" charset="-78"/>
              </a:rPr>
              <a:t>:  بر اساس راهنماهای( الف2- تا الف- 4) ارایه می شود. (به صورت روخوانی براساس بوکلت سلامت مادران ویژه پزشک و ماما بررسی شود) </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Title 2">
            <a:extLst>
              <a:ext uri="{FF2B5EF4-FFF2-40B4-BE49-F238E27FC236}">
                <a16:creationId xmlns:a16="http://schemas.microsoft.com/office/drawing/2014/main" id="{3E198F3B-C896-4220-9D00-34C2FCD76415}"/>
              </a:ext>
            </a:extLst>
          </p:cNvPr>
          <p:cNvSpPr>
            <a:spLocks noGrp="1"/>
          </p:cNvSpPr>
          <p:nvPr>
            <p:ph type="title"/>
          </p:nvPr>
        </p:nvSpPr>
        <p:spPr>
          <a:xfrm>
            <a:off x="1552352" y="180052"/>
            <a:ext cx="5805378" cy="664886"/>
          </a:xfrm>
          <a:solidFill>
            <a:srgbClr val="FFFFA3"/>
          </a:solidFill>
        </p:spPr>
        <p:txBody>
          <a:bodyPr>
            <a:normAutofit/>
          </a:bodyPr>
          <a:lstStyle/>
          <a:p>
            <a:pPr algn="ctr"/>
            <a:r>
              <a:rPr lang="fa-IR" sz="3200" dirty="0">
                <a:solidFill>
                  <a:schemeClr val="accent1">
                    <a:lumMod val="75000"/>
                  </a:schemeClr>
                </a:solidFill>
                <a:cs typeface="B Titr" pitchFamily="2" charset="-78"/>
              </a:rPr>
              <a:t>مراقبت ویژه پیش از بارداری</a:t>
            </a:r>
            <a:endParaRPr lang="en-US" sz="3200" dirty="0">
              <a:solidFill>
                <a:schemeClr val="accent1">
                  <a:lumMod val="75000"/>
                </a:schemeClr>
              </a:solidFill>
              <a:cs typeface="B Titr" pitchFamily="2" charset="-78"/>
            </a:endParaRPr>
          </a:p>
        </p:txBody>
      </p:sp>
      <p:pic>
        <p:nvPicPr>
          <p:cNvPr id="6" name="Picture 5">
            <a:extLst>
              <a:ext uri="{FF2B5EF4-FFF2-40B4-BE49-F238E27FC236}">
                <a16:creationId xmlns:a16="http://schemas.microsoft.com/office/drawing/2014/main" id="{E96FCACA-4EF1-4EF3-A130-E635ACFF5BC1}"/>
              </a:ext>
            </a:extLst>
          </p:cNvPr>
          <p:cNvPicPr>
            <a:picLocks noChangeAspect="1"/>
          </p:cNvPicPr>
          <p:nvPr/>
        </p:nvPicPr>
        <p:blipFill>
          <a:blip r:embed="rId2"/>
          <a:stretch>
            <a:fillRect/>
          </a:stretch>
        </p:blipFill>
        <p:spPr>
          <a:xfrm>
            <a:off x="1552353" y="1004777"/>
            <a:ext cx="5805377" cy="4848446"/>
          </a:xfrm>
          <a:prstGeom prst="rect">
            <a:avLst/>
          </a:prstGeom>
          <a:ln>
            <a:solidFill>
              <a:schemeClr val="accent1">
                <a:lumMod val="75000"/>
              </a:schemeClr>
            </a:solidFill>
          </a:ln>
        </p:spPr>
      </p:pic>
    </p:spTree>
    <p:extLst>
      <p:ext uri="{BB962C8B-B14F-4D97-AF65-F5344CB8AC3E}">
        <p14:creationId xmlns:p14="http://schemas.microsoft.com/office/powerpoint/2010/main" val="323631151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7B45B5-0CAE-4914-B41A-09AA526BE563}"/>
              </a:ext>
            </a:extLst>
          </p:cNvPr>
          <p:cNvSpPr>
            <a:spLocks noGrp="1"/>
          </p:cNvSpPr>
          <p:nvPr>
            <p:ph type="title"/>
          </p:nvPr>
        </p:nvSpPr>
        <p:spPr>
          <a:xfrm>
            <a:off x="3061254" y="957995"/>
            <a:ext cx="5741581" cy="609600"/>
          </a:xfrm>
          <a:solidFill>
            <a:srgbClr val="FFFFA3"/>
          </a:solidFill>
        </p:spPr>
        <p:txBody>
          <a:bodyPr>
            <a:normAutofit/>
          </a:bodyPr>
          <a:lstStyle/>
          <a:p>
            <a:pPr algn="ctr"/>
            <a:r>
              <a:rPr lang="fa-IR" sz="3200" dirty="0">
                <a:solidFill>
                  <a:schemeClr val="accent1">
                    <a:lumMod val="75000"/>
                  </a:schemeClr>
                </a:solidFill>
                <a:cs typeface="B Titr" pitchFamily="2" charset="-78"/>
              </a:rPr>
              <a:t>مراقبت هاي معمول بارداري</a:t>
            </a:r>
            <a:endParaRPr lang="en-US" sz="3200" dirty="0">
              <a:solidFill>
                <a:schemeClr val="accent1">
                  <a:lumMod val="75000"/>
                </a:schemeClr>
              </a:solidFill>
              <a:cs typeface="B Titr" pitchFamily="2" charset="-78"/>
            </a:endParaRPr>
          </a:p>
        </p:txBody>
      </p:sp>
      <p:pic>
        <p:nvPicPr>
          <p:cNvPr id="7" name="Content Placeholder 6">
            <a:extLst>
              <a:ext uri="{FF2B5EF4-FFF2-40B4-BE49-F238E27FC236}">
                <a16:creationId xmlns:a16="http://schemas.microsoft.com/office/drawing/2014/main" id="{D56823E0-E24A-454F-B132-F0749DC24E91}"/>
              </a:ext>
            </a:extLst>
          </p:cNvPr>
          <p:cNvPicPr>
            <a:picLocks noGrp="1" noChangeAspect="1"/>
          </p:cNvPicPr>
          <p:nvPr>
            <p:ph idx="1"/>
          </p:nvPr>
        </p:nvPicPr>
        <p:blipFill>
          <a:blip r:embed="rId2"/>
          <a:stretch>
            <a:fillRect/>
          </a:stretch>
        </p:blipFill>
        <p:spPr>
          <a:xfrm>
            <a:off x="563526" y="1903227"/>
            <a:ext cx="8239309" cy="4894455"/>
          </a:xfrm>
        </p:spPr>
      </p:pic>
      <p:pic>
        <p:nvPicPr>
          <p:cNvPr id="10" name="Picture 4" descr="C:\Users\rahimy\Pictures\taghzie\t30.jpg">
            <a:extLst>
              <a:ext uri="{FF2B5EF4-FFF2-40B4-BE49-F238E27FC236}">
                <a16:creationId xmlns:a16="http://schemas.microsoft.com/office/drawing/2014/main" id="{E6CA3DDB-C191-4AA0-A81E-9ECA8DE9EA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634179">
            <a:off x="354603" y="559664"/>
            <a:ext cx="2835164" cy="201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839000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A845245-9A55-4F42-B056-DFB5E91B0D75}"/>
              </a:ext>
            </a:extLst>
          </p:cNvPr>
          <p:cNvPicPr>
            <a:picLocks noGrp="1" noChangeAspect="1"/>
          </p:cNvPicPr>
          <p:nvPr>
            <p:ph idx="1"/>
          </p:nvPr>
        </p:nvPicPr>
        <p:blipFill>
          <a:blip r:embed="rId2"/>
          <a:stretch>
            <a:fillRect/>
          </a:stretch>
        </p:blipFill>
        <p:spPr>
          <a:xfrm>
            <a:off x="1732744" y="274638"/>
            <a:ext cx="5678512" cy="5913511"/>
          </a:xfrm>
          <a:prstGeom prst="rect">
            <a:avLst/>
          </a:prstGeom>
        </p:spPr>
      </p:pic>
    </p:spTree>
    <p:extLst>
      <p:ext uri="{BB962C8B-B14F-4D97-AF65-F5344CB8AC3E}">
        <p14:creationId xmlns:p14="http://schemas.microsoft.com/office/powerpoint/2010/main" val="311896586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C63A265-DA8E-48F2-BF25-47E0DEDA1839}"/>
              </a:ext>
            </a:extLst>
          </p:cNvPr>
          <p:cNvPicPr>
            <a:picLocks noGrp="1" noChangeAspect="1"/>
          </p:cNvPicPr>
          <p:nvPr>
            <p:ph idx="1"/>
          </p:nvPr>
        </p:nvPicPr>
        <p:blipFill>
          <a:blip r:embed="rId2"/>
          <a:stretch>
            <a:fillRect/>
          </a:stretch>
        </p:blipFill>
        <p:spPr>
          <a:xfrm>
            <a:off x="1744936" y="276095"/>
            <a:ext cx="5198123" cy="5857157"/>
          </a:xfrm>
        </p:spPr>
      </p:pic>
    </p:spTree>
    <p:extLst>
      <p:ext uri="{BB962C8B-B14F-4D97-AF65-F5344CB8AC3E}">
        <p14:creationId xmlns:p14="http://schemas.microsoft.com/office/powerpoint/2010/main" val="82317438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CC0B059-F9AC-483C-828A-18D374B1A386}"/>
              </a:ext>
            </a:extLst>
          </p:cNvPr>
          <p:cNvPicPr>
            <a:picLocks noGrp="1" noChangeAspect="1"/>
          </p:cNvPicPr>
          <p:nvPr>
            <p:ph idx="1"/>
          </p:nvPr>
        </p:nvPicPr>
        <p:blipFill>
          <a:blip r:embed="rId2"/>
          <a:stretch>
            <a:fillRect/>
          </a:stretch>
        </p:blipFill>
        <p:spPr>
          <a:xfrm>
            <a:off x="1026041" y="276446"/>
            <a:ext cx="7091917" cy="6134986"/>
          </a:xfrm>
        </p:spPr>
      </p:pic>
    </p:spTree>
    <p:extLst>
      <p:ext uri="{BB962C8B-B14F-4D97-AF65-F5344CB8AC3E}">
        <p14:creationId xmlns:p14="http://schemas.microsoft.com/office/powerpoint/2010/main" val="238257085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B23E1F-F852-DCD8-A514-82ED0116AF0D}"/>
              </a:ext>
            </a:extLst>
          </p:cNvPr>
          <p:cNvSpPr>
            <a:spLocks noGrp="1"/>
          </p:cNvSpPr>
          <p:nvPr>
            <p:ph idx="1"/>
          </p:nvPr>
        </p:nvSpPr>
        <p:spPr>
          <a:xfrm>
            <a:off x="522514" y="1173270"/>
            <a:ext cx="8323774" cy="4525962"/>
          </a:xfrm>
        </p:spPr>
        <p:txBody>
          <a:bodyPr/>
          <a:lstStyle/>
          <a:p>
            <a:pPr marL="109728" indent="0" algn="justLow" rtl="1">
              <a:buNone/>
            </a:pPr>
            <a:r>
              <a:rPr lang="fa-IR" sz="2400" dirty="0">
                <a:cs typeface="B Mitra" panose="00000400000000000000" pitchFamily="2" charset="-78"/>
              </a:rPr>
              <a:t>در پایان آموزش انتظار می رود که فراگیر (ماما/ مامامراقب/مراقب سلامت) بتواند:</a:t>
            </a:r>
          </a:p>
          <a:p>
            <a:pPr algn="justLow" rtl="1"/>
            <a:r>
              <a:rPr lang="fa-IR" sz="2400" dirty="0">
                <a:cs typeface="B Mitra" panose="00000400000000000000" pitchFamily="2" charset="-78"/>
              </a:rPr>
              <a:t>هدف کلی برنامه سلامت مادران را بیان نماید</a:t>
            </a:r>
          </a:p>
          <a:p>
            <a:pPr algn="justLow" rtl="1"/>
            <a:r>
              <a:rPr lang="fa-IR" sz="2400" dirty="0">
                <a:cs typeface="B Mitra" panose="00000400000000000000" pitchFamily="2" charset="-78"/>
              </a:rPr>
              <a:t>اجزای برنامه سلامت مادران را شرح دهد</a:t>
            </a:r>
          </a:p>
          <a:p>
            <a:pPr algn="justLow" rtl="1"/>
            <a:r>
              <a:rPr lang="fa-IR" sz="2400" dirty="0">
                <a:effectLst/>
                <a:latin typeface="Times New Roman" panose="02020603050405020304" pitchFamily="18" charset="0"/>
                <a:ea typeface="Times New Roman" panose="02020603050405020304" pitchFamily="18" charset="0"/>
                <a:cs typeface="B Zar" panose="00000400000000000000" pitchFamily="2" charset="-78"/>
              </a:rPr>
              <a:t> </a:t>
            </a:r>
            <a:r>
              <a:rPr lang="fa-IR" sz="2400" dirty="0">
                <a:cs typeface="B Mitra" panose="00000400000000000000" pitchFamily="2" charset="-78"/>
              </a:rPr>
              <a:t>اصول کار با مجموعه راهنمای کشوری مادری ایمن- بوکلت مراقبت های ادغام یافته سلامت مادران را توضیح دهد</a:t>
            </a:r>
          </a:p>
          <a:p>
            <a:pPr marL="365125" marR="0" lvl="0" indent="-255588" algn="justLow" defTabSz="914400" rtl="1" eaLnBrk="0" fontAlgn="base" latinLnBrk="0" hangingPunct="0">
              <a:lnSpc>
                <a:spcPct val="100000"/>
              </a:lnSpc>
              <a:spcBef>
                <a:spcPts val="400"/>
              </a:spcBef>
              <a:spcAft>
                <a:spcPct val="0"/>
              </a:spcAft>
              <a:buClr>
                <a:srgbClr val="72A376"/>
              </a:buClr>
              <a:buSzPct val="68000"/>
              <a:buFont typeface="Wingdings 3" pitchFamily="18" charset="2"/>
              <a:buChar char=""/>
              <a:tabLst/>
              <a:defRPr/>
            </a:pPr>
            <a:r>
              <a:rPr lang="fa-IR" sz="2400" dirty="0">
                <a:cs typeface="B Mitra" panose="00000400000000000000" pitchFamily="2" charset="-78"/>
              </a:rPr>
              <a:t> گروه هدف مراقبت های پیش از بارداری را بیان نماید</a:t>
            </a:r>
          </a:p>
          <a:p>
            <a:pPr algn="justLow"/>
            <a:r>
              <a:rPr lang="fa-IR" sz="2400" dirty="0">
                <a:cs typeface="B Mitra" panose="00000400000000000000" pitchFamily="2" charset="-78"/>
              </a:rPr>
              <a:t>مراحل مراقبت های پیش از بارداری را شرح دهد(ویژه ماما/ ماما مراقب)</a:t>
            </a:r>
          </a:p>
          <a:p>
            <a:pPr algn="justLow"/>
            <a:r>
              <a:rPr lang="fa-IR" sz="2400" dirty="0">
                <a:cs typeface="B Mitra" panose="00000400000000000000" pitchFamily="2" charset="-78"/>
              </a:rPr>
              <a:t> گروه هدف و مراحل مراقبت های معمول بارداری را شرح دهد</a:t>
            </a:r>
          </a:p>
          <a:p>
            <a:pPr marL="365125" marR="0" lvl="0" indent="-255588" algn="justLow" defTabSz="914400" rtl="1" eaLnBrk="0" fontAlgn="base" latinLnBrk="0" hangingPunct="0">
              <a:lnSpc>
                <a:spcPct val="100000"/>
              </a:lnSpc>
              <a:spcBef>
                <a:spcPts val="400"/>
              </a:spcBef>
              <a:spcAft>
                <a:spcPct val="0"/>
              </a:spcAft>
              <a:buClr>
                <a:srgbClr val="72A376"/>
              </a:buClr>
              <a:buSzPct val="68000"/>
              <a:buFont typeface="Wingdings 3" pitchFamily="18" charset="2"/>
              <a:buChar char=""/>
              <a:tabLst/>
              <a:defRPr/>
            </a:pPr>
            <a:r>
              <a:rPr lang="fa-IR" sz="2400" dirty="0">
                <a:cs typeface="B Mitra" panose="00000400000000000000" pitchFamily="2" charset="-78"/>
              </a:rPr>
              <a:t> گروه هدف و مراحل مراقبت های معمول پس از زایمان را شرح دهد</a:t>
            </a:r>
          </a:p>
          <a:p>
            <a:pPr marL="365125" marR="0" lvl="0" indent="-255588" algn="justLow" defTabSz="914400" rtl="1" eaLnBrk="0" fontAlgn="base" latinLnBrk="0" hangingPunct="0">
              <a:lnSpc>
                <a:spcPct val="100000"/>
              </a:lnSpc>
              <a:spcBef>
                <a:spcPts val="400"/>
              </a:spcBef>
              <a:spcAft>
                <a:spcPct val="0"/>
              </a:spcAft>
              <a:buClr>
                <a:srgbClr val="72A376"/>
              </a:buClr>
              <a:buSzPct val="68000"/>
              <a:buFont typeface="Wingdings 3" pitchFamily="18" charset="2"/>
              <a:buChar char=""/>
              <a:tabLst/>
              <a:defRPr/>
            </a:pPr>
            <a:r>
              <a:rPr lang="fa-IR" sz="2400" dirty="0">
                <a:cs typeface="B Mitra" panose="00000400000000000000" pitchFamily="2" charset="-78"/>
              </a:rPr>
              <a:t>ثبت خدمات در فرم ها، دفاتر، سامانه یکپارچه بهداشت را انجام دهد</a:t>
            </a:r>
          </a:p>
          <a:p>
            <a:pPr marL="365125" marR="0" lvl="0" indent="-255588" algn="justLow" defTabSz="914400" rtl="1" eaLnBrk="0" fontAlgn="base" latinLnBrk="0" hangingPunct="0">
              <a:lnSpc>
                <a:spcPct val="100000"/>
              </a:lnSpc>
              <a:spcBef>
                <a:spcPts val="400"/>
              </a:spcBef>
              <a:spcAft>
                <a:spcPct val="0"/>
              </a:spcAft>
              <a:buClr>
                <a:srgbClr val="72A376"/>
              </a:buClr>
              <a:buSzPct val="68000"/>
              <a:buFont typeface="Wingdings 3" pitchFamily="18" charset="2"/>
              <a:buChar char=""/>
              <a:tabLst/>
              <a:defRPr/>
            </a:pPr>
            <a:r>
              <a:rPr lang="fa-IR" sz="2400" dirty="0">
                <a:cs typeface="B Mitra" panose="00000400000000000000" pitchFamily="2" charset="-78"/>
              </a:rPr>
              <a:t>مراقبت های ویژه دوران پیش از بارداری تا پس از زایمان را براساس راهنمای کشوری مادری ایمن- بوکلت ویژه پزشک و ماما انجام دهد (ویژه ماما/ ماما مراقب)</a:t>
            </a:r>
          </a:p>
          <a:p>
            <a:pPr marL="365125" marR="0" lvl="0" indent="-255588" algn="justLow" defTabSz="914400" rtl="1" eaLnBrk="0" fontAlgn="base" latinLnBrk="0" hangingPunct="0">
              <a:lnSpc>
                <a:spcPct val="100000"/>
              </a:lnSpc>
              <a:spcBef>
                <a:spcPts val="400"/>
              </a:spcBef>
              <a:spcAft>
                <a:spcPct val="0"/>
              </a:spcAft>
              <a:buClr>
                <a:srgbClr val="72A376"/>
              </a:buClr>
              <a:buSzPct val="68000"/>
              <a:buFont typeface="Wingdings 3" pitchFamily="18" charset="2"/>
              <a:buChar char=""/>
              <a:tabLst/>
              <a:defRPr/>
            </a:pPr>
            <a:r>
              <a:rPr lang="fa-IR" sz="2400" dirty="0">
                <a:cs typeface="B Mitra" panose="00000400000000000000" pitchFamily="2" charset="-78"/>
              </a:rPr>
              <a:t>شاخص های برنامه سلامت مادران را محاسبه نماید</a:t>
            </a:r>
          </a:p>
          <a:p>
            <a:pPr algn="justLow"/>
            <a:endParaRPr lang="fa-IR" sz="2400" dirty="0">
              <a:latin typeface="Times New Roman" panose="02020603050405020304" pitchFamily="18" charset="0"/>
              <a:cs typeface="B Zar" panose="00000400000000000000" pitchFamily="2" charset="-78"/>
            </a:endParaRPr>
          </a:p>
          <a:p>
            <a:pPr algn="justLow" rtl="1"/>
            <a:endParaRPr lang="fa-IR" sz="2400" dirty="0">
              <a:latin typeface="Times New Roman" panose="02020603050405020304" pitchFamily="18" charset="0"/>
              <a:cs typeface="B Zar" panose="00000400000000000000" pitchFamily="2" charset="-78"/>
            </a:endParaRPr>
          </a:p>
          <a:p>
            <a:pPr algn="justLow" rtl="1"/>
            <a:endParaRPr lang="fa-IR" sz="2400" dirty="0">
              <a:latin typeface="Times New Roman" panose="02020603050405020304" pitchFamily="18" charset="0"/>
              <a:cs typeface="B Zar" panose="00000400000000000000" pitchFamily="2" charset="-78"/>
            </a:endParaRPr>
          </a:p>
          <a:p>
            <a:endParaRPr lang="en-US" dirty="0"/>
          </a:p>
        </p:txBody>
      </p:sp>
      <p:sp>
        <p:nvSpPr>
          <p:cNvPr id="4" name="Title 2">
            <a:extLst>
              <a:ext uri="{FF2B5EF4-FFF2-40B4-BE49-F238E27FC236}">
                <a16:creationId xmlns:a16="http://schemas.microsoft.com/office/drawing/2014/main" id="{376DB60E-3D46-4E7D-BFC5-31C1357EF2A3}"/>
              </a:ext>
            </a:extLst>
          </p:cNvPr>
          <p:cNvSpPr>
            <a:spLocks noGrp="1"/>
          </p:cNvSpPr>
          <p:nvPr>
            <p:ph type="title"/>
          </p:nvPr>
        </p:nvSpPr>
        <p:spPr>
          <a:xfrm>
            <a:off x="522514" y="309574"/>
            <a:ext cx="8229600" cy="863696"/>
          </a:xfrm>
          <a:solidFill>
            <a:srgbClr val="FFFFA3"/>
          </a:solidFill>
        </p:spPr>
        <p:txBody>
          <a:bodyPr>
            <a:normAutofit/>
          </a:bodyPr>
          <a:lstStyle/>
          <a:p>
            <a:pPr algn="ctr"/>
            <a:r>
              <a:rPr lang="fa-IR" sz="4000" dirty="0">
                <a:solidFill>
                  <a:schemeClr val="accent1">
                    <a:lumMod val="75000"/>
                  </a:schemeClr>
                </a:solidFill>
                <a:latin typeface="Bodoni MT Black" pitchFamily="18" charset="0"/>
                <a:ea typeface="+mn-ea"/>
                <a:cs typeface="B Titr" panose="00000700000000000000" pitchFamily="2" charset="-78"/>
              </a:rPr>
              <a:t>اهداف رفتاری</a:t>
            </a:r>
            <a:endParaRPr lang="en-US" sz="2800" dirty="0">
              <a:solidFill>
                <a:srgbClr val="C00000"/>
              </a:solidFill>
              <a:cs typeface="B Titr" panose="00000700000000000000" pitchFamily="2" charset="-78"/>
            </a:endParaRPr>
          </a:p>
        </p:txBody>
      </p:sp>
    </p:spTree>
    <p:extLst>
      <p:ext uri="{BB962C8B-B14F-4D97-AF65-F5344CB8AC3E}">
        <p14:creationId xmlns:p14="http://schemas.microsoft.com/office/powerpoint/2010/main" val="201027306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2928EF-8107-4DD0-82E9-AE04E5BE76B2}"/>
              </a:ext>
            </a:extLst>
          </p:cNvPr>
          <p:cNvPicPr>
            <a:picLocks noChangeAspect="1"/>
          </p:cNvPicPr>
          <p:nvPr/>
        </p:nvPicPr>
        <p:blipFill>
          <a:blip r:embed="rId2"/>
          <a:stretch>
            <a:fillRect/>
          </a:stretch>
        </p:blipFill>
        <p:spPr>
          <a:xfrm>
            <a:off x="303426" y="510362"/>
            <a:ext cx="8537147" cy="3334193"/>
          </a:xfrm>
          <a:prstGeom prst="rect">
            <a:avLst/>
          </a:prstGeom>
        </p:spPr>
      </p:pic>
      <p:pic>
        <p:nvPicPr>
          <p:cNvPr id="7" name="Picture 6">
            <a:extLst>
              <a:ext uri="{FF2B5EF4-FFF2-40B4-BE49-F238E27FC236}">
                <a16:creationId xmlns:a16="http://schemas.microsoft.com/office/drawing/2014/main" id="{9B7F7DDF-FD8B-427F-BBE8-0D48E3508E3E}"/>
              </a:ext>
            </a:extLst>
          </p:cNvPr>
          <p:cNvPicPr>
            <a:picLocks noChangeAspect="1"/>
          </p:cNvPicPr>
          <p:nvPr/>
        </p:nvPicPr>
        <p:blipFill>
          <a:blip r:embed="rId3"/>
          <a:stretch>
            <a:fillRect/>
          </a:stretch>
        </p:blipFill>
        <p:spPr>
          <a:xfrm>
            <a:off x="467832" y="3844555"/>
            <a:ext cx="8372742" cy="2332961"/>
          </a:xfrm>
          <a:prstGeom prst="rect">
            <a:avLst/>
          </a:prstGeom>
        </p:spPr>
      </p:pic>
    </p:spTree>
    <p:extLst>
      <p:ext uri="{BB962C8B-B14F-4D97-AF65-F5344CB8AC3E}">
        <p14:creationId xmlns:p14="http://schemas.microsoft.com/office/powerpoint/2010/main" val="37702505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0AD1A85-2612-4116-9FB0-6EA0554501A3}"/>
              </a:ext>
            </a:extLst>
          </p:cNvPr>
          <p:cNvPicPr>
            <a:picLocks noChangeAspect="1"/>
          </p:cNvPicPr>
          <p:nvPr/>
        </p:nvPicPr>
        <p:blipFill>
          <a:blip r:embed="rId2"/>
          <a:stretch>
            <a:fillRect/>
          </a:stretch>
        </p:blipFill>
        <p:spPr>
          <a:xfrm>
            <a:off x="606057" y="244548"/>
            <a:ext cx="8006316" cy="3754401"/>
          </a:xfrm>
          <a:prstGeom prst="rect">
            <a:avLst/>
          </a:prstGeom>
        </p:spPr>
      </p:pic>
      <p:sp>
        <p:nvSpPr>
          <p:cNvPr id="11" name="Content Placeholder 10">
            <a:extLst>
              <a:ext uri="{FF2B5EF4-FFF2-40B4-BE49-F238E27FC236}">
                <a16:creationId xmlns:a16="http://schemas.microsoft.com/office/drawing/2014/main" id="{B71F5EE1-A718-40C9-8AB1-945C633416B8}"/>
              </a:ext>
            </a:extLst>
          </p:cNvPr>
          <p:cNvSpPr>
            <a:spLocks noGrp="1"/>
          </p:cNvSpPr>
          <p:nvPr>
            <p:ph idx="1"/>
          </p:nvPr>
        </p:nvSpPr>
        <p:spPr>
          <a:xfrm>
            <a:off x="356190" y="4561369"/>
            <a:ext cx="8431619" cy="882502"/>
          </a:xfrm>
          <a:ln>
            <a:solidFill>
              <a:srgbClr val="C00000"/>
            </a:solidFill>
          </a:ln>
        </p:spPr>
        <p:txBody>
          <a:bodyPr/>
          <a:lstStyle/>
          <a:p>
            <a:pPr algn="ctr"/>
            <a:r>
              <a:rPr lang="fa-IR" sz="2400" b="1" dirty="0">
                <a:latin typeface="Times New Roman" panose="02020603050405020304" pitchFamily="18" charset="0"/>
                <a:cs typeface="B Nazanin" panose="00000400000000000000" pitchFamily="2" charset="-78"/>
              </a:rPr>
              <a:t>ادامه تعاریف مراقبت های معمول براساس بوکلت پزشک و ماما و یا بوکلت بهورز و مراقب سلامت به صورت روخوانی بررسی شود</a:t>
            </a:r>
            <a:endParaRPr lang="en-US" sz="2400" b="1"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41282921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7236A555-D8F3-423D-8F95-74F563D9BE4F}"/>
              </a:ext>
            </a:extLst>
          </p:cNvPr>
          <p:cNvGraphicFramePr>
            <a:graphicFrameLocks noGrp="1"/>
          </p:cNvGraphicFramePr>
          <p:nvPr>
            <p:ph idx="1"/>
            <p:extLst>
              <p:ext uri="{D42A27DB-BD31-4B8C-83A1-F6EECF244321}">
                <p14:modId xmlns:p14="http://schemas.microsoft.com/office/powerpoint/2010/main" val="3934108717"/>
              </p:ext>
            </p:extLst>
          </p:nvPr>
        </p:nvGraphicFramePr>
        <p:xfrm>
          <a:off x="1382965" y="1265274"/>
          <a:ext cx="6124352" cy="5273040"/>
        </p:xfrm>
        <a:graphic>
          <a:graphicData uri="http://schemas.openxmlformats.org/drawingml/2006/table">
            <a:tbl>
              <a:tblPr rtl="1" firstRow="1" firstCol="1" bandRow="1"/>
              <a:tblGrid>
                <a:gridCol w="4478401">
                  <a:extLst>
                    <a:ext uri="{9D8B030D-6E8A-4147-A177-3AD203B41FA5}">
                      <a16:colId xmlns:a16="http://schemas.microsoft.com/office/drawing/2014/main" val="40850155"/>
                    </a:ext>
                  </a:extLst>
                </a:gridCol>
                <a:gridCol w="1645951">
                  <a:extLst>
                    <a:ext uri="{9D8B030D-6E8A-4147-A177-3AD203B41FA5}">
                      <a16:colId xmlns:a16="http://schemas.microsoft.com/office/drawing/2014/main" val="2695157098"/>
                    </a:ext>
                  </a:extLst>
                </a:gridCol>
              </a:tblGrid>
              <a:tr h="227985">
                <a:tc>
                  <a:txBody>
                    <a:bodyPr/>
                    <a:lstStyle/>
                    <a:p>
                      <a:pPr marL="0" marR="0" algn="ctr" rtl="1" eaLnBrk="1" latinLnBrk="0" hangingPunct="1">
                        <a:spcBef>
                          <a:spcPts val="0"/>
                        </a:spcBef>
                        <a:spcAft>
                          <a:spcPts val="0"/>
                        </a:spcAft>
                      </a:pPr>
                      <a:r>
                        <a:rPr kumimoji="0" lang="fa-IR" sz="1600" b="1" kern="1200" dirty="0">
                          <a:solidFill>
                            <a:schemeClr val="accent6">
                              <a:lumMod val="25000"/>
                            </a:schemeClr>
                          </a:solidFill>
                          <a:effectLst/>
                          <a:latin typeface="Times New Roman" panose="02020603050405020304" pitchFamily="18" charset="0"/>
                          <a:ea typeface="Times New Roman" panose="02020603050405020304" pitchFamily="18" charset="0"/>
                          <a:cs typeface="B Titr" panose="00000700000000000000" pitchFamily="2" charset="-78"/>
                        </a:rPr>
                        <a:t>عنوان</a:t>
                      </a:r>
                      <a:endParaRPr kumimoji="0" lang="en-US" sz="1600" b="1" kern="1200" dirty="0">
                        <a:solidFill>
                          <a:schemeClr val="accent6">
                            <a:lumMod val="25000"/>
                          </a:schemeClr>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600" b="1" kern="1200" dirty="0">
                          <a:solidFill>
                            <a:schemeClr val="tx2"/>
                          </a:solidFill>
                          <a:effectLst/>
                          <a:latin typeface="Times New Roman" panose="02020603050405020304" pitchFamily="18" charset="0"/>
                          <a:ea typeface="Times New Roman" panose="02020603050405020304" pitchFamily="18" charset="0"/>
                          <a:cs typeface="B Titr" panose="00000700000000000000" pitchFamily="2" charset="-78"/>
                        </a:rPr>
                        <a:t>صفحه</a:t>
                      </a:r>
                      <a:endParaRPr kumimoji="0" lang="en-US" sz="1600" b="1" kern="1200" dirty="0">
                        <a:solidFill>
                          <a:schemeClr val="tx2"/>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0258065"/>
                  </a:ext>
                </a:extLst>
              </a:tr>
              <a:tr h="227985">
                <a:tc>
                  <a:txBody>
                    <a:bodyPr/>
                    <a:lstStyle/>
                    <a:p>
                      <a:pPr marL="0" marR="0" algn="r" rtl="1">
                        <a:spcBef>
                          <a:spcPts val="0"/>
                        </a:spcBef>
                        <a:spcAft>
                          <a:spcPts val="0"/>
                        </a:spcAft>
                      </a:pPr>
                      <a:r>
                        <a:rPr kumimoji="0" lang="fa-IR"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پ1- علائم نیازمند اقدام فوری (اختلال هوشیاری، تشنج، شوک)</a:t>
                      </a:r>
                      <a:endParaRPr kumimoji="0" lang="en-US"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37</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5233013"/>
                  </a:ext>
                </a:extLst>
              </a:tr>
              <a:tr h="227985">
                <a:tc>
                  <a:txBody>
                    <a:bodyPr/>
                    <a:lstStyle/>
                    <a:p>
                      <a:pPr marL="0" marR="0" algn="r" rtl="1">
                        <a:spcBef>
                          <a:spcPts val="0"/>
                        </a:spcBef>
                        <a:spcAft>
                          <a:spcPts val="0"/>
                        </a:spcAft>
                      </a:pPr>
                      <a:r>
                        <a:rPr kumimoji="0" lang="fa-IR"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پ2- فشارخون بالا</a:t>
                      </a:r>
                      <a:endParaRPr kumimoji="0" lang="en-US"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38</a:t>
                      </a:r>
                      <a:endParaRPr kumimoji="0" lang="en-US" sz="15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3043625"/>
                  </a:ext>
                </a:extLst>
              </a:tr>
              <a:tr h="227985">
                <a:tc>
                  <a:txBody>
                    <a:bodyPr/>
                    <a:lstStyle/>
                    <a:p>
                      <a:pPr marL="0" marR="0" algn="r" rtl="1">
                        <a:spcBef>
                          <a:spcPts val="0"/>
                        </a:spcBef>
                        <a:spcAft>
                          <a:spcPts val="0"/>
                        </a:spcAft>
                      </a:pPr>
                      <a:r>
                        <a:rPr kumimoji="0" lang="fa-IR"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پ3- خونریزی/ لکه بینی</a:t>
                      </a:r>
                      <a:endParaRPr kumimoji="0" lang="en-US"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39</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7330585"/>
                  </a:ext>
                </a:extLst>
              </a:tr>
              <a:tr h="227985">
                <a:tc>
                  <a:txBody>
                    <a:bodyPr/>
                    <a:lstStyle/>
                    <a:p>
                      <a:pPr marL="0" marR="0" algn="r" rtl="1">
                        <a:spcBef>
                          <a:spcPts val="0"/>
                        </a:spcBef>
                        <a:spcAft>
                          <a:spcPts val="0"/>
                        </a:spcAft>
                      </a:pPr>
                      <a:r>
                        <a:rPr kumimoji="0" lang="fa-IR"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پ4- درد/ درد شکم/ سر درد/ درد یک طرفه ساق و ران</a:t>
                      </a:r>
                      <a:endParaRPr kumimoji="0" lang="en-US"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41</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412046"/>
                  </a:ext>
                </a:extLst>
              </a:tr>
              <a:tr h="227985">
                <a:tc>
                  <a:txBody>
                    <a:bodyPr/>
                    <a:lstStyle/>
                    <a:p>
                      <a:pPr marL="0" marR="0" algn="r" rtl="1">
                        <a:spcBef>
                          <a:spcPts val="0"/>
                        </a:spcBef>
                        <a:spcAft>
                          <a:spcPts val="0"/>
                        </a:spcAft>
                      </a:pPr>
                      <a:r>
                        <a:rPr kumimoji="0" lang="fa-IR"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پ5- آبریزش/ پارگی کیسه آب</a:t>
                      </a:r>
                      <a:endParaRPr kumimoji="0" lang="en-US"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44</a:t>
                      </a:r>
                      <a:endParaRPr kumimoji="0" lang="en-US" sz="15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2813127"/>
                  </a:ext>
                </a:extLst>
              </a:tr>
              <a:tr h="227985">
                <a:tc>
                  <a:txBody>
                    <a:bodyPr/>
                    <a:lstStyle/>
                    <a:p>
                      <a:pPr marL="0" marR="0" algn="r" rtl="1">
                        <a:spcBef>
                          <a:spcPts val="0"/>
                        </a:spcBef>
                        <a:spcAft>
                          <a:spcPts val="0"/>
                        </a:spcAft>
                      </a:pPr>
                      <a:r>
                        <a:rPr kumimoji="0" lang="fa-IR"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پ6- تب</a:t>
                      </a:r>
                      <a:endParaRPr kumimoji="0" lang="en-US"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45</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0618091"/>
                  </a:ext>
                </a:extLst>
              </a:tr>
              <a:tr h="227985">
                <a:tc>
                  <a:txBody>
                    <a:bodyPr/>
                    <a:lstStyle/>
                    <a:p>
                      <a:pPr marL="0" marR="0" algn="r" rtl="1">
                        <a:spcBef>
                          <a:spcPts val="0"/>
                        </a:spcBef>
                        <a:spcAft>
                          <a:spcPts val="0"/>
                        </a:spcAft>
                      </a:pPr>
                      <a:r>
                        <a:rPr kumimoji="0" lang="fa-IR"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پ7- تنگی نفس/ تپش قلب/ سرفه</a:t>
                      </a:r>
                      <a:endParaRPr kumimoji="0" lang="en-US"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46</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068749"/>
                  </a:ext>
                </a:extLst>
              </a:tr>
              <a:tr h="227985">
                <a:tc>
                  <a:txBody>
                    <a:bodyPr/>
                    <a:lstStyle/>
                    <a:p>
                      <a:pPr marL="0" marR="0" algn="r" rtl="1">
                        <a:spcBef>
                          <a:spcPts val="0"/>
                        </a:spcBef>
                        <a:spcAft>
                          <a:spcPts val="0"/>
                        </a:spcAft>
                      </a:pPr>
                      <a:r>
                        <a:rPr kumimoji="0" lang="fa-IR"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پ8- مشکلات ادراری- تناسلی</a:t>
                      </a:r>
                      <a:endParaRPr kumimoji="0" lang="en-US"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48</a:t>
                      </a:r>
                      <a:endParaRPr kumimoji="0" lang="en-US" sz="15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6991257"/>
                  </a:ext>
                </a:extLst>
              </a:tr>
              <a:tr h="227985">
                <a:tc>
                  <a:txBody>
                    <a:bodyPr/>
                    <a:lstStyle/>
                    <a:p>
                      <a:pPr marL="0" marR="0" algn="r" rtl="1">
                        <a:spcBef>
                          <a:spcPts val="0"/>
                        </a:spcBef>
                        <a:spcAft>
                          <a:spcPts val="0"/>
                        </a:spcAft>
                      </a:pPr>
                      <a:r>
                        <a:rPr kumimoji="0" lang="fa-IR"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پ9- تهوع و استفراغ</a:t>
                      </a:r>
                      <a:endParaRPr kumimoji="0" lang="en-US"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49</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5794702"/>
                  </a:ext>
                </a:extLst>
              </a:tr>
              <a:tr h="227985">
                <a:tc>
                  <a:txBody>
                    <a:bodyPr/>
                    <a:lstStyle/>
                    <a:p>
                      <a:pPr marL="0" marR="0" algn="r" rtl="1">
                        <a:spcBef>
                          <a:spcPts val="0"/>
                        </a:spcBef>
                        <a:spcAft>
                          <a:spcPts val="0"/>
                        </a:spcAft>
                      </a:pPr>
                      <a:r>
                        <a:rPr kumimoji="0" lang="fa-IR"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پ10- اختلال صدای قلب و حرکت جنین</a:t>
                      </a:r>
                      <a:endParaRPr kumimoji="0" lang="en-US"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50</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8382528"/>
                  </a:ext>
                </a:extLst>
              </a:tr>
              <a:tr h="227985">
                <a:tc>
                  <a:txBody>
                    <a:bodyPr/>
                    <a:lstStyle/>
                    <a:p>
                      <a:pPr marL="0" marR="0" algn="r" rtl="1">
                        <a:spcBef>
                          <a:spcPts val="0"/>
                        </a:spcBef>
                        <a:spcAft>
                          <a:spcPts val="0"/>
                        </a:spcAft>
                      </a:pPr>
                      <a:r>
                        <a:rPr kumimoji="0" lang="fa-IR"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پ11- ورم اندام</a:t>
                      </a:r>
                      <a:endParaRPr kumimoji="0" lang="en-US"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51</a:t>
                      </a:r>
                      <a:endParaRPr kumimoji="0" lang="en-US" sz="15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4103670"/>
                  </a:ext>
                </a:extLst>
              </a:tr>
              <a:tr h="227985">
                <a:tc>
                  <a:txBody>
                    <a:bodyPr/>
                    <a:lstStyle/>
                    <a:p>
                      <a:pPr marL="0" marR="0" algn="r" rtl="1">
                        <a:spcBef>
                          <a:spcPts val="0"/>
                        </a:spcBef>
                        <a:spcAft>
                          <a:spcPts val="0"/>
                        </a:spcAft>
                      </a:pPr>
                      <a:r>
                        <a:rPr kumimoji="0" lang="fa-IR"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پ12- زردی/ رنگ پریدگی</a:t>
                      </a:r>
                      <a:endParaRPr kumimoji="0" lang="en-US"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52</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5879623"/>
                  </a:ext>
                </a:extLst>
              </a:tr>
              <a:tr h="227985">
                <a:tc>
                  <a:txBody>
                    <a:bodyPr/>
                    <a:lstStyle/>
                    <a:p>
                      <a:pPr marL="0" marR="0" algn="r" rtl="1">
                        <a:spcBef>
                          <a:spcPts val="0"/>
                        </a:spcBef>
                        <a:spcAft>
                          <a:spcPts val="0"/>
                        </a:spcAft>
                      </a:pPr>
                      <a:r>
                        <a:rPr kumimoji="0" lang="fa-IR"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پ13- ارتفاع رحم نامناسب</a:t>
                      </a:r>
                      <a:endParaRPr kumimoji="0" lang="en-US"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54</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0674250"/>
                  </a:ext>
                </a:extLst>
              </a:tr>
              <a:tr h="227985">
                <a:tc>
                  <a:txBody>
                    <a:bodyPr/>
                    <a:lstStyle/>
                    <a:p>
                      <a:pPr marL="0" marR="0" algn="r" rtl="1">
                        <a:spcBef>
                          <a:spcPts val="0"/>
                        </a:spcBef>
                        <a:spcAft>
                          <a:spcPts val="0"/>
                        </a:spcAft>
                      </a:pPr>
                      <a:r>
                        <a:rPr kumimoji="0" lang="fa-IR"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پ14-  وزن گیری نامناسب</a:t>
                      </a:r>
                      <a:endParaRPr kumimoji="0" lang="en-US"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54</a:t>
                      </a:r>
                      <a:endParaRPr kumimoji="0" lang="en-US" sz="15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8441909"/>
                  </a:ext>
                </a:extLst>
              </a:tr>
              <a:tr h="227985">
                <a:tc>
                  <a:txBody>
                    <a:bodyPr/>
                    <a:lstStyle/>
                    <a:p>
                      <a:pPr marL="0" marR="0" algn="r" rtl="1">
                        <a:spcBef>
                          <a:spcPts val="0"/>
                        </a:spcBef>
                        <a:spcAft>
                          <a:spcPts val="0"/>
                        </a:spcAft>
                      </a:pPr>
                      <a:r>
                        <a:rPr kumimoji="0" lang="fa-IR"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پ15- حاملگی طول کشیده</a:t>
                      </a:r>
                      <a:endParaRPr kumimoji="0" lang="en-US"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55</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4451792"/>
                  </a:ext>
                </a:extLst>
              </a:tr>
              <a:tr h="227985">
                <a:tc>
                  <a:txBody>
                    <a:bodyPr/>
                    <a:lstStyle/>
                    <a:p>
                      <a:pPr marL="0" marR="0" algn="r" rtl="1">
                        <a:spcBef>
                          <a:spcPts val="0"/>
                        </a:spcBef>
                        <a:spcAft>
                          <a:spcPts val="0"/>
                        </a:spcAft>
                      </a:pPr>
                      <a:r>
                        <a:rPr kumimoji="0" lang="fa-IR"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پ16- مشکلات پوستی</a:t>
                      </a:r>
                      <a:endParaRPr kumimoji="0" lang="en-US" sz="14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55</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0154162"/>
                  </a:ext>
                </a:extLst>
              </a:tr>
              <a:tr h="227985">
                <a:tc>
                  <a:txBody>
                    <a:bodyPr/>
                    <a:lstStyle/>
                    <a:p>
                      <a:pPr marL="0" marR="0" algn="r" rtl="1">
                        <a:spcBef>
                          <a:spcPts val="0"/>
                        </a:spcBef>
                        <a:spcAft>
                          <a:spcPts val="0"/>
                        </a:spcAft>
                      </a:pPr>
                      <a:r>
                        <a:rPr kumimoji="0" lang="fa-IR"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پ17- حاملگی چند قلو</a:t>
                      </a:r>
                      <a:endParaRPr kumimoji="0" lang="en-US"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56</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9598784"/>
                  </a:ext>
                </a:extLst>
              </a:tr>
              <a:tr h="227985">
                <a:tc>
                  <a:txBody>
                    <a:bodyPr/>
                    <a:lstStyle/>
                    <a:p>
                      <a:pPr marL="0" marR="0" algn="r" rtl="1">
                        <a:spcBef>
                          <a:spcPts val="0"/>
                        </a:spcBef>
                        <a:spcAft>
                          <a:spcPts val="0"/>
                        </a:spcAft>
                      </a:pPr>
                      <a:r>
                        <a:rPr kumimoji="0" lang="fa-IR"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پ18- دیابت/ دیابت بارداری</a:t>
                      </a:r>
                      <a:endParaRPr kumimoji="0" lang="en-US"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57</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5375756"/>
                  </a:ext>
                </a:extLst>
              </a:tr>
              <a:tr h="227985">
                <a:tc>
                  <a:txBody>
                    <a:bodyPr/>
                    <a:lstStyle/>
                    <a:p>
                      <a:pPr marL="0" marR="0" algn="r" rtl="1">
                        <a:spcBef>
                          <a:spcPts val="0"/>
                        </a:spcBef>
                        <a:spcAft>
                          <a:spcPts val="0"/>
                        </a:spcAft>
                      </a:pPr>
                      <a:r>
                        <a:rPr kumimoji="0" lang="fa-IR"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پ19- تفسیر نتایج آزمایش ها و سونوگرافی در بارداری</a:t>
                      </a:r>
                      <a:endParaRPr kumimoji="0" lang="en-US"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59</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45239972"/>
                  </a:ext>
                </a:extLst>
              </a:tr>
              <a:tr h="227985">
                <a:tc>
                  <a:txBody>
                    <a:bodyPr/>
                    <a:lstStyle/>
                    <a:p>
                      <a:pPr marL="0" marR="0" algn="r" rtl="1">
                        <a:spcBef>
                          <a:spcPts val="0"/>
                        </a:spcBef>
                        <a:spcAft>
                          <a:spcPts val="0"/>
                        </a:spcAft>
                      </a:pPr>
                      <a:r>
                        <a:rPr kumimoji="0" lang="fa-IR"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پ20- بیماری ها و ناهنجاری ها</a:t>
                      </a:r>
                      <a:endParaRPr kumimoji="0" lang="en-US"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62</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91240234"/>
                  </a:ext>
                </a:extLst>
              </a:tr>
              <a:tr h="227985">
                <a:tc>
                  <a:txBody>
                    <a:bodyPr/>
                    <a:lstStyle/>
                    <a:p>
                      <a:pPr marL="0" marR="0" algn="r" rtl="1">
                        <a:spcBef>
                          <a:spcPts val="0"/>
                        </a:spcBef>
                        <a:spcAft>
                          <a:spcPts val="0"/>
                        </a:spcAft>
                      </a:pPr>
                      <a:r>
                        <a:rPr kumimoji="0" lang="fa-IR"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پ21- سایر موارد نیازمند توجه ویژه در بارداری فعلی</a:t>
                      </a:r>
                      <a:endParaRPr kumimoji="0" lang="en-US"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66</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7007113"/>
                  </a:ext>
                </a:extLst>
              </a:tr>
              <a:tr h="227985">
                <a:tc>
                  <a:txBody>
                    <a:bodyPr/>
                    <a:lstStyle/>
                    <a:p>
                      <a:pPr marL="0" marR="0" algn="r" rtl="1">
                        <a:spcBef>
                          <a:spcPts val="0"/>
                        </a:spcBef>
                        <a:spcAft>
                          <a:spcPts val="0"/>
                        </a:spcAft>
                      </a:pPr>
                      <a:r>
                        <a:rPr kumimoji="0" lang="fa-IR"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پ22- سوابق بارداری و زایمان قبلی</a:t>
                      </a:r>
                      <a:endParaRPr kumimoji="0" lang="en-US" sz="14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69</a:t>
                      </a:r>
                      <a:endParaRPr kumimoji="0" lang="en-US" sz="15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1117342"/>
                  </a:ext>
                </a:extLst>
              </a:tr>
            </a:tbl>
          </a:graphicData>
        </a:graphic>
      </p:graphicFrame>
      <p:sp>
        <p:nvSpPr>
          <p:cNvPr id="3" name="Title 2">
            <a:extLst>
              <a:ext uri="{FF2B5EF4-FFF2-40B4-BE49-F238E27FC236}">
                <a16:creationId xmlns:a16="http://schemas.microsoft.com/office/drawing/2014/main" id="{FDA48142-9239-4FEC-A8FD-16FFDF447EAB}"/>
              </a:ext>
            </a:extLst>
          </p:cNvPr>
          <p:cNvSpPr>
            <a:spLocks noGrp="1"/>
          </p:cNvSpPr>
          <p:nvPr>
            <p:ph type="title"/>
          </p:nvPr>
        </p:nvSpPr>
        <p:spPr>
          <a:xfrm>
            <a:off x="1499192" y="349076"/>
            <a:ext cx="6008125" cy="863046"/>
          </a:xfrm>
          <a:solidFill>
            <a:srgbClr val="FFFFA3"/>
          </a:solidFill>
        </p:spPr>
        <p:txBody>
          <a:bodyPr>
            <a:normAutofit fontScale="90000"/>
          </a:bodyPr>
          <a:lstStyle/>
          <a:p>
            <a:pPr algn="ctr"/>
            <a:r>
              <a:rPr lang="fa-IR" sz="3200" dirty="0">
                <a:solidFill>
                  <a:schemeClr val="accent1">
                    <a:lumMod val="75000"/>
                  </a:schemeClr>
                </a:solidFill>
                <a:cs typeface="B Titr" pitchFamily="2" charset="-78"/>
              </a:rPr>
              <a:t>مراقبت های </a:t>
            </a:r>
            <a:r>
              <a:rPr lang="fa-IR" sz="3200" dirty="0">
                <a:solidFill>
                  <a:srgbClr val="C00000"/>
                </a:solidFill>
                <a:cs typeface="B Titr" pitchFamily="2" charset="-78"/>
              </a:rPr>
              <a:t>ویژه</a:t>
            </a:r>
            <a:r>
              <a:rPr lang="fa-IR" sz="3200" dirty="0">
                <a:solidFill>
                  <a:schemeClr val="accent1">
                    <a:lumMod val="75000"/>
                  </a:schemeClr>
                </a:solidFill>
                <a:cs typeface="B Titr" pitchFamily="2" charset="-78"/>
              </a:rPr>
              <a:t> بارداری</a:t>
            </a:r>
            <a:br>
              <a:rPr lang="fa-IR" sz="3200" dirty="0">
                <a:solidFill>
                  <a:schemeClr val="accent1">
                    <a:lumMod val="75000"/>
                  </a:schemeClr>
                </a:solidFill>
                <a:cs typeface="B Titr" pitchFamily="2" charset="-78"/>
              </a:rPr>
            </a:br>
            <a:r>
              <a:rPr lang="fa-IR" sz="3200" dirty="0">
                <a:solidFill>
                  <a:schemeClr val="accent1">
                    <a:lumMod val="75000"/>
                  </a:schemeClr>
                </a:solidFill>
                <a:cs typeface="B Titr" pitchFamily="2" charset="-78"/>
              </a:rPr>
              <a:t> </a:t>
            </a:r>
            <a:r>
              <a:rPr lang="fa-IR" sz="2200" dirty="0">
                <a:solidFill>
                  <a:srgbClr val="C00000"/>
                </a:solidFill>
                <a:cs typeface="B Titr" pitchFamily="2" charset="-78"/>
              </a:rPr>
              <a:t>براساس بوکلت پزشک و ماما به صورت روخوانی بررسی شود</a:t>
            </a:r>
            <a:endParaRPr lang="en-US" sz="3200" dirty="0">
              <a:solidFill>
                <a:srgbClr val="C00000"/>
              </a:solidFill>
              <a:cs typeface="B Titr" pitchFamily="2" charset="-78"/>
            </a:endParaRPr>
          </a:p>
        </p:txBody>
      </p:sp>
      <p:sp>
        <p:nvSpPr>
          <p:cNvPr id="7" name="Rectangle 2">
            <a:extLst>
              <a:ext uri="{FF2B5EF4-FFF2-40B4-BE49-F238E27FC236}">
                <a16:creationId xmlns:a16="http://schemas.microsoft.com/office/drawing/2014/main" id="{C4BCF3B0-9810-45F2-8F47-7B5E8AB7BA5F}"/>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36968167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A48142-9239-4FEC-A8FD-16FFDF447EAB}"/>
              </a:ext>
            </a:extLst>
          </p:cNvPr>
          <p:cNvSpPr>
            <a:spLocks noGrp="1"/>
          </p:cNvSpPr>
          <p:nvPr>
            <p:ph type="title"/>
          </p:nvPr>
        </p:nvSpPr>
        <p:spPr>
          <a:xfrm>
            <a:off x="1658679" y="407062"/>
            <a:ext cx="5613991" cy="457201"/>
          </a:xfrm>
          <a:solidFill>
            <a:srgbClr val="FFFFA3"/>
          </a:solidFill>
        </p:spPr>
        <p:txBody>
          <a:bodyPr>
            <a:noAutofit/>
          </a:bodyPr>
          <a:lstStyle/>
          <a:p>
            <a:pPr algn="ctr"/>
            <a:r>
              <a:rPr lang="fa-IR" sz="2800" dirty="0">
                <a:solidFill>
                  <a:schemeClr val="accent1">
                    <a:lumMod val="75000"/>
                  </a:schemeClr>
                </a:solidFill>
                <a:cs typeface="B Titr" pitchFamily="2" charset="-78"/>
              </a:rPr>
              <a:t> </a:t>
            </a: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مراقبت های معمول پس از زایمان</a:t>
            </a:r>
            <a:br>
              <a:rPr lang="fa-IR" sz="2800" dirty="0">
                <a:solidFill>
                  <a:schemeClr val="accent1">
                    <a:lumMod val="75000"/>
                  </a:schemeClr>
                </a:solidFill>
                <a:cs typeface="B Titr" pitchFamily="2" charset="-78"/>
              </a:rPr>
            </a:br>
            <a:endParaRPr lang="en-US" sz="2800" dirty="0">
              <a:solidFill>
                <a:srgbClr val="C00000"/>
              </a:solidFill>
              <a:cs typeface="B Titr" pitchFamily="2" charset="-78"/>
            </a:endParaRPr>
          </a:p>
        </p:txBody>
      </p:sp>
      <p:sp>
        <p:nvSpPr>
          <p:cNvPr id="7" name="Rectangle 2">
            <a:extLst>
              <a:ext uri="{FF2B5EF4-FFF2-40B4-BE49-F238E27FC236}">
                <a16:creationId xmlns:a16="http://schemas.microsoft.com/office/drawing/2014/main" id="{C4BCF3B0-9810-45F2-8F47-7B5E8AB7BA5F}"/>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 name="Content Placeholder 7">
            <a:extLst>
              <a:ext uri="{FF2B5EF4-FFF2-40B4-BE49-F238E27FC236}">
                <a16:creationId xmlns:a16="http://schemas.microsoft.com/office/drawing/2014/main" id="{FF4F470F-FEE9-4322-A734-6104DD29B519}"/>
              </a:ext>
            </a:extLst>
          </p:cNvPr>
          <p:cNvPicPr>
            <a:picLocks noGrp="1" noChangeAspect="1"/>
          </p:cNvPicPr>
          <p:nvPr>
            <p:ph idx="1"/>
          </p:nvPr>
        </p:nvPicPr>
        <p:blipFill>
          <a:blip r:embed="rId2"/>
          <a:stretch>
            <a:fillRect/>
          </a:stretch>
        </p:blipFill>
        <p:spPr>
          <a:xfrm>
            <a:off x="1424763" y="931024"/>
            <a:ext cx="5924629" cy="5831284"/>
          </a:xfrm>
        </p:spPr>
      </p:pic>
    </p:spTree>
    <p:extLst>
      <p:ext uri="{BB962C8B-B14F-4D97-AF65-F5344CB8AC3E}">
        <p14:creationId xmlns:p14="http://schemas.microsoft.com/office/powerpoint/2010/main" val="125199845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A48142-9239-4FEC-A8FD-16FFDF447EAB}"/>
              </a:ext>
            </a:extLst>
          </p:cNvPr>
          <p:cNvSpPr>
            <a:spLocks noGrp="1"/>
          </p:cNvSpPr>
          <p:nvPr>
            <p:ph type="title"/>
          </p:nvPr>
        </p:nvSpPr>
        <p:spPr>
          <a:xfrm>
            <a:off x="1935126" y="457200"/>
            <a:ext cx="5199320" cy="427037"/>
          </a:xfrm>
          <a:solidFill>
            <a:srgbClr val="FFFFA3"/>
          </a:solidFill>
        </p:spPr>
        <p:txBody>
          <a:bodyPr>
            <a:noAutofit/>
          </a:bodyPr>
          <a:lstStyle/>
          <a:p>
            <a:pPr algn="ct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مراقبت های معمول پس از زایمان</a:t>
            </a:r>
            <a:br>
              <a:rPr lang="fa-IR" sz="2800" dirty="0">
                <a:solidFill>
                  <a:schemeClr val="accent1">
                    <a:lumMod val="75000"/>
                  </a:schemeClr>
                </a:solidFill>
                <a:cs typeface="B Titr" pitchFamily="2" charset="-78"/>
              </a:rPr>
            </a:br>
            <a:endParaRPr lang="en-US" sz="2800" dirty="0">
              <a:solidFill>
                <a:srgbClr val="C00000"/>
              </a:solidFill>
              <a:cs typeface="B Titr" pitchFamily="2" charset="-78"/>
            </a:endParaRPr>
          </a:p>
        </p:txBody>
      </p:sp>
      <p:sp>
        <p:nvSpPr>
          <p:cNvPr id="7" name="Rectangle 2">
            <a:extLst>
              <a:ext uri="{FF2B5EF4-FFF2-40B4-BE49-F238E27FC236}">
                <a16:creationId xmlns:a16="http://schemas.microsoft.com/office/drawing/2014/main" id="{C4BCF3B0-9810-45F2-8F47-7B5E8AB7BA5F}"/>
              </a:ext>
            </a:extLst>
          </p:cNvPr>
          <p:cNvSpPr>
            <a:spLocks noChangeArrowheads="1"/>
          </p:cNvSpPr>
          <p:nvPr/>
        </p:nvSpPr>
        <p:spPr bwMode="auto">
          <a:xfrm>
            <a:off x="0" y="-6425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 name="Content Placeholder 5">
            <a:extLst>
              <a:ext uri="{FF2B5EF4-FFF2-40B4-BE49-F238E27FC236}">
                <a16:creationId xmlns:a16="http://schemas.microsoft.com/office/drawing/2014/main" id="{E7849488-CBF2-4272-9A1C-A7D93E7D32BF}"/>
              </a:ext>
            </a:extLst>
          </p:cNvPr>
          <p:cNvPicPr>
            <a:picLocks noGrp="1" noChangeAspect="1"/>
          </p:cNvPicPr>
          <p:nvPr>
            <p:ph idx="1"/>
          </p:nvPr>
        </p:nvPicPr>
        <p:blipFill>
          <a:blip r:embed="rId2"/>
          <a:stretch>
            <a:fillRect/>
          </a:stretch>
        </p:blipFill>
        <p:spPr>
          <a:xfrm>
            <a:off x="1850065" y="959122"/>
            <a:ext cx="5284381" cy="5342089"/>
          </a:xfrm>
        </p:spPr>
      </p:pic>
    </p:spTree>
    <p:extLst>
      <p:ext uri="{BB962C8B-B14F-4D97-AF65-F5344CB8AC3E}">
        <p14:creationId xmlns:p14="http://schemas.microsoft.com/office/powerpoint/2010/main" val="17805583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A48142-9239-4FEC-A8FD-16FFDF447EAB}"/>
              </a:ext>
            </a:extLst>
          </p:cNvPr>
          <p:cNvSpPr>
            <a:spLocks noGrp="1"/>
          </p:cNvSpPr>
          <p:nvPr>
            <p:ph type="title"/>
          </p:nvPr>
        </p:nvSpPr>
        <p:spPr>
          <a:xfrm>
            <a:off x="1477197" y="427038"/>
            <a:ext cx="6008125" cy="457200"/>
          </a:xfrm>
          <a:solidFill>
            <a:srgbClr val="FFFFA3"/>
          </a:solidFill>
        </p:spPr>
        <p:txBody>
          <a:bodyPr>
            <a:noAutofit/>
          </a:bodyPr>
          <a:lstStyle/>
          <a:p>
            <a:pPr algn="ct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تعاریف مراقبت های معمول پس از زایمان</a:t>
            </a: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 </a:t>
            </a:r>
            <a:endParaRPr lang="en-US" sz="2800" dirty="0">
              <a:solidFill>
                <a:srgbClr val="C00000"/>
              </a:solidFill>
              <a:cs typeface="B Titr" pitchFamily="2" charset="-78"/>
            </a:endParaRPr>
          </a:p>
        </p:txBody>
      </p:sp>
      <p:sp>
        <p:nvSpPr>
          <p:cNvPr id="7" name="Rectangle 2">
            <a:extLst>
              <a:ext uri="{FF2B5EF4-FFF2-40B4-BE49-F238E27FC236}">
                <a16:creationId xmlns:a16="http://schemas.microsoft.com/office/drawing/2014/main" id="{C4BCF3B0-9810-45F2-8F47-7B5E8AB7BA5F}"/>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Content Placeholder 3">
            <a:extLst>
              <a:ext uri="{FF2B5EF4-FFF2-40B4-BE49-F238E27FC236}">
                <a16:creationId xmlns:a16="http://schemas.microsoft.com/office/drawing/2014/main" id="{7A2A1C99-3590-4370-A55C-C819AF4B5E49}"/>
              </a:ext>
            </a:extLst>
          </p:cNvPr>
          <p:cNvSpPr>
            <a:spLocks noGrp="1"/>
          </p:cNvSpPr>
          <p:nvPr>
            <p:ph idx="1"/>
          </p:nvPr>
        </p:nvSpPr>
        <p:spPr>
          <a:xfrm>
            <a:off x="398721" y="1043727"/>
            <a:ext cx="8346558" cy="5089524"/>
          </a:xfrm>
        </p:spPr>
        <p:txBody>
          <a:bodyPr/>
          <a:lstStyle/>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آموزش و توصیه:</a:t>
            </a:r>
            <a:r>
              <a:rPr lang="ar-SA" sz="16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طی ملاقات های پس از زایمان در مورد بهداشت فردی (استحمام، بهداشت محل بخيه، لباس مناسب شیردهی، استراحت در طول روز، </a:t>
            </a:r>
            <a:r>
              <a:rPr lang="fa-IR" sz="1600" dirty="0">
                <a:effectLst/>
                <a:latin typeface="Times New Roman" panose="02020603050405020304" pitchFamily="18" charset="0"/>
                <a:ea typeface="Times New Roman" panose="02020603050405020304" pitchFamily="18" charset="0"/>
                <a:cs typeface="B Nazanin" panose="00000400000000000000" pitchFamily="2" charset="-78"/>
              </a:rPr>
              <a:t>خواب کافی،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مصرف دارو در زمان شیردهی)، سلامت روان (علائم اندوه پس از زایمان، افسردگی، همسر آزاری و حمایت عاطفی همسر و وابستگان نزدیک) و سلامت جنسی (زمان مناسب روابط جنسي، بهداشت جنسی با تاکید بر پرهیز از رفتار پر خطر)، علائم نیازمند مراقبت ویژه (تب، خونريزي بيش از حد قاعدگي، ترشحات بدبو و چركي از مهبل، سرگيجه، سر درد، درد ساق و ران، تنگی نفس، درد قفسه سینه، درد شكم، افسردگي شديد، ...)، </a:t>
            </a:r>
            <a:r>
              <a:rPr lang="fa-IR" sz="1600" dirty="0">
                <a:effectLst/>
                <a:latin typeface="Times New Roman" panose="02020603050405020304" pitchFamily="18" charset="0"/>
                <a:ea typeface="Times New Roman" panose="02020603050405020304" pitchFamily="18" charset="0"/>
                <a:cs typeface="B Nazanin" panose="00000400000000000000" pitchFamily="2" charset="-78"/>
              </a:rPr>
              <a:t>درد محل بخیه،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شکایت شایع (خستگي، كمر درد، يبوست)، تغذیه (تنوع و تعادل در تغذیه زمان شیردهی) و مکمل های دارویی، نحوه شیردهی و مشکلات و تداوم آن و مصرف دارو در زمان شیردهی، مراقبت از نوزاد و علائم نیازمند مراقبت ویژه نوزاد (زردي، خوب شير نخوردن، تب، اسهال، استفراغ، ...)، زمان مناسب بارداری بعدی به مادر آموزش دهيد.</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effectLst/>
                <a:latin typeface="Times New Roman" panose="02020603050405020304" pitchFamily="18" charset="0"/>
                <a:ea typeface="Times New Roman" panose="02020603050405020304" pitchFamily="18" charset="0"/>
                <a:cs typeface="B Nazanin" panose="00000400000000000000" pitchFamily="2" charset="-78"/>
              </a:rPr>
              <a:t>نكته: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در هر ملاقات، علائم نیازمند مراقبت ویژه را به مادر گوشزد كنيد و مطمئن شويد كه اين علائم را فراگرفته است.</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اختلال هوشياري:</a:t>
            </a:r>
            <a:r>
              <a:rPr lang="ar-SA" sz="16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عدم پاسخگويي مادر به تحريكات وارده (نيشگون، ضربه، نور و...) یا عدم درک زمان و مکان</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ارزیابی علائم بالینی نیازمند اقدام فوری: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در هر ملاقات، ابتدا مادر را از نظر وجود تشنج، اختلال هوشیاری، شوک، تنفس مشکل بررسی کنید.</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بررسی پرونده و آشنایی با وضعيت مادر:</a:t>
            </a:r>
            <a:r>
              <a:rPr lang="ar-SA" sz="16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قبل از شروع مراقبت، خلاصه پرونده مادر را مرور کرده و از وضعیت وی مطلع شوید. مواردی مانند بیماری ها، نتیجه آزمایش ها و نتیجه ارجاع را نیز بررسی کنید. </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بیماری زمینه ای: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منظور بيماري هاي قلبي، كليوي، ديابت، آنمی، فشارخون بالا، صرع، </a:t>
            </a:r>
            <a:r>
              <a:rPr lang="en-US" sz="1600" dirty="0">
                <a:effectLst/>
                <a:latin typeface="Times New Roman" panose="02020603050405020304" pitchFamily="18" charset="0"/>
                <a:ea typeface="Times New Roman" panose="02020603050405020304" pitchFamily="18" charset="0"/>
                <a:cs typeface="B Nazanin" panose="00000400000000000000" pitchFamily="2" charset="-78"/>
              </a:rPr>
              <a:t>…</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 است.</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پاپ اسمیر:</a:t>
            </a:r>
            <a:r>
              <a:rPr lang="ar-SA" sz="16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در صورتی که در ملاقات سوم نیاز به انجام پاپ اسمیر است، طبق دستورعمل کشوری و با تأکید به این نکته که مادر لکه بینی نداشته باشد، نمونه دهانه رحم گرفته شود.</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تاریخ مراجعه بعدی: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تاريخ مراجعه بعدي مادر را تعيين و يادآوري كنيد.</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ترشحات مهبل: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خروج ترشحات چرکی و بد بو از مهبل</a:t>
            </a:r>
            <a:r>
              <a:rPr lang="ar-SA" sz="16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را سئوال کنید. </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تزریق ایمونوگلوبولین ضد دی:</a:t>
            </a:r>
            <a:r>
              <a:rPr lang="ar-SA" sz="16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در مادر ارهاش منفی با نوزاد ارهاش مثبت در صورتی که هنگام زایمان دریافت نکرده باشد، طی 72 ساعت اول پس از زایمان به صورت عضلانی تزریق کنید.</a:t>
            </a:r>
            <a:endParaRPr lang="en-US" sz="1600" dirty="0">
              <a:effectLst/>
              <a:latin typeface="Times New Roman" panose="02020603050405020304" pitchFamily="18" charset="0"/>
              <a:ea typeface="Times New Roman" panose="02020603050405020304" pitchFamily="18" charset="0"/>
            </a:endParaRPr>
          </a:p>
          <a:p>
            <a:endParaRPr lang="en-US" sz="2400" dirty="0"/>
          </a:p>
        </p:txBody>
      </p:sp>
    </p:spTree>
    <p:extLst>
      <p:ext uri="{BB962C8B-B14F-4D97-AF65-F5344CB8AC3E}">
        <p14:creationId xmlns:p14="http://schemas.microsoft.com/office/powerpoint/2010/main" val="301929648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A48142-9239-4FEC-A8FD-16FFDF447EAB}"/>
              </a:ext>
            </a:extLst>
          </p:cNvPr>
          <p:cNvSpPr>
            <a:spLocks noGrp="1"/>
          </p:cNvSpPr>
          <p:nvPr>
            <p:ph type="title"/>
          </p:nvPr>
        </p:nvSpPr>
        <p:spPr>
          <a:xfrm>
            <a:off x="1477197" y="427038"/>
            <a:ext cx="6008125" cy="457200"/>
          </a:xfrm>
          <a:solidFill>
            <a:srgbClr val="FFFFA3"/>
          </a:solidFill>
        </p:spPr>
        <p:txBody>
          <a:bodyPr>
            <a:noAutofit/>
          </a:bodyPr>
          <a:lstStyle/>
          <a:p>
            <a:pPr algn="ct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ادامه تعاریف مراقبت های معمول پس از زایمان</a:t>
            </a: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 </a:t>
            </a:r>
            <a:endParaRPr lang="en-US" sz="2800" dirty="0">
              <a:solidFill>
                <a:srgbClr val="C00000"/>
              </a:solidFill>
              <a:cs typeface="B Titr" pitchFamily="2" charset="-78"/>
            </a:endParaRPr>
          </a:p>
        </p:txBody>
      </p:sp>
      <p:sp>
        <p:nvSpPr>
          <p:cNvPr id="7" name="Rectangle 2">
            <a:extLst>
              <a:ext uri="{FF2B5EF4-FFF2-40B4-BE49-F238E27FC236}">
                <a16:creationId xmlns:a16="http://schemas.microsoft.com/office/drawing/2014/main" id="{C4BCF3B0-9810-45F2-8F47-7B5E8AB7BA5F}"/>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Content Placeholder 3">
            <a:extLst>
              <a:ext uri="{FF2B5EF4-FFF2-40B4-BE49-F238E27FC236}">
                <a16:creationId xmlns:a16="http://schemas.microsoft.com/office/drawing/2014/main" id="{7A2A1C99-3590-4370-A55C-C819AF4B5E49}"/>
              </a:ext>
            </a:extLst>
          </p:cNvPr>
          <p:cNvSpPr>
            <a:spLocks noGrp="1"/>
          </p:cNvSpPr>
          <p:nvPr>
            <p:ph idx="1"/>
          </p:nvPr>
        </p:nvSpPr>
        <p:spPr>
          <a:xfrm>
            <a:off x="404037" y="1043727"/>
            <a:ext cx="8335926" cy="5089524"/>
          </a:xfrm>
        </p:spPr>
        <p:txBody>
          <a:bodyPr/>
          <a:lstStyle/>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تشکیل پرونده و شرح حال:</a:t>
            </a:r>
            <a:r>
              <a:rPr lang="ar-SA" sz="16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برای تشکیل پرونده، </a:t>
            </a:r>
            <a:r>
              <a:rPr lang="fa-IR" sz="1600" dirty="0">
                <a:effectLst/>
                <a:latin typeface="Times New Roman" panose="02020603050405020304" pitchFamily="18" charset="0"/>
                <a:ea typeface="Times New Roman" panose="02020603050405020304" pitchFamily="18" charset="0"/>
                <a:cs typeface="B Nazanin" panose="00000400000000000000" pitchFamily="2" charset="-78"/>
              </a:rPr>
              <a:t>قسمت شرح حال و سوابق بارداری اخیر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«فرم مراقبت پس از زایمان» را تکمیل کنید.</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شرح حال شامل موارد زیر است: </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 تاریخچه زایمان: تاریخ، نوع و محل زایمان و عامل زایمان</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 سوابق بارداری اخیر: مواردی که در بارداری اتفاق افتاده و نیاز به توجه در مراقبت پس از زایمان دارد مانند پره اکلامپسی، دیابت بارداری، بیماری های زمینه ای (فشارخون بالا، قلبی، آنمی، سل و ...) و مصرف الکل و مواد </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تشنج: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انقباضات تونیک و کلونیک تمام یا قسمتی از بدن</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تغذيه مناسب:</a:t>
            </a:r>
            <a:r>
              <a:rPr lang="ar-SA" sz="16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آنچه در تغذيه مادر شیرده اهميت دارد، تنوع و تعادل در مصرف مواد غذايي است. بهترين راه، استفاده از همه گروه هاي اصلي غذايي يعني گروه نان و غلات، گروه ميوه ها، گروه سبزي ها، گروه شير و لبنيات و گروه گوشت، تخم مرغ، حبوبات و مغزدانه هاست. (جدول گروه های غذایی در مبحث تعاریق مراقبت های بارداری آمده است.)</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تنفس مشکل</a:t>
            </a:r>
            <a:r>
              <a:rPr lang="ar-SA" sz="1600" b="1" dirty="0">
                <a:solidFill>
                  <a:srgbClr val="3366FF"/>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مادر به هر دلیلی نمی تواند به راحتی نفس بکشد. </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خونریزی:</a:t>
            </a:r>
            <a:r>
              <a:rPr lang="ar-SA" sz="16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در روزهاي اول پس از زايمان ترشحات واژينال خونی است. پس از 3 تا 4 روز كم رنگ تر مي شود و پس از حدود 10 روز سفيد يا زرد رنگ مي شود. ميانگين مدت ترشح از 24 تا 36 روز متغير است. بنابراين مغايرت با اين الگو و خونريزي از مهبل را سئوال کنید.</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درد شکم و یا پهلوها:</a:t>
            </a:r>
            <a:r>
              <a:rPr lang="ar-SA" sz="16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هر نوع درد خفیف یا شدید، متناوب یا متوالی در هر ناحیه از شکم و پهلوها</a:t>
            </a:r>
            <a:endParaRPr lang="en-US" sz="16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زمان مناسب بارداری بعدی</a:t>
            </a:r>
            <a:r>
              <a:rPr lang="ar-SA" sz="1600" b="1" dirty="0">
                <a:solidFill>
                  <a:srgbClr val="3366FF"/>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به مادر توصیه کنید بهتر است بعد از دوره شیردهی، برای بارداری بعدی اقدام کند ولی در صورت وقوع بارداری قبل از آن، منعی وجود ندارد و نگرانی مادر در این مورد را برطرف کنید. </a:t>
            </a:r>
            <a:r>
              <a:rPr lang="ar-SA" sz="1600" b="1" dirty="0">
                <a:solidFill>
                  <a:srgbClr val="3366FF"/>
                </a:solidFill>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سرگیجه:</a:t>
            </a:r>
            <a:r>
              <a:rPr lang="ar-SA" sz="16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حالتی از دوران و یا گیج رفتن سر  است. در صورت شکایت مادر از سرگیجه، فشارخون و تعداد نبض او را ابتدا در حالت خوابیده و سپس در حالت نشسته اندازه گیری کنید. اگر میزان فشارخون سیستولیک از حالت خوابیده به نشسته به میزان 20 میلیمتر جیوه کاهش یابد و تعداد نبض از حالت خوابیده به  نشسته 20 بار افزایش یابد، نیاز به بررسی دارد.</a:t>
            </a:r>
            <a:endParaRPr lang="en-US" sz="16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6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شکایت های شایع:</a:t>
            </a:r>
            <a:r>
              <a:rPr lang="ar-SA" sz="16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600" dirty="0">
                <a:effectLst/>
                <a:latin typeface="Times New Roman" panose="02020603050405020304" pitchFamily="18" charset="0"/>
                <a:ea typeface="Times New Roman" panose="02020603050405020304" pitchFamily="18" charset="0"/>
                <a:cs typeface="B Nazanin" panose="00000400000000000000" pitchFamily="2" charset="-78"/>
              </a:rPr>
              <a:t>اين شكایت ها شامل خستگي، كمردرد و یبوست است.</a:t>
            </a:r>
            <a:endParaRPr lang="en-US" sz="2000" dirty="0"/>
          </a:p>
        </p:txBody>
      </p:sp>
    </p:spTree>
    <p:extLst>
      <p:ext uri="{BB962C8B-B14F-4D97-AF65-F5344CB8AC3E}">
        <p14:creationId xmlns:p14="http://schemas.microsoft.com/office/powerpoint/2010/main" val="110258343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A48142-9239-4FEC-A8FD-16FFDF447EAB}"/>
              </a:ext>
            </a:extLst>
          </p:cNvPr>
          <p:cNvSpPr>
            <a:spLocks noGrp="1"/>
          </p:cNvSpPr>
          <p:nvPr>
            <p:ph type="title"/>
          </p:nvPr>
        </p:nvSpPr>
        <p:spPr>
          <a:xfrm>
            <a:off x="1477197" y="427038"/>
            <a:ext cx="6008125" cy="457200"/>
          </a:xfrm>
          <a:solidFill>
            <a:srgbClr val="FFFFA3"/>
          </a:solidFill>
        </p:spPr>
        <p:txBody>
          <a:bodyPr>
            <a:noAutofit/>
          </a:bodyPr>
          <a:lstStyle/>
          <a:p>
            <a:pPr algn="ct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ادامه تعاریف مراقبت های معمول پس از زایمان</a:t>
            </a: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 </a:t>
            </a:r>
            <a:endParaRPr lang="en-US" sz="2800" dirty="0">
              <a:solidFill>
                <a:srgbClr val="C00000"/>
              </a:solidFill>
              <a:cs typeface="B Titr" pitchFamily="2" charset="-78"/>
            </a:endParaRPr>
          </a:p>
        </p:txBody>
      </p:sp>
      <p:sp>
        <p:nvSpPr>
          <p:cNvPr id="7" name="Rectangle 2">
            <a:extLst>
              <a:ext uri="{FF2B5EF4-FFF2-40B4-BE49-F238E27FC236}">
                <a16:creationId xmlns:a16="http://schemas.microsoft.com/office/drawing/2014/main" id="{C4BCF3B0-9810-45F2-8F47-7B5E8AB7BA5F}"/>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Content Placeholder 3">
            <a:extLst>
              <a:ext uri="{FF2B5EF4-FFF2-40B4-BE49-F238E27FC236}">
                <a16:creationId xmlns:a16="http://schemas.microsoft.com/office/drawing/2014/main" id="{7A2A1C99-3590-4370-A55C-C819AF4B5E49}"/>
              </a:ext>
            </a:extLst>
          </p:cNvPr>
          <p:cNvSpPr>
            <a:spLocks noGrp="1"/>
          </p:cNvSpPr>
          <p:nvPr>
            <p:ph idx="1"/>
          </p:nvPr>
        </p:nvSpPr>
        <p:spPr>
          <a:xfrm>
            <a:off x="404037" y="1043727"/>
            <a:ext cx="8335926" cy="5089524"/>
          </a:xfrm>
        </p:spPr>
        <p:txBody>
          <a:bodyPr/>
          <a:lstStyle/>
          <a:p>
            <a:pPr marL="0" marR="0" algn="just" rtl="1">
              <a:spcBef>
                <a:spcPts val="0"/>
              </a:spcBef>
              <a:spcAft>
                <a:spcPts val="0"/>
              </a:spcAft>
            </a:pP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شوك:</a:t>
            </a:r>
            <a:r>
              <a:rPr lang="ar-SA" sz="18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اختلالي در گردش خون بدن كه با علائم حياتي غير طبيعي مشخص مي شود. (علائم اصلی شامل نبض تند و ضعیف 110 بار در دقیقه یا بیشتر و فشارخون سیستولیک کمتر از90 میلیمتر جیوه می باشد که ممکن است با رنگ پریدگی، عرق سرد و سردی پوست، تنفس تند 30 بار در دقیقه یا بیشتر و بی قراری و گیجی همراه باشد.)</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علائم حیاتی:</a:t>
            </a:r>
            <a:r>
              <a:rPr lang="ar-SA" sz="18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در هر ملاقات، علائم حیاتی مادر را اندازه گيري کنید:</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tabLst>
                <a:tab pos="45720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فشارخون را در يك وضعيت ثابت (نشسته يا خوابيده) و از يك دست ثابت (راست يا چپ) اندازه گيري كنيد. ترجیحا فشارخون در وضعیت نشسته و از دست راست اندازه گیری شود. فشارخون90/140ميليمتر جيوه و بالاتر «فشارخون بالا» است. </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tabLst>
                <a:tab pos="45720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درجه حرارت بدن را از راه دهان به مدت یک دقیقه اندازه گيري كنيد. دماي بدن به ميزان 38 درجه سانتيگراد يا بالاتر«تب» است.</a:t>
            </a:r>
            <a:endParaRPr lang="en-US" sz="1800" dirty="0">
              <a:effectLst/>
              <a:latin typeface="Times New Roman" panose="02020603050405020304" pitchFamily="18" charset="0"/>
              <a:ea typeface="Times New Roman" panose="02020603050405020304" pitchFamily="18" charset="0"/>
            </a:endParaRPr>
          </a:p>
          <a:p>
            <a:pPr marL="457200" marR="0" algn="just"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نکته: قبل از اندازه گیری درجه حرارت مطمئن شود که مادر تا 15 دقیقه قبل نوشیدنی گرم یا سرد میل نکرده باشد. زبان روی حرارت سنج قرار گرفته باشد. </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tabLst>
                <a:tab pos="45720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تعداد نبض را به مدت يك دقيقه كامل اندازه گيري كنيد. تعداد طبيعي نبض،60 تا 100 بار در دقيقه است. </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tabLst>
                <a:tab pos="457200" algn="l"/>
              </a:tabLs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تعداد تنفس را به مدت يك دقيقه كامل اندازه گيري كنيد. تعداد طبيعي تنفس، 16 تا 20 بار در دقيقه است.</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علائم </a:t>
            </a:r>
            <a:r>
              <a:rPr lang="fa-IR"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نیازمند مراقبت ویژه پس از زایمان</a:t>
            </a:r>
            <a:r>
              <a:rPr lang="fa-IR" sz="1800" b="1" dirty="0">
                <a:solidFill>
                  <a:srgbClr val="3366FF"/>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این علائم را جهت مراجعه سریع مادر به مراکز بهداشتی درمانی به وی آموزش دهید:</a:t>
            </a:r>
            <a:endParaRPr lang="en-US" sz="1800" dirty="0">
              <a:effectLst/>
              <a:latin typeface="Times New Roman" panose="02020603050405020304" pitchFamily="18" charset="0"/>
              <a:ea typeface="Times New Roman" panose="02020603050405020304" pitchFamily="18" charset="0"/>
            </a:endParaRPr>
          </a:p>
          <a:p>
            <a:pPr marL="0" marR="0" algn="r" rtl="1">
              <a:spcBef>
                <a:spcPts val="0"/>
              </a:spcBef>
              <a:spcAft>
                <a:spcPts val="0"/>
              </a:spcAft>
            </a:pP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خونریزی بیش از حد قاعدگی در هفته اول، تب و لرز، سر درد، سرگیجه، خروج ترشحات بدبو و چرکی از مهبل، درد و ورم یک طرفه ساق و ران، افسردگی شدید، درد شکم یا پهلو، سوزش یا درد هنگام ادرار کردن، عدم توانایی در ادرار کردن، درد و تورم و سفتی پستان ها و درد و سوزش و ترشح از محل بخیه ها</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4700774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A48142-9239-4FEC-A8FD-16FFDF447EAB}"/>
              </a:ext>
            </a:extLst>
          </p:cNvPr>
          <p:cNvSpPr>
            <a:spLocks noGrp="1"/>
          </p:cNvSpPr>
          <p:nvPr>
            <p:ph type="title"/>
          </p:nvPr>
        </p:nvSpPr>
        <p:spPr>
          <a:xfrm>
            <a:off x="1477197" y="427038"/>
            <a:ext cx="6008125" cy="457200"/>
          </a:xfrm>
          <a:solidFill>
            <a:srgbClr val="FFFFA3"/>
          </a:solidFill>
        </p:spPr>
        <p:txBody>
          <a:bodyPr>
            <a:noAutofit/>
          </a:bodyPr>
          <a:lstStyle/>
          <a:p>
            <a:pPr algn="ct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ادامه تعاریف مراقبت های معمول پس از زایمان</a:t>
            </a: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 </a:t>
            </a:r>
            <a:endParaRPr lang="en-US" sz="2800" dirty="0">
              <a:solidFill>
                <a:srgbClr val="C00000"/>
              </a:solidFill>
              <a:cs typeface="B Titr" pitchFamily="2" charset="-78"/>
            </a:endParaRPr>
          </a:p>
        </p:txBody>
      </p:sp>
      <p:sp>
        <p:nvSpPr>
          <p:cNvPr id="7" name="Rectangle 2">
            <a:extLst>
              <a:ext uri="{FF2B5EF4-FFF2-40B4-BE49-F238E27FC236}">
                <a16:creationId xmlns:a16="http://schemas.microsoft.com/office/drawing/2014/main" id="{C4BCF3B0-9810-45F2-8F47-7B5E8AB7BA5F}"/>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Content Placeholder 3">
            <a:extLst>
              <a:ext uri="{FF2B5EF4-FFF2-40B4-BE49-F238E27FC236}">
                <a16:creationId xmlns:a16="http://schemas.microsoft.com/office/drawing/2014/main" id="{7A2A1C99-3590-4370-A55C-C819AF4B5E49}"/>
              </a:ext>
            </a:extLst>
          </p:cNvPr>
          <p:cNvSpPr>
            <a:spLocks noGrp="1"/>
          </p:cNvSpPr>
          <p:nvPr>
            <p:ph idx="1"/>
          </p:nvPr>
        </p:nvSpPr>
        <p:spPr>
          <a:xfrm>
            <a:off x="404037" y="1043726"/>
            <a:ext cx="8335926" cy="5208217"/>
          </a:xfrm>
        </p:spPr>
        <p:txBody>
          <a:bodyPr/>
          <a:lstStyle/>
          <a:p>
            <a:pPr marL="0" marR="0" algn="just" rtl="1">
              <a:spcBef>
                <a:spcPts val="0"/>
              </a:spcBef>
              <a:spcAft>
                <a:spcPts val="0"/>
              </a:spcAft>
            </a:pP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علائم روانپزشکی:</a:t>
            </a:r>
            <a:r>
              <a:rPr lang="ar-SA" sz="18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برخي مادران ممكن است در دو هفته اول پس از زايمان دچار افسردگي خفيف و گذرا (اندوه پس از زايمان) شوند که علائم آن به صورت احساس غمگینی، گریه و بی قراری، تحریک پذیری، اختلال در خواب و کاهش اشتها تظاهر می کند. دوره پس از زایمان، دوره پرخطری از نظر عود انواع اختلالات روانپزشکی قبلی و یا بروز اختلالات روانپزشکی جدید است. بنابراین چنانچه مادر سابقه اختلال در گذشته دارد و یا در بارداری، افسردگی و یا سایر مشکلات روانشناختی را تجربه کرده و در حال حاضر با علائم اندوه پس از زایمان مراجعه کرده است، او را تحت نظر بگیرید، چرا که این علائم اندوه ممکن است علائم اولیه یک اختلال شدید باشد. اگر علائم اندوه پس از زایمان طولاني و شديدتر شود، عملکرد مادر را مختل نماید و یا مادر افکار خودکشی و آسیب به خود یا نوزاد داشته باشد، "افسردگی شدید پس از زایمان</a:t>
            </a:r>
            <a:r>
              <a:rPr lang="ar-SA" sz="1800" dirty="0">
                <a:effectLst/>
                <a:latin typeface="Times New Roman" panose="02020603050405020304" pitchFamily="18" charset="0"/>
                <a:ea typeface="Times New Roman" panose="02020603050405020304" pitchFamily="18" charset="0"/>
                <a:cs typeface="Cambria" panose="02040503050406030204" pitchFamily="18" charset="0"/>
              </a:rPr>
              <a:t>"</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مطرح است. در موارد بسیار نادر، مادر علاوه بر افسردگی شدید پس از زایمان، علائم هذیان و توهم یا علائم خلق بالا و پرخاشگری شدید نیز پیدا می کند که "سایکوز یا جنون پس از زایمان" نامیده می شود که می تواند بیمار و نوزاد را در معرض خطرات متعدد قرار بدهد.</a:t>
            </a:r>
            <a:endParaRPr lang="fa-IR" sz="18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غربالگری افسردگی پس از زایمان</a:t>
            </a:r>
            <a:r>
              <a:rPr lang="ar-SA" sz="1800" b="1" dirty="0">
                <a:solidFill>
                  <a:srgbClr val="3366FF"/>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در مراقبت پس از زایمان در ارزیابی اولیه، پرسشنامه ادینبورگ می بایست تکمیل شود. در صورت مثبت بودن نتایج ارزیابی بر اساس نقطه برش پرسشنامه </a:t>
            </a:r>
            <a:r>
              <a:rPr lang="fa-IR" sz="180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(کسب نمره </a:t>
            </a:r>
            <a:r>
              <a:rPr lang="ar-SA" sz="1800" dirty="0">
                <a:solidFill>
                  <a:srgbClr val="000000"/>
                </a:solidFill>
                <a:effectLst/>
                <a:latin typeface="BYEKAN"/>
                <a:ea typeface="Times New Roman" panose="02020603050405020304" pitchFamily="18" charset="0"/>
                <a:cs typeface="B Nazanin" panose="00000400000000000000" pitchFamily="2" charset="-78"/>
              </a:rPr>
              <a:t>12 و بالاتر) مادر به افسردگی پس از زایمان دچار است و باید </a:t>
            </a:r>
            <a:r>
              <a:rPr lang="ar-SA" sz="180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جهت بررسی تکمیلی به پزشک ارجاع غیر فوری (در اولین فرصت) می­شود.</a:t>
            </a:r>
            <a:endParaRPr lang="fa-IR" sz="180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600"/>
              </a:spcAft>
            </a:pP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مشکلات شیردهی</a:t>
            </a:r>
            <a:r>
              <a:rPr lang="ar-SA" sz="1800" b="1" dirty="0">
                <a:solidFill>
                  <a:srgbClr val="3366FF"/>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در هر ملاقات، از مادر در مورد تداوم شيردهي سؤال کنید</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در صورت وجود مشکلاتی چون نوک فرورفته،  صاف، دراز و مجاری بسته و شقاق به مادر آموزش دهید</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902444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A48142-9239-4FEC-A8FD-16FFDF447EAB}"/>
              </a:ext>
            </a:extLst>
          </p:cNvPr>
          <p:cNvSpPr>
            <a:spLocks noGrp="1"/>
          </p:cNvSpPr>
          <p:nvPr>
            <p:ph type="title"/>
          </p:nvPr>
        </p:nvSpPr>
        <p:spPr>
          <a:xfrm>
            <a:off x="1477197" y="427038"/>
            <a:ext cx="6008125" cy="457200"/>
          </a:xfrm>
          <a:solidFill>
            <a:srgbClr val="FFFFA3"/>
          </a:solidFill>
        </p:spPr>
        <p:txBody>
          <a:bodyPr>
            <a:noAutofit/>
          </a:bodyPr>
          <a:lstStyle/>
          <a:p>
            <a:pPr algn="ct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ادامه تعاریف مراقبت های معمول پس از زایمان</a:t>
            </a: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 </a:t>
            </a:r>
            <a:endParaRPr lang="en-US" sz="2800" dirty="0">
              <a:solidFill>
                <a:srgbClr val="C00000"/>
              </a:solidFill>
              <a:cs typeface="B Titr" pitchFamily="2" charset="-78"/>
            </a:endParaRPr>
          </a:p>
        </p:txBody>
      </p:sp>
      <p:sp>
        <p:nvSpPr>
          <p:cNvPr id="7" name="Rectangle 2">
            <a:extLst>
              <a:ext uri="{FF2B5EF4-FFF2-40B4-BE49-F238E27FC236}">
                <a16:creationId xmlns:a16="http://schemas.microsoft.com/office/drawing/2014/main" id="{C4BCF3B0-9810-45F2-8F47-7B5E8AB7BA5F}"/>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Content Placeholder 3">
            <a:extLst>
              <a:ext uri="{FF2B5EF4-FFF2-40B4-BE49-F238E27FC236}">
                <a16:creationId xmlns:a16="http://schemas.microsoft.com/office/drawing/2014/main" id="{7A2A1C99-3590-4370-A55C-C819AF4B5E49}"/>
              </a:ext>
            </a:extLst>
          </p:cNvPr>
          <p:cNvSpPr>
            <a:spLocks noGrp="1"/>
          </p:cNvSpPr>
          <p:nvPr>
            <p:ph idx="1"/>
          </p:nvPr>
        </p:nvSpPr>
        <p:spPr>
          <a:xfrm>
            <a:off x="404037" y="1043727"/>
            <a:ext cx="8335926" cy="5089524"/>
          </a:xfrm>
        </p:spPr>
        <p:txBody>
          <a:bodyPr/>
          <a:lstStyle/>
          <a:p>
            <a:pPr marL="0" marR="0" algn="just" rtl="1">
              <a:spcBef>
                <a:spcPts val="0"/>
              </a:spcBef>
              <a:spcAft>
                <a:spcPts val="0"/>
              </a:spcAft>
            </a:pP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مكمل هاي دارویی:</a:t>
            </a:r>
            <a:r>
              <a:rPr lang="ar-SA" sz="18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مادر باید تا 3 ماه پس از زایمان مکمل آهن و مولتی ویتامین مصرف کند. بنابراین مطمئن شوید که مادر به میزان مورد نیاز مکمل دارد و به طور منظم مصرف می کند.</a:t>
            </a:r>
            <a:endParaRPr lang="fa-IR" sz="18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معاینه در ارزیابی معمول: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در هر ملاقات موارد زیر را معاینه و در فرم ثبت کنید:</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معاینه چشم: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رنگ ملتحمه را بررسي كنيد. كم رنگ بودن مخاط ملتحمه چشم به همراه كم رنگ بودن زبان، بستر ناخنها و يا كف دست «رنگ پريدگي شديد» است.</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معاینه دهان و دندان:</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دهان و دندان مادر از نظر وجود جرم، پوسیدگی، التهاب لثه، عفونت دندانی و آبسه بررسی شود.</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معاینه پستان:</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پستان ها را از نظر تورم و درد و وجود شقاق، آبسه، ماستیت و احتقان بررسي كنيد.</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معاینه شکم:</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رحم:</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در هر ملاقات، وضعیت رحم را از روی شکم بررسي كنيد.</a:t>
            </a: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پس از زايمان، رحم به تدريج به داخل لگن باز می گردد. در هفته اول رحم پايين تر از ناف، سفت و جمع است و از هفته سوم به بعد، رحم از روي شكم قابل لمس نيست. </a:t>
            </a: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نکته:</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در برخی از مادران ممکن است انقباضات رحم در دوره پس از زایمان ادامه داشته باشد که به آن «پس درد» می گویند.</a:t>
            </a:r>
            <a:endParaRPr lang="en-US" sz="1800" dirty="0">
              <a:effectLst/>
              <a:latin typeface="Times New Roman" panose="02020603050405020304" pitchFamily="18" charset="0"/>
              <a:ea typeface="Times New Roman" panose="02020603050405020304" pitchFamily="18" charset="0"/>
            </a:endParaRPr>
          </a:p>
          <a:p>
            <a:pPr marL="342900" marR="0" lvl="0" indent="-342900" algn="just" rtl="1">
              <a:spcBef>
                <a:spcPts val="0"/>
              </a:spcBef>
              <a:spcAft>
                <a:spcPts val="0"/>
              </a:spcAft>
              <a:buFont typeface="Symbol" panose="05050102010706020507" pitchFamily="18" charset="2"/>
              <a:buChar char=""/>
            </a:pPr>
            <a:r>
              <a:rPr lang="ar-SA" sz="1800" b="1" dirty="0">
                <a:effectLst/>
                <a:latin typeface="Times New Roman" panose="02020603050405020304" pitchFamily="18" charset="0"/>
                <a:ea typeface="Times New Roman" panose="02020603050405020304" pitchFamily="18" charset="0"/>
                <a:cs typeface="B Nazanin" panose="00000400000000000000" pitchFamily="2" charset="-78"/>
              </a:rPr>
              <a:t>عضلات شکم (دیاستاز رکتوس):</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 مادر را به پشت بخوابانید. پاها را خم کند. به آرامی سر از زمین بلند شود تا جایی که کتف از زمین بلند شود. سپس با انگشتان دست فاصله بین دو عضله حوالی ناف معاینه شود.  </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4019207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143000"/>
          </a:xfrm>
          <a:solidFill>
            <a:srgbClr val="FFFFA3"/>
          </a:solidFill>
        </p:spPr>
        <p:txBody>
          <a:bodyPr>
            <a:normAutofit/>
          </a:bodyPr>
          <a:lstStyle/>
          <a:p>
            <a:pPr algn="ctr">
              <a:defRPr/>
            </a:pPr>
            <a:r>
              <a:rPr lang="fa-IR" sz="4000" dirty="0">
                <a:solidFill>
                  <a:schemeClr val="accent1">
                    <a:lumMod val="75000"/>
                  </a:schemeClr>
                </a:solidFill>
                <a:latin typeface="Bodoni MT Black" pitchFamily="18" charset="0"/>
                <a:ea typeface="+mn-ea"/>
                <a:cs typeface="B Titr" panose="00000700000000000000" pitchFamily="2" charset="-78"/>
              </a:rPr>
              <a:t>هدف كلي برنامه سلامت مادران</a:t>
            </a:r>
            <a:endParaRPr lang="en-US" sz="4000" dirty="0">
              <a:solidFill>
                <a:schemeClr val="accent1">
                  <a:lumMod val="75000"/>
                </a:schemeClr>
              </a:solidFill>
              <a:cs typeface="B Titr" panose="00000700000000000000" pitchFamily="2" charset="-78"/>
            </a:endParaRPr>
          </a:p>
        </p:txBody>
      </p:sp>
      <p:sp>
        <p:nvSpPr>
          <p:cNvPr id="20483" name="Content Placeholder 2"/>
          <p:cNvSpPr>
            <a:spLocks noGrp="1"/>
          </p:cNvSpPr>
          <p:nvPr>
            <p:ph idx="1"/>
          </p:nvPr>
        </p:nvSpPr>
        <p:spPr>
          <a:xfrm>
            <a:off x="457200" y="2133600"/>
            <a:ext cx="8229600" cy="4178300"/>
          </a:xfrm>
        </p:spPr>
        <p:txBody>
          <a:bodyPr/>
          <a:lstStyle/>
          <a:p>
            <a:pPr algn="just" eaLnBrk="1" hangingPunct="1">
              <a:lnSpc>
                <a:spcPct val="150000"/>
              </a:lnSpc>
              <a:buClr>
                <a:srgbClr val="333366"/>
              </a:buClr>
              <a:buFont typeface="Wingdings 3" pitchFamily="18" charset="2"/>
              <a:buNone/>
            </a:pPr>
            <a:r>
              <a:rPr lang="fa-IR" sz="3600" b="1" dirty="0">
                <a:solidFill>
                  <a:srgbClr val="002060"/>
                </a:solidFill>
              </a:rPr>
              <a:t>	</a:t>
            </a:r>
            <a:endParaRPr lang="en-US" dirty="0"/>
          </a:p>
        </p:txBody>
      </p:sp>
      <p:sp>
        <p:nvSpPr>
          <p:cNvPr id="3" name="Content Placeholder 2">
            <a:extLst>
              <a:ext uri="{FF2B5EF4-FFF2-40B4-BE49-F238E27FC236}">
                <a16:creationId xmlns:a16="http://schemas.microsoft.com/office/drawing/2014/main" id="{A63A2865-2183-4842-3ED0-9C2936CAC87F}"/>
              </a:ext>
            </a:extLst>
          </p:cNvPr>
          <p:cNvSpPr txBox="1">
            <a:spLocks/>
          </p:cNvSpPr>
          <p:nvPr/>
        </p:nvSpPr>
        <p:spPr bwMode="auto">
          <a:xfrm>
            <a:off x="4962111" y="2425959"/>
            <a:ext cx="3330978" cy="3433665"/>
          </a:xfrm>
          <a:prstGeom prst="rect">
            <a:avLst/>
          </a:prstGeom>
          <a:noFill/>
          <a:ln w="9525">
            <a:solidFill>
              <a:schemeClr val="accent2">
                <a:lumMod val="75000"/>
              </a:schemeClr>
            </a:solidFill>
            <a:miter lim="800000"/>
            <a:headEnd/>
            <a:tailEnd/>
          </a:ln>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0" algn="ctr" eaLnBrk="1" hangingPunct="1">
              <a:lnSpc>
                <a:spcPct val="150000"/>
              </a:lnSpc>
              <a:buFont typeface="Wingdings 3" pitchFamily="18" charset="2"/>
              <a:buNone/>
              <a:defRPr/>
            </a:pPr>
            <a:r>
              <a:rPr lang="ar-SA" altLang="fa-IR" sz="2400" b="1" dirty="0">
                <a:latin typeface="Times New Roman" panose="02020603050405020304" pitchFamily="18" charset="0"/>
                <a:cs typeface="B Zar" panose="00000400000000000000" pitchFamily="2" charset="-78"/>
              </a:rPr>
              <a:t>کاهش مرگ و عوارض ناشی از بارداری و</a:t>
            </a:r>
            <a:r>
              <a:rPr lang="fa-IR" altLang="fa-IR" sz="2400" b="1" dirty="0">
                <a:latin typeface="Times New Roman" panose="02020603050405020304" pitchFamily="18" charset="0"/>
                <a:cs typeface="B Zar" panose="00000400000000000000" pitchFamily="2" charset="-78"/>
              </a:rPr>
              <a:t> </a:t>
            </a:r>
            <a:r>
              <a:rPr lang="ar-SA" altLang="fa-IR" sz="2400" b="1" dirty="0">
                <a:latin typeface="Times New Roman" panose="02020603050405020304" pitchFamily="18" charset="0"/>
                <a:cs typeface="B Zar" panose="00000400000000000000" pitchFamily="2" charset="-78"/>
              </a:rPr>
              <a:t>زایمان در ماد</a:t>
            </a:r>
            <a:r>
              <a:rPr lang="fa-IR" altLang="fa-IR" sz="2400" b="1" dirty="0">
                <a:latin typeface="Times New Roman" panose="02020603050405020304" pitchFamily="18" charset="0"/>
                <a:cs typeface="B Zar" panose="00000400000000000000" pitchFamily="2" charset="-78"/>
              </a:rPr>
              <a:t>ر باردار</a:t>
            </a:r>
            <a:r>
              <a:rPr lang="ar-SA" altLang="fa-IR" sz="2400" b="1" dirty="0">
                <a:latin typeface="Times New Roman" panose="02020603050405020304" pitchFamily="18" charset="0"/>
                <a:cs typeface="B Zar" panose="00000400000000000000" pitchFamily="2" charset="-78"/>
              </a:rPr>
              <a:t> تا 6 هفته پس از زایمان</a:t>
            </a:r>
            <a:r>
              <a:rPr lang="fa-IR" altLang="fa-IR" sz="2400" b="1" dirty="0">
                <a:latin typeface="Times New Roman" panose="02020603050405020304" pitchFamily="18" charset="0"/>
                <a:cs typeface="B Zar" panose="00000400000000000000" pitchFamily="2" charset="-78"/>
              </a:rPr>
              <a:t> (پس از ختم بارداری)</a:t>
            </a:r>
            <a:r>
              <a:rPr lang="ar-SA" altLang="fa-IR" sz="2400" b="1" dirty="0">
                <a:latin typeface="Times New Roman" panose="02020603050405020304" pitchFamily="18" charset="0"/>
                <a:cs typeface="B Zar" panose="00000400000000000000" pitchFamily="2" charset="-78"/>
              </a:rPr>
              <a:t> و کاهش مرگ پری ناتال در جنین و نوزاد</a:t>
            </a:r>
          </a:p>
          <a:p>
            <a:pPr eaLnBrk="1" hangingPunct="1">
              <a:buFont typeface="Arial" charset="0"/>
              <a:buChar char="•"/>
              <a:defRPr/>
            </a:pPr>
            <a:endParaRPr lang="en-US" sz="2400" dirty="0"/>
          </a:p>
        </p:txBody>
      </p:sp>
      <p:pic>
        <p:nvPicPr>
          <p:cNvPr id="4" name="Picture 4" descr="image007">
            <a:extLst>
              <a:ext uri="{FF2B5EF4-FFF2-40B4-BE49-F238E27FC236}">
                <a16:creationId xmlns:a16="http://schemas.microsoft.com/office/drawing/2014/main" id="{E56E728C-E5CA-FEA6-72BB-E87605D235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2889" t="1796" r="5556" b="3230"/>
          <a:stretch>
            <a:fillRect/>
          </a:stretch>
        </p:blipFill>
        <p:spPr bwMode="auto">
          <a:xfrm>
            <a:off x="1530220" y="2396141"/>
            <a:ext cx="2761862" cy="347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9715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A48142-9239-4FEC-A8FD-16FFDF447EAB}"/>
              </a:ext>
            </a:extLst>
          </p:cNvPr>
          <p:cNvSpPr>
            <a:spLocks noGrp="1"/>
          </p:cNvSpPr>
          <p:nvPr>
            <p:ph type="title"/>
          </p:nvPr>
        </p:nvSpPr>
        <p:spPr>
          <a:xfrm>
            <a:off x="1477197" y="427038"/>
            <a:ext cx="6008125" cy="457200"/>
          </a:xfrm>
          <a:solidFill>
            <a:srgbClr val="FFFFA3"/>
          </a:solidFill>
        </p:spPr>
        <p:txBody>
          <a:bodyPr>
            <a:noAutofit/>
          </a:bodyPr>
          <a:lstStyle/>
          <a:p>
            <a:pPr algn="ct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ادامه تعاریف مراقبت های معمول پس از زایمان</a:t>
            </a:r>
            <a:br>
              <a:rPr lang="fa-IR" sz="2800" dirty="0">
                <a:solidFill>
                  <a:schemeClr val="accent1">
                    <a:lumMod val="75000"/>
                  </a:schemeClr>
                </a:solidFill>
                <a:cs typeface="B Titr" pitchFamily="2" charset="-78"/>
              </a:rPr>
            </a:br>
            <a:r>
              <a:rPr lang="fa-IR" sz="2800" dirty="0">
                <a:solidFill>
                  <a:schemeClr val="accent1">
                    <a:lumMod val="75000"/>
                  </a:schemeClr>
                </a:solidFill>
                <a:cs typeface="B Titr" pitchFamily="2" charset="-78"/>
              </a:rPr>
              <a:t> </a:t>
            </a:r>
            <a:endParaRPr lang="en-US" sz="2800" dirty="0">
              <a:solidFill>
                <a:srgbClr val="C00000"/>
              </a:solidFill>
              <a:cs typeface="B Titr" pitchFamily="2" charset="-78"/>
            </a:endParaRPr>
          </a:p>
        </p:txBody>
      </p:sp>
      <p:sp>
        <p:nvSpPr>
          <p:cNvPr id="7" name="Rectangle 2">
            <a:extLst>
              <a:ext uri="{FF2B5EF4-FFF2-40B4-BE49-F238E27FC236}">
                <a16:creationId xmlns:a16="http://schemas.microsoft.com/office/drawing/2014/main" id="{C4BCF3B0-9810-45F2-8F47-7B5E8AB7BA5F}"/>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Content Placeholder 3">
            <a:extLst>
              <a:ext uri="{FF2B5EF4-FFF2-40B4-BE49-F238E27FC236}">
                <a16:creationId xmlns:a16="http://schemas.microsoft.com/office/drawing/2014/main" id="{7A2A1C99-3590-4370-A55C-C819AF4B5E49}"/>
              </a:ext>
            </a:extLst>
          </p:cNvPr>
          <p:cNvSpPr>
            <a:spLocks noGrp="1"/>
          </p:cNvSpPr>
          <p:nvPr>
            <p:ph idx="1"/>
          </p:nvPr>
        </p:nvSpPr>
        <p:spPr>
          <a:xfrm>
            <a:off x="404037" y="1043727"/>
            <a:ext cx="8335926" cy="5089524"/>
          </a:xfrm>
        </p:spPr>
        <p:txBody>
          <a:bodyPr/>
          <a:lstStyle/>
          <a:p>
            <a:pPr marL="0" marR="0" algn="just" rtl="1">
              <a:spcBef>
                <a:spcPts val="0"/>
              </a:spcBef>
              <a:spcAft>
                <a:spcPts val="0"/>
              </a:spcAft>
            </a:pPr>
            <a:r>
              <a:rPr lang="ar-SA" sz="20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محل بخیه ها:</a:t>
            </a:r>
            <a:r>
              <a:rPr lang="ar-SA" sz="20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در هر ملاقات، محل بخیه ها (برش اپي زياتومي يا سزارين) را بررسی کنید. ناحيه برش معمولا بدون درد، التهاب و كشش می باشد. محل برش اپی زیاتومی معمولاً پس از 3 هفته ترميم مي شود و نخ بخیه محل برش سزارین در صورت غیر جذبی بودن، پس از 7 تا 10روز نیاز به کشیدن دارد.</a:t>
            </a:r>
            <a:endParaRPr lang="fa-IR" sz="20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18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معاینه اندام ها:</a:t>
            </a:r>
            <a:r>
              <a:rPr lang="ar-SA" sz="18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1800" dirty="0">
                <a:effectLst/>
                <a:latin typeface="Times New Roman" panose="02020603050405020304" pitchFamily="18" charset="0"/>
                <a:ea typeface="Times New Roman" panose="02020603050405020304" pitchFamily="18" charset="0"/>
                <a:cs typeface="B Nazanin" panose="00000400000000000000" pitchFamily="2" charset="-78"/>
              </a:rPr>
              <a:t>در هر ملاقات، پاها (ساق و ران) را از نظر وجود ورم یک طرفه و سردی بررسي كنيد.</a:t>
            </a:r>
            <a:endParaRPr lang="fa-IR" sz="18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20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ملاقات های پس از زایمان: </a:t>
            </a:r>
            <a:r>
              <a:rPr lang="ar-SA" sz="20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ملاقات اول با مادر در یکی از روزهای 1 تا 3، ملاقات دوم در روزهای 10 تا 15 و ملاقات سوم در روز های 30 تا 42 پس از زایمان انجام می شود. مراقبت های نوزاد (به جز مراقبت بدو تولد) نیز در3 نوبت شامل مراقبت روزهای 3 تا 5، مراقبت روزهای 14 تا 15 و مراقبت روزهای30 تا 45 انجام می شود.</a:t>
            </a:r>
            <a:endParaRPr lang="fa-IR" sz="20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2000" b="1"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وضعیت ادراری- تناسلی و اجابت مزاج:</a:t>
            </a:r>
            <a:r>
              <a:rPr lang="ar-SA" sz="20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از مادر در مورد وضعیت دفع ادرار (سوزش، درد، فشار، عدم توانایی در ادرار کردن، تکرر، احساس دفع سریع، بی اختیاری) و اجابت مزاج (یبوست، خونی بودن مدفوع، درد مقعد، بواسیر، بی اختیاری) و سوزش و خارش ناحیه تناسلی سئوال کنید. </a:t>
            </a:r>
            <a:r>
              <a:rPr lang="ar-SA" sz="2000" b="1" dirty="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7899566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A48142-9239-4FEC-A8FD-16FFDF447EAB}"/>
              </a:ext>
            </a:extLst>
          </p:cNvPr>
          <p:cNvSpPr>
            <a:spLocks noGrp="1"/>
          </p:cNvSpPr>
          <p:nvPr>
            <p:ph type="title"/>
          </p:nvPr>
        </p:nvSpPr>
        <p:spPr>
          <a:xfrm>
            <a:off x="810830" y="657419"/>
            <a:ext cx="6943791" cy="1415929"/>
          </a:xfrm>
          <a:solidFill>
            <a:srgbClr val="FFFFA3"/>
          </a:solidFill>
        </p:spPr>
        <p:txBody>
          <a:bodyPr>
            <a:noAutofit/>
          </a:bodyPr>
          <a:lstStyle/>
          <a:p>
            <a:pPr algn="ctr"/>
            <a:r>
              <a:rPr lang="fa-IR" sz="2400" dirty="0">
                <a:solidFill>
                  <a:schemeClr val="accent1">
                    <a:lumMod val="75000"/>
                  </a:schemeClr>
                </a:solidFill>
                <a:cs typeface="B Titr" pitchFamily="2" charset="-78"/>
              </a:rPr>
              <a:t>مراقبت هاي</a:t>
            </a:r>
            <a:r>
              <a:rPr lang="fa-IR" sz="2400" dirty="0">
                <a:solidFill>
                  <a:srgbClr val="C00000"/>
                </a:solidFill>
                <a:cs typeface="B Titr" pitchFamily="2" charset="-78"/>
              </a:rPr>
              <a:t> ويژه </a:t>
            </a:r>
            <a:r>
              <a:rPr lang="fa-IR" sz="2400" dirty="0">
                <a:solidFill>
                  <a:schemeClr val="accent1">
                    <a:lumMod val="75000"/>
                  </a:schemeClr>
                </a:solidFill>
                <a:cs typeface="B Titr" pitchFamily="2" charset="-78"/>
              </a:rPr>
              <a:t>پس از زايمان</a:t>
            </a:r>
            <a:br>
              <a:rPr lang="fa-IR" sz="2400" dirty="0">
                <a:solidFill>
                  <a:schemeClr val="accent1">
                    <a:lumMod val="75000"/>
                  </a:schemeClr>
                </a:solidFill>
                <a:cs typeface="B Titr" pitchFamily="2" charset="-78"/>
              </a:rPr>
            </a:br>
            <a:r>
              <a:rPr lang="fa-IR" sz="2400" dirty="0">
                <a:solidFill>
                  <a:schemeClr val="accent1">
                    <a:lumMod val="75000"/>
                  </a:schemeClr>
                </a:solidFill>
                <a:cs typeface="B Titr" pitchFamily="2" charset="-78"/>
              </a:rPr>
              <a:t>(پس از گذشت 6 ساعت اول زايمان تا 6 هفته پس از زايمان) </a:t>
            </a:r>
            <a:br>
              <a:rPr lang="fa-IR" sz="2000" dirty="0">
                <a:solidFill>
                  <a:schemeClr val="accent1">
                    <a:lumMod val="75000"/>
                  </a:schemeClr>
                </a:solidFill>
                <a:cs typeface="B Titr" pitchFamily="2" charset="-78"/>
              </a:rPr>
            </a:br>
            <a:r>
              <a:rPr lang="fa-IR" sz="3200" dirty="0">
                <a:solidFill>
                  <a:schemeClr val="accent1">
                    <a:lumMod val="75000"/>
                  </a:schemeClr>
                </a:solidFill>
                <a:cs typeface="B Titr" pitchFamily="2" charset="-78"/>
              </a:rPr>
              <a:t> </a:t>
            </a:r>
            <a:r>
              <a:rPr lang="fa-IR" sz="2000" dirty="0">
                <a:solidFill>
                  <a:srgbClr val="C00000"/>
                </a:solidFill>
                <a:cs typeface="B Titr" pitchFamily="2" charset="-78"/>
              </a:rPr>
              <a:t>براساس بوکلت پزشک و ماما به صورت روخوانی بررسی شود</a:t>
            </a:r>
            <a:endParaRPr lang="en-US" sz="2000" dirty="0">
              <a:solidFill>
                <a:srgbClr val="C00000"/>
              </a:solidFill>
              <a:cs typeface="B Titr" pitchFamily="2" charset="-78"/>
            </a:endParaRPr>
          </a:p>
        </p:txBody>
      </p:sp>
      <p:sp>
        <p:nvSpPr>
          <p:cNvPr id="7" name="Rectangle 2">
            <a:extLst>
              <a:ext uri="{FF2B5EF4-FFF2-40B4-BE49-F238E27FC236}">
                <a16:creationId xmlns:a16="http://schemas.microsoft.com/office/drawing/2014/main" id="{C4BCF3B0-9810-45F2-8F47-7B5E8AB7BA5F}"/>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Content Placeholder 8">
            <a:extLst>
              <a:ext uri="{FF2B5EF4-FFF2-40B4-BE49-F238E27FC236}">
                <a16:creationId xmlns:a16="http://schemas.microsoft.com/office/drawing/2014/main" id="{4C2B1D75-866B-4B5C-B519-E2F62FBBDE4F}"/>
              </a:ext>
            </a:extLst>
          </p:cNvPr>
          <p:cNvGraphicFramePr>
            <a:graphicFrameLocks noGrp="1"/>
          </p:cNvGraphicFramePr>
          <p:nvPr>
            <p:ph idx="1"/>
            <p:extLst>
              <p:ext uri="{D42A27DB-BD31-4B8C-83A1-F6EECF244321}">
                <p14:modId xmlns:p14="http://schemas.microsoft.com/office/powerpoint/2010/main" val="3255779363"/>
              </p:ext>
            </p:extLst>
          </p:nvPr>
        </p:nvGraphicFramePr>
        <p:xfrm>
          <a:off x="658205" y="2273567"/>
          <a:ext cx="7752147" cy="3327989"/>
        </p:xfrm>
        <a:graphic>
          <a:graphicData uri="http://schemas.openxmlformats.org/drawingml/2006/table">
            <a:tbl>
              <a:tblPr rtl="1" firstRow="1" firstCol="1" bandRow="1"/>
              <a:tblGrid>
                <a:gridCol w="6218961">
                  <a:extLst>
                    <a:ext uri="{9D8B030D-6E8A-4147-A177-3AD203B41FA5}">
                      <a16:colId xmlns:a16="http://schemas.microsoft.com/office/drawing/2014/main" val="389909018"/>
                    </a:ext>
                  </a:extLst>
                </a:gridCol>
                <a:gridCol w="1533186">
                  <a:extLst>
                    <a:ext uri="{9D8B030D-6E8A-4147-A177-3AD203B41FA5}">
                      <a16:colId xmlns:a16="http://schemas.microsoft.com/office/drawing/2014/main" val="490490612"/>
                    </a:ext>
                  </a:extLst>
                </a:gridCol>
              </a:tblGrid>
              <a:tr h="321402">
                <a:tc>
                  <a:txBody>
                    <a:bodyPr/>
                    <a:lstStyle/>
                    <a:p>
                      <a:pPr marL="0" marR="0" algn="ctr" rtl="1">
                        <a:spcBef>
                          <a:spcPts val="0"/>
                        </a:spcBef>
                        <a:spcAft>
                          <a:spcPts val="0"/>
                        </a:spcAft>
                      </a:pPr>
                      <a:r>
                        <a:rPr lang="fa-IR" sz="1600" b="1" dirty="0">
                          <a:solidFill>
                            <a:schemeClr val="accent6">
                              <a:lumMod val="25000"/>
                            </a:schemeClr>
                          </a:solidFill>
                          <a:effectLst/>
                          <a:latin typeface="Times New Roman" panose="02020603050405020304" pitchFamily="18" charset="0"/>
                          <a:ea typeface="Times New Roman" panose="02020603050405020304" pitchFamily="18" charset="0"/>
                          <a:cs typeface="B Titr" panose="00000700000000000000" pitchFamily="2" charset="-78"/>
                        </a:rPr>
                        <a:t>عنوان</a:t>
                      </a:r>
                      <a:endParaRPr lang="en-US" sz="1400" dirty="0">
                        <a:solidFill>
                          <a:schemeClr val="accent6">
                            <a:lumMod val="25000"/>
                          </a:schemeClr>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600" b="1" dirty="0">
                          <a:solidFill>
                            <a:schemeClr val="tx2"/>
                          </a:solidFill>
                          <a:effectLst/>
                          <a:latin typeface="Times New Roman" panose="02020603050405020304" pitchFamily="18" charset="0"/>
                          <a:ea typeface="Times New Roman" panose="02020603050405020304" pitchFamily="18" charset="0"/>
                          <a:cs typeface="B Titr" panose="00000700000000000000" pitchFamily="2" charset="-78"/>
                        </a:rPr>
                        <a:t>صفحه</a:t>
                      </a:r>
                      <a:endParaRPr lang="en-US" sz="1400" dirty="0">
                        <a:solidFill>
                          <a:schemeClr val="tx2"/>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2943158"/>
                  </a:ext>
                </a:extLst>
              </a:tr>
              <a:tr h="435371">
                <a:tc>
                  <a:txBody>
                    <a:bodyPr/>
                    <a:lstStyle/>
                    <a:p>
                      <a:pPr marL="0" marR="0" algn="r" rtl="1">
                        <a:spcBef>
                          <a:spcPts val="0"/>
                        </a:spcBef>
                        <a:spcAft>
                          <a:spcPts val="0"/>
                        </a:spcAft>
                      </a:pPr>
                      <a:r>
                        <a:rPr lang="fa-IR"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چ1- علائم نیازمند اقدام فوری (تشنج، شوک، اختلال هوشیاری، تنفس مشکل)</a:t>
                      </a:r>
                      <a:endParaRPr lang="en-US" sz="1600" dirty="0">
                        <a:solidFill>
                          <a:schemeClr val="accent6">
                            <a:lumMod val="25000"/>
                          </a:schemeClr>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800" b="1"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105</a:t>
                      </a:r>
                      <a:endParaRPr lang="en-US" sz="1600" dirty="0">
                        <a:solidFill>
                          <a:schemeClr val="accent1">
                            <a:lumMod val="50000"/>
                          </a:schemeClr>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9500184"/>
                  </a:ext>
                </a:extLst>
              </a:tr>
              <a:tr h="321402">
                <a:tc>
                  <a:txBody>
                    <a:bodyPr/>
                    <a:lstStyle/>
                    <a:p>
                      <a:pPr marL="0" marR="0" algn="r" rtl="1">
                        <a:spcBef>
                          <a:spcPts val="0"/>
                        </a:spcBef>
                        <a:spcAft>
                          <a:spcPts val="0"/>
                        </a:spcAft>
                      </a:pPr>
                      <a:r>
                        <a:rPr lang="fa-IR"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چ2- فشار خون بالا</a:t>
                      </a:r>
                      <a:endParaRPr lang="en-US" sz="1600" dirty="0">
                        <a:solidFill>
                          <a:schemeClr val="accent6">
                            <a:lumMod val="25000"/>
                          </a:schemeClr>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800" b="1"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106</a:t>
                      </a:r>
                      <a:endParaRPr lang="en-US" sz="1600" dirty="0">
                        <a:solidFill>
                          <a:schemeClr val="accent1">
                            <a:lumMod val="50000"/>
                          </a:schemeClr>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1536237"/>
                  </a:ext>
                </a:extLst>
              </a:tr>
              <a:tr h="321402">
                <a:tc>
                  <a:txBody>
                    <a:bodyPr/>
                    <a:lstStyle/>
                    <a:p>
                      <a:pPr marL="0" marR="0" algn="r" rtl="1">
                        <a:spcBef>
                          <a:spcPts val="0"/>
                        </a:spcBef>
                        <a:spcAft>
                          <a:spcPts val="0"/>
                        </a:spcAft>
                      </a:pPr>
                      <a:r>
                        <a:rPr lang="fa-IR"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چ3- خونریزی/ لکه بینی</a:t>
                      </a:r>
                      <a:endParaRPr lang="en-US" sz="1600" dirty="0">
                        <a:solidFill>
                          <a:schemeClr val="accent6">
                            <a:lumMod val="25000"/>
                          </a:schemeClr>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800" b="1"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107</a:t>
                      </a:r>
                      <a:endParaRPr lang="en-US" sz="1600" dirty="0">
                        <a:solidFill>
                          <a:schemeClr val="accent1">
                            <a:lumMod val="50000"/>
                          </a:schemeClr>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4078765"/>
                  </a:ext>
                </a:extLst>
              </a:tr>
              <a:tr h="321402">
                <a:tc>
                  <a:txBody>
                    <a:bodyPr/>
                    <a:lstStyle/>
                    <a:p>
                      <a:pPr marL="0" marR="0" algn="r" rtl="1">
                        <a:spcBef>
                          <a:spcPts val="0"/>
                        </a:spcBef>
                        <a:spcAft>
                          <a:spcPts val="0"/>
                        </a:spcAft>
                      </a:pPr>
                      <a:r>
                        <a:rPr lang="fa-IR"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چ4- تب</a:t>
                      </a:r>
                      <a:endParaRPr lang="en-US" sz="1600" dirty="0">
                        <a:solidFill>
                          <a:schemeClr val="accent6">
                            <a:lumMod val="25000"/>
                          </a:schemeClr>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800" b="1"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108</a:t>
                      </a:r>
                      <a:endParaRPr lang="en-US" sz="1600" dirty="0">
                        <a:solidFill>
                          <a:schemeClr val="accent1">
                            <a:lumMod val="50000"/>
                          </a:schemeClr>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0758483"/>
                  </a:ext>
                </a:extLst>
              </a:tr>
              <a:tr h="321402">
                <a:tc>
                  <a:txBody>
                    <a:bodyPr/>
                    <a:lstStyle/>
                    <a:p>
                      <a:pPr marL="0" marR="0" algn="r" rtl="1">
                        <a:spcBef>
                          <a:spcPts val="0"/>
                        </a:spcBef>
                        <a:spcAft>
                          <a:spcPts val="0"/>
                        </a:spcAft>
                      </a:pPr>
                      <a:r>
                        <a:rPr lang="fa-IR"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چ5- درد (درد شکم، سر درد، درد پستان، درد ساق و ران)</a:t>
                      </a:r>
                      <a:endParaRPr lang="en-US" sz="1600" dirty="0">
                        <a:solidFill>
                          <a:schemeClr val="accent6">
                            <a:lumMod val="25000"/>
                          </a:schemeClr>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800" b="1"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109</a:t>
                      </a:r>
                      <a:endParaRPr lang="en-US" sz="1600" dirty="0">
                        <a:solidFill>
                          <a:schemeClr val="accent1">
                            <a:lumMod val="50000"/>
                          </a:schemeClr>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1614470"/>
                  </a:ext>
                </a:extLst>
              </a:tr>
              <a:tr h="321402">
                <a:tc>
                  <a:txBody>
                    <a:bodyPr/>
                    <a:lstStyle/>
                    <a:p>
                      <a:pPr marL="0" marR="0" algn="r" rtl="1">
                        <a:spcBef>
                          <a:spcPts val="0"/>
                        </a:spcBef>
                        <a:spcAft>
                          <a:spcPts val="0"/>
                        </a:spcAft>
                      </a:pPr>
                      <a:r>
                        <a:rPr lang="fa-IR"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چ6- مشکلات ادراری - تناسلی و اجابت مزاج</a:t>
                      </a:r>
                      <a:endParaRPr lang="en-US" sz="1600" dirty="0">
                        <a:solidFill>
                          <a:schemeClr val="accent6">
                            <a:lumMod val="25000"/>
                          </a:schemeClr>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800" b="1"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111</a:t>
                      </a:r>
                      <a:endParaRPr lang="en-US" sz="1600" dirty="0">
                        <a:solidFill>
                          <a:schemeClr val="accent1">
                            <a:lumMod val="50000"/>
                          </a:schemeClr>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2328180"/>
                  </a:ext>
                </a:extLst>
              </a:tr>
              <a:tr h="321402">
                <a:tc>
                  <a:txBody>
                    <a:bodyPr/>
                    <a:lstStyle/>
                    <a:p>
                      <a:pPr marL="0" marR="0" algn="r" rtl="1">
                        <a:spcBef>
                          <a:spcPts val="0"/>
                        </a:spcBef>
                        <a:spcAft>
                          <a:spcPts val="0"/>
                        </a:spcAft>
                      </a:pPr>
                      <a:r>
                        <a:rPr lang="fa-IR" sz="1800" b="1">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چ7- سرگیجه/ رنگ پریدگی </a:t>
                      </a:r>
                      <a:endParaRPr lang="en-US" sz="1600">
                        <a:solidFill>
                          <a:schemeClr val="accent6">
                            <a:lumMod val="25000"/>
                          </a:schemeClr>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800" b="1"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112</a:t>
                      </a:r>
                      <a:endParaRPr lang="en-US" sz="1600" dirty="0">
                        <a:solidFill>
                          <a:schemeClr val="accent1">
                            <a:lumMod val="50000"/>
                          </a:schemeClr>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7662595"/>
                  </a:ext>
                </a:extLst>
              </a:tr>
              <a:tr h="321402">
                <a:tc>
                  <a:txBody>
                    <a:bodyPr/>
                    <a:lstStyle/>
                    <a:p>
                      <a:pPr marL="0" marR="0" algn="r" rtl="1">
                        <a:spcBef>
                          <a:spcPts val="0"/>
                        </a:spcBef>
                        <a:spcAft>
                          <a:spcPts val="0"/>
                        </a:spcAft>
                      </a:pPr>
                      <a:r>
                        <a:rPr lang="fa-IR"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چ8- اختلالات روانپزشکی</a:t>
                      </a:r>
                      <a:endParaRPr lang="en-US" sz="1600" dirty="0">
                        <a:solidFill>
                          <a:schemeClr val="accent6">
                            <a:lumMod val="25000"/>
                          </a:schemeClr>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800" b="1"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113</a:t>
                      </a:r>
                      <a:endParaRPr lang="en-US" sz="1600" dirty="0">
                        <a:solidFill>
                          <a:schemeClr val="accent1">
                            <a:lumMod val="50000"/>
                          </a:schemeClr>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2475112"/>
                  </a:ext>
                </a:extLst>
              </a:tr>
              <a:tr h="321402">
                <a:tc>
                  <a:txBody>
                    <a:bodyPr/>
                    <a:lstStyle/>
                    <a:p>
                      <a:pPr marL="0" marR="0" algn="r" rtl="1">
                        <a:spcBef>
                          <a:spcPts val="0"/>
                        </a:spcBef>
                        <a:spcAft>
                          <a:spcPts val="0"/>
                        </a:spcAft>
                      </a:pPr>
                      <a:r>
                        <a:rPr lang="fa-IR" sz="1800" b="1"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چ9- سایر موارد نیازمند مراقبت ویژه</a:t>
                      </a:r>
                      <a:endParaRPr lang="en-US" sz="1600" dirty="0">
                        <a:solidFill>
                          <a:schemeClr val="accent6">
                            <a:lumMod val="25000"/>
                          </a:schemeClr>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1800" b="1"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114</a:t>
                      </a:r>
                      <a:endParaRPr lang="en-US" sz="1600" dirty="0">
                        <a:solidFill>
                          <a:schemeClr val="accent1">
                            <a:lumMod val="50000"/>
                          </a:schemeClr>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1214701"/>
                  </a:ext>
                </a:extLst>
              </a:tr>
            </a:tbl>
          </a:graphicData>
        </a:graphic>
      </p:graphicFrame>
    </p:spTree>
    <p:extLst>
      <p:ext uri="{BB962C8B-B14F-4D97-AF65-F5344CB8AC3E}">
        <p14:creationId xmlns:p14="http://schemas.microsoft.com/office/powerpoint/2010/main" val="16961398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A48142-9239-4FEC-A8FD-16FFDF447EAB}"/>
              </a:ext>
            </a:extLst>
          </p:cNvPr>
          <p:cNvSpPr>
            <a:spLocks noGrp="1"/>
          </p:cNvSpPr>
          <p:nvPr>
            <p:ph type="title"/>
          </p:nvPr>
        </p:nvSpPr>
        <p:spPr>
          <a:xfrm>
            <a:off x="1260883" y="457200"/>
            <a:ext cx="6493737" cy="861237"/>
          </a:xfrm>
          <a:solidFill>
            <a:srgbClr val="FFFFA3"/>
          </a:solidFill>
        </p:spPr>
        <p:txBody>
          <a:bodyPr>
            <a:noAutofit/>
          </a:bodyPr>
          <a:lstStyle/>
          <a:p>
            <a:pPr algn="ctr"/>
            <a:r>
              <a:rPr lang="fa-IR" sz="2400" dirty="0">
                <a:solidFill>
                  <a:schemeClr val="accent1">
                    <a:lumMod val="75000"/>
                  </a:schemeClr>
                </a:solidFill>
                <a:cs typeface="B Titr" pitchFamily="2" charset="-78"/>
              </a:rPr>
              <a:t>راهنماها</a:t>
            </a:r>
            <a:br>
              <a:rPr lang="fa-IR" sz="2000" dirty="0">
                <a:solidFill>
                  <a:schemeClr val="accent1">
                    <a:lumMod val="75000"/>
                  </a:schemeClr>
                </a:solidFill>
                <a:cs typeface="B Titr" pitchFamily="2" charset="-78"/>
              </a:rPr>
            </a:br>
            <a:r>
              <a:rPr lang="fa-IR" sz="3200" dirty="0">
                <a:solidFill>
                  <a:schemeClr val="accent1">
                    <a:lumMod val="75000"/>
                  </a:schemeClr>
                </a:solidFill>
                <a:cs typeface="B Titr" pitchFamily="2" charset="-78"/>
              </a:rPr>
              <a:t> </a:t>
            </a:r>
            <a:r>
              <a:rPr lang="fa-IR" sz="2000" dirty="0">
                <a:solidFill>
                  <a:srgbClr val="C00000"/>
                </a:solidFill>
                <a:cs typeface="B Titr" pitchFamily="2" charset="-78"/>
              </a:rPr>
              <a:t>براساس بوکلت پزشک و ماما</a:t>
            </a:r>
            <a:endParaRPr lang="en-US" sz="2000" dirty="0">
              <a:solidFill>
                <a:srgbClr val="C00000"/>
              </a:solidFill>
              <a:cs typeface="B Titr" pitchFamily="2" charset="-78"/>
            </a:endParaRPr>
          </a:p>
        </p:txBody>
      </p:sp>
      <p:sp>
        <p:nvSpPr>
          <p:cNvPr id="7" name="Rectangle 2">
            <a:extLst>
              <a:ext uri="{FF2B5EF4-FFF2-40B4-BE49-F238E27FC236}">
                <a16:creationId xmlns:a16="http://schemas.microsoft.com/office/drawing/2014/main" id="{C4BCF3B0-9810-45F2-8F47-7B5E8AB7BA5F}"/>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Content Placeholder 4">
            <a:extLst>
              <a:ext uri="{FF2B5EF4-FFF2-40B4-BE49-F238E27FC236}">
                <a16:creationId xmlns:a16="http://schemas.microsoft.com/office/drawing/2014/main" id="{66467F77-229A-42EF-B130-A97D86E6CAA4}"/>
              </a:ext>
            </a:extLst>
          </p:cNvPr>
          <p:cNvGraphicFramePr>
            <a:graphicFrameLocks noGrp="1"/>
          </p:cNvGraphicFramePr>
          <p:nvPr>
            <p:ph idx="1"/>
            <p:extLst>
              <p:ext uri="{D42A27DB-BD31-4B8C-83A1-F6EECF244321}">
                <p14:modId xmlns:p14="http://schemas.microsoft.com/office/powerpoint/2010/main" val="3026003686"/>
              </p:ext>
            </p:extLst>
          </p:nvPr>
        </p:nvGraphicFramePr>
        <p:xfrm>
          <a:off x="1389380" y="1695557"/>
          <a:ext cx="6365240" cy="4358640"/>
        </p:xfrm>
        <a:graphic>
          <a:graphicData uri="http://schemas.openxmlformats.org/drawingml/2006/table">
            <a:tbl>
              <a:tblPr rtl="1" firstRow="1" firstCol="1" bandRow="1"/>
              <a:tblGrid>
                <a:gridCol w="4565015">
                  <a:extLst>
                    <a:ext uri="{9D8B030D-6E8A-4147-A177-3AD203B41FA5}">
                      <a16:colId xmlns:a16="http://schemas.microsoft.com/office/drawing/2014/main" val="3999498676"/>
                    </a:ext>
                  </a:extLst>
                </a:gridCol>
                <a:gridCol w="1800225">
                  <a:extLst>
                    <a:ext uri="{9D8B030D-6E8A-4147-A177-3AD203B41FA5}">
                      <a16:colId xmlns:a16="http://schemas.microsoft.com/office/drawing/2014/main" val="2347282547"/>
                    </a:ext>
                  </a:extLst>
                </a:gridCol>
              </a:tblGrid>
              <a:tr h="0">
                <a:tc>
                  <a:txBody>
                    <a:bodyPr/>
                    <a:lstStyle/>
                    <a:p>
                      <a:pPr marL="0" marR="0" algn="ctr" rtl="1" eaLnBrk="1" latinLnBrk="0" hangingPunct="1">
                        <a:spcBef>
                          <a:spcPts val="0"/>
                        </a:spcBef>
                        <a:spcAft>
                          <a:spcPts val="0"/>
                        </a:spcAft>
                      </a:pPr>
                      <a:r>
                        <a:rPr kumimoji="0" lang="fa-IR" sz="1600" b="1" kern="1200" dirty="0">
                          <a:solidFill>
                            <a:schemeClr val="accent6">
                              <a:lumMod val="25000"/>
                            </a:schemeClr>
                          </a:solidFill>
                          <a:effectLst/>
                          <a:latin typeface="Times New Roman" panose="02020603050405020304" pitchFamily="18" charset="0"/>
                          <a:ea typeface="Times New Roman" panose="02020603050405020304" pitchFamily="18" charset="0"/>
                          <a:cs typeface="B Titr" panose="00000700000000000000" pitchFamily="2" charset="-78"/>
                        </a:rPr>
                        <a:t>عنوان</a:t>
                      </a:r>
                      <a:endParaRPr kumimoji="0" lang="en-US" sz="1600" b="1" kern="1200" dirty="0">
                        <a:solidFill>
                          <a:schemeClr val="accent6">
                            <a:lumMod val="25000"/>
                          </a:schemeClr>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600" b="1" kern="1200" dirty="0">
                          <a:solidFill>
                            <a:schemeClr val="tx2"/>
                          </a:solidFill>
                          <a:effectLst/>
                          <a:latin typeface="Times New Roman" panose="02020603050405020304" pitchFamily="18" charset="0"/>
                          <a:ea typeface="Times New Roman" panose="02020603050405020304" pitchFamily="18" charset="0"/>
                          <a:cs typeface="B Titr" panose="00000700000000000000" pitchFamily="2" charset="-78"/>
                        </a:rPr>
                        <a:t>صفحه</a:t>
                      </a:r>
                      <a:endParaRPr kumimoji="0" lang="en-US" sz="1600" b="1" kern="1200" dirty="0">
                        <a:solidFill>
                          <a:schemeClr val="tx2"/>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5503074"/>
                  </a:ext>
                </a:extLst>
              </a:tr>
              <a:tr h="0">
                <a:tc>
                  <a:txBody>
                    <a:bodyPr/>
                    <a:lstStyle/>
                    <a:p>
                      <a:pPr marL="0" marR="0" algn="r" rtl="1">
                        <a:spcBef>
                          <a:spcPts val="0"/>
                        </a:spcBef>
                        <a:spcAft>
                          <a:spcPts val="0"/>
                        </a:spcAft>
                      </a:pPr>
                      <a:r>
                        <a:rPr kumimoji="0" lang="fa-IR"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ح1- اعزام</a:t>
                      </a:r>
                      <a:endParaRPr kumimoji="0" lang="en-US"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116</a:t>
                      </a:r>
                      <a:endParaRPr kumimoji="0" lang="en-US"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9779475"/>
                  </a:ext>
                </a:extLst>
              </a:tr>
              <a:tr h="0">
                <a:tc>
                  <a:txBody>
                    <a:bodyPr/>
                    <a:lstStyle/>
                    <a:p>
                      <a:pPr marL="0" marR="0" algn="r" rtl="1">
                        <a:spcBef>
                          <a:spcPts val="0"/>
                        </a:spcBef>
                        <a:spcAft>
                          <a:spcPts val="0"/>
                        </a:spcAft>
                      </a:pPr>
                      <a:r>
                        <a:rPr kumimoji="0" lang="fa-IR"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ح2- بررسی منشاء خونریزی</a:t>
                      </a:r>
                      <a:endParaRPr kumimoji="0" lang="en-US"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116</a:t>
                      </a:r>
                      <a:endParaRPr kumimoji="0" lang="en-US"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3546365"/>
                  </a:ext>
                </a:extLst>
              </a:tr>
              <a:tr h="0">
                <a:tc>
                  <a:txBody>
                    <a:bodyPr/>
                    <a:lstStyle/>
                    <a:p>
                      <a:pPr marL="0" marR="0" algn="r" rtl="1">
                        <a:spcBef>
                          <a:spcPts val="0"/>
                        </a:spcBef>
                        <a:spcAft>
                          <a:spcPts val="0"/>
                        </a:spcAft>
                      </a:pPr>
                      <a:r>
                        <a:rPr kumimoji="0" lang="fa-IR"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ح3- درمان پره اکلامپسی و اکلامپسی</a:t>
                      </a:r>
                      <a:endParaRPr kumimoji="0" lang="en-US"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117</a:t>
                      </a:r>
                      <a:endParaRPr kumimoji="0" lang="en-US"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0521705"/>
                  </a:ext>
                </a:extLst>
              </a:tr>
              <a:tr h="0">
                <a:tc>
                  <a:txBody>
                    <a:bodyPr/>
                    <a:lstStyle/>
                    <a:p>
                      <a:pPr marL="0" marR="0" algn="r" rtl="1">
                        <a:spcBef>
                          <a:spcPts val="0"/>
                        </a:spcBef>
                        <a:spcAft>
                          <a:spcPts val="0"/>
                        </a:spcAft>
                      </a:pPr>
                      <a:r>
                        <a:rPr kumimoji="0" lang="fa-IR"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ح4- کوراژ</a:t>
                      </a:r>
                      <a:endParaRPr kumimoji="0" lang="en-US"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119</a:t>
                      </a:r>
                      <a:endParaRPr kumimoji="0" lang="en-US"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2392880"/>
                  </a:ext>
                </a:extLst>
              </a:tr>
              <a:tr h="0">
                <a:tc>
                  <a:txBody>
                    <a:bodyPr/>
                    <a:lstStyle/>
                    <a:p>
                      <a:pPr marL="0" marR="0" algn="r" rtl="1">
                        <a:spcBef>
                          <a:spcPts val="0"/>
                        </a:spcBef>
                        <a:spcAft>
                          <a:spcPts val="0"/>
                        </a:spcAft>
                      </a:pPr>
                      <a:r>
                        <a:rPr kumimoji="0" lang="fa-IR" sz="18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ح5- وارونگی رحم</a:t>
                      </a:r>
                      <a:endParaRPr kumimoji="0" lang="en-US" sz="18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119</a:t>
                      </a:r>
                      <a:endParaRPr kumimoji="0" lang="en-US" sz="18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5382705"/>
                  </a:ext>
                </a:extLst>
              </a:tr>
              <a:tr h="0">
                <a:tc>
                  <a:txBody>
                    <a:bodyPr/>
                    <a:lstStyle/>
                    <a:p>
                      <a:pPr marL="0" marR="0" algn="r" rtl="1">
                        <a:spcBef>
                          <a:spcPts val="0"/>
                        </a:spcBef>
                        <a:spcAft>
                          <a:spcPts val="0"/>
                        </a:spcAft>
                      </a:pPr>
                      <a:r>
                        <a:rPr kumimoji="0" lang="fa-IR"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ح6- مکمل های دارویی</a:t>
                      </a:r>
                      <a:endParaRPr kumimoji="0" lang="en-US"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120</a:t>
                      </a:r>
                      <a:endParaRPr kumimoji="0" lang="en-US"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0954047"/>
                  </a:ext>
                </a:extLst>
              </a:tr>
              <a:tr h="0">
                <a:tc>
                  <a:txBody>
                    <a:bodyPr/>
                    <a:lstStyle/>
                    <a:p>
                      <a:pPr marL="0" marR="0" algn="r" rtl="1">
                        <a:spcBef>
                          <a:spcPts val="0"/>
                        </a:spcBef>
                        <a:spcAft>
                          <a:spcPts val="0"/>
                        </a:spcAft>
                      </a:pPr>
                      <a:r>
                        <a:rPr kumimoji="0" lang="fa-IR" sz="18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ح7- توصیه های بهداشتی در بارداری </a:t>
                      </a:r>
                      <a:endParaRPr kumimoji="0" lang="en-US" sz="1800" b="1" kern="120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120</a:t>
                      </a:r>
                      <a:endParaRPr kumimoji="0" lang="en-US" sz="18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6752425"/>
                  </a:ext>
                </a:extLst>
              </a:tr>
              <a:tr h="0">
                <a:tc>
                  <a:txBody>
                    <a:bodyPr/>
                    <a:lstStyle/>
                    <a:p>
                      <a:pPr marL="0" marR="0" algn="r" rtl="1">
                        <a:spcBef>
                          <a:spcPts val="0"/>
                        </a:spcBef>
                        <a:spcAft>
                          <a:spcPts val="0"/>
                        </a:spcAft>
                      </a:pPr>
                      <a:r>
                        <a:rPr kumimoji="0" lang="fa-IR"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ح8- توصیه های بهداشتی پس از زایمان</a:t>
                      </a:r>
                      <a:endParaRPr kumimoji="0" lang="en-US"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120</a:t>
                      </a:r>
                      <a:endParaRPr kumimoji="0" lang="en-US"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5140049"/>
                  </a:ext>
                </a:extLst>
              </a:tr>
              <a:tr h="0">
                <a:tc>
                  <a:txBody>
                    <a:bodyPr/>
                    <a:lstStyle/>
                    <a:p>
                      <a:pPr marL="0" marR="0" algn="r" rtl="1">
                        <a:spcBef>
                          <a:spcPts val="0"/>
                        </a:spcBef>
                        <a:spcAft>
                          <a:spcPts val="0"/>
                        </a:spcAft>
                      </a:pPr>
                      <a:r>
                        <a:rPr kumimoji="0" lang="fa-IR"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ح9- مصرف دخانیات،الکل و مواد در شیردهی</a:t>
                      </a:r>
                      <a:endParaRPr kumimoji="0" lang="en-US"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121</a:t>
                      </a:r>
                      <a:endParaRPr kumimoji="0" lang="en-US"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7106386"/>
                  </a:ext>
                </a:extLst>
              </a:tr>
              <a:tr h="0">
                <a:tc>
                  <a:txBody>
                    <a:bodyPr/>
                    <a:lstStyle/>
                    <a:p>
                      <a:pPr marL="0" marR="0" algn="r" rtl="1">
                        <a:spcBef>
                          <a:spcPts val="0"/>
                        </a:spcBef>
                        <a:spcAft>
                          <a:spcPts val="0"/>
                        </a:spcAft>
                      </a:pPr>
                      <a:r>
                        <a:rPr kumimoji="0" lang="fa-IR"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ح10- داروی های روان پزشکی در بارداری</a:t>
                      </a:r>
                      <a:endParaRPr kumimoji="0" lang="en-US"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121</a:t>
                      </a:r>
                      <a:endParaRPr kumimoji="0" lang="en-US" sz="1800" b="1" kern="120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6903737"/>
                  </a:ext>
                </a:extLst>
              </a:tr>
              <a:tr h="0">
                <a:tc>
                  <a:txBody>
                    <a:bodyPr/>
                    <a:lstStyle/>
                    <a:p>
                      <a:pPr marL="0" marR="0" algn="r" rtl="1">
                        <a:spcBef>
                          <a:spcPts val="0"/>
                        </a:spcBef>
                        <a:spcAft>
                          <a:spcPts val="0"/>
                        </a:spcAft>
                      </a:pPr>
                      <a:r>
                        <a:rPr kumimoji="0" lang="fa-IR"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ح11- غربالگری کاردیومیوپاتی در بارداری و پس از زایمان</a:t>
                      </a:r>
                      <a:endParaRPr kumimoji="0" lang="en-US"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123</a:t>
                      </a:r>
                      <a:endParaRPr kumimoji="0" lang="en-US"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7685674"/>
                  </a:ext>
                </a:extLst>
              </a:tr>
              <a:tr h="0">
                <a:tc>
                  <a:txBody>
                    <a:bodyPr/>
                    <a:lstStyle/>
                    <a:p>
                      <a:pPr marL="0" marR="0" algn="r" rtl="1">
                        <a:spcBef>
                          <a:spcPts val="0"/>
                        </a:spcBef>
                        <a:spcAft>
                          <a:spcPts val="0"/>
                        </a:spcAft>
                      </a:pPr>
                      <a:r>
                        <a:rPr kumimoji="0" lang="fa-IR"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ح12- ارزیابی احتمال بروز ترومبوآمبولی</a:t>
                      </a:r>
                      <a:endParaRPr kumimoji="0" lang="en-US"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124</a:t>
                      </a:r>
                      <a:endParaRPr kumimoji="0" lang="en-US"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1293991"/>
                  </a:ext>
                </a:extLst>
              </a:tr>
              <a:tr h="0">
                <a:tc>
                  <a:txBody>
                    <a:bodyPr/>
                    <a:lstStyle/>
                    <a:p>
                      <a:pPr marL="0" marR="0" algn="r" rtl="1">
                        <a:spcBef>
                          <a:spcPts val="0"/>
                        </a:spcBef>
                        <a:spcAft>
                          <a:spcPts val="0"/>
                        </a:spcAft>
                      </a:pPr>
                      <a:r>
                        <a:rPr kumimoji="0" lang="fa-IR"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ح13- ارزیابی الگوی تغذیه</a:t>
                      </a:r>
                      <a:endParaRPr kumimoji="0" lang="en-US"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125</a:t>
                      </a:r>
                      <a:endParaRPr kumimoji="0" lang="en-US"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3325588"/>
                  </a:ext>
                </a:extLst>
              </a:tr>
              <a:tr h="0">
                <a:tc>
                  <a:txBody>
                    <a:bodyPr/>
                    <a:lstStyle/>
                    <a:p>
                      <a:pPr marL="0" marR="0" algn="r" rtl="1">
                        <a:spcBef>
                          <a:spcPts val="0"/>
                        </a:spcBef>
                        <a:spcAft>
                          <a:spcPts val="0"/>
                        </a:spcAft>
                      </a:pPr>
                      <a:r>
                        <a:rPr kumimoji="0" lang="fa-IR"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 16- غربالگری سلامت روان (پس از زایمان)</a:t>
                      </a:r>
                      <a:endParaRPr kumimoji="0" lang="en-US"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126</a:t>
                      </a:r>
                      <a:endParaRPr kumimoji="0" lang="en-US"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3480734"/>
                  </a:ext>
                </a:extLst>
              </a:tr>
              <a:tr h="0">
                <a:tc>
                  <a:txBody>
                    <a:bodyPr/>
                    <a:lstStyle/>
                    <a:p>
                      <a:pPr marL="0" marR="0" algn="r" rtl="1">
                        <a:spcBef>
                          <a:spcPts val="0"/>
                        </a:spcBef>
                        <a:spcAft>
                          <a:spcPts val="0"/>
                        </a:spcAft>
                      </a:pPr>
                      <a:r>
                        <a:rPr kumimoji="0" lang="fa-IR"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rPr>
                        <a:t>ح 17- پارتوگراف</a:t>
                      </a:r>
                      <a:endParaRPr kumimoji="0" lang="en-US" sz="1800" b="1" kern="1200" dirty="0">
                        <a:solidFill>
                          <a:schemeClr val="accent6">
                            <a:lumMod val="25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eaLnBrk="1" latinLnBrk="0" hangingPunct="1">
                        <a:spcBef>
                          <a:spcPts val="0"/>
                        </a:spcBef>
                        <a:spcAft>
                          <a:spcPts val="0"/>
                        </a:spcAft>
                      </a:pPr>
                      <a:r>
                        <a:rPr kumimoji="0" lang="fa-IR"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rPr>
                        <a:t>128</a:t>
                      </a:r>
                      <a:endParaRPr kumimoji="0" lang="en-US" sz="1800" b="1" kern="1200" dirty="0">
                        <a:solidFill>
                          <a:schemeClr val="accent1">
                            <a:lumMod val="50000"/>
                          </a:schemeClr>
                        </a:solidFill>
                        <a:effectLst/>
                        <a:latin typeface="Times New Roman" panose="02020603050405020304" pitchFamily="18" charset="0"/>
                        <a:ea typeface="Times New Roman" panose="02020603050405020304" pitchFamily="18"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8588395"/>
                  </a:ext>
                </a:extLst>
              </a:tr>
            </a:tbl>
          </a:graphicData>
        </a:graphic>
      </p:graphicFrame>
    </p:spTree>
    <p:extLst>
      <p:ext uri="{BB962C8B-B14F-4D97-AF65-F5344CB8AC3E}">
        <p14:creationId xmlns:p14="http://schemas.microsoft.com/office/powerpoint/2010/main" val="204852830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2722" y="1877008"/>
            <a:ext cx="3681608" cy="4339674"/>
          </a:xfrm>
          <a:prstGeom prst="rect">
            <a:avLst/>
          </a:prstGeom>
        </p:spPr>
      </p:pic>
      <p:sp>
        <p:nvSpPr>
          <p:cNvPr id="6" name="Explosion: 14 Points 5">
            <a:extLst>
              <a:ext uri="{FF2B5EF4-FFF2-40B4-BE49-F238E27FC236}">
                <a16:creationId xmlns:a16="http://schemas.microsoft.com/office/drawing/2014/main" id="{3B205C5F-3CB1-784D-C15F-7A9F6B72A7D0}"/>
              </a:ext>
            </a:extLst>
          </p:cNvPr>
          <p:cNvSpPr/>
          <p:nvPr/>
        </p:nvSpPr>
        <p:spPr>
          <a:xfrm rot="21391883">
            <a:off x="166924" y="624825"/>
            <a:ext cx="5356120" cy="2548124"/>
          </a:xfrm>
          <a:prstGeom prst="irregularSeal2">
            <a:avLst/>
          </a:prstGeom>
          <a:solidFill>
            <a:srgbClr val="FFFFA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4400" b="1" dirty="0">
                <a:solidFill>
                  <a:srgbClr val="C00000"/>
                </a:solidFill>
                <a:cs typeface="B Titr" panose="00000700000000000000" pitchFamily="2" charset="-78"/>
              </a:rPr>
              <a:t>توجهات مهم</a:t>
            </a:r>
            <a:endParaRPr lang="en-US" sz="4400" b="1" dirty="0">
              <a:solidFill>
                <a:srgbClr val="C00000"/>
              </a:solidFill>
              <a:cs typeface="B Titr" panose="00000700000000000000" pitchFamily="2" charset="-78"/>
            </a:endParaRPr>
          </a:p>
        </p:txBody>
      </p:sp>
    </p:spTree>
    <p:extLst>
      <p:ext uri="{BB962C8B-B14F-4D97-AF65-F5344CB8AC3E}">
        <p14:creationId xmlns:p14="http://schemas.microsoft.com/office/powerpoint/2010/main" val="59003214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551" y="1604865"/>
            <a:ext cx="3381629" cy="4362273"/>
          </a:xfrm>
          <a:prstGeom prst="rect">
            <a:avLst/>
          </a:prstGeom>
        </p:spPr>
      </p:pic>
      <p:sp>
        <p:nvSpPr>
          <p:cNvPr id="4" name="Content Placeholder 2"/>
          <p:cNvSpPr txBox="1">
            <a:spLocks/>
          </p:cNvSpPr>
          <p:nvPr/>
        </p:nvSpPr>
        <p:spPr>
          <a:xfrm>
            <a:off x="4113886" y="1749246"/>
            <a:ext cx="4886559" cy="3663766"/>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lnSpc>
                <a:spcPct val="107000"/>
              </a:lnSpc>
              <a:buNone/>
            </a:pPr>
            <a:r>
              <a:rPr lang="fa-IR" b="1" u="sng" dirty="0">
                <a:ln>
                  <a:solidFill>
                    <a:srgbClr val="9900CC"/>
                  </a:solidFill>
                </a:ln>
                <a:solidFill>
                  <a:schemeClr val="accent1">
                    <a:lumMod val="50000"/>
                  </a:schemeClr>
                </a:solidFill>
                <a:latin typeface="Calibri" panose="020F0502020204030204" pitchFamily="34" charset="0"/>
                <a:ea typeface="Calibri" panose="020F0502020204030204" pitchFamily="34" charset="0"/>
                <a:cs typeface="B Titr" panose="00000700000000000000" pitchFamily="2" charset="-78"/>
              </a:rPr>
              <a:t>سامانه مشاوره تلفنی 4030</a:t>
            </a:r>
            <a:endParaRPr lang="en-US" sz="2400" dirty="0">
              <a:ln>
                <a:solidFill>
                  <a:srgbClr val="9900CC"/>
                </a:solidFill>
              </a:ln>
              <a:solidFill>
                <a:schemeClr val="accent1">
                  <a:lumMod val="50000"/>
                </a:schemeClr>
              </a:solidFill>
              <a:latin typeface="Calibri" panose="020F0502020204030204" pitchFamily="34" charset="0"/>
              <a:ea typeface="Calibri" panose="020F0502020204030204" pitchFamily="34" charset="0"/>
              <a:cs typeface="Arial" panose="020B0604020202020204" pitchFamily="34" charset="0"/>
            </a:endParaRPr>
          </a:p>
          <a:p>
            <a:pPr marL="0" indent="0" algn="r" rtl="1">
              <a:lnSpc>
                <a:spcPct val="150000"/>
              </a:lnSpc>
              <a:buNone/>
            </a:pPr>
            <a:endParaRPr lang="fa-IR" sz="2000" dirty="0">
              <a:cs typeface="B Titr" panose="00000700000000000000" pitchFamily="2" charset="-78"/>
            </a:endParaRPr>
          </a:p>
          <a:p>
            <a:pPr marL="0" indent="0" algn="r" rtl="1">
              <a:lnSpc>
                <a:spcPct val="150000"/>
              </a:lnSpc>
              <a:buNone/>
            </a:pPr>
            <a:r>
              <a:rPr lang="fa-IR" dirty="0">
                <a:ln>
                  <a:solidFill>
                    <a:srgbClr val="9400E6"/>
                  </a:solidFill>
                </a:ln>
                <a:solidFill>
                  <a:srgbClr val="BEA7FF"/>
                </a:solidFill>
                <a:cs typeface="B Titr" panose="00000700000000000000" pitchFamily="2" charset="-78"/>
              </a:rPr>
              <a:t>                        </a:t>
            </a:r>
            <a:r>
              <a:rPr lang="fa-IR" dirty="0">
                <a:ln>
                  <a:solidFill>
                    <a:srgbClr val="9400E6"/>
                  </a:solidFill>
                </a:ln>
                <a:solidFill>
                  <a:schemeClr val="accent1">
                    <a:lumMod val="50000"/>
                  </a:schemeClr>
                </a:solidFill>
                <a:cs typeface="B Titr" panose="00000700000000000000" pitchFamily="2" charset="-78"/>
              </a:rPr>
              <a:t>کد 4</a:t>
            </a:r>
          </a:p>
          <a:p>
            <a:pPr marL="0" indent="0" algn="ctr" rtl="1">
              <a:lnSpc>
                <a:spcPct val="150000"/>
              </a:lnSpc>
              <a:buNone/>
            </a:pPr>
            <a:r>
              <a:rPr lang="fa-IR" sz="2000" dirty="0">
                <a:ln>
                  <a:solidFill>
                    <a:srgbClr val="9400E6"/>
                  </a:solidFill>
                </a:ln>
                <a:cs typeface="B Titr" panose="00000700000000000000" pitchFamily="2" charset="-78"/>
              </a:rPr>
              <a:t>آماده پاسخگویی به کلیه پرسش های مادران باردار و راهنمایی در خصوص عوارض دوران بارداری و پس از زایمان به صورت شبانه روزی</a:t>
            </a:r>
          </a:p>
        </p:txBody>
      </p:sp>
      <p:sp>
        <p:nvSpPr>
          <p:cNvPr id="5" name="Down Arrow 4"/>
          <p:cNvSpPr/>
          <p:nvPr/>
        </p:nvSpPr>
        <p:spPr>
          <a:xfrm>
            <a:off x="6404460" y="2428796"/>
            <a:ext cx="305410" cy="45811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itle 8">
            <a:extLst>
              <a:ext uri="{FF2B5EF4-FFF2-40B4-BE49-F238E27FC236}">
                <a16:creationId xmlns:a16="http://schemas.microsoft.com/office/drawing/2014/main" id="{DAAFE99D-350A-0A1C-608E-1D184340FCF3}"/>
              </a:ext>
            </a:extLst>
          </p:cNvPr>
          <p:cNvSpPr>
            <a:spLocks noGrp="1"/>
          </p:cNvSpPr>
          <p:nvPr>
            <p:ph type="title"/>
          </p:nvPr>
        </p:nvSpPr>
        <p:spPr>
          <a:xfrm>
            <a:off x="363894" y="300134"/>
            <a:ext cx="8388220" cy="1136780"/>
          </a:xfrm>
          <a:solidFill>
            <a:srgbClr val="FFFFA3"/>
          </a:solidFill>
        </p:spPr>
        <p:txBody>
          <a:bodyPr>
            <a:noAutofit/>
          </a:bodyPr>
          <a:lstStyle/>
          <a:p>
            <a:pPr algn="ctr">
              <a:lnSpc>
                <a:spcPct val="150000"/>
              </a:lnSpc>
            </a:pPr>
            <a:r>
              <a:rPr lang="fa-IR" sz="2400" dirty="0">
                <a:solidFill>
                  <a:schemeClr val="accent1">
                    <a:lumMod val="75000"/>
                  </a:schemeClr>
                </a:solidFill>
                <a:cs typeface="B Titr" pitchFamily="2" charset="-78"/>
              </a:rPr>
              <a:t>ضرورت معرفی سامانه مشاوره تلفنی 4030 سلامت مادران به کلیه ی مراجعین باردار و پیگیری موارد گزارش شده از سوی کارشناسان ستادی مادران</a:t>
            </a:r>
            <a:endParaRPr lang="en-US" sz="2400" dirty="0">
              <a:solidFill>
                <a:schemeClr val="accent1">
                  <a:lumMod val="75000"/>
                </a:schemeClr>
              </a:solidFill>
              <a:cs typeface="B Titr" pitchFamily="2" charset="-78"/>
            </a:endParaRPr>
          </a:p>
        </p:txBody>
      </p:sp>
    </p:spTree>
    <p:extLst>
      <p:ext uri="{BB962C8B-B14F-4D97-AF65-F5344CB8AC3E}">
        <p14:creationId xmlns:p14="http://schemas.microsoft.com/office/powerpoint/2010/main" val="324478235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87761" y="479549"/>
            <a:ext cx="8042988" cy="1371600"/>
          </a:xfrm>
          <a:solidFill>
            <a:srgbClr val="FFFFA3"/>
          </a:solidFill>
        </p:spPr>
        <p:txBody>
          <a:bodyPr>
            <a:noAutofit/>
          </a:bodyPr>
          <a:lstStyle/>
          <a:p>
            <a:pPr algn="ctr"/>
            <a:r>
              <a:rPr lang="fa-IR" sz="2800" dirty="0">
                <a:solidFill>
                  <a:schemeClr val="accent2">
                    <a:lumMod val="50000"/>
                  </a:schemeClr>
                </a:solidFill>
                <a:latin typeface="2  Titr"/>
                <a:cs typeface="B Titr" panose="00000700000000000000" pitchFamily="2" charset="-78"/>
              </a:rPr>
              <a:t>کلیه ی موارد  نقل و انتقالات موقت و مهاجرت های دایمی مادران بارداربایستی جهت ثبت در سامانه کشوری به ستاد شهرستان گزارش شود</a:t>
            </a:r>
          </a:p>
        </p:txBody>
      </p:sp>
      <p:pic>
        <p:nvPicPr>
          <p:cNvPr id="7" name="Content Placeholder 6"/>
          <p:cNvPicPr>
            <a:picLocks noGrp="1" noChangeAspect="1"/>
          </p:cNvPicPr>
          <p:nvPr>
            <p:ph idx="4294967295"/>
          </p:nvPr>
        </p:nvPicPr>
        <p:blipFill rotWithShape="1">
          <a:blip r:embed="rId2"/>
          <a:srcRect l="19345" b="-579"/>
          <a:stretch/>
        </p:blipFill>
        <p:spPr>
          <a:xfrm rot="21323111">
            <a:off x="544353" y="2240267"/>
            <a:ext cx="3828777" cy="3538076"/>
          </a:xfrm>
          <a:prstGeom prst="rect">
            <a:avLst/>
          </a:prstGeom>
          <a:ln>
            <a:noFill/>
          </a:ln>
          <a:effectLst>
            <a:outerShdw blurRad="190500" algn="tl" rotWithShape="0">
              <a:srgbClr val="000000">
                <a:alpha val="70000"/>
              </a:srgbClr>
            </a:outerShdw>
          </a:effectLst>
        </p:spPr>
      </p:pic>
      <p:pic>
        <p:nvPicPr>
          <p:cNvPr id="8" name="Content Placeholder 7"/>
          <p:cNvPicPr>
            <a:picLocks noGrp="1" noChangeAspect="1"/>
          </p:cNvPicPr>
          <p:nvPr>
            <p:ph sz="quarter" idx="4294967295"/>
          </p:nvPr>
        </p:nvPicPr>
        <p:blipFill>
          <a:blip r:embed="rId3"/>
          <a:stretch>
            <a:fillRect/>
          </a:stretch>
        </p:blipFill>
        <p:spPr>
          <a:xfrm rot="21272899">
            <a:off x="4673614" y="3091397"/>
            <a:ext cx="4153197" cy="233682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4853842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7788" y="569167"/>
            <a:ext cx="7791061" cy="1352939"/>
          </a:xfrm>
          <a:solidFill>
            <a:srgbClr val="FFFFA3"/>
          </a:solidFill>
        </p:spPr>
        <p:txBody>
          <a:bodyPr vert="horz" rtlCol="0" anchor="ctr">
            <a:noAutofit/>
            <a:scene3d>
              <a:camera prst="orthographicFront"/>
              <a:lightRig rig="soft" dir="t"/>
            </a:scene3d>
            <a:sp3d prstMaterial="softEdge">
              <a:bevelT w="25400" h="25400"/>
            </a:sp3d>
          </a:bodyPr>
          <a:lstStyle/>
          <a:p>
            <a:pPr algn="ctr"/>
            <a:r>
              <a:rPr lang="fa-IR" sz="2800" dirty="0">
                <a:solidFill>
                  <a:schemeClr val="accent1">
                    <a:lumMod val="75000"/>
                  </a:schemeClr>
                </a:solidFill>
                <a:cs typeface="B Titr" pitchFamily="2" charset="-78"/>
              </a:rPr>
              <a:t>انجام کلیه ی پیگیری ها در </a:t>
            </a:r>
            <a:r>
              <a:rPr lang="fa-IR" sz="2800" dirty="0">
                <a:solidFill>
                  <a:srgbClr val="C00000"/>
                </a:solidFill>
                <a:cs typeface="B Titr" pitchFamily="2" charset="-78"/>
              </a:rPr>
              <a:t>موعد مقرر</a:t>
            </a:r>
            <a:r>
              <a:rPr lang="fa-IR" sz="2800" dirty="0">
                <a:solidFill>
                  <a:schemeClr val="accent1">
                    <a:lumMod val="75000"/>
                  </a:schemeClr>
                </a:solidFill>
                <a:cs typeface="B Titr" pitchFamily="2" charset="-78"/>
              </a:rPr>
              <a:t> و </a:t>
            </a:r>
            <a:r>
              <a:rPr lang="fa-IR" sz="2800" dirty="0">
                <a:solidFill>
                  <a:srgbClr val="C00000"/>
                </a:solidFill>
                <a:cs typeface="B Titr" pitchFamily="2" charset="-78"/>
              </a:rPr>
              <a:t>تا حصول نتیجه</a:t>
            </a:r>
            <a:r>
              <a:rPr lang="fa-IR" sz="2800" dirty="0">
                <a:solidFill>
                  <a:schemeClr val="accent1">
                    <a:lumMod val="75000"/>
                  </a:schemeClr>
                </a:solidFill>
                <a:cs typeface="B Titr" pitchFamily="2" charset="-78"/>
              </a:rPr>
              <a:t> و برنامه ریزی به منظور </a:t>
            </a:r>
            <a:r>
              <a:rPr lang="fa-IR" sz="2800" dirty="0">
                <a:solidFill>
                  <a:srgbClr val="C00000"/>
                </a:solidFill>
                <a:cs typeface="B Titr" pitchFamily="2" charset="-78"/>
              </a:rPr>
              <a:t>ارتقای پوشش خدمات پیش از بارداری تا پس از زایمان </a:t>
            </a:r>
            <a:r>
              <a:rPr lang="fa-IR" sz="2800" dirty="0">
                <a:solidFill>
                  <a:schemeClr val="accent1">
                    <a:lumMod val="75000"/>
                  </a:schemeClr>
                </a:solidFill>
                <a:cs typeface="B Titr" pitchFamily="2" charset="-78"/>
              </a:rPr>
              <a:t>یک اولویت مهم است</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4605" y="2115523"/>
            <a:ext cx="4180718" cy="4010652"/>
          </a:xfrm>
          <a:prstGeom prst="rect">
            <a:avLst/>
          </a:prstGeom>
        </p:spPr>
      </p:pic>
    </p:spTree>
    <p:extLst>
      <p:ext uri="{BB962C8B-B14F-4D97-AF65-F5344CB8AC3E}">
        <p14:creationId xmlns:p14="http://schemas.microsoft.com/office/powerpoint/2010/main" val="11418275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371600" y="1060450"/>
            <a:ext cx="7772400" cy="1373847"/>
          </a:xfrm>
        </p:spPr>
        <p:txBody>
          <a:bodyPr>
            <a:normAutofit/>
          </a:bodyPr>
          <a:lstStyle/>
          <a:p>
            <a:r>
              <a:rPr lang="fa-IR" dirty="0"/>
              <a:t> </a:t>
            </a:r>
          </a:p>
        </p:txBody>
      </p:sp>
      <p:sp>
        <p:nvSpPr>
          <p:cNvPr id="3" name="Content Placeholder 2"/>
          <p:cNvSpPr>
            <a:spLocks noGrp="1"/>
          </p:cNvSpPr>
          <p:nvPr>
            <p:ph type="body" idx="4294967295"/>
          </p:nvPr>
        </p:nvSpPr>
        <p:spPr>
          <a:xfrm>
            <a:off x="990600" y="720261"/>
            <a:ext cx="7231062" cy="1027112"/>
          </a:xfrm>
        </p:spPr>
        <p:txBody>
          <a:bodyPr>
            <a:normAutofit lnSpcReduction="10000"/>
          </a:bodyPr>
          <a:lstStyle/>
          <a:p>
            <a:pPr algn="r"/>
            <a:endParaRPr lang="fa-IR" dirty="0">
              <a:solidFill>
                <a:schemeClr val="accent2">
                  <a:lumMod val="50000"/>
                </a:schemeClr>
              </a:solidFill>
              <a:cs typeface="B Titr" panose="00000700000000000000" pitchFamily="2" charset="-78"/>
            </a:endParaRPr>
          </a:p>
          <a:p>
            <a:pPr marL="109537" indent="0" algn="ctr">
              <a:buNone/>
            </a:pPr>
            <a:r>
              <a:rPr lang="fa-IR" sz="3600" dirty="0">
                <a:solidFill>
                  <a:schemeClr val="accent2">
                    <a:lumMod val="50000"/>
                  </a:schemeClr>
                </a:solidFill>
                <a:cs typeface="B Titr" panose="00000700000000000000" pitchFamily="2" charset="-78"/>
              </a:rPr>
              <a:t>شاخص های کلی برنامه سلامت مادران</a:t>
            </a:r>
            <a:endParaRPr lang="en-US" sz="3600" dirty="0">
              <a:solidFill>
                <a:schemeClr val="accent2">
                  <a:lumMod val="50000"/>
                </a:schemeClr>
              </a:solidFill>
              <a:cs typeface="B Titr" panose="00000700000000000000" pitchFamily="2" charset="-78"/>
            </a:endParaRPr>
          </a:p>
          <a:p>
            <a:pPr algn="ctr"/>
            <a:endParaRPr lang="fa-IR" dirty="0">
              <a:solidFill>
                <a:schemeClr val="accent2">
                  <a:lumMod val="50000"/>
                </a:schemeClr>
              </a:solidFill>
              <a:cs typeface="B Titr" panose="00000700000000000000" pitchFamily="2" charset="-78"/>
            </a:endParaRPr>
          </a:p>
          <a:p>
            <a:pPr algn="ctr"/>
            <a:endParaRPr lang="fa-IR" dirty="0">
              <a:solidFill>
                <a:schemeClr val="accent2">
                  <a:lumMod val="50000"/>
                </a:schemeClr>
              </a:solidFill>
              <a:cs typeface="B Titr" panose="00000700000000000000" pitchFamily="2" charset="-78"/>
            </a:endParaRPr>
          </a:p>
          <a:p>
            <a:pPr algn="ctr"/>
            <a:endParaRPr lang="fa-IR" dirty="0">
              <a:solidFill>
                <a:schemeClr val="accent2">
                  <a:lumMod val="50000"/>
                </a:schemeClr>
              </a:solidFill>
              <a:cs typeface="B Titr" panose="00000700000000000000" pitchFamily="2" charset="-78"/>
            </a:endParaRPr>
          </a:p>
          <a:p>
            <a:pPr algn="ctr"/>
            <a:endParaRPr lang="fa-IR" dirty="0">
              <a:solidFill>
                <a:schemeClr val="accent2">
                  <a:lumMod val="50000"/>
                </a:schemeClr>
              </a:solidFill>
              <a:cs typeface="B Titr" panose="00000700000000000000" pitchFamily="2" charset="-78"/>
            </a:endParaRPr>
          </a:p>
          <a:p>
            <a:pPr algn="ctr"/>
            <a:endParaRPr lang="fa-IR" dirty="0">
              <a:solidFill>
                <a:schemeClr val="accent2">
                  <a:lumMod val="50000"/>
                </a:schemeClr>
              </a:solidFill>
            </a:endParaRPr>
          </a:p>
        </p:txBody>
      </p:sp>
      <p:pic>
        <p:nvPicPr>
          <p:cNvPr id="5" name="Content Placeholder 3">
            <a:extLst>
              <a:ext uri="{FF2B5EF4-FFF2-40B4-BE49-F238E27FC236}">
                <a16:creationId xmlns:a16="http://schemas.microsoft.com/office/drawing/2014/main" id="{7F2B012C-E846-485D-8271-9EE60A998D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2600" y="2087562"/>
            <a:ext cx="5570835" cy="3746684"/>
          </a:xfrm>
          <a:prstGeom prst="rect">
            <a:avLst/>
          </a:prstGeom>
        </p:spPr>
      </p:pic>
    </p:spTree>
    <p:extLst>
      <p:ext uri="{BB962C8B-B14F-4D97-AF65-F5344CB8AC3E}">
        <p14:creationId xmlns:p14="http://schemas.microsoft.com/office/powerpoint/2010/main" val="385861122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3"/>
          <p:cNvGraphicFramePr>
            <a:graphicFrameLocks/>
          </p:cNvGraphicFramePr>
          <p:nvPr>
            <p:extLst>
              <p:ext uri="{D42A27DB-BD31-4B8C-83A1-F6EECF244321}">
                <p14:modId xmlns:p14="http://schemas.microsoft.com/office/powerpoint/2010/main" val="1667963449"/>
              </p:ext>
            </p:extLst>
          </p:nvPr>
        </p:nvGraphicFramePr>
        <p:xfrm>
          <a:off x="266785" y="1028143"/>
          <a:ext cx="8485328" cy="5036003"/>
        </p:xfrm>
        <a:graphic>
          <a:graphicData uri="http://schemas.openxmlformats.org/drawingml/2006/table">
            <a:tbl>
              <a:tblPr firstRow="1" bandRow="1">
                <a:tableStyleId>{1E171933-4619-4E11-9A3F-F7608DF75F80}</a:tableStyleId>
              </a:tblPr>
              <a:tblGrid>
                <a:gridCol w="3129558">
                  <a:extLst>
                    <a:ext uri="{9D8B030D-6E8A-4147-A177-3AD203B41FA5}">
                      <a16:colId xmlns:a16="http://schemas.microsoft.com/office/drawing/2014/main" val="3434222585"/>
                    </a:ext>
                  </a:extLst>
                </a:gridCol>
                <a:gridCol w="2900423">
                  <a:extLst>
                    <a:ext uri="{9D8B030D-6E8A-4147-A177-3AD203B41FA5}">
                      <a16:colId xmlns:a16="http://schemas.microsoft.com/office/drawing/2014/main" val="1200107774"/>
                    </a:ext>
                  </a:extLst>
                </a:gridCol>
                <a:gridCol w="2455347">
                  <a:extLst>
                    <a:ext uri="{9D8B030D-6E8A-4147-A177-3AD203B41FA5}">
                      <a16:colId xmlns:a16="http://schemas.microsoft.com/office/drawing/2014/main" val="551710275"/>
                    </a:ext>
                  </a:extLst>
                </a:gridCol>
              </a:tblGrid>
              <a:tr h="308610">
                <a:tc gridSpan="2">
                  <a:txBody>
                    <a:bodyPr/>
                    <a:lstStyle/>
                    <a:p>
                      <a:pPr algn="ctr"/>
                      <a:r>
                        <a:rPr lang="fa-IR" sz="1400" dirty="0">
                          <a:solidFill>
                            <a:schemeClr val="accent2">
                              <a:lumMod val="50000"/>
                            </a:schemeClr>
                          </a:solidFill>
                          <a:cs typeface="B Titr" panose="00000700000000000000" pitchFamily="2" charset="-78"/>
                        </a:rPr>
                        <a:t>نحوه محاسبه شاخص</a:t>
                      </a:r>
                      <a:endParaRPr lang="en-US" sz="1400" dirty="0">
                        <a:solidFill>
                          <a:schemeClr val="accent2">
                            <a:lumMod val="50000"/>
                          </a:schemeClr>
                        </a:solidFill>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hMerge="1">
                  <a:txBody>
                    <a:bodyPr/>
                    <a:lstStyle/>
                    <a:p>
                      <a:endParaRPr lang="en-US"/>
                    </a:p>
                  </a:txBody>
                  <a:tcPr/>
                </a:tc>
                <a:tc rowSpan="2">
                  <a:txBody>
                    <a:bodyPr/>
                    <a:lstStyle/>
                    <a:p>
                      <a:pPr algn="ctr"/>
                      <a:r>
                        <a:rPr lang="fa-IR" sz="1800" dirty="0">
                          <a:solidFill>
                            <a:schemeClr val="accent2">
                              <a:lumMod val="50000"/>
                            </a:schemeClr>
                          </a:solidFill>
                          <a:cs typeface="B Titr" panose="00000700000000000000" pitchFamily="2" charset="-78"/>
                        </a:rPr>
                        <a:t>عنوان شاخص</a:t>
                      </a:r>
                      <a:endParaRPr lang="en-US" sz="1800" dirty="0">
                        <a:solidFill>
                          <a:schemeClr val="accent2">
                            <a:lumMod val="50000"/>
                          </a:schemeClr>
                        </a:solidFill>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2539783052"/>
                  </a:ext>
                </a:extLst>
              </a:tr>
              <a:tr h="367483">
                <a:tc>
                  <a:txBody>
                    <a:bodyPr/>
                    <a:lstStyle/>
                    <a:p>
                      <a:pPr marL="0" algn="ctr" defTabSz="914400" rtl="0" eaLnBrk="1" latinLnBrk="0" hangingPunct="1"/>
                      <a:r>
                        <a:rPr lang="fa-IR" sz="1800" kern="1200" dirty="0">
                          <a:solidFill>
                            <a:schemeClr val="accent2">
                              <a:lumMod val="50000"/>
                            </a:schemeClr>
                          </a:solidFill>
                          <a:latin typeface="+mn-lt"/>
                          <a:ea typeface="+mn-ea"/>
                          <a:cs typeface="B Titr" panose="00000700000000000000" pitchFamily="2" charset="-78"/>
                        </a:rPr>
                        <a:t>مخرج</a:t>
                      </a:r>
                      <a:endParaRPr lang="en-US" sz="1800" kern="1200" dirty="0">
                        <a:solidFill>
                          <a:schemeClr val="accent2">
                            <a:lumMod val="50000"/>
                          </a:schemeClr>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A3"/>
                    </a:solidFill>
                  </a:tcPr>
                </a:tc>
                <a:tc>
                  <a:txBody>
                    <a:bodyPr/>
                    <a:lstStyle/>
                    <a:p>
                      <a:pPr marL="0" algn="ctr" defTabSz="914400" rtl="0" eaLnBrk="1" latinLnBrk="0" hangingPunct="1"/>
                      <a:r>
                        <a:rPr lang="fa-IR" sz="1800" kern="1200" dirty="0">
                          <a:solidFill>
                            <a:schemeClr val="accent2">
                              <a:lumMod val="50000"/>
                            </a:schemeClr>
                          </a:solidFill>
                          <a:latin typeface="+mn-lt"/>
                          <a:ea typeface="+mn-ea"/>
                          <a:cs typeface="B Titr" panose="00000700000000000000" pitchFamily="2" charset="-78"/>
                        </a:rPr>
                        <a:t>صورت</a:t>
                      </a:r>
                      <a:endParaRPr lang="en-US" sz="1800" kern="1200" dirty="0">
                        <a:solidFill>
                          <a:schemeClr val="accent2">
                            <a:lumMod val="50000"/>
                          </a:schemeClr>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A3"/>
                    </a:solidFill>
                  </a:tcPr>
                </a:tc>
                <a:tc vMerge="1">
                  <a:txBody>
                    <a:bodyPr/>
                    <a:lstStyle/>
                    <a:p>
                      <a:endParaRPr lang="en-US" dirty="0"/>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456290039"/>
                  </a:ext>
                </a:extLst>
              </a:tr>
              <a:tr h="367483">
                <a:tc>
                  <a:txBody>
                    <a:bodyPr/>
                    <a:lstStyle/>
                    <a:p>
                      <a:pPr algn="ctr" rtl="1" fontAlgn="ctr"/>
                      <a:r>
                        <a:rPr lang="fa-IR"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تعداد زایمان طبیعی+ سزارین</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rtl="1" fontAlgn="ctr"/>
                      <a:r>
                        <a:rPr lang="fa-IR"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تعداد زنان زایمان کرده که مراقبت پیش از بارداری دریافت کرده اند</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r>
                        <a:rPr lang="fa-IR"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درصد مراقبت پیش از بارداری در زنان زایمان کرده</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102575125"/>
                  </a:ext>
                </a:extLst>
              </a:tr>
              <a:tr h="523875">
                <a:tc>
                  <a:txBody>
                    <a:bodyPr/>
                    <a:lstStyle/>
                    <a:p>
                      <a:pPr marL="0" algn="ctr" defTabSz="914400" rtl="1" eaLnBrk="1" fontAlgn="ctr" latinLnBrk="0" hangingPunct="1"/>
                      <a:r>
                        <a:rPr lang="fa-IR"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تعداد زنان زایمان کرده که در بارداری حداقل یک بار مراقبت شده اند</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algn="ctr" defTabSz="914400" rtl="1" eaLnBrk="1" fontAlgn="ctr" latinLnBrk="0" hangingPunct="1"/>
                      <a:r>
                        <a:rPr lang="fa-IR"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تعداد مادرانی که متناسب با سن بارداری حداقل مراقبت را دریافت کرده اند (غیر پزشک + پزشک)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r>
                        <a:rPr lang="fa-IR"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درصد مادرانی که متناسب با سن بارداری حداقل مراقبت را دریافت کرده اند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33497829"/>
                  </a:ext>
                </a:extLst>
              </a:tr>
              <a:tr h="695325">
                <a:tc>
                  <a:txBody>
                    <a:bodyPr/>
                    <a:lstStyle/>
                    <a:p>
                      <a:pPr algn="ctr" rtl="1" fontAlgn="ctr"/>
                      <a:r>
                        <a:rPr lang="fa-IR"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تعداد زایمان طبیعی+ سزارین</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rtl="1" fontAlgn="ctr"/>
                      <a:r>
                        <a:rPr lang="fa-IR"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تعداد زنان زایمان کرده که در دوره بارداری حداقل یکبار مراقبت شده اند( دریافت کنندگان خدمت شرح حال اولیه بارداری غیرپزشک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r>
                        <a:rPr lang="fa-IR"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درصد حداقل 1 بار مراقبت بارداری در زنان زایمان کرده</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338115715"/>
                  </a:ext>
                </a:extLst>
              </a:tr>
              <a:tr h="680085">
                <a:tc>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r>
                        <a:rPr lang="fa-IR"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تعداد زنان زایمان کرده که در بارداری حداقل یک بار مراقبت شده اند</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r>
                        <a:rPr lang="fa-IR"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تعداد مادران بارداری که اولین خدمت بارداری را دریافت کرده اند(دریافت کنندگان مراقبت بار اول بارداری )</a:t>
                      </a:r>
                      <a:endParaRPr lang="fa-IR"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r>
                        <a:rPr lang="fa-IR"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درصد مادران بارداری که اولین خدمت بارداری را دریافت کرده اند (درصد مراقبت به موقع)</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308938280"/>
                  </a:ext>
                </a:extLst>
              </a:tr>
              <a:tr h="367483">
                <a:tc>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r>
                        <a:rPr lang="fa-IR"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تعداد زایمان طبیعی+ سزارین</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r>
                        <a:rPr lang="fa-IR"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تعداد مادرانی که حداقل دو مراقبت پس از زایمان را دریافت کرده اند</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r>
                        <a:rPr lang="fa-IR"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درصد مراقبت پس از زایمان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374288688"/>
                  </a:ext>
                </a:extLst>
              </a:tr>
              <a:tr h="483180">
                <a:tc gridSpan="2">
                  <a:txBody>
                    <a:bodyPr/>
                    <a:lstStyle/>
                    <a:p>
                      <a:pPr marL="0" marR="0" lvl="0" indent="0" algn="justLow" defTabSz="914400" rtl="1" eaLnBrk="1" fontAlgn="base" latinLnBrk="0" hangingPunct="1">
                        <a:lnSpc>
                          <a:spcPct val="107000"/>
                        </a:lnSpc>
                        <a:spcBef>
                          <a:spcPct val="0"/>
                        </a:spcBef>
                        <a:spcAft>
                          <a:spcPts val="0"/>
                        </a:spcAft>
                        <a:buClrTx/>
                        <a:buSzTx/>
                        <a:buFontTx/>
                        <a:buNone/>
                        <a:tabLst/>
                        <a:defRPr/>
                      </a:pPr>
                      <a:r>
                        <a:rPr lang="en-US"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a:t>
                      </a:r>
                      <a:r>
                        <a:rPr lang="ar-SA"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درصد حداقل یک بار مراقبت (ضریب1) + درصد مراقبت به موقع بارداری (ضریب 2) + درصد مراقبت متناسب با سن بارداری(ضریب3)</a:t>
                      </a:r>
                      <a:r>
                        <a:rPr lang="en-US"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a:t>
                      </a:r>
                      <a:r>
                        <a:rPr lang="ar-SA"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 تقسیم بر 6</a:t>
                      </a:r>
                      <a:endParaRPr lang="fa-IR"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hMerge="1">
                  <a:txBody>
                    <a:bodyPr/>
                    <a:lstStyle/>
                    <a:p>
                      <a:endParaRPr lang="en-US"/>
                    </a:p>
                  </a:txBody>
                  <a:tcPr/>
                </a:tc>
                <a:tc>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endParaRPr lang="fa-IR"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endParaRPr>
                    </a:p>
                    <a:p>
                      <a:pPr marL="0" marR="0" lvl="0" indent="0" algn="ctr" defTabSz="457200" rtl="1" eaLnBrk="1" fontAlgn="ctr" latinLnBrk="0" hangingPunct="1">
                        <a:lnSpc>
                          <a:spcPct val="100000"/>
                        </a:lnSpc>
                        <a:spcBef>
                          <a:spcPts val="0"/>
                        </a:spcBef>
                        <a:spcAft>
                          <a:spcPts val="0"/>
                        </a:spcAft>
                        <a:buClrTx/>
                        <a:buSzTx/>
                        <a:buFontTx/>
                        <a:buNone/>
                        <a:tabLst/>
                        <a:defRPr/>
                      </a:pPr>
                      <a:r>
                        <a:rPr lang="fa-IR" sz="1400" b="1" kern="1200" noProof="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شاخص کلی مراقبت بارداری</a:t>
                      </a:r>
                      <a:endParaRPr lang="en-US"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954298585"/>
                  </a:ext>
                </a:extLst>
              </a:tr>
              <a:tr h="914400">
                <a:tc>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r>
                        <a:rPr lang="fa-IR"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صد هزار موالید زنده</a:t>
                      </a:r>
                      <a:endParaRPr lang="en-US"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457200" rtl="1" eaLnBrk="1" fontAlgn="ctr" latinLnBrk="0" hangingPunct="1">
                        <a:lnSpc>
                          <a:spcPct val="100000"/>
                        </a:lnSpc>
                        <a:spcBef>
                          <a:spcPts val="0"/>
                        </a:spcBef>
                        <a:spcAft>
                          <a:spcPts val="0"/>
                        </a:spcAft>
                        <a:buClrTx/>
                        <a:buSzTx/>
                        <a:buFontTx/>
                        <a:buNone/>
                        <a:tabLst/>
                        <a:defRPr/>
                      </a:pPr>
                      <a:r>
                        <a:rPr lang="fa-IR"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مرگ مادر باردار تا 42 روز پس از زایمان مطابق تعریف نظام کشوری مراقبت مرگ مادری</a:t>
                      </a:r>
                      <a:endParaRPr lang="en-US"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rtl="1"/>
                      <a:r>
                        <a:rPr lang="fa-IR"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rPr>
                        <a:t>میزان مرگ مادری </a:t>
                      </a:r>
                      <a:endParaRPr lang="en-US" sz="1400" b="1" kern="1200" dirty="0">
                        <a:solidFill>
                          <a:schemeClr val="dk1"/>
                        </a:solidFill>
                        <a:effectLst/>
                        <a:latin typeface="Calibri" panose="020F0502020204030204" pitchFamily="34" charset="0"/>
                        <a:ea typeface="Calibri" panose="020F0502020204030204" pitchFamily="34" charset="0"/>
                        <a:cs typeface="B Nazanin" panose="000004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749056276"/>
                  </a:ext>
                </a:extLst>
              </a:tr>
            </a:tbl>
          </a:graphicData>
        </a:graphic>
      </p:graphicFrame>
      <p:sp>
        <p:nvSpPr>
          <p:cNvPr id="6" name="Title 1"/>
          <p:cNvSpPr txBox="1">
            <a:spLocks/>
          </p:cNvSpPr>
          <p:nvPr/>
        </p:nvSpPr>
        <p:spPr>
          <a:xfrm>
            <a:off x="1726165" y="363032"/>
            <a:ext cx="5569530" cy="45811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2800" dirty="0">
                <a:solidFill>
                  <a:schemeClr val="accent2">
                    <a:lumMod val="50000"/>
                  </a:schemeClr>
                </a:solidFill>
                <a:cs typeface="B Titr" panose="00000700000000000000" pitchFamily="2" charset="-78"/>
              </a:rPr>
              <a:t>تعریف شاخص های برنامه سلامت مادران</a:t>
            </a:r>
            <a:endParaRPr lang="en-US" sz="2800" dirty="0">
              <a:solidFill>
                <a:schemeClr val="accent2">
                  <a:lumMod val="50000"/>
                </a:schemeClr>
              </a:solidFill>
              <a:cs typeface="B Titr" panose="00000700000000000000" pitchFamily="2" charset="-78"/>
            </a:endParaRPr>
          </a:p>
        </p:txBody>
      </p:sp>
      <p:sp>
        <p:nvSpPr>
          <p:cNvPr id="2" name="Slide Number Placeholder 1"/>
          <p:cNvSpPr>
            <a:spLocks noGrp="1"/>
          </p:cNvSpPr>
          <p:nvPr>
            <p:ph type="sldNum" sz="quarter" idx="12"/>
          </p:nvPr>
        </p:nvSpPr>
        <p:spPr/>
        <p:txBody>
          <a:bodyPr/>
          <a:lstStyle/>
          <a:p>
            <a:pPr>
              <a:defRPr/>
            </a:pPr>
            <a:fld id="{79AC9751-45A2-4437-8223-63CF310384F7}" type="slidenum">
              <a:rPr lang="es-ES" altLang="en-US" smtClean="0"/>
              <a:pPr>
                <a:defRPr/>
              </a:pPr>
              <a:t>48</a:t>
            </a:fld>
            <a:endParaRPr lang="es-ES" altLang="en-US"/>
          </a:p>
        </p:txBody>
      </p:sp>
    </p:spTree>
    <p:extLst>
      <p:ext uri="{BB962C8B-B14F-4D97-AF65-F5344CB8AC3E}">
        <p14:creationId xmlns:p14="http://schemas.microsoft.com/office/powerpoint/2010/main" val="376799246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616A06-402E-4D74-BEE0-E2A01A052B2A}"/>
              </a:ext>
            </a:extLst>
          </p:cNvPr>
          <p:cNvPicPr>
            <a:picLocks noChangeAspect="1"/>
          </p:cNvPicPr>
          <p:nvPr/>
        </p:nvPicPr>
        <p:blipFill>
          <a:blip r:embed="rId2"/>
          <a:stretch>
            <a:fillRect/>
          </a:stretch>
        </p:blipFill>
        <p:spPr>
          <a:xfrm>
            <a:off x="127591" y="882501"/>
            <a:ext cx="8899452" cy="5656521"/>
          </a:xfrm>
          <a:prstGeom prst="rect">
            <a:avLst/>
          </a:prstGeom>
        </p:spPr>
      </p:pic>
      <p:sp>
        <p:nvSpPr>
          <p:cNvPr id="8" name="Title 3">
            <a:extLst>
              <a:ext uri="{FF2B5EF4-FFF2-40B4-BE49-F238E27FC236}">
                <a16:creationId xmlns:a16="http://schemas.microsoft.com/office/drawing/2014/main" id="{3E99D9A8-CDDA-4FA1-A9BC-4F30D179C414}"/>
              </a:ext>
            </a:extLst>
          </p:cNvPr>
          <p:cNvSpPr txBox="1">
            <a:spLocks/>
          </p:cNvSpPr>
          <p:nvPr/>
        </p:nvSpPr>
        <p:spPr>
          <a:xfrm>
            <a:off x="542260" y="226105"/>
            <a:ext cx="8229600" cy="858416"/>
          </a:xfrm>
          <a:prstGeom prst="rect">
            <a:avLst/>
          </a:prstGeom>
          <a:solidFill>
            <a:srgbClr val="FFFFA3"/>
          </a:solidFill>
        </p:spPr>
        <p:txBody>
          <a:bodyPr>
            <a:noAutofit/>
          </a:bodyPr>
          <a:lst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a:lstStyle>
          <a:p>
            <a:pPr algn="ctr"/>
            <a:r>
              <a:rPr lang="fa-IR" sz="2800" dirty="0">
                <a:solidFill>
                  <a:schemeClr val="accent2">
                    <a:lumMod val="50000"/>
                  </a:schemeClr>
                </a:solidFill>
                <a:latin typeface="+mn-lt"/>
                <a:ea typeface="+mn-ea"/>
                <a:cs typeface="B Titr" panose="00000700000000000000" pitchFamily="2" charset="-78"/>
              </a:rPr>
              <a:t>گزارش گیری شاخص های سلامت مادران:</a:t>
            </a:r>
            <a:br>
              <a:rPr lang="fa-IR" sz="2800" dirty="0">
                <a:solidFill>
                  <a:schemeClr val="accent2">
                    <a:lumMod val="50000"/>
                  </a:schemeClr>
                </a:solidFill>
                <a:latin typeface="+mn-lt"/>
                <a:ea typeface="+mn-ea"/>
                <a:cs typeface="B Titr" panose="00000700000000000000" pitchFamily="2" charset="-78"/>
              </a:rPr>
            </a:br>
            <a:r>
              <a:rPr lang="fa-IR" sz="2800" dirty="0">
                <a:solidFill>
                  <a:schemeClr val="accent2">
                    <a:lumMod val="50000"/>
                  </a:schemeClr>
                </a:solidFill>
                <a:latin typeface="+mn-lt"/>
                <a:ea typeface="+mn-ea"/>
                <a:cs typeface="B Titr" panose="00000700000000000000" pitchFamily="2" charset="-78"/>
              </a:rPr>
              <a:t>از مسیر گزارش های دوره ای  در سامانه سیب</a:t>
            </a:r>
            <a:endParaRPr lang="en-US" sz="2800" dirty="0">
              <a:solidFill>
                <a:schemeClr val="accent2">
                  <a:lumMod val="50000"/>
                </a:schemeClr>
              </a:solidFill>
              <a:latin typeface="+mn-lt"/>
              <a:ea typeface="+mn-ea"/>
              <a:cs typeface="B Titr" panose="00000700000000000000" pitchFamily="2" charset="-78"/>
            </a:endParaRPr>
          </a:p>
        </p:txBody>
      </p:sp>
    </p:spTree>
    <p:extLst>
      <p:ext uri="{BB962C8B-B14F-4D97-AF65-F5344CB8AC3E}">
        <p14:creationId xmlns:p14="http://schemas.microsoft.com/office/powerpoint/2010/main" val="254622680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1"/>
          <p:cNvSpPr>
            <a:spLocks noGrp="1"/>
          </p:cNvSpPr>
          <p:nvPr>
            <p:ph idx="1"/>
          </p:nvPr>
        </p:nvSpPr>
        <p:spPr>
          <a:xfrm>
            <a:off x="289249" y="1981200"/>
            <a:ext cx="8549951" cy="4038600"/>
          </a:xfrm>
          <a:solidFill>
            <a:schemeClr val="bg1"/>
          </a:solidFill>
        </p:spPr>
        <p:txBody>
          <a:bodyPr/>
          <a:lstStyle/>
          <a:p>
            <a:pPr algn="justLow">
              <a:lnSpc>
                <a:spcPct val="200000"/>
              </a:lnSpc>
            </a:pPr>
            <a:r>
              <a:rPr lang="fa-IR" sz="2800" b="1" dirty="0">
                <a:solidFill>
                  <a:srgbClr val="002060"/>
                </a:solidFill>
              </a:rPr>
              <a:t>مراقبت های ادغام یافته سلامت مادران «خدمات خارج بیمارستانی»</a:t>
            </a:r>
            <a:r>
              <a:rPr lang="ar-SA" altLang="fa-IR" sz="2800" b="1" dirty="0">
                <a:solidFill>
                  <a:prstClr val="black"/>
                </a:solidFill>
                <a:latin typeface="Times New Roman" panose="02020603050405020304" pitchFamily="18" charset="0"/>
                <a:cs typeface="B Nazanin" panose="00000400000000000000" pitchFamily="2" charset="-78"/>
              </a:rPr>
              <a:t> </a:t>
            </a:r>
            <a:r>
              <a:rPr lang="ar-SA" altLang="fa-IR" sz="2800" b="1" dirty="0">
                <a:solidFill>
                  <a:srgbClr val="002060"/>
                </a:solidFill>
              </a:rPr>
              <a:t>یا</a:t>
            </a:r>
            <a:r>
              <a:rPr lang="ar-SA" altLang="fa-IR" sz="2800" b="1" dirty="0">
                <a:solidFill>
                  <a:prstClr val="black"/>
                </a:solidFill>
                <a:latin typeface="Times New Roman" panose="02020603050405020304" pitchFamily="18" charset="0"/>
                <a:cs typeface="B Nazanin" panose="00000400000000000000" pitchFamily="2" charset="-78"/>
              </a:rPr>
              <a:t> </a:t>
            </a:r>
            <a:r>
              <a:rPr lang="en-US" altLang="fa-IR" sz="2800" b="1" dirty="0">
                <a:solidFill>
                  <a:schemeClr val="accent2">
                    <a:lumMod val="50000"/>
                  </a:schemeClr>
                </a:solidFill>
                <a:latin typeface="Times New Roman" panose="02020603050405020304" pitchFamily="18" charset="0"/>
                <a:cs typeface="B Nazanin" panose="00000400000000000000" pitchFamily="2" charset="-78"/>
              </a:rPr>
              <a:t>IMPAC</a:t>
            </a:r>
          </a:p>
          <a:p>
            <a:pPr algn="ctr" eaLnBrk="1" hangingPunct="1">
              <a:lnSpc>
                <a:spcPct val="150000"/>
              </a:lnSpc>
              <a:spcBef>
                <a:spcPct val="0"/>
              </a:spcBef>
              <a:buFont typeface="Arial" panose="020B0604020202020204" pitchFamily="34" charset="0"/>
              <a:buNone/>
              <a:defRPr/>
            </a:pPr>
            <a:r>
              <a:rPr lang="en-US" altLang="fa-IR" sz="2800" b="1" dirty="0">
                <a:solidFill>
                  <a:srgbClr val="0000CC"/>
                </a:solidFill>
                <a:latin typeface="Times New Roman" panose="02020603050405020304" pitchFamily="18" charset="0"/>
                <a:cs typeface="B Nazanin" panose="00000400000000000000" pitchFamily="2" charset="-78"/>
              </a:rPr>
              <a:t> </a:t>
            </a:r>
            <a:r>
              <a:rPr lang="en-US" altLang="fa-IR" sz="2600" b="1" dirty="0">
                <a:solidFill>
                  <a:schemeClr val="accent2">
                    <a:lumMod val="50000"/>
                  </a:schemeClr>
                </a:solidFill>
                <a:latin typeface="Times New Roman" panose="02020603050405020304" pitchFamily="18" charset="0"/>
                <a:cs typeface="B Nazanin" panose="00000400000000000000" pitchFamily="2" charset="-78"/>
              </a:rPr>
              <a:t>Integrated Management of Pregnancy and Childbirth </a:t>
            </a:r>
          </a:p>
          <a:p>
            <a:pPr>
              <a:lnSpc>
                <a:spcPct val="200000"/>
              </a:lnSpc>
            </a:pPr>
            <a:r>
              <a:rPr lang="fa-IR" sz="2800" b="1" dirty="0">
                <a:solidFill>
                  <a:srgbClr val="002060"/>
                </a:solidFill>
              </a:rPr>
              <a:t>نظام کشوری مراقبت مرگ مادری</a:t>
            </a:r>
          </a:p>
          <a:p>
            <a:pPr>
              <a:lnSpc>
                <a:spcPct val="200000"/>
              </a:lnSpc>
            </a:pPr>
            <a:r>
              <a:rPr lang="fa-IR" sz="2800" b="1" dirty="0">
                <a:solidFill>
                  <a:srgbClr val="002060"/>
                </a:solidFill>
              </a:rPr>
              <a:t>ترويج زايمان ايمن و فیزیولوژیک</a:t>
            </a:r>
          </a:p>
        </p:txBody>
      </p:sp>
      <p:sp>
        <p:nvSpPr>
          <p:cNvPr id="3" name="Title 2"/>
          <p:cNvSpPr>
            <a:spLocks noGrp="1"/>
          </p:cNvSpPr>
          <p:nvPr>
            <p:ph type="title"/>
          </p:nvPr>
        </p:nvSpPr>
        <p:spPr>
          <a:xfrm>
            <a:off x="457200" y="838200"/>
            <a:ext cx="8229600" cy="990600"/>
          </a:xfrm>
          <a:solidFill>
            <a:srgbClr val="FFFFA3"/>
          </a:solidFill>
        </p:spPr>
        <p:txBody>
          <a:bodyPr>
            <a:normAutofit/>
          </a:bodyPr>
          <a:lstStyle/>
          <a:p>
            <a:pPr algn="ctr">
              <a:defRPr/>
            </a:pPr>
            <a:r>
              <a:rPr lang="fa-IR" sz="4000" dirty="0">
                <a:solidFill>
                  <a:schemeClr val="accent1">
                    <a:lumMod val="75000"/>
                  </a:schemeClr>
                </a:solidFill>
                <a:cs typeface="B Titr" panose="00000700000000000000" pitchFamily="2" charset="-78"/>
              </a:rPr>
              <a:t>اجزای برنامه هاي سلامت مادران</a:t>
            </a: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781B344-4029-4635-94D4-A73A2ABFED09}"/>
              </a:ext>
            </a:extLst>
          </p:cNvPr>
          <p:cNvPicPr>
            <a:picLocks noGrp="1" noChangeAspect="1"/>
          </p:cNvPicPr>
          <p:nvPr>
            <p:ph idx="1"/>
          </p:nvPr>
        </p:nvPicPr>
        <p:blipFill>
          <a:blip r:embed="rId2"/>
          <a:stretch>
            <a:fillRect/>
          </a:stretch>
        </p:blipFill>
        <p:spPr>
          <a:xfrm>
            <a:off x="135350" y="1387232"/>
            <a:ext cx="9020157" cy="5215587"/>
          </a:xfrm>
        </p:spPr>
      </p:pic>
      <p:sp>
        <p:nvSpPr>
          <p:cNvPr id="4" name="Title 3">
            <a:extLst>
              <a:ext uri="{FF2B5EF4-FFF2-40B4-BE49-F238E27FC236}">
                <a16:creationId xmlns:a16="http://schemas.microsoft.com/office/drawing/2014/main" id="{06364D47-30F8-ED58-06EA-2D35232BD352}"/>
              </a:ext>
            </a:extLst>
          </p:cNvPr>
          <p:cNvSpPr>
            <a:spLocks noGrp="1"/>
          </p:cNvSpPr>
          <p:nvPr>
            <p:ph type="title"/>
          </p:nvPr>
        </p:nvSpPr>
        <p:spPr>
          <a:xfrm>
            <a:off x="522514" y="382555"/>
            <a:ext cx="8229600" cy="858416"/>
          </a:xfrm>
          <a:solidFill>
            <a:srgbClr val="FFFFA3"/>
          </a:solidFill>
        </p:spPr>
        <p:txBody>
          <a:bodyPr>
            <a:noAutofit/>
          </a:bodyPr>
          <a:lstStyle/>
          <a:p>
            <a:pPr algn="ctr"/>
            <a:r>
              <a:rPr lang="fa-IR" sz="2800" dirty="0">
                <a:solidFill>
                  <a:schemeClr val="accent2">
                    <a:lumMod val="50000"/>
                  </a:schemeClr>
                </a:solidFill>
                <a:latin typeface="+mn-lt"/>
                <a:ea typeface="+mn-ea"/>
                <a:cs typeface="B Titr" panose="00000700000000000000" pitchFamily="2" charset="-78"/>
              </a:rPr>
              <a:t>گزارش گیری شاخص های سلامت مادران:</a:t>
            </a:r>
            <a:br>
              <a:rPr lang="fa-IR" sz="2800" dirty="0">
                <a:solidFill>
                  <a:schemeClr val="accent2">
                    <a:lumMod val="50000"/>
                  </a:schemeClr>
                </a:solidFill>
                <a:latin typeface="+mn-lt"/>
                <a:ea typeface="+mn-ea"/>
                <a:cs typeface="B Titr" panose="00000700000000000000" pitchFamily="2" charset="-78"/>
              </a:rPr>
            </a:br>
            <a:r>
              <a:rPr lang="fa-IR" sz="2800" dirty="0">
                <a:solidFill>
                  <a:schemeClr val="accent2">
                    <a:lumMod val="50000"/>
                  </a:schemeClr>
                </a:solidFill>
                <a:latin typeface="+mn-lt"/>
                <a:ea typeface="+mn-ea"/>
                <a:cs typeface="B Titr" panose="00000700000000000000" pitchFamily="2" charset="-78"/>
              </a:rPr>
              <a:t>از مسیر گزارش های دوره ای  در سامانه سیب</a:t>
            </a:r>
            <a:endParaRPr lang="en-US" sz="2800" dirty="0">
              <a:solidFill>
                <a:schemeClr val="accent2">
                  <a:lumMod val="50000"/>
                </a:schemeClr>
              </a:solidFill>
              <a:latin typeface="+mn-lt"/>
              <a:ea typeface="+mn-ea"/>
              <a:cs typeface="B Titr" panose="00000700000000000000" pitchFamily="2" charset="-78"/>
            </a:endParaRPr>
          </a:p>
        </p:txBody>
      </p:sp>
    </p:spTree>
    <p:extLst>
      <p:ext uri="{BB962C8B-B14F-4D97-AF65-F5344CB8AC3E}">
        <p14:creationId xmlns:p14="http://schemas.microsoft.com/office/powerpoint/2010/main" val="151392206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34FC784-B1CD-48B0-84DB-0A68108AF72C}"/>
              </a:ext>
            </a:extLst>
          </p:cNvPr>
          <p:cNvSpPr>
            <a:spLocks noGrp="1"/>
          </p:cNvSpPr>
          <p:nvPr>
            <p:ph idx="1"/>
          </p:nvPr>
        </p:nvSpPr>
        <p:spPr>
          <a:xfrm>
            <a:off x="457200" y="935222"/>
            <a:ext cx="8229600" cy="4525962"/>
          </a:xfrm>
        </p:spPr>
        <p:txBody>
          <a:bodyPr/>
          <a:lstStyle/>
          <a:p>
            <a:pPr algn="justLow"/>
            <a:r>
              <a:rPr lang="fa-IR" sz="2400" dirty="0">
                <a:cs typeface="B Mitra" panose="00000400000000000000" pitchFamily="2" charset="-78"/>
              </a:rPr>
              <a:t>نحوه ی ثبت براساس آخرین دستورعمل ارسالی معاونت بهداشت آموزش داده شود.</a:t>
            </a:r>
            <a:endParaRPr lang="en-US" sz="2400" dirty="0"/>
          </a:p>
        </p:txBody>
      </p:sp>
      <p:sp>
        <p:nvSpPr>
          <p:cNvPr id="3" name="Title 2">
            <a:extLst>
              <a:ext uri="{FF2B5EF4-FFF2-40B4-BE49-F238E27FC236}">
                <a16:creationId xmlns:a16="http://schemas.microsoft.com/office/drawing/2014/main" id="{954E7875-D85C-4F02-92D6-DD348E4CC734}"/>
              </a:ext>
            </a:extLst>
          </p:cNvPr>
          <p:cNvSpPr>
            <a:spLocks noGrp="1"/>
          </p:cNvSpPr>
          <p:nvPr>
            <p:ph type="title"/>
          </p:nvPr>
        </p:nvSpPr>
        <p:spPr>
          <a:xfrm>
            <a:off x="457200" y="274638"/>
            <a:ext cx="8229600" cy="650395"/>
          </a:xfrm>
          <a:solidFill>
            <a:srgbClr val="FFFFA3"/>
          </a:solidFill>
        </p:spPr>
        <p:txBody>
          <a:bodyPr>
            <a:normAutofit/>
          </a:bodyPr>
          <a:lstStyle/>
          <a:p>
            <a:pPr algn="ctr"/>
            <a:r>
              <a:rPr lang="fa-IR" sz="2400" dirty="0">
                <a:solidFill>
                  <a:schemeClr val="accent2">
                    <a:lumMod val="50000"/>
                  </a:schemeClr>
                </a:solidFill>
                <a:latin typeface="+mn-lt"/>
                <a:ea typeface="+mn-ea"/>
                <a:cs typeface="B Titr" panose="00000700000000000000" pitchFamily="2" charset="-78"/>
              </a:rPr>
              <a:t>ثبت خدمات در فرم ها، دفاتر، سامانه یکپارچه بهداشت</a:t>
            </a:r>
            <a:endParaRPr lang="en-US" sz="2400" dirty="0">
              <a:solidFill>
                <a:schemeClr val="accent2">
                  <a:lumMod val="50000"/>
                </a:schemeClr>
              </a:solidFill>
              <a:latin typeface="+mn-lt"/>
              <a:ea typeface="+mn-ea"/>
              <a:cs typeface="B Titr" panose="00000700000000000000" pitchFamily="2" charset="-78"/>
            </a:endParaRPr>
          </a:p>
        </p:txBody>
      </p:sp>
      <p:pic>
        <p:nvPicPr>
          <p:cNvPr id="5" name="Picture 4">
            <a:extLst>
              <a:ext uri="{FF2B5EF4-FFF2-40B4-BE49-F238E27FC236}">
                <a16:creationId xmlns:a16="http://schemas.microsoft.com/office/drawing/2014/main" id="{F15687EA-8A0C-40FF-9CF3-608CF510D4F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500" t="5926" r="2499" b="11111"/>
          <a:stretch/>
        </p:blipFill>
        <p:spPr>
          <a:xfrm>
            <a:off x="3239446" y="3293574"/>
            <a:ext cx="5447354" cy="3303921"/>
          </a:xfrm>
          <a:prstGeom prst="rect">
            <a:avLst/>
          </a:prstGeom>
        </p:spPr>
      </p:pic>
      <p:pic>
        <p:nvPicPr>
          <p:cNvPr id="4" name="Picture 3">
            <a:extLst>
              <a:ext uri="{FF2B5EF4-FFF2-40B4-BE49-F238E27FC236}">
                <a16:creationId xmlns:a16="http://schemas.microsoft.com/office/drawing/2014/main" id="{BEF013D3-89BA-4F35-99E2-EE707134275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167" t="11851" r="6667" b="15557"/>
          <a:stretch/>
        </p:blipFill>
        <p:spPr>
          <a:xfrm>
            <a:off x="119492" y="1438003"/>
            <a:ext cx="5396741" cy="2889448"/>
          </a:xfrm>
          <a:prstGeom prst="rect">
            <a:avLst/>
          </a:prstGeom>
        </p:spPr>
      </p:pic>
    </p:spTree>
    <p:extLst>
      <p:ext uri="{BB962C8B-B14F-4D97-AF65-F5344CB8AC3E}">
        <p14:creationId xmlns:p14="http://schemas.microsoft.com/office/powerpoint/2010/main" val="77202802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Content Placeholder 6" descr="spring_flowers_in_pots1.jpg"/>
          <p:cNvPicPr>
            <a:picLocks noGrp="1" noChangeAspect="1"/>
          </p:cNvPicPr>
          <p:nvPr>
            <p:ph idx="4294967295"/>
          </p:nvPr>
        </p:nvPicPr>
        <p:blipFill>
          <a:blip r:embed="rId2" cstate="email"/>
          <a:stretch>
            <a:fillRect/>
          </a:stretch>
        </p:blipFill>
        <p:spPr>
          <a:xfrm>
            <a:off x="381000" y="2615277"/>
            <a:ext cx="8382000" cy="3852862"/>
          </a:xfrm>
        </p:spPr>
      </p:pic>
      <p:sp>
        <p:nvSpPr>
          <p:cNvPr id="9" name="TextBox 8"/>
          <p:cNvSpPr txBox="1"/>
          <p:nvPr/>
        </p:nvSpPr>
        <p:spPr>
          <a:xfrm>
            <a:off x="228600" y="450113"/>
            <a:ext cx="8534400" cy="3539430"/>
          </a:xfrm>
          <a:prstGeom prst="rect">
            <a:avLst/>
          </a:prstGeom>
          <a:noFill/>
        </p:spPr>
        <p:txBody>
          <a:bodyPr wrap="square" rtlCol="0">
            <a:spAutoFit/>
          </a:bodyPr>
          <a:lstStyle/>
          <a:p>
            <a:pPr algn="ctr" rtl="0"/>
            <a:r>
              <a:rPr lang="en-US" sz="4400" b="1" dirty="0">
                <a:solidFill>
                  <a:schemeClr val="accent2">
                    <a:lumMod val="50000"/>
                  </a:schemeClr>
                </a:solidFill>
                <a:hlinkClick r:id="rId3">
                  <a:extLst>
                    <a:ext uri="{A12FA001-AC4F-418D-AE19-62706E023703}">
                      <ahyp:hlinkClr xmlns:ahyp="http://schemas.microsoft.com/office/drawing/2018/hyperlinkcolor" val="tx"/>
                    </a:ext>
                  </a:extLst>
                </a:hlinkClick>
              </a:rPr>
              <a:t> </a:t>
            </a:r>
            <a:r>
              <a:rPr lang="fa-IR" sz="4000" b="1" dirty="0">
                <a:solidFill>
                  <a:schemeClr val="accent2">
                    <a:lumMod val="50000"/>
                  </a:schemeClr>
                </a:solidFill>
                <a:hlinkClick r:id="rId3">
                  <a:extLst>
                    <a:ext uri="{A12FA001-AC4F-418D-AE19-62706E023703}">
                      <ahyp:hlinkClr xmlns:ahyp="http://schemas.microsoft.com/office/drawing/2018/hyperlinkcolor" val="tx"/>
                    </a:ext>
                  </a:extLst>
                </a:hlinkClick>
              </a:rPr>
              <a:t>دستورعمل های مرتبط با ارایه خدمات در سایت معاونت بهداشت بارگزاری گردیده است</a:t>
            </a:r>
            <a:endParaRPr lang="en-US" sz="4400" b="1" dirty="0">
              <a:solidFill>
                <a:schemeClr val="accent2">
                  <a:lumMod val="50000"/>
                </a:schemeClr>
              </a:solidFill>
              <a:hlinkClick r:id="rId3">
                <a:extLst>
                  <a:ext uri="{A12FA001-AC4F-418D-AE19-62706E023703}">
                    <ahyp:hlinkClr xmlns:ahyp="http://schemas.microsoft.com/office/drawing/2018/hyperlinkcolor" val="tx"/>
                  </a:ext>
                </a:extLst>
              </a:hlinkClick>
            </a:endParaRPr>
          </a:p>
          <a:p>
            <a:pPr algn="ctr" rtl="0"/>
            <a:r>
              <a:rPr lang="fa-IR" sz="4800" b="1" dirty="0">
                <a:solidFill>
                  <a:srgbClr val="DB5353"/>
                </a:solidFill>
                <a:hlinkClick r:id="rId3">
                  <a:extLst>
                    <a:ext uri="{A12FA001-AC4F-418D-AE19-62706E023703}">
                      <ahyp:hlinkClr xmlns:ahyp="http://schemas.microsoft.com/office/drawing/2018/hyperlinkcolor" val="tx"/>
                    </a:ext>
                  </a:extLst>
                </a:hlinkClick>
              </a:rPr>
              <a:t> </a:t>
            </a:r>
            <a:r>
              <a:rPr lang="fa-IR" sz="3200" b="1" u="sng" dirty="0">
                <a:solidFill>
                  <a:srgbClr val="DB5353"/>
                </a:solidFill>
                <a:hlinkClick r:id="rId3">
                  <a:extLst>
                    <a:ext uri="{A12FA001-AC4F-418D-AE19-62706E023703}">
                      <ahyp:hlinkClr xmlns:ahyp="http://schemas.microsoft.com/office/drawing/2018/hyperlinkcolor" val="tx"/>
                    </a:ext>
                  </a:extLst>
                </a:hlinkClick>
              </a:rPr>
              <a:t>سایت معاونت بهداشت د ع پ اصفهان </a:t>
            </a:r>
            <a:r>
              <a:rPr lang="en-US" sz="3200" b="1" u="sng" dirty="0">
                <a:solidFill>
                  <a:schemeClr val="accent3">
                    <a:lumMod val="50000"/>
                  </a:schemeClr>
                </a:solidFill>
                <a:hlinkClick r:id="rId4"/>
              </a:rPr>
              <a:t>www.</a:t>
            </a:r>
            <a:r>
              <a:rPr lang="en-US" sz="3200" b="1" dirty="0">
                <a:solidFill>
                  <a:schemeClr val="accent3">
                    <a:lumMod val="50000"/>
                  </a:schemeClr>
                </a:solidFill>
                <a:hlinkClick r:id="rId4"/>
              </a:rPr>
              <a:t>p</a:t>
            </a:r>
            <a:r>
              <a:rPr lang="en-US" sz="3200" b="1" dirty="0">
                <a:solidFill>
                  <a:schemeClr val="accent3">
                    <a:lumMod val="50000"/>
                  </a:schemeClr>
                </a:solidFill>
                <a:hlinkClick r:id="rId3"/>
              </a:rPr>
              <a:t>hc.mui.ac.ir</a:t>
            </a:r>
            <a:endParaRPr lang="en-US" sz="3600" b="1" dirty="0">
              <a:solidFill>
                <a:schemeClr val="accent3">
                  <a:lumMod val="50000"/>
                </a:schemeClr>
              </a:solidFill>
            </a:endParaRPr>
          </a:p>
          <a:p>
            <a:pPr algn="ctr"/>
            <a:endParaRPr lang="en-US" sz="3200" b="1" dirty="0">
              <a:solidFill>
                <a:schemeClr val="accent3">
                  <a:lumMod val="50000"/>
                </a:schemeClr>
              </a:solidFill>
            </a:endParaRPr>
          </a:p>
          <a:p>
            <a:pPr algn="ctr"/>
            <a:r>
              <a:rPr lang="en-US" sz="2400" b="1" dirty="0">
                <a:solidFill>
                  <a:schemeClr val="accent3">
                    <a:lumMod val="50000"/>
                  </a:schemeClr>
                </a:solidFill>
              </a:rPr>
              <a:t> </a:t>
            </a:r>
            <a:endParaRPr lang="en-US" sz="2800" b="1" dirty="0">
              <a:solidFill>
                <a:schemeClr val="accent3">
                  <a:lumMod val="50000"/>
                </a:schemeClr>
              </a:solidFill>
            </a:endParaRPr>
          </a:p>
        </p:txBody>
      </p:sp>
    </p:spTree>
    <p:extLst>
      <p:ext uri="{BB962C8B-B14F-4D97-AF65-F5344CB8AC3E}">
        <p14:creationId xmlns:p14="http://schemas.microsoft.com/office/powerpoint/2010/main" val="139959786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338804" y="905069"/>
            <a:ext cx="5080606" cy="2748525"/>
          </a:xfrm>
          <a:prstGeom prst="rect">
            <a:avLst/>
          </a:prstGeom>
        </p:spPr>
      </p:pic>
      <p:sp>
        <p:nvSpPr>
          <p:cNvPr id="3" name="Title 1">
            <a:extLst>
              <a:ext uri="{FF2B5EF4-FFF2-40B4-BE49-F238E27FC236}">
                <a16:creationId xmlns:a16="http://schemas.microsoft.com/office/drawing/2014/main" id="{34CDB0B7-650D-04FF-465A-CA77676B465F}"/>
              </a:ext>
            </a:extLst>
          </p:cNvPr>
          <p:cNvSpPr txBox="1">
            <a:spLocks/>
          </p:cNvSpPr>
          <p:nvPr/>
        </p:nvSpPr>
        <p:spPr>
          <a:xfrm>
            <a:off x="525624" y="3293706"/>
            <a:ext cx="2661841" cy="1475589"/>
          </a:xfrm>
          <a:prstGeom prst="rect">
            <a:avLst/>
          </a:prstGeom>
          <a:solidFill>
            <a:srgbClr val="FFFFA3"/>
          </a:solidFill>
        </p:spPr>
        <p:txBody>
          <a:bodyPr vert="horz" anchor="b">
            <a:normAutofit/>
            <a:scene3d>
              <a:camera prst="orthographicFront"/>
              <a:lightRig rig="soft" dir="t"/>
            </a:scene3d>
            <a:sp3d prstMaterial="softEdge">
              <a:bevelT w="25400" h="25400"/>
            </a:sp3d>
          </a:bodyPr>
          <a:lstStyle>
            <a:lvl1pPr algn="ctr" rtl="1" eaLnBrk="0" fontAlgn="base" hangingPunct="0">
              <a:spcBef>
                <a:spcPct val="0"/>
              </a:spcBef>
              <a:spcAft>
                <a:spcPct val="0"/>
              </a:spcAft>
              <a:defRPr sz="4800" b="1" kern="1200">
                <a:solidFill>
                  <a:schemeClr val="tx2"/>
                </a:solidFill>
                <a:effectLst/>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a:lstStyle>
          <a:p>
            <a:r>
              <a:rPr lang="fa-IR" sz="4050" dirty="0">
                <a:solidFill>
                  <a:schemeClr val="accent1">
                    <a:lumMod val="50000"/>
                  </a:schemeClr>
                </a:solidFill>
                <a:cs typeface="B Titr" panose="00000700000000000000" pitchFamily="2" charset="-78"/>
              </a:rPr>
              <a:t>با سپاس از توجه شما</a:t>
            </a:r>
            <a:endParaRPr lang="en-US" sz="4050" dirty="0">
              <a:solidFill>
                <a:schemeClr val="accent1">
                  <a:lumMod val="50000"/>
                </a:schemeClr>
              </a:solidFill>
              <a:cs typeface="B Titr" panose="00000700000000000000" pitchFamily="2" charset="-78"/>
            </a:endParaRPr>
          </a:p>
        </p:txBody>
      </p:sp>
    </p:spTree>
    <p:extLst>
      <p:ext uri="{BB962C8B-B14F-4D97-AF65-F5344CB8AC3E}">
        <p14:creationId xmlns:p14="http://schemas.microsoft.com/office/powerpoint/2010/main" val="19373110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endParaRPr lang="fa-IR" altLang="fa-IR"/>
          </a:p>
        </p:txBody>
      </p:sp>
      <p:grpSp>
        <p:nvGrpSpPr>
          <p:cNvPr id="13316" name="Group 2"/>
          <p:cNvGrpSpPr>
            <a:grpSpLocks/>
          </p:cNvGrpSpPr>
          <p:nvPr/>
        </p:nvGrpSpPr>
        <p:grpSpPr bwMode="auto">
          <a:xfrm>
            <a:off x="-84398" y="0"/>
            <a:ext cx="9144000" cy="6858000"/>
            <a:chOff x="106856926" y="107965875"/>
            <a:chExt cx="2865584" cy="4285296"/>
          </a:xfrm>
          <a:solidFill>
            <a:schemeClr val="accent1"/>
          </a:solidFill>
        </p:grpSpPr>
        <p:sp>
          <p:nvSpPr>
            <p:cNvPr id="13320" name="Rectangle 3"/>
            <p:cNvSpPr>
              <a:spLocks noChangeArrowheads="1" noChangeShapeType="1"/>
            </p:cNvSpPr>
            <p:nvPr/>
          </p:nvSpPr>
          <p:spPr bwMode="auto">
            <a:xfrm flipH="1">
              <a:off x="106856926" y="107965875"/>
              <a:ext cx="2568017" cy="4285296"/>
            </a:xfrm>
            <a:prstGeom prst="rect">
              <a:avLst/>
            </a:prstGeom>
            <a:grpFill/>
            <a:ln>
              <a:noFill/>
            </a:ln>
            <a:extLst>
              <a:ext uri="{91240B29-F687-4F45-9708-019B960494DF}">
                <a14:hiddenLine xmlns:a14="http://schemas.microsoft.com/office/drawing/2010/main" w="0" algn="in">
                  <a:solidFill>
                    <a:srgbClr val="000000"/>
                  </a:solidFill>
                  <a:miter lim="800000"/>
                  <a:headEnd/>
                  <a:tailEnd/>
                </a14:hiddenLine>
              </a:ext>
            </a:extLst>
          </p:spPr>
          <p:txBody>
            <a:bodyPr lIns="36576" tIns="36576" rIns="36576" bIns="36576"/>
            <a:lstStyle>
              <a:lvl1pPr algn="r" rtl="1">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l" rtl="0" eaLnBrk="1" hangingPunct="1">
                <a:spcBef>
                  <a:spcPct val="0"/>
                </a:spcBef>
                <a:buFontTx/>
                <a:buNone/>
              </a:pPr>
              <a:endParaRPr lang="fa-IR" altLang="fa-IR" sz="2400">
                <a:latin typeface="Times New Roman" panose="02020603050405020304" pitchFamily="18" charset="0"/>
              </a:endParaRPr>
            </a:p>
          </p:txBody>
        </p:sp>
        <p:sp>
          <p:nvSpPr>
            <p:cNvPr id="2052" name="AutoShape 4"/>
            <p:cNvSpPr>
              <a:spLocks noChangeArrowheads="1" noChangeShapeType="1"/>
            </p:cNvSpPr>
            <p:nvPr/>
          </p:nvSpPr>
          <p:spPr bwMode="auto">
            <a:xfrm rot="16200000" flipH="1">
              <a:off x="106897396" y="108902299"/>
              <a:ext cx="3047322" cy="2602905"/>
            </a:xfrm>
            <a:prstGeom prst="parallelogram">
              <a:avLst>
                <a:gd name="adj" fmla="val 7584"/>
              </a:avLst>
            </a:prstGeom>
            <a:grpFill/>
            <a:ln w="0" algn="in">
              <a:noFill/>
              <a:miter lim="800000"/>
              <a:headEnd/>
              <a:tailEnd/>
            </a:ln>
            <a:effectLst/>
          </p:spPr>
          <p:txBody>
            <a:bodyPr lIns="36576" tIns="36576" rIns="36576" bIns="36576"/>
            <a:lstStyle/>
            <a:p>
              <a:pPr eaLnBrk="1" hangingPunct="1">
                <a:defRPr/>
              </a:pPr>
              <a:endParaRPr lang="fa-IR" dirty="0">
                <a:solidFill>
                  <a:srgbClr val="FFFF00"/>
                </a:solidFill>
              </a:endParaRPr>
            </a:p>
          </p:txBody>
        </p:sp>
      </p:grpSp>
      <p:sp>
        <p:nvSpPr>
          <p:cNvPr id="13317" name="Rectangle 7"/>
          <p:cNvSpPr>
            <a:spLocks noChangeArrowheads="1"/>
          </p:cNvSpPr>
          <p:nvPr/>
        </p:nvSpPr>
        <p:spPr bwMode="auto">
          <a:xfrm>
            <a:off x="1360967" y="1462715"/>
            <a:ext cx="7772400" cy="4178067"/>
          </a:xfrm>
          <a:prstGeom prst="rect">
            <a:avLst/>
          </a:prstGeom>
          <a:solidFill>
            <a:srgbClr val="FFFFA3"/>
          </a:solidFill>
          <a:ln>
            <a:noFill/>
          </a:ln>
        </p:spPr>
        <p:txBody>
          <a:bodyPr>
            <a:spAutoFit/>
          </a:bodyPr>
          <a:lstStyle>
            <a:lvl1pPr algn="r" rtl="1">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50000"/>
              </a:lnSpc>
              <a:spcBef>
                <a:spcPct val="0"/>
              </a:spcBef>
            </a:pPr>
            <a:r>
              <a:rPr lang="ar-SA" altLang="fa-IR" sz="3600" b="1" dirty="0">
                <a:solidFill>
                  <a:schemeClr val="accent2">
                    <a:lumMod val="50000"/>
                  </a:schemeClr>
                </a:solidFill>
                <a:latin typeface="Times New Roman" panose="02020603050405020304" pitchFamily="18" charset="0"/>
                <a:cs typeface="B Zar" panose="00000400000000000000" pitchFamily="2" charset="-78"/>
              </a:rPr>
              <a:t>زنان خواهان بارداري</a:t>
            </a:r>
            <a:endParaRPr lang="fa-IR" altLang="fa-IR" sz="3600" b="1" dirty="0">
              <a:solidFill>
                <a:schemeClr val="accent2">
                  <a:lumMod val="50000"/>
                </a:schemeClr>
              </a:solidFill>
              <a:latin typeface="Times New Roman" panose="02020603050405020304" pitchFamily="18" charset="0"/>
              <a:cs typeface="B Zar" panose="00000400000000000000" pitchFamily="2" charset="-78"/>
            </a:endParaRPr>
          </a:p>
          <a:p>
            <a:pPr algn="just" eaLnBrk="1" hangingPunct="1">
              <a:lnSpc>
                <a:spcPct val="150000"/>
              </a:lnSpc>
              <a:spcBef>
                <a:spcPct val="0"/>
              </a:spcBef>
            </a:pPr>
            <a:r>
              <a:rPr lang="ar-SA" altLang="fa-IR" sz="3600" b="1" dirty="0">
                <a:solidFill>
                  <a:schemeClr val="accent2">
                    <a:lumMod val="50000"/>
                  </a:schemeClr>
                </a:solidFill>
                <a:latin typeface="Times New Roman" panose="02020603050405020304" pitchFamily="18" charset="0"/>
                <a:cs typeface="B Zar" panose="00000400000000000000" pitchFamily="2" charset="-78"/>
              </a:rPr>
              <a:t> زنان باردار</a:t>
            </a:r>
            <a:endParaRPr lang="fa-IR" altLang="fa-IR" sz="3600" b="1" dirty="0">
              <a:solidFill>
                <a:schemeClr val="accent2">
                  <a:lumMod val="50000"/>
                </a:schemeClr>
              </a:solidFill>
              <a:latin typeface="Times New Roman" panose="02020603050405020304" pitchFamily="18" charset="0"/>
              <a:cs typeface="B Zar" panose="00000400000000000000" pitchFamily="2" charset="-78"/>
            </a:endParaRPr>
          </a:p>
          <a:p>
            <a:pPr algn="just" eaLnBrk="1" hangingPunct="1">
              <a:lnSpc>
                <a:spcPct val="150000"/>
              </a:lnSpc>
              <a:spcBef>
                <a:spcPct val="0"/>
              </a:spcBef>
            </a:pPr>
            <a:r>
              <a:rPr lang="ar-SA" altLang="fa-IR" sz="3600" b="1" dirty="0">
                <a:solidFill>
                  <a:schemeClr val="accent2">
                    <a:lumMod val="50000"/>
                  </a:schemeClr>
                </a:solidFill>
                <a:latin typeface="Times New Roman" panose="02020603050405020304" pitchFamily="18" charset="0"/>
                <a:cs typeface="B Zar" panose="00000400000000000000" pitchFamily="2" charset="-78"/>
              </a:rPr>
              <a:t> زنان در حين زايمان </a:t>
            </a:r>
            <a:endParaRPr lang="fa-IR" altLang="fa-IR" sz="3600" b="1" dirty="0">
              <a:solidFill>
                <a:schemeClr val="accent2">
                  <a:lumMod val="50000"/>
                </a:schemeClr>
              </a:solidFill>
              <a:latin typeface="Times New Roman" panose="02020603050405020304" pitchFamily="18" charset="0"/>
              <a:cs typeface="B Zar" panose="00000400000000000000" pitchFamily="2" charset="-78"/>
            </a:endParaRPr>
          </a:p>
          <a:p>
            <a:pPr algn="just" eaLnBrk="1" hangingPunct="1">
              <a:lnSpc>
                <a:spcPct val="150000"/>
              </a:lnSpc>
              <a:spcBef>
                <a:spcPct val="0"/>
              </a:spcBef>
            </a:pPr>
            <a:r>
              <a:rPr lang="ar-SA" altLang="fa-IR" sz="3600" b="1" dirty="0">
                <a:solidFill>
                  <a:schemeClr val="accent2">
                    <a:lumMod val="50000"/>
                  </a:schemeClr>
                </a:solidFill>
                <a:latin typeface="Times New Roman" panose="02020603050405020304" pitchFamily="18" charset="0"/>
                <a:cs typeface="B Zar" panose="00000400000000000000" pitchFamily="2" charset="-78"/>
              </a:rPr>
              <a:t> </a:t>
            </a:r>
            <a:r>
              <a:rPr lang="fa-IR" altLang="fa-IR" sz="3600" b="1" dirty="0">
                <a:solidFill>
                  <a:schemeClr val="accent2">
                    <a:lumMod val="50000"/>
                  </a:schemeClr>
                </a:solidFill>
                <a:latin typeface="Times New Roman" panose="02020603050405020304" pitchFamily="18" charset="0"/>
                <a:cs typeface="B Zar" panose="00000400000000000000" pitchFamily="2" charset="-78"/>
              </a:rPr>
              <a:t>زنان زایمان کرده </a:t>
            </a:r>
            <a:r>
              <a:rPr lang="ar-SA" altLang="fa-IR" sz="3600" b="1" dirty="0">
                <a:solidFill>
                  <a:schemeClr val="accent2">
                    <a:lumMod val="50000"/>
                  </a:schemeClr>
                </a:solidFill>
                <a:latin typeface="Times New Roman" panose="02020603050405020304" pitchFamily="18" charset="0"/>
                <a:cs typeface="B Zar" panose="00000400000000000000" pitchFamily="2" charset="-78"/>
              </a:rPr>
              <a:t>تا 42 روز بعد از زايمان </a:t>
            </a:r>
            <a:endParaRPr lang="fa-IR" altLang="fa-IR" sz="3600" b="1" dirty="0">
              <a:solidFill>
                <a:schemeClr val="accent2">
                  <a:lumMod val="50000"/>
                </a:schemeClr>
              </a:solidFill>
              <a:latin typeface="Times New Roman" panose="02020603050405020304" pitchFamily="18" charset="0"/>
              <a:cs typeface="B Zar" panose="00000400000000000000" pitchFamily="2" charset="-78"/>
            </a:endParaRPr>
          </a:p>
          <a:p>
            <a:pPr algn="just" eaLnBrk="1" hangingPunct="1">
              <a:lnSpc>
                <a:spcPct val="150000"/>
              </a:lnSpc>
              <a:spcBef>
                <a:spcPct val="0"/>
              </a:spcBef>
            </a:pPr>
            <a:r>
              <a:rPr lang="ar-SA" altLang="fa-IR" sz="3600" b="1" dirty="0">
                <a:solidFill>
                  <a:schemeClr val="accent2">
                    <a:lumMod val="50000"/>
                  </a:schemeClr>
                </a:solidFill>
                <a:latin typeface="Times New Roman" panose="02020603050405020304" pitchFamily="18" charset="0"/>
                <a:cs typeface="B Zar" panose="00000400000000000000" pitchFamily="2" charset="-78"/>
              </a:rPr>
              <a:t> نوزادان تا 6 ساعت اول پس از تولد</a:t>
            </a:r>
          </a:p>
        </p:txBody>
      </p:sp>
      <p:sp>
        <p:nvSpPr>
          <p:cNvPr id="13318" name="Rectangle 8"/>
          <p:cNvSpPr>
            <a:spLocks noChangeArrowheads="1"/>
          </p:cNvSpPr>
          <p:nvPr/>
        </p:nvSpPr>
        <p:spPr bwMode="auto">
          <a:xfrm>
            <a:off x="457200" y="420688"/>
            <a:ext cx="80772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r" rtl="1">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lgn="r" rtl="1">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lgn="r" rtl="1">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lgn="r" rtl="1">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lgn="r" rtl="1">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rtl="0" eaLnBrk="1" hangingPunct="1">
              <a:spcBef>
                <a:spcPct val="0"/>
              </a:spcBef>
              <a:buFontTx/>
              <a:buNone/>
            </a:pPr>
            <a:r>
              <a:rPr lang="ar-SA" altLang="fa-IR" sz="4000" b="1">
                <a:solidFill>
                  <a:srgbClr val="FFFF00"/>
                </a:solidFill>
                <a:latin typeface="Times New Roman" panose="02020603050405020304" pitchFamily="18" charset="0"/>
                <a:cs typeface="B Titr" panose="00000700000000000000" pitchFamily="2" charset="-78"/>
              </a:rPr>
              <a:t>گروه های هدف </a:t>
            </a:r>
            <a:r>
              <a:rPr lang="fa-IR" altLang="fa-IR" sz="4000" b="1">
                <a:solidFill>
                  <a:srgbClr val="FFFF00"/>
                </a:solidFill>
                <a:latin typeface="Times New Roman" panose="02020603050405020304" pitchFamily="18" charset="0"/>
                <a:cs typeface="B Titr" panose="00000700000000000000" pitchFamily="2" charset="-78"/>
              </a:rPr>
              <a:t>برنامه سلامت مادران</a:t>
            </a:r>
            <a:endParaRPr lang="fa-IR" altLang="fa-IR" sz="4000">
              <a:solidFill>
                <a:srgbClr val="FFFF00"/>
              </a:solidFill>
              <a:latin typeface="Times New Roman" panose="02020603050405020304" pitchFamily="18" charset="0"/>
              <a:cs typeface="B Titr" panose="00000700000000000000" pitchFamily="2" charset="-78"/>
            </a:endParaRPr>
          </a:p>
        </p:txBody>
      </p:sp>
      <p:pic>
        <p:nvPicPr>
          <p:cNvPr id="13319" name="Picture 1" descr="D:\tasavir\tasavir\CLIPART\ARM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0775" y="-1"/>
            <a:ext cx="1062592" cy="146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463308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997F88-DBC1-5AA1-FB48-A9BD1BF8CDE2}"/>
              </a:ext>
            </a:extLst>
          </p:cNvPr>
          <p:cNvSpPr>
            <a:spLocks noGrp="1"/>
          </p:cNvSpPr>
          <p:nvPr>
            <p:ph idx="1"/>
          </p:nvPr>
        </p:nvSpPr>
        <p:spPr/>
        <p:txBody>
          <a:bodyPr/>
          <a:lstStyle/>
          <a:p>
            <a:endParaRPr lang="en-US" dirty="0"/>
          </a:p>
        </p:txBody>
      </p:sp>
      <p:sp>
        <p:nvSpPr>
          <p:cNvPr id="3" name="Title 2">
            <a:extLst>
              <a:ext uri="{FF2B5EF4-FFF2-40B4-BE49-F238E27FC236}">
                <a16:creationId xmlns:a16="http://schemas.microsoft.com/office/drawing/2014/main" id="{78E24D7A-A46F-DEA0-2834-516F99C44017}"/>
              </a:ext>
            </a:extLst>
          </p:cNvPr>
          <p:cNvSpPr>
            <a:spLocks noGrp="1"/>
          </p:cNvSpPr>
          <p:nvPr>
            <p:ph type="title"/>
          </p:nvPr>
        </p:nvSpPr>
        <p:spPr/>
        <p:txBody>
          <a:bodyPr/>
          <a:lstStyle/>
          <a:p>
            <a:endParaRPr lang="en-US"/>
          </a:p>
        </p:txBody>
      </p:sp>
      <p:pic>
        <p:nvPicPr>
          <p:cNvPr id="4" name="Content Placeholder 5">
            <a:extLst>
              <a:ext uri="{FF2B5EF4-FFF2-40B4-BE49-F238E27FC236}">
                <a16:creationId xmlns:a16="http://schemas.microsoft.com/office/drawing/2014/main" id="{1B0E70B3-F546-F311-61A5-A4C09413AC1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45028" y="173394"/>
            <a:ext cx="6780991" cy="639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57550353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3">
            <a:extLst>
              <a:ext uri="{FF2B5EF4-FFF2-40B4-BE49-F238E27FC236}">
                <a16:creationId xmlns:a16="http://schemas.microsoft.com/office/drawing/2014/main" id="{47FD25FB-DD02-45E3-A6AD-8AA7FB9FBC97}"/>
              </a:ext>
            </a:extLst>
          </p:cNvPr>
          <p:cNvSpPr>
            <a:spLocks noGrp="1" noChangeArrowheads="1"/>
          </p:cNvSpPr>
          <p:nvPr>
            <p:ph type="title" idx="4294967295"/>
          </p:nvPr>
        </p:nvSpPr>
        <p:spPr>
          <a:xfrm>
            <a:off x="865521" y="389311"/>
            <a:ext cx="7715250" cy="584791"/>
          </a:xfrm>
          <a:solidFill>
            <a:srgbClr val="FFFFA3"/>
          </a:solidFill>
        </p:spPr>
        <p:txBody>
          <a:bodyPr/>
          <a:lstStyle/>
          <a:p>
            <a:pPr algn="ctr" eaLnBrk="1" hangingPunct="1"/>
            <a:r>
              <a:rPr lang="fa-IR" altLang="en-US" sz="3200" dirty="0">
                <a:solidFill>
                  <a:schemeClr val="accent1">
                    <a:lumMod val="75000"/>
                  </a:schemeClr>
                </a:solidFill>
                <a:cs typeface="B Titr" pitchFamily="2" charset="-78"/>
              </a:rPr>
              <a:t>بوکلت</a:t>
            </a:r>
            <a:r>
              <a:rPr lang="en-US" altLang="en-US" sz="3200" dirty="0">
                <a:solidFill>
                  <a:schemeClr val="accent1">
                    <a:lumMod val="75000"/>
                  </a:schemeClr>
                </a:solidFill>
                <a:cs typeface="B Titr" pitchFamily="2" charset="-78"/>
              </a:rPr>
              <a:t> </a:t>
            </a:r>
            <a:r>
              <a:rPr lang="fa-IR" altLang="en-US" sz="3200" dirty="0">
                <a:solidFill>
                  <a:schemeClr val="accent1">
                    <a:lumMod val="75000"/>
                  </a:schemeClr>
                </a:solidFill>
                <a:cs typeface="B Titr" pitchFamily="2" charset="-78"/>
              </a:rPr>
              <a:t>های مراقبت های ادغام یافته سلامت مادران </a:t>
            </a:r>
            <a:endParaRPr lang="en-US" altLang="en-US" sz="3200" dirty="0">
              <a:solidFill>
                <a:schemeClr val="accent1">
                  <a:lumMod val="75000"/>
                </a:schemeClr>
              </a:solidFill>
              <a:cs typeface="B Titr" pitchFamily="2" charset="-78"/>
            </a:endParaRPr>
          </a:p>
        </p:txBody>
      </p:sp>
      <p:pic>
        <p:nvPicPr>
          <p:cNvPr id="5" name="Content Placeholder 4">
            <a:extLst>
              <a:ext uri="{FF2B5EF4-FFF2-40B4-BE49-F238E27FC236}">
                <a16:creationId xmlns:a16="http://schemas.microsoft.com/office/drawing/2014/main" id="{60221479-6AD3-41D3-910C-9447FEEED3E7}"/>
              </a:ext>
            </a:extLst>
          </p:cNvPr>
          <p:cNvPicPr>
            <a:picLocks noGrp="1" noChangeAspect="1"/>
          </p:cNvPicPr>
          <p:nvPr>
            <p:ph sz="half" idx="4294967295"/>
          </p:nvPr>
        </p:nvPicPr>
        <p:blipFill>
          <a:blip r:embed="rId2"/>
          <a:stretch>
            <a:fillRect/>
          </a:stretch>
        </p:blipFill>
        <p:spPr>
          <a:xfrm>
            <a:off x="540857" y="1419537"/>
            <a:ext cx="3749527" cy="4464361"/>
          </a:xfrm>
          <a:solidFill>
            <a:schemeClr val="accent2"/>
          </a:solidFill>
          <a:ln>
            <a:solidFill>
              <a:schemeClr val="accent2">
                <a:lumMod val="50000"/>
              </a:schemeClr>
            </a:solidFill>
          </a:ln>
        </p:spPr>
      </p:pic>
      <p:pic>
        <p:nvPicPr>
          <p:cNvPr id="9" name="Content Placeholder 8">
            <a:extLst>
              <a:ext uri="{FF2B5EF4-FFF2-40B4-BE49-F238E27FC236}">
                <a16:creationId xmlns:a16="http://schemas.microsoft.com/office/drawing/2014/main" id="{5D98F5FD-B30A-4E76-8C01-766E2BCC4C7D}"/>
              </a:ext>
            </a:extLst>
          </p:cNvPr>
          <p:cNvPicPr>
            <a:picLocks noGrp="1" noChangeAspect="1"/>
          </p:cNvPicPr>
          <p:nvPr>
            <p:ph sz="half" idx="4294967295"/>
          </p:nvPr>
        </p:nvPicPr>
        <p:blipFill>
          <a:blip r:embed="rId3"/>
          <a:stretch>
            <a:fillRect/>
          </a:stretch>
        </p:blipFill>
        <p:spPr>
          <a:xfrm>
            <a:off x="4808871" y="1419537"/>
            <a:ext cx="3771900" cy="4464361"/>
          </a:xfrm>
          <a:ln>
            <a:solidFill>
              <a:schemeClr val="accent1">
                <a:lumMod val="75000"/>
              </a:schemeClr>
            </a:solidFill>
          </a:ln>
        </p:spPr>
      </p:pic>
    </p:spTree>
    <p:extLst>
      <p:ext uri="{BB962C8B-B14F-4D97-AF65-F5344CB8AC3E}">
        <p14:creationId xmlns:p14="http://schemas.microsoft.com/office/powerpoint/2010/main" val="157760137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5F6895-3100-4E79-FB23-39477AF4C8BF}"/>
              </a:ext>
            </a:extLst>
          </p:cNvPr>
          <p:cNvSpPr>
            <a:spLocks noGrp="1"/>
          </p:cNvSpPr>
          <p:nvPr>
            <p:ph idx="1"/>
          </p:nvPr>
        </p:nvSpPr>
        <p:spPr>
          <a:xfrm>
            <a:off x="447870" y="1838131"/>
            <a:ext cx="8229600" cy="4518186"/>
          </a:xfrm>
        </p:spPr>
        <p:txBody>
          <a:bodyPr/>
          <a:lstStyle/>
          <a:p>
            <a:pPr marL="0" marR="0" algn="just" rtl="1">
              <a:spcBef>
                <a:spcPts val="0"/>
              </a:spcBef>
              <a:spcAft>
                <a:spcPts val="0"/>
              </a:spcAft>
            </a:pP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در چارت هاي ارايه خدمت از سه رنگ قرمز، زرد، سبز استفاده شده است.</a:t>
            </a:r>
            <a:endParaRPr lang="en-US" sz="20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2000" b="1" dirty="0">
                <a:effectLst/>
                <a:latin typeface="Times New Roman" panose="02020603050405020304" pitchFamily="18" charset="0"/>
                <a:ea typeface="Times New Roman" panose="02020603050405020304" pitchFamily="18" charset="0"/>
                <a:cs typeface="B Nazanin" panose="00000400000000000000" pitchFamily="2" charset="-78"/>
              </a:rPr>
              <a:t>الف ـ </a:t>
            </a:r>
            <a:r>
              <a:rPr lang="ar-SA" sz="20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رنگ قرمز</a:t>
            </a:r>
            <a:r>
              <a:rPr lang="ar-SA" sz="2000"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نشان دهنده شرايطی است كه جان مادر و جنين/ نوزاد را تهديد مي كند و اقدام مناسب اين رنگ </a:t>
            </a:r>
            <a:r>
              <a:rPr lang="ar-SA" sz="2000" b="1" dirty="0">
                <a:effectLst/>
                <a:latin typeface="Times New Roman" panose="02020603050405020304" pitchFamily="18" charset="0"/>
                <a:ea typeface="Times New Roman" panose="02020603050405020304" pitchFamily="18" charset="0"/>
                <a:cs typeface="B Nazanin" panose="00000400000000000000" pitchFamily="2" charset="-78"/>
              </a:rPr>
              <a:t>ارجاع فوري</a:t>
            </a:r>
            <a:r>
              <a:rPr lang="ar-SA" sz="20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000" b="1" dirty="0">
                <a:effectLst/>
                <a:latin typeface="Times New Roman" panose="02020603050405020304" pitchFamily="18" charset="0"/>
                <a:ea typeface="Times New Roman" panose="02020603050405020304" pitchFamily="18" charset="0"/>
                <a:cs typeface="B Nazanin" panose="00000400000000000000" pitchFamily="2" charset="-78"/>
              </a:rPr>
              <a:t>يا اعزام </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(بلافاصله) است. در موارد اعزام</a:t>
            </a:r>
            <a:r>
              <a:rPr lang="fa-IR" sz="2000" dirty="0">
                <a:effectLst/>
                <a:latin typeface="Times New Roman" panose="02020603050405020304" pitchFamily="18" charset="0"/>
                <a:ea typeface="Times New Roman" panose="02020603050405020304" pitchFamily="18" charset="0"/>
                <a:cs typeface="B Nazanin" panose="00000400000000000000" pitchFamily="2" charset="-78"/>
              </a:rPr>
              <a:t>،</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 ارائه دهنده خدمت موظف است مادر</a:t>
            </a:r>
            <a:r>
              <a:rPr lang="fa-IR" sz="2000" dirty="0">
                <a:effectLst/>
                <a:latin typeface="Times New Roman" panose="02020603050405020304" pitchFamily="18" charset="0"/>
                <a:ea typeface="Times New Roman" panose="02020603050405020304" pitchFamily="18" charset="0"/>
                <a:cs typeface="B Nazanin" panose="00000400000000000000" pitchFamily="2" charset="-78"/>
              </a:rPr>
              <a:t> و</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 یا نوزاد را ضمن اقدامات اوليه حين اعزام، سريعاً با آمبولانس به سطح بالاتر انتقال دهد. در صورت ارجاع فوري از مادر بخواهيد بلافاصله به نزديك ترين مركز مجهز درماني مراجعه كند. </a:t>
            </a:r>
            <a:endParaRPr lang="en-US" sz="20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نکته 1: در برخی مواقع ممکن است همراهی مامای مرکز الزامی باشد که بر حسب مورد</a:t>
            </a:r>
            <a:r>
              <a:rPr lang="fa-IR" sz="2000" dirty="0">
                <a:effectLst/>
                <a:latin typeface="Times New Roman" panose="02020603050405020304" pitchFamily="18" charset="0"/>
                <a:ea typeface="Times New Roman" panose="02020603050405020304" pitchFamily="18" charset="0"/>
                <a:cs typeface="B Nazanin" panose="00000400000000000000" pitchFamily="2" charset="-78"/>
              </a:rPr>
              <a:t> در بوکلت</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 به آن اشاره شد</a:t>
            </a:r>
            <a:r>
              <a:rPr lang="fa-IR" sz="2000" dirty="0">
                <a:effectLst/>
                <a:latin typeface="Times New Roman" panose="02020603050405020304" pitchFamily="18" charset="0"/>
                <a:ea typeface="Times New Roman" panose="02020603050405020304" pitchFamily="18" charset="0"/>
                <a:cs typeface="B Nazanin" panose="00000400000000000000" pitchFamily="2" charset="-78"/>
              </a:rPr>
              <a:t>ه است</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a:t>
            </a:r>
            <a:endParaRPr lang="en-US" sz="20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نکته 2: در موارد ارجاع فوری و یا اعزام لازم است وضعیت مادر به رابط سلامت مادران</a:t>
            </a:r>
            <a:r>
              <a:rPr lang="fa-IR" sz="2000" dirty="0">
                <a:effectLst/>
                <a:latin typeface="Times New Roman" panose="02020603050405020304" pitchFamily="18" charset="0"/>
                <a:ea typeface="Times New Roman" panose="02020603050405020304" pitchFamily="18" charset="0"/>
                <a:cs typeface="B Nazanin" panose="00000400000000000000" pitchFamily="2" charset="-78"/>
              </a:rPr>
              <a:t> (کارشناس ستادی برنامه سلامت مادران)</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 اعلام گردد.</a:t>
            </a:r>
            <a:endParaRPr lang="en-US" sz="20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2000" b="1" dirty="0">
                <a:effectLst/>
                <a:latin typeface="Times New Roman" panose="02020603050405020304" pitchFamily="18" charset="0"/>
                <a:ea typeface="Times New Roman" panose="02020603050405020304" pitchFamily="18" charset="0"/>
                <a:cs typeface="B Nazanin" panose="00000400000000000000" pitchFamily="2" charset="-78"/>
              </a:rPr>
              <a:t>ب ـ </a:t>
            </a:r>
            <a:r>
              <a:rPr lang="fa-IR" sz="2000" b="1" dirty="0">
                <a:solidFill>
                  <a:srgbClr val="FFC000"/>
                </a:solidFill>
                <a:effectLst/>
                <a:latin typeface="Times New Roman" panose="02020603050405020304" pitchFamily="18" charset="0"/>
                <a:ea typeface="Times New Roman" panose="02020603050405020304" pitchFamily="18" charset="0"/>
                <a:cs typeface="B Nazanin" panose="00000400000000000000" pitchFamily="2" charset="-78"/>
              </a:rPr>
              <a:t>رنگ زرد </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نشان دهنده نياز مادر و یا نوزاد به اقدام خاص است. مادر بايد بر حسب نوع عارضه در 48 ساعت اول پس از مراجعه </a:t>
            </a:r>
            <a:r>
              <a:rPr lang="ar-SA" sz="2000" b="1" dirty="0">
                <a:effectLst/>
                <a:latin typeface="Times New Roman" panose="02020603050405020304" pitchFamily="18" charset="0"/>
                <a:ea typeface="Times New Roman" panose="02020603050405020304" pitchFamily="18" charset="0"/>
                <a:cs typeface="B Nazanin" panose="00000400000000000000" pitchFamily="2" charset="-78"/>
              </a:rPr>
              <a:t>(ارجاع در اولين فرصت)</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 و يا حداكثر طي يك هفته (</a:t>
            </a:r>
            <a:r>
              <a:rPr lang="ar-SA" sz="2000" b="1" dirty="0">
                <a:effectLst/>
                <a:latin typeface="Times New Roman" panose="02020603050405020304" pitchFamily="18" charset="0"/>
                <a:ea typeface="Times New Roman" panose="02020603050405020304" pitchFamily="18" charset="0"/>
                <a:cs typeface="B Nazanin" panose="00000400000000000000" pitchFamily="2" charset="-78"/>
              </a:rPr>
              <a:t>ارجاع غير فوري)</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 توسط سطوح تخصصی بررسی و نتيجه آن مشخص گردد. </a:t>
            </a:r>
            <a:endParaRPr lang="en-US" sz="2000" dirty="0">
              <a:effectLst/>
              <a:latin typeface="Times New Roman" panose="02020603050405020304" pitchFamily="18" charset="0"/>
              <a:ea typeface="Times New Roman" panose="02020603050405020304" pitchFamily="18" charset="0"/>
            </a:endParaRPr>
          </a:p>
          <a:p>
            <a:pPr marL="0" marR="0" algn="just" rtl="1">
              <a:spcBef>
                <a:spcPts val="0"/>
              </a:spcBef>
              <a:spcAft>
                <a:spcPts val="0"/>
              </a:spcAft>
            </a:pPr>
            <a:r>
              <a:rPr lang="ar-SA" sz="2000" b="1" dirty="0">
                <a:effectLst/>
                <a:latin typeface="Times New Roman" panose="02020603050405020304" pitchFamily="18" charset="0"/>
                <a:ea typeface="Times New Roman" panose="02020603050405020304" pitchFamily="18" charset="0"/>
                <a:cs typeface="B Nazanin" panose="00000400000000000000" pitchFamily="2" charset="-78"/>
              </a:rPr>
              <a:t>پ ـ </a:t>
            </a:r>
            <a:r>
              <a:rPr lang="ar-SA" sz="2000" b="1" dirty="0">
                <a:solidFill>
                  <a:srgbClr val="00B050"/>
                </a:solidFill>
                <a:effectLst/>
                <a:latin typeface="Times New Roman" panose="02020603050405020304" pitchFamily="18" charset="0"/>
                <a:ea typeface="Times New Roman" panose="02020603050405020304" pitchFamily="18" charset="0"/>
                <a:cs typeface="B Nazanin" panose="00000400000000000000" pitchFamily="2" charset="-78"/>
              </a:rPr>
              <a:t>رنگ سبز</a:t>
            </a:r>
            <a:r>
              <a:rPr lang="ar-SA" sz="2000" dirty="0">
                <a:solidFill>
                  <a:srgbClr val="00B050"/>
                </a:solidFill>
                <a:effectLst/>
                <a:latin typeface="Times New Roman" panose="02020603050405020304" pitchFamily="18" charset="0"/>
                <a:ea typeface="Times New Roman" panose="02020603050405020304" pitchFamily="18" charset="0"/>
                <a:cs typeface="B Nazanin" panose="00000400000000000000" pitchFamily="2" charset="-78"/>
              </a:rPr>
              <a:t> </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نشان دهنده امكان ارايه خدمت </a:t>
            </a:r>
            <a:r>
              <a:rPr lang="ar-SA" sz="2000" b="1" dirty="0">
                <a:effectLst/>
                <a:latin typeface="Times New Roman" panose="02020603050405020304" pitchFamily="18" charset="0"/>
                <a:ea typeface="Times New Roman" panose="02020603050405020304" pitchFamily="18" charset="0"/>
                <a:cs typeface="B Nazanin" panose="00000400000000000000" pitchFamily="2" charset="-78"/>
              </a:rPr>
              <a:t>بدون نياز به ارجاع</a:t>
            </a:r>
            <a:r>
              <a:rPr lang="ar-SA" sz="2000" dirty="0">
                <a:effectLst/>
                <a:latin typeface="Times New Roman" panose="02020603050405020304" pitchFamily="18" charset="0"/>
                <a:ea typeface="Times New Roman" panose="02020603050405020304" pitchFamily="18" charset="0"/>
                <a:cs typeface="B Nazanin" panose="00000400000000000000" pitchFamily="2" charset="-78"/>
              </a:rPr>
              <a:t> به سطوح بالاتر و اقدام خاصی است.</a:t>
            </a:r>
            <a:endParaRPr lang="en-US" sz="2000" dirty="0">
              <a:effectLst/>
              <a:latin typeface="Times New Roman" panose="02020603050405020304" pitchFamily="18" charset="0"/>
              <a:ea typeface="Times New Roman" panose="02020603050405020304" pitchFamily="18" charset="0"/>
            </a:endParaRPr>
          </a:p>
          <a:p>
            <a:endParaRPr lang="en-US" sz="3200" dirty="0"/>
          </a:p>
        </p:txBody>
      </p:sp>
      <p:sp>
        <p:nvSpPr>
          <p:cNvPr id="3" name="Title 2">
            <a:extLst>
              <a:ext uri="{FF2B5EF4-FFF2-40B4-BE49-F238E27FC236}">
                <a16:creationId xmlns:a16="http://schemas.microsoft.com/office/drawing/2014/main" id="{D16AD041-BFB0-34BE-7104-A3FE0066EABD}"/>
              </a:ext>
            </a:extLst>
          </p:cNvPr>
          <p:cNvSpPr>
            <a:spLocks noGrp="1"/>
          </p:cNvSpPr>
          <p:nvPr>
            <p:ph type="title"/>
          </p:nvPr>
        </p:nvSpPr>
        <p:spPr>
          <a:xfrm>
            <a:off x="2006082" y="503854"/>
            <a:ext cx="6074230" cy="877078"/>
          </a:xfrm>
          <a:solidFill>
            <a:srgbClr val="FFFFA3"/>
          </a:solidFill>
        </p:spPr>
        <p:txBody>
          <a:bodyPr>
            <a:noAutofit/>
          </a:bodyPr>
          <a:lstStyle/>
          <a:p>
            <a:pPr algn="ctr"/>
            <a:br>
              <a:rPr lang="fa-IR" sz="2800" dirty="0">
                <a:solidFill>
                  <a:schemeClr val="accent1">
                    <a:lumMod val="75000"/>
                  </a:schemeClr>
                </a:solidFill>
                <a:cs typeface="B Titr" pitchFamily="2" charset="-78"/>
              </a:rPr>
            </a:br>
            <a:r>
              <a:rPr lang="ar-SA" sz="2800" dirty="0">
                <a:solidFill>
                  <a:schemeClr val="accent1">
                    <a:lumMod val="75000"/>
                  </a:schemeClr>
                </a:solidFill>
                <a:cs typeface="B Titr" pitchFamily="2" charset="-78"/>
              </a:rPr>
              <a:t>مفهوم رنگ ها</a:t>
            </a:r>
            <a:r>
              <a:rPr lang="fa-IR" sz="2800" dirty="0">
                <a:solidFill>
                  <a:schemeClr val="accent1">
                    <a:lumMod val="75000"/>
                  </a:schemeClr>
                </a:solidFill>
                <a:cs typeface="B Titr" pitchFamily="2" charset="-78"/>
              </a:rPr>
              <a:t> در راهنمای کشوری مادری ایمن </a:t>
            </a:r>
            <a:r>
              <a:rPr lang="fa-IR" sz="2400" dirty="0">
                <a:solidFill>
                  <a:schemeClr val="accent1">
                    <a:lumMod val="75000"/>
                  </a:schemeClr>
                </a:solidFill>
                <a:cs typeface="B Titr" pitchFamily="2" charset="-78"/>
              </a:rPr>
              <a:t>بوکلت سلامت مادران</a:t>
            </a:r>
            <a:br>
              <a:rPr lang="en-US" sz="3200" dirty="0">
                <a:latin typeface="Times New Roman" panose="02020603050405020304" pitchFamily="18" charset="0"/>
                <a:ea typeface="Times New Roman" panose="02020603050405020304" pitchFamily="18" charset="0"/>
              </a:rPr>
            </a:br>
            <a:endParaRPr lang="en-US" sz="3200" dirty="0"/>
          </a:p>
        </p:txBody>
      </p:sp>
      <p:pic>
        <p:nvPicPr>
          <p:cNvPr id="7" name="Picture 6">
            <a:extLst>
              <a:ext uri="{FF2B5EF4-FFF2-40B4-BE49-F238E27FC236}">
                <a16:creationId xmlns:a16="http://schemas.microsoft.com/office/drawing/2014/main" id="{DFD5FB44-5862-4DC2-F678-C523C32C422D}"/>
              </a:ext>
            </a:extLst>
          </p:cNvPr>
          <p:cNvPicPr>
            <a:picLocks noChangeAspect="1"/>
          </p:cNvPicPr>
          <p:nvPr/>
        </p:nvPicPr>
        <p:blipFill rotWithShape="1">
          <a:blip r:embed="rId2"/>
          <a:srcRect t="6344" r="3733"/>
          <a:stretch/>
        </p:blipFill>
        <p:spPr>
          <a:xfrm>
            <a:off x="126510" y="858417"/>
            <a:ext cx="918298" cy="494523"/>
          </a:xfrm>
          <a:prstGeom prst="rect">
            <a:avLst/>
          </a:prstGeom>
        </p:spPr>
      </p:pic>
      <p:pic>
        <p:nvPicPr>
          <p:cNvPr id="8" name="Picture 7">
            <a:extLst>
              <a:ext uri="{FF2B5EF4-FFF2-40B4-BE49-F238E27FC236}">
                <a16:creationId xmlns:a16="http://schemas.microsoft.com/office/drawing/2014/main" id="{800076CF-3D63-5C33-9B30-83CC571C3288}"/>
              </a:ext>
            </a:extLst>
          </p:cNvPr>
          <p:cNvPicPr>
            <a:picLocks noChangeAspect="1"/>
          </p:cNvPicPr>
          <p:nvPr/>
        </p:nvPicPr>
        <p:blipFill>
          <a:blip r:embed="rId3"/>
          <a:stretch>
            <a:fillRect/>
          </a:stretch>
        </p:blipFill>
        <p:spPr>
          <a:xfrm>
            <a:off x="1017283" y="1315616"/>
            <a:ext cx="819398" cy="522515"/>
          </a:xfrm>
          <a:prstGeom prst="rect">
            <a:avLst/>
          </a:prstGeom>
        </p:spPr>
      </p:pic>
      <p:pic>
        <p:nvPicPr>
          <p:cNvPr id="10" name="Picture 9">
            <a:extLst>
              <a:ext uri="{FF2B5EF4-FFF2-40B4-BE49-F238E27FC236}">
                <a16:creationId xmlns:a16="http://schemas.microsoft.com/office/drawing/2014/main" id="{EEADCDAC-4683-1637-CFAA-FC463E302AC3}"/>
              </a:ext>
            </a:extLst>
          </p:cNvPr>
          <p:cNvPicPr>
            <a:picLocks noChangeAspect="1"/>
          </p:cNvPicPr>
          <p:nvPr/>
        </p:nvPicPr>
        <p:blipFill>
          <a:blip r:embed="rId4"/>
          <a:stretch>
            <a:fillRect/>
          </a:stretch>
        </p:blipFill>
        <p:spPr>
          <a:xfrm>
            <a:off x="1850179" y="1540911"/>
            <a:ext cx="930343" cy="465172"/>
          </a:xfrm>
          <a:prstGeom prst="rect">
            <a:avLst/>
          </a:prstGeom>
        </p:spPr>
      </p:pic>
    </p:spTree>
    <p:extLst>
      <p:ext uri="{BB962C8B-B14F-4D97-AF65-F5344CB8AC3E}">
        <p14:creationId xmlns:p14="http://schemas.microsoft.com/office/powerpoint/2010/main" val="7160476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_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3.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4.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docProps/app.xml><?xml version="1.0" encoding="utf-8"?>
<Properties xmlns="http://schemas.openxmlformats.org/officeDocument/2006/extended-properties" xmlns:vt="http://schemas.openxmlformats.org/officeDocument/2006/docPropsVTypes">
  <TotalTime>476</TotalTime>
  <Words>7122</Words>
  <Application>Microsoft Office PowerPoint</Application>
  <DocSecurity>0</DocSecurity>
  <PresentationFormat>On-screen Show (4:3)</PresentationFormat>
  <Paragraphs>540</Paragraphs>
  <Slides>53</Slides>
  <Notes>0</Notes>
  <HiddenSlides>1</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53</vt:i4>
      </vt:variant>
    </vt:vector>
  </HeadingPairs>
  <TitlesOfParts>
    <vt:vector size="69" baseType="lpstr">
      <vt:lpstr>2  Titr</vt:lpstr>
      <vt:lpstr>Arial</vt:lpstr>
      <vt:lpstr>B Titr</vt:lpstr>
      <vt:lpstr>B Yagut</vt:lpstr>
      <vt:lpstr>Bodoni MT Black</vt:lpstr>
      <vt:lpstr>BYEKAN</vt:lpstr>
      <vt:lpstr>Calibri</vt:lpstr>
      <vt:lpstr>Courier New</vt:lpstr>
      <vt:lpstr>Lucida Sans Unicode</vt:lpstr>
      <vt:lpstr>Symbol</vt:lpstr>
      <vt:lpstr>Times New Roman</vt:lpstr>
      <vt:lpstr>Verdana</vt:lpstr>
      <vt:lpstr>Wingdings</vt:lpstr>
      <vt:lpstr>Wingdings 2</vt:lpstr>
      <vt:lpstr>Wingdings 3</vt:lpstr>
      <vt:lpstr>1_فرمت اسلايد</vt:lpstr>
      <vt:lpstr>PowerPoint Presentation</vt:lpstr>
      <vt:lpstr>برنامه کشوری مادری ایمن مراقبت های ادغام یافته سلامت مادران  ویژه پرسنل جدیدالورود</vt:lpstr>
      <vt:lpstr>اهداف رفتاری</vt:lpstr>
      <vt:lpstr>هدف كلي برنامه سلامت مادران</vt:lpstr>
      <vt:lpstr>اجزای برنامه هاي سلامت مادران</vt:lpstr>
      <vt:lpstr>PowerPoint Presentation</vt:lpstr>
      <vt:lpstr>PowerPoint Presentation</vt:lpstr>
      <vt:lpstr>بوکلت های مراقبت های ادغام یافته سلامت مادران </vt:lpstr>
      <vt:lpstr> مفهوم رنگ ها در راهنمای کشوری مادری ایمن بوکلت سلامت مادران </vt:lpstr>
      <vt:lpstr>اصول کلی ارایه خدمات برنامه سلامت مادران</vt:lpstr>
      <vt:lpstr>مراقبت هاي معمول</vt:lpstr>
      <vt:lpstr>مراقبت هاي ويژه </vt:lpstr>
      <vt:lpstr>  جدول راهنماي مراقبت هاي پیش از بارداری و بارداري (مرور کلی و سریع)  </vt:lpstr>
      <vt:lpstr>  ادامه جدول راهنماي مراقبت هاي پیش از بارداری و بارداري (مرور کلی و سریع)  </vt:lpstr>
      <vt:lpstr>  ادامه جدول راهنماي مراقبت هاي پیش از بارداری و بارداري (مرور کلی و سریع)  </vt:lpstr>
      <vt:lpstr> جدول راهنماي مراقبت هاي پس از زايمان (مرور کلی و سریع) </vt:lpstr>
      <vt:lpstr>زندگی زنجیره پیوسته ای است که قابل جدا شدن نیست. در اهداف توسعه پایدار بر ارائه خدمات سلامت به صورت گروه سنی و ادغام یافته تاکید شده است.</vt:lpstr>
      <vt:lpstr>مراقبت پیش از بارداری</vt:lpstr>
      <vt:lpstr>PowerPoint Presentation</vt:lpstr>
      <vt:lpstr>PowerPoint Presentation</vt:lpstr>
      <vt:lpstr>ادامه تعاریف مراقبت پیش از بارداری</vt:lpstr>
      <vt:lpstr>ادامه تعاریف مراقبت پیش از بارداری</vt:lpstr>
      <vt:lpstr>ادامه تعاریف مراقبت پیش از بارداری</vt:lpstr>
      <vt:lpstr>ادامه تعاریف مراقبت پیش از بارداری</vt:lpstr>
      <vt:lpstr>مراقبت ویژه پیش از بارداری</vt:lpstr>
      <vt:lpstr>مراقبت هاي معمول بارداري</vt:lpstr>
      <vt:lpstr>PowerPoint Presentation</vt:lpstr>
      <vt:lpstr>PowerPoint Presentation</vt:lpstr>
      <vt:lpstr>PowerPoint Presentation</vt:lpstr>
      <vt:lpstr>PowerPoint Presentation</vt:lpstr>
      <vt:lpstr>PowerPoint Presentation</vt:lpstr>
      <vt:lpstr>مراقبت های ویژه بارداری  براساس بوکلت پزشک و ماما به صورت روخوانی بررسی شود</vt:lpstr>
      <vt:lpstr>  مراقبت های معمول پس از زایمان </vt:lpstr>
      <vt:lpstr> مراقبت های معمول پس از زایمان </vt:lpstr>
      <vt:lpstr> تعاریف مراقبت های معمول پس از زایمان  </vt:lpstr>
      <vt:lpstr> ادامه تعاریف مراقبت های معمول پس از زایمان  </vt:lpstr>
      <vt:lpstr> ادامه تعاریف مراقبت های معمول پس از زایمان  </vt:lpstr>
      <vt:lpstr> ادامه تعاریف مراقبت های معمول پس از زایمان  </vt:lpstr>
      <vt:lpstr> ادامه تعاریف مراقبت های معمول پس از زایمان  </vt:lpstr>
      <vt:lpstr> ادامه تعاریف مراقبت های معمول پس از زایمان  </vt:lpstr>
      <vt:lpstr>مراقبت هاي ويژه پس از زايمان (پس از گذشت 6 ساعت اول زايمان تا 6 هفته پس از زايمان)   براساس بوکلت پزشک و ماما به صورت روخوانی بررسی شود</vt:lpstr>
      <vt:lpstr>راهنماها  براساس بوکلت پزشک و ماما</vt:lpstr>
      <vt:lpstr>PowerPoint Presentation</vt:lpstr>
      <vt:lpstr>ضرورت معرفی سامانه مشاوره تلفنی 4030 سلامت مادران به کلیه ی مراجعین باردار و پیگیری موارد گزارش شده از سوی کارشناسان ستادی مادران</vt:lpstr>
      <vt:lpstr>کلیه ی موارد  نقل و انتقالات موقت و مهاجرت های دایمی مادران بارداربایستی جهت ثبت در سامانه کشوری به ستاد شهرستان گزارش شود</vt:lpstr>
      <vt:lpstr>انجام کلیه ی پیگیری ها در موعد مقرر و تا حصول نتیجه و برنامه ریزی به منظور ارتقای پوشش خدمات پیش از بارداری تا پس از زایمان یک اولویت مهم است</vt:lpstr>
      <vt:lpstr> </vt:lpstr>
      <vt:lpstr>PowerPoint Presentation</vt:lpstr>
      <vt:lpstr>PowerPoint Presentation</vt:lpstr>
      <vt:lpstr>گزارش گیری شاخص های سلامت مادران: از مسیر گزارش های دوره ای  در سامانه سیب</vt:lpstr>
      <vt:lpstr>ثبت خدمات در فرم ها، دفاتر، سامانه یکپارچه بهداشت</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dc:creator>
  <cp:lastModifiedBy>A.R.I</cp:lastModifiedBy>
  <cp:revision>115</cp:revision>
  <dcterms:created xsi:type="dcterms:W3CDTF">2022-03-03T04:46:19Z</dcterms:created>
  <dcterms:modified xsi:type="dcterms:W3CDTF">2023-08-16T09:07:55Z</dcterms:modified>
</cp:coreProperties>
</file>